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default\Desktop\GraphHarv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Est. Harvest (kg)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xVal>
          <c:yVal>
            <c:numRef>
              <c:f>Sheet1!$B$2:$B$8</c:f>
              <c:numCache>
                <c:formatCode>#,##0</c:formatCode>
                <c:ptCount val="7"/>
                <c:pt idx="0">
                  <c:v>3041</c:v>
                </c:pt>
                <c:pt idx="1">
                  <c:v>2793</c:v>
                </c:pt>
                <c:pt idx="2">
                  <c:v>2805</c:v>
                </c:pt>
                <c:pt idx="3">
                  <c:v>3220</c:v>
                </c:pt>
                <c:pt idx="4">
                  <c:v>3524</c:v>
                </c:pt>
                <c:pt idx="5">
                  <c:v>3094</c:v>
                </c:pt>
                <c:pt idx="6">
                  <c:v>3571</c:v>
                </c:pt>
              </c:numCache>
            </c:numRef>
          </c:y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axId val="137521024"/>
        <c:axId val="137527296"/>
      </c:scatterChart>
      <c:valAx>
        <c:axId val="1375210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527296"/>
        <c:crosses val="autoZero"/>
        <c:crossBetween val="midCat"/>
      </c:valAx>
      <c:valAx>
        <c:axId val="137527296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Kgs.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37521024"/>
        <c:crossesAt val="2003"/>
        <c:crossBetween val="midCat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0.26938</cdr:y>
    </cdr:from>
    <cdr:to>
      <cdr:x>0.9537</cdr:x>
      <cdr:y>0.26938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371600" y="1219200"/>
          <a:ext cx="6477000" cy="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0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4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1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1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FE2F-E71C-4DE4-A3EF-0E4173BABDAC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3E18-A4F7-4511-A25F-8DC6B541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352425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ISRP Categorical Review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January 17-19, 2012  Portland, OR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Nez Perce Tribe                     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Resident Fish Substitution Program</a:t>
            </a:r>
          </a:p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“Trout Ponds Project”</a:t>
            </a:r>
          </a:p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BPA No. 1995-013-00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</a:t>
            </a:r>
            <a:br>
              <a:rPr lang="en-US" dirty="0" smtClean="0"/>
            </a:br>
            <a:r>
              <a:rPr lang="en-US" dirty="0" smtClean="0"/>
              <a:t>Investing in Future Generations</a:t>
            </a:r>
            <a:endParaRPr lang="en-US" dirty="0"/>
          </a:p>
        </p:txBody>
      </p:sp>
      <p:pic>
        <p:nvPicPr>
          <p:cNvPr id="7170" name="Picture 2" descr="C:\Documents and Settings\default\My Documents\My Pictures\Tunnel\04ChildFis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" b="11723"/>
          <a:stretch/>
        </p:blipFill>
        <p:spPr bwMode="auto">
          <a:xfrm>
            <a:off x="1371600" y="1600200"/>
            <a:ext cx="6689612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768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000" u="sng" dirty="0" smtClean="0"/>
              <a:t>Resident Fish Substitution (2000 FWP)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300" dirty="0" smtClean="0"/>
              <a:t>•  </a:t>
            </a:r>
            <a:r>
              <a:rPr lang="en-US" sz="3300" dirty="0" err="1" smtClean="0"/>
              <a:t>Dworshak</a:t>
            </a:r>
            <a:r>
              <a:rPr lang="en-US" sz="3300" dirty="0" smtClean="0"/>
              <a:t> Dam (1972) N. Fork Clearwater River</a:t>
            </a:r>
            <a:br>
              <a:rPr lang="en-US" sz="3300" dirty="0" smtClean="0"/>
            </a:br>
            <a:r>
              <a:rPr lang="en-US" sz="3300" dirty="0" smtClean="0"/>
              <a:t>•  Partially mitigate for lost </a:t>
            </a:r>
            <a:r>
              <a:rPr lang="en-US" sz="3300" dirty="0" err="1" smtClean="0"/>
              <a:t>anadromous</a:t>
            </a:r>
            <a:r>
              <a:rPr lang="en-US" sz="3300" dirty="0" smtClean="0"/>
              <a:t> fisheries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 </a:t>
            </a:r>
            <a:endParaRPr lang="en-US" sz="3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2230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63036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•  Increase harvest opportunities</a:t>
            </a:r>
            <a:br>
              <a:rPr lang="en-US" sz="3000" dirty="0" smtClean="0"/>
            </a:br>
            <a:r>
              <a:rPr lang="en-US" sz="3000" dirty="0" smtClean="0"/>
              <a:t>•  Hatchery rainbow trout in (3) small, confined ponds</a:t>
            </a:r>
            <a:br>
              <a:rPr lang="en-US" sz="3000" dirty="0" smtClean="0"/>
            </a:br>
            <a:r>
              <a:rPr lang="en-US" sz="3000" dirty="0" smtClean="0"/>
              <a:t>•  Reduce harvest pressure on native species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5669280" cy="4251960"/>
          </a:xfrm>
        </p:spPr>
      </p:pic>
    </p:spTree>
    <p:extLst>
      <p:ext uri="{BB962C8B-B14F-4D97-AF65-F5344CB8AC3E}">
        <p14:creationId xmlns:p14="http://schemas.microsoft.com/office/powerpoint/2010/main" val="4314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1" r="60202"/>
          <a:stretch/>
        </p:blipFill>
        <p:spPr bwMode="auto">
          <a:xfrm>
            <a:off x="685800" y="5266159"/>
            <a:ext cx="1019033" cy="157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472"/>
            <a:ext cx="6858000" cy="56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838200" y="5410200"/>
            <a:ext cx="6400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2000" y="609600"/>
            <a:ext cx="536812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447800" y="3505200"/>
            <a:ext cx="304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6031468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Ponds Located in NPT Reservation, Idaho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91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                     Project Ponds</a:t>
            </a:r>
            <a:endParaRPr lang="en-US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22" y="1115739"/>
            <a:ext cx="2781501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1410999"/>
            <a:ext cx="5237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• Mud Springs Reservoir (BIA 1964)</a:t>
            </a:r>
            <a:endParaRPr lang="en-US" sz="2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6" y="2819339"/>
            <a:ext cx="2743200" cy="17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2442" y="3522240"/>
            <a:ext cx="40423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</a:t>
            </a:r>
            <a:r>
              <a:rPr lang="en-US" sz="2400" dirty="0" err="1" smtClean="0"/>
              <a:t>Talmaks</a:t>
            </a:r>
            <a:r>
              <a:rPr lang="en-US" sz="2400" dirty="0" smtClean="0"/>
              <a:t> </a:t>
            </a:r>
            <a:r>
              <a:rPr lang="en-US" sz="2600" dirty="0" smtClean="0"/>
              <a:t>Reservoir</a:t>
            </a:r>
            <a:r>
              <a:rPr lang="en-US" sz="2400" dirty="0" smtClean="0"/>
              <a:t> (BIA 1964)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17" y="4540246"/>
            <a:ext cx="27432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1" y="5267704"/>
            <a:ext cx="43041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• Tunnel Pond (NPT/BPA 2000)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934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951038"/>
          </a:xfrm>
        </p:spPr>
        <p:txBody>
          <a:bodyPr/>
          <a:lstStyle/>
          <a:p>
            <a:pPr algn="l"/>
            <a:r>
              <a:rPr lang="en-US" dirty="0" smtClean="0"/>
              <a:t>          </a:t>
            </a:r>
            <a:r>
              <a:rPr lang="en-US" u="sng" dirty="0" smtClean="0"/>
              <a:t>Objectives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906963"/>
          </a:xfrm>
        </p:spPr>
        <p:txBody>
          <a:bodyPr/>
          <a:lstStyle/>
          <a:p>
            <a:r>
              <a:rPr lang="en-US" dirty="0" smtClean="0"/>
              <a:t>Continue O&amp;M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Sustained harvest of 4,750 </a:t>
            </a:r>
            <a:r>
              <a:rPr lang="en-US" dirty="0" err="1" smtClean="0"/>
              <a:t>kgs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2850404" cy="18288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78" y="3017460"/>
            <a:ext cx="28141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5105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•  Community Outreach and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Education               </a:t>
            </a:r>
            <a:endParaRPr lang="en-US" sz="3200" dirty="0"/>
          </a:p>
        </p:txBody>
      </p:sp>
      <p:pic>
        <p:nvPicPr>
          <p:cNvPr id="4100" name="Picture 4" descr="C:\Documents and Settings\default\My Documents\My Pictures\Headstart07\Kids&amp;Fi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2925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2286000"/>
          </a:xfrm>
        </p:spPr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110" y="1188720"/>
            <a:ext cx="4267200" cy="5334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Monitor water quality (2x/month per pond)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Documents and Settings\default\My Documents\Tod's My Documents\Photos\MVC-004FBCLTunnel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872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2070" y="5696932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•  Monitor fish </a:t>
            </a:r>
            <a:r>
              <a:rPr lang="en-US" sz="3200" dirty="0"/>
              <a:t>h</a:t>
            </a:r>
            <a:r>
              <a:rPr lang="en-US" sz="3200" dirty="0" smtClean="0"/>
              <a:t>ealth and condition</a:t>
            </a:r>
          </a:p>
          <a:p>
            <a:r>
              <a:rPr lang="en-US" sz="3200" dirty="0" smtClean="0"/>
              <a:t>    (2x per year per pond)</a:t>
            </a:r>
            <a:endParaRPr lang="en-US" sz="3200" dirty="0"/>
          </a:p>
        </p:txBody>
      </p:sp>
      <p:pic>
        <p:nvPicPr>
          <p:cNvPr id="5123" name="Picture 3" descr="C:\Documents and Settings\default\My Documents\Tod's My Documents\My Pictures\Talse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38" y="221742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1840"/>
            <a:ext cx="8229600" cy="2027238"/>
          </a:xfrm>
        </p:spPr>
        <p:txBody>
          <a:bodyPr/>
          <a:lstStyle/>
          <a:p>
            <a:r>
              <a:rPr lang="en-US" dirty="0" smtClean="0"/>
              <a:t>Adaptive Management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3027" r="22089" b="32378"/>
          <a:stretch/>
        </p:blipFill>
        <p:spPr bwMode="auto">
          <a:xfrm>
            <a:off x="62865" y="3670614"/>
            <a:ext cx="429768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9"/>
          <a:stretch/>
        </p:blipFill>
        <p:spPr bwMode="auto">
          <a:xfrm>
            <a:off x="1078230" y="1468688"/>
            <a:ext cx="3291840" cy="219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22311" r="4975" b="13344"/>
          <a:stretch/>
        </p:blipFill>
        <p:spPr bwMode="auto">
          <a:xfrm>
            <a:off x="4370070" y="1468689"/>
            <a:ext cx="3657600" cy="21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5"/>
          <a:stretch/>
        </p:blipFill>
        <p:spPr bwMode="auto">
          <a:xfrm>
            <a:off x="4343399" y="3590952"/>
            <a:ext cx="2486026" cy="156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4360545" y="5157788"/>
            <a:ext cx="246888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990600"/>
            <a:ext cx="895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 Aluminum Sulfate treatment at Mud Springs (Phosphate removal)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437437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Pre-treatment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586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Post-treatment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8556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1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125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ISRP Categorical Review January 17-19, 2012  Portland, OR</vt:lpstr>
      <vt:lpstr>  Resident Fish Substitution (2000 FWP) •  Dworshak Dam (1972) N. Fork Clearwater River •  Partially mitigate for lost anadromous fisheries     </vt:lpstr>
      <vt:lpstr>•  Increase harvest opportunities •  Hatchery rainbow trout in (3) small, confined ponds •  Reduce harvest pressure on native species</vt:lpstr>
      <vt:lpstr>PowerPoint Presentation</vt:lpstr>
      <vt:lpstr>                     Project Ponds</vt:lpstr>
      <vt:lpstr>          Objectives</vt:lpstr>
      <vt:lpstr>Study Design</vt:lpstr>
      <vt:lpstr>Adaptive Management </vt:lpstr>
      <vt:lpstr>Results</vt:lpstr>
      <vt:lpstr>Results: Investing in Future Generations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ISRP Categorical Review January 17-19, 2012  Portland, OR</dc:title>
  <dc:creator> </dc:creator>
  <cp:lastModifiedBy> </cp:lastModifiedBy>
  <cp:revision>36</cp:revision>
  <dcterms:created xsi:type="dcterms:W3CDTF">2012-01-17T00:04:31Z</dcterms:created>
  <dcterms:modified xsi:type="dcterms:W3CDTF">2012-01-17T18:31:51Z</dcterms:modified>
</cp:coreProperties>
</file>