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2" r:id="rId6"/>
    <p:sldId id="263" r:id="rId7"/>
    <p:sldId id="264" r:id="rId8"/>
    <p:sldId id="266" r:id="rId9"/>
    <p:sldId id="270" r:id="rId10"/>
    <p:sldId id="267" r:id="rId11"/>
    <p:sldId id="261" r:id="rId12"/>
    <p:sldId id="25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_Baker\WS\BUT\BUT%20cat%20rev\ReddTren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1"/>
          <c:order val="0"/>
          <c:tx>
            <c:v>Warm Springs River</c:v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prstClr val="black"/>
                </a:solidFill>
              </a:ln>
            </c:spPr>
          </c:marker>
          <c:cat>
            <c:numRef>
              <c:f>WSRredds!$A$2:$A$15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WSRredds!$B$2:$B$15</c:f>
              <c:numCache>
                <c:formatCode>General</c:formatCode>
                <c:ptCount val="14"/>
                <c:pt idx="0">
                  <c:v>101</c:v>
                </c:pt>
                <c:pt idx="1">
                  <c:v>89</c:v>
                </c:pt>
                <c:pt idx="2">
                  <c:v>113</c:v>
                </c:pt>
                <c:pt idx="3">
                  <c:v>60</c:v>
                </c:pt>
                <c:pt idx="4">
                  <c:v>113</c:v>
                </c:pt>
                <c:pt idx="5">
                  <c:v>103</c:v>
                </c:pt>
                <c:pt idx="6">
                  <c:v>65</c:v>
                </c:pt>
                <c:pt idx="7">
                  <c:v>56</c:v>
                </c:pt>
                <c:pt idx="8">
                  <c:v>53</c:v>
                </c:pt>
                <c:pt idx="9">
                  <c:v>29</c:v>
                </c:pt>
                <c:pt idx="10">
                  <c:v>21</c:v>
                </c:pt>
                <c:pt idx="11">
                  <c:v>16</c:v>
                </c:pt>
                <c:pt idx="12">
                  <c:v>25</c:v>
                </c:pt>
                <c:pt idx="13">
                  <c:v>22</c:v>
                </c:pt>
              </c:numCache>
            </c:numRef>
          </c:val>
        </c:ser>
        <c:ser>
          <c:idx val="2"/>
          <c:order val="1"/>
          <c:tx>
            <c:v>Shitike Creek</c:v>
          </c:tx>
          <c:spPr>
            <a:ln>
              <a:solidFill>
                <a:schemeClr val="bg1">
                  <a:lumMod val="75000"/>
                </a:schemeClr>
              </a:solidFill>
            </a:ln>
          </c:spPr>
          <c:marker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numRef>
              <c:f>WSRredds!$A$2:$A$15</c:f>
              <c:numCache>
                <c:formatCode>General</c:formatCod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numCache>
            </c:numRef>
          </c:cat>
          <c:val>
            <c:numRef>
              <c:f>WSRredds!$C$2:$C$15</c:f>
              <c:numCache>
                <c:formatCode>General</c:formatCode>
                <c:ptCount val="14"/>
                <c:pt idx="0">
                  <c:v>109</c:v>
                </c:pt>
                <c:pt idx="1">
                  <c:v>114</c:v>
                </c:pt>
                <c:pt idx="2">
                  <c:v>89</c:v>
                </c:pt>
                <c:pt idx="3">
                  <c:v>99</c:v>
                </c:pt>
                <c:pt idx="4">
                  <c:v>204</c:v>
                </c:pt>
                <c:pt idx="5">
                  <c:v>203</c:v>
                </c:pt>
                <c:pt idx="6">
                  <c:v>106</c:v>
                </c:pt>
                <c:pt idx="7">
                  <c:v>27</c:v>
                </c:pt>
                <c:pt idx="8">
                  <c:v>50</c:v>
                </c:pt>
                <c:pt idx="9">
                  <c:v>112</c:v>
                </c:pt>
                <c:pt idx="10">
                  <c:v>92</c:v>
                </c:pt>
                <c:pt idx="11">
                  <c:v>94</c:v>
                </c:pt>
                <c:pt idx="12">
                  <c:v>98</c:v>
                </c:pt>
                <c:pt idx="13">
                  <c:v>57</c:v>
                </c:pt>
              </c:numCache>
            </c:numRef>
          </c:val>
        </c:ser>
        <c:marker val="1"/>
        <c:axId val="59490304"/>
        <c:axId val="59491840"/>
      </c:lineChart>
      <c:catAx>
        <c:axId val="59490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9491840"/>
        <c:crosses val="autoZero"/>
        <c:auto val="1"/>
        <c:lblAlgn val="ctr"/>
        <c:lblOffset val="100"/>
      </c:catAx>
      <c:valAx>
        <c:axId val="594918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Redd Counts</a:t>
                </a:r>
              </a:p>
            </c:rich>
          </c:tx>
          <c:layout>
            <c:manualLayout>
              <c:xMode val="edge"/>
              <c:yMode val="edge"/>
              <c:x val="2.5114155251141548E-2"/>
              <c:y val="0.421715152738774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490304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36774188329198582"/>
          <c:y val="5.5944055944055916E-2"/>
          <c:w val="0.56513698630136899"/>
          <c:h val="6.3725076323501523E-2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chemeClr val="bg1"/>
    </a:solidFill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E80F-5FFA-49E3-B72F-5805F20EFA5D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BDEF-327C-4ABD-9851-729C5FBA8C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Redds</a:t>
            </a:r>
            <a:r>
              <a:rPr lang="en-US" baseline="0" dirty="0" smtClean="0"/>
              <a:t> in WSR decline 7.6 per year r2=0.77; redd counts in SC fluctuate around the mean of 104 </a:t>
            </a:r>
            <a:r>
              <a:rPr lang="en-US" baseline="0" dirty="0" err="1" smtClean="0"/>
              <a:t>interannually</a:t>
            </a:r>
            <a:r>
              <a:rPr lang="en-US" baseline="0" dirty="0" smtClean="0"/>
              <a:t> from 2 to 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BBDEF-327C-4ABD-9851-729C5FBA8C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F4D0E7-9CCC-4A8D-905E-DE2A5E6F4727}" type="datetimeFigureOut">
              <a:rPr lang="en-US" smtClean="0"/>
              <a:pPr/>
              <a:t>1/18/2012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B48661-6FF8-478F-B0AD-D42872EAC6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Bull Trout Status and Abundance on Warm Springs Reservation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2007-157-00</a:t>
            </a:r>
          </a:p>
          <a:p>
            <a:r>
              <a:rPr lang="en-US" dirty="0" smtClean="0"/>
              <a:t>Cyndi Baker &amp; Jen Graham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Hybridization with brook trout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Tissue samples collected 1999 and 2005</a:t>
            </a:r>
          </a:p>
          <a:p>
            <a:pPr lvl="1"/>
            <a:r>
              <a:rPr lang="en-US" dirty="0" smtClean="0"/>
              <a:t>WSR (n = 15 in 1999; 39 in 2005)</a:t>
            </a:r>
          </a:p>
          <a:p>
            <a:pPr lvl="1"/>
            <a:r>
              <a:rPr lang="en-US" dirty="0" smtClean="0"/>
              <a:t>SC (n = 30 in 1999; 40 in 2005)</a:t>
            </a:r>
          </a:p>
          <a:p>
            <a:r>
              <a:rPr lang="en-US" dirty="0" smtClean="0"/>
              <a:t>Univ. Montana (Dr. </a:t>
            </a:r>
            <a:r>
              <a:rPr lang="en-US" dirty="0" err="1" smtClean="0"/>
              <a:t>Spruell</a:t>
            </a:r>
            <a:r>
              <a:rPr lang="en-US" dirty="0" smtClean="0"/>
              <a:t>) used paired </a:t>
            </a:r>
            <a:r>
              <a:rPr lang="en-US" dirty="0" err="1" smtClean="0"/>
              <a:t>interspesed</a:t>
            </a:r>
            <a:r>
              <a:rPr lang="en-US" dirty="0" smtClean="0"/>
              <a:t> nuclear element (PINE-PCR) method to amplify markers that differentiate bull – brook trout and allow identification of hybrids</a:t>
            </a:r>
          </a:p>
          <a:p>
            <a:r>
              <a:rPr lang="en-US" dirty="0" smtClean="0"/>
              <a:t>Results  - one F1 hybrid identified in SC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proposed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Update bull trout distribution map (last done 1998)</a:t>
            </a:r>
          </a:p>
          <a:p>
            <a:r>
              <a:rPr lang="en-US" sz="2600" dirty="0" smtClean="0"/>
              <a:t>Continue monitoring trends in index reaches in WSR and SC and water temperatures</a:t>
            </a:r>
          </a:p>
          <a:p>
            <a:pPr lvl="1"/>
            <a:r>
              <a:rPr lang="en-US" sz="2200" dirty="0" smtClean="0"/>
              <a:t>relative abundance of bull/brook trout (add WW)</a:t>
            </a:r>
          </a:p>
          <a:p>
            <a:pPr lvl="1"/>
            <a:r>
              <a:rPr lang="en-US" sz="2200" dirty="0" smtClean="0"/>
              <a:t>redd counts (plus Whitewater R. and Jefferson Ck)</a:t>
            </a:r>
          </a:p>
          <a:p>
            <a:r>
              <a:rPr lang="en-US" sz="2600" dirty="0" smtClean="0"/>
              <a:t>Permutation analysis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2200" dirty="0" smtClean="0"/>
              <a:t>determine the probability of detecting a population decline using snorkel counts in index reaches in WSR and SC</a:t>
            </a:r>
          </a:p>
          <a:p>
            <a:r>
              <a:rPr lang="en-US" sz="2600" dirty="0" smtClean="0"/>
              <a:t>Migration patterns to describe life-history patterns</a:t>
            </a:r>
          </a:p>
          <a:p>
            <a:pPr lvl="1"/>
            <a:r>
              <a:rPr lang="en-US" sz="2200" dirty="0" smtClean="0"/>
              <a:t>Continue operating weirs</a:t>
            </a:r>
          </a:p>
          <a:p>
            <a:pPr lvl="1"/>
            <a:r>
              <a:rPr lang="en-US" sz="2200" dirty="0" smtClean="0"/>
              <a:t>Add HDX antennae arrays</a:t>
            </a:r>
          </a:p>
          <a:p>
            <a:r>
              <a:rPr lang="en-US" sz="2600" dirty="0" smtClean="0"/>
              <a:t>Develop bull trout length and age relationships specific to WSR and SC</a:t>
            </a:r>
          </a:p>
          <a:p>
            <a:r>
              <a:rPr lang="en-US" sz="2600" dirty="0" smtClean="0"/>
              <a:t>Develop plan for re-establishment of bull trout in Mill Creek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 of proposed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Trends in relative abundance of juveniles and redd counts provide indication of population status over time</a:t>
            </a:r>
          </a:p>
          <a:p>
            <a:pPr lvl="1"/>
            <a:r>
              <a:rPr lang="en-US" sz="2400" dirty="0" smtClean="0"/>
              <a:t>Continue monitoring juvenile abundance and redds in WSR &amp; SC for long-term trends</a:t>
            </a:r>
          </a:p>
          <a:p>
            <a:pPr lvl="1"/>
            <a:r>
              <a:rPr lang="en-US" sz="2400" dirty="0" smtClean="0"/>
              <a:t>Continue monitoring redds in Jefferson Ck. and Whitewater R. in </a:t>
            </a:r>
            <a:r>
              <a:rPr lang="en-US" sz="2400" dirty="0" err="1" smtClean="0"/>
              <a:t>Metolius</a:t>
            </a:r>
            <a:r>
              <a:rPr lang="en-US" sz="2400" dirty="0" smtClean="0"/>
              <a:t> Basin</a:t>
            </a:r>
          </a:p>
          <a:p>
            <a:pPr lvl="1"/>
            <a:r>
              <a:rPr lang="en-US" sz="2400" dirty="0" smtClean="0"/>
              <a:t>Begin monitoring juvenile abundance in Whitewater R.</a:t>
            </a:r>
          </a:p>
          <a:p>
            <a:r>
              <a:rPr lang="en-US" sz="2800" dirty="0" smtClean="0"/>
              <a:t>Bull trout distribution</a:t>
            </a:r>
          </a:p>
          <a:p>
            <a:pPr lvl="1"/>
            <a:r>
              <a:rPr lang="en-US" sz="2400" dirty="0" smtClean="0"/>
              <a:t>Update distribution map (habitat surveyors reported additional sites)</a:t>
            </a:r>
          </a:p>
          <a:p>
            <a:pPr lvl="1"/>
            <a:r>
              <a:rPr lang="en-US" sz="2400" dirty="0" smtClean="0"/>
              <a:t>Develop plan to re-establish bull trout distribution in Mill Creek </a:t>
            </a:r>
          </a:p>
          <a:p>
            <a:r>
              <a:rPr lang="en-US" sz="2800" dirty="0" smtClean="0"/>
              <a:t>Permutation test will validate whether indices in juvenile abundance have the power to detect 25%, 50% and 75% decline in population over 5, 15, and 30-yr period (</a:t>
            </a:r>
            <a:r>
              <a:rPr lang="en-US" sz="2000" dirty="0" smtClean="0"/>
              <a:t>using methods of </a:t>
            </a:r>
            <a:r>
              <a:rPr lang="en-US" sz="2000" dirty="0" err="1" smtClean="0"/>
              <a:t>Budy</a:t>
            </a:r>
            <a:r>
              <a:rPr lang="en-US" sz="2000" dirty="0" smtClean="0"/>
              <a:t> et al. 2006</a:t>
            </a:r>
            <a:r>
              <a:rPr lang="en-US" sz="2800" dirty="0" smtClean="0"/>
              <a:t>)</a:t>
            </a:r>
          </a:p>
          <a:p>
            <a:endParaRPr lang="en-US" dirty="0"/>
          </a:p>
        </p:txBody>
      </p:sp>
      <p:pic>
        <p:nvPicPr>
          <p:cNvPr id="6" name="Picture 5" descr="MetoliusPOPgene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763000" cy="533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 of proposed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Further documentation of bull trout movement patterns within WSR &amp; SC to define home range of resident forms and migration timing of fluvial forms into spawning grounds</a:t>
            </a:r>
          </a:p>
          <a:p>
            <a:pPr lvl="1"/>
            <a:r>
              <a:rPr lang="en-US" sz="2400" dirty="0" smtClean="0"/>
              <a:t>Continue operating </a:t>
            </a:r>
            <a:r>
              <a:rPr lang="en-US" sz="2400" dirty="0" err="1" smtClean="0"/>
              <a:t>outmigrant</a:t>
            </a:r>
            <a:r>
              <a:rPr lang="en-US" sz="2400" dirty="0" smtClean="0"/>
              <a:t> traps and weirs</a:t>
            </a:r>
          </a:p>
          <a:p>
            <a:pPr lvl="1"/>
            <a:r>
              <a:rPr lang="en-US" sz="2400" dirty="0" smtClean="0"/>
              <a:t>Install HDX antennae in WSR &amp; SC, PIT tag 50 bull trout/year –year-round monitoring</a:t>
            </a:r>
          </a:p>
          <a:p>
            <a:pPr lvl="1"/>
            <a:r>
              <a:rPr lang="en-US" sz="2400" dirty="0" smtClean="0"/>
              <a:t>Bull trout released from SWW into lower Deschutes R. HDX tagged</a:t>
            </a:r>
          </a:p>
          <a:p>
            <a:r>
              <a:rPr lang="en-US" sz="2800" dirty="0" smtClean="0"/>
              <a:t>Bull trout length and age relationships specific to WSR and SC and by life-history type</a:t>
            </a:r>
          </a:p>
          <a:p>
            <a:pPr lvl="1"/>
            <a:r>
              <a:rPr lang="en-US" sz="2400" dirty="0" smtClean="0"/>
              <a:t>Collect scale samples from fish while PIT tagging and catch at weirs (age structure of population)</a:t>
            </a:r>
          </a:p>
          <a:p>
            <a:pPr lvl="1"/>
            <a:r>
              <a:rPr lang="en-US" sz="2400" dirty="0" smtClean="0"/>
              <a:t>Validate length at age of first spawning (could expand or contract assumed spawning population)</a:t>
            </a:r>
          </a:p>
          <a:p>
            <a:pPr lvl="1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ake Antennae S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52089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these results inform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638800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buFont typeface="Wingdings 2"/>
              <a:buChar char=""/>
            </a:pPr>
            <a:r>
              <a:rPr lang="en-US" sz="7200" b="1" dirty="0" smtClean="0"/>
              <a:t>Bull trout are listed under the ESA – Monitoring is important to gage recovery (Draft Bull Trout Recovery Plan) and identify management actions</a:t>
            </a:r>
          </a:p>
          <a:p>
            <a:pPr lvl="1"/>
            <a:r>
              <a:rPr lang="en-US" sz="5600" dirty="0" smtClean="0"/>
              <a:t>CTWSRO is a sovereign nation with sole management authority on the Reservation - Monitoring data used to take management actions as identified and recovery planning</a:t>
            </a:r>
          </a:p>
          <a:p>
            <a:pPr lvl="2"/>
            <a:r>
              <a:rPr lang="en-US" sz="5600" dirty="0" smtClean="0"/>
              <a:t>Habitat restoration in Mill Creek and re-establishment of bull trout</a:t>
            </a:r>
          </a:p>
          <a:p>
            <a:pPr lvl="2"/>
            <a:r>
              <a:rPr lang="en-US" sz="5600" dirty="0" smtClean="0"/>
              <a:t>LWD placement in WSR</a:t>
            </a:r>
          </a:p>
          <a:p>
            <a:pPr lvl="2"/>
            <a:r>
              <a:rPr lang="en-US" sz="5600" dirty="0" smtClean="0"/>
              <a:t>Fish passage barriers (</a:t>
            </a:r>
            <a:r>
              <a:rPr lang="en-US" sz="5600" i="1" dirty="0" smtClean="0"/>
              <a:t>e.g</a:t>
            </a:r>
            <a:r>
              <a:rPr lang="en-US" sz="5600" dirty="0" smtClean="0"/>
              <a:t>. WSNFH)</a:t>
            </a:r>
            <a:endParaRPr lang="en-US" sz="4800" dirty="0" smtClean="0"/>
          </a:p>
          <a:p>
            <a:r>
              <a:rPr lang="en-US" sz="7200" b="1" dirty="0" smtClean="0"/>
              <a:t>Management of fish passage through SWW and LBC fishery</a:t>
            </a:r>
          </a:p>
          <a:p>
            <a:pPr lvl="1"/>
            <a:r>
              <a:rPr lang="en-US" sz="5600" dirty="0" smtClean="0"/>
              <a:t>LBC management of prey base (</a:t>
            </a:r>
            <a:r>
              <a:rPr lang="en-US" sz="5600" dirty="0" err="1" smtClean="0"/>
              <a:t>kokanee</a:t>
            </a:r>
            <a:r>
              <a:rPr lang="en-US" sz="5600" dirty="0" smtClean="0"/>
              <a:t>)</a:t>
            </a:r>
          </a:p>
          <a:p>
            <a:pPr lvl="2"/>
            <a:r>
              <a:rPr lang="en-US" sz="5200" dirty="0" smtClean="0"/>
              <a:t>Release of </a:t>
            </a:r>
            <a:r>
              <a:rPr lang="en-US" sz="5200" dirty="0" err="1" smtClean="0"/>
              <a:t>kokanee</a:t>
            </a:r>
            <a:r>
              <a:rPr lang="en-US" sz="5200" dirty="0" smtClean="0"/>
              <a:t> downstream of </a:t>
            </a:r>
            <a:r>
              <a:rPr lang="en-US" sz="5200" dirty="0" err="1" smtClean="0"/>
              <a:t>Pelton</a:t>
            </a:r>
            <a:r>
              <a:rPr lang="en-US" sz="5200" dirty="0" smtClean="0"/>
              <a:t> for sockeye re-</a:t>
            </a:r>
            <a:r>
              <a:rPr lang="en-US" sz="5200" dirty="0" err="1" smtClean="0"/>
              <a:t>establishement</a:t>
            </a:r>
            <a:endParaRPr lang="en-US" sz="5200" dirty="0" smtClean="0"/>
          </a:p>
          <a:p>
            <a:pPr lvl="1"/>
            <a:r>
              <a:rPr lang="en-US" sz="5600" dirty="0" smtClean="0"/>
              <a:t>Manage bull trout fishery in LBC (are Whitewater bull trout part of this fishery?)</a:t>
            </a:r>
          </a:p>
          <a:p>
            <a:pPr lvl="1"/>
            <a:r>
              <a:rPr lang="en-US" sz="5600" dirty="0" smtClean="0"/>
              <a:t>Fish passage through SWW and transported downstream of </a:t>
            </a:r>
            <a:r>
              <a:rPr lang="en-US" sz="5600" dirty="0" err="1" smtClean="0"/>
              <a:t>Pelton</a:t>
            </a:r>
            <a:endParaRPr lang="en-US" sz="5600" dirty="0" smtClean="0"/>
          </a:p>
          <a:p>
            <a:pPr lvl="2"/>
            <a:r>
              <a:rPr lang="en-US" sz="5200" dirty="0" smtClean="0"/>
              <a:t>Releasing bull trout downstream of </a:t>
            </a:r>
            <a:r>
              <a:rPr lang="en-US" sz="5200" dirty="0" err="1" smtClean="0"/>
              <a:t>Pelton</a:t>
            </a:r>
            <a:r>
              <a:rPr lang="en-US" sz="5200" dirty="0" smtClean="0"/>
              <a:t> may reduce genetically unique populations  (</a:t>
            </a:r>
            <a:r>
              <a:rPr lang="en-US" sz="5200" i="1" dirty="0" smtClean="0"/>
              <a:t>e.g.</a:t>
            </a:r>
            <a:r>
              <a:rPr lang="en-US" sz="5200" dirty="0" smtClean="0"/>
              <a:t>, Whitewater)</a:t>
            </a:r>
          </a:p>
          <a:p>
            <a:pPr lvl="1"/>
            <a:r>
              <a:rPr lang="en-US" sz="5600" dirty="0" smtClean="0"/>
              <a:t>Fish passage upstream</a:t>
            </a:r>
          </a:p>
          <a:p>
            <a:pPr lvl="2"/>
            <a:r>
              <a:rPr lang="en-US" sz="5200" dirty="0" smtClean="0"/>
              <a:t>If bull trout are not passed upstream then there could be potential for competition and introgression in SC and WSR</a:t>
            </a:r>
          </a:p>
          <a:p>
            <a:r>
              <a:rPr lang="en-US" sz="7200" b="1" dirty="0" smtClean="0"/>
              <a:t>Advancing understanding of life histories of bull trout in Deschutes Basin will aid interpretation of data</a:t>
            </a:r>
          </a:p>
          <a:p>
            <a:pPr lvl="1"/>
            <a:r>
              <a:rPr lang="en-US" sz="5600" dirty="0" smtClean="0"/>
              <a:t>Age at length by life history types</a:t>
            </a:r>
          </a:p>
          <a:p>
            <a:pPr lvl="1"/>
            <a:r>
              <a:rPr lang="en-US" sz="5600" dirty="0" smtClean="0"/>
              <a:t>First age at spawning/frequency of spawning</a:t>
            </a:r>
          </a:p>
          <a:p>
            <a:pPr lvl="1"/>
            <a:r>
              <a:rPr lang="en-US" sz="5600" dirty="0" smtClean="0"/>
              <a:t> Genetic structure of fluvial components with respect to resident populations</a:t>
            </a:r>
          </a:p>
          <a:p>
            <a:pPr lvl="1"/>
            <a:r>
              <a:rPr lang="en-US" sz="5600" dirty="0" smtClean="0"/>
              <a:t>Contribution of fluvial/resident to spawning population</a:t>
            </a:r>
          </a:p>
          <a:p>
            <a:pPr lvl="1"/>
            <a:r>
              <a:rPr lang="en-US" sz="5600" dirty="0" smtClean="0"/>
              <a:t>Whitewater bull trout (</a:t>
            </a:r>
            <a:r>
              <a:rPr lang="en-US" sz="5600" dirty="0" err="1" smtClean="0"/>
              <a:t>adfluvial</a:t>
            </a:r>
            <a:r>
              <a:rPr lang="en-US" sz="5600" dirty="0" smtClean="0"/>
              <a:t>/resident/fluvial?), what’s the risk of entering the SWW and getting sent downstream?</a:t>
            </a:r>
          </a:p>
          <a:p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in 1998 to document bull trout life history in WSR and SC and monitor population abundance </a:t>
            </a:r>
          </a:p>
          <a:p>
            <a:r>
              <a:rPr lang="en-US" dirty="0" smtClean="0"/>
              <a:t>Data from 1998 to 2009 summarized in a 2011 report</a:t>
            </a:r>
          </a:p>
          <a:p>
            <a:r>
              <a:rPr lang="en-US" dirty="0" smtClean="0"/>
              <a:t>Study objectives were reviewed, adjusted and/or added in 2011 categorical review project proposal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1027113"/>
          <a:ext cx="7542213" cy="5830887"/>
        </p:xfrm>
        <a:graphic>
          <a:graphicData uri="http://schemas.openxmlformats.org/presentationml/2006/ole">
            <p:oleObj spid="_x0000_s1026" name="Acrobat Document" r:id="rId3" imgW="7542857" imgH="5830114" progId="AcroExch.Document.7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1027113"/>
          <a:ext cx="7542213" cy="5830887"/>
        </p:xfrm>
        <a:graphic>
          <a:graphicData uri="http://schemas.openxmlformats.org/presentationml/2006/ole">
            <p:oleObj spid="_x0000_s1027" name="Acrobat Document" r:id="rId4" imgW="7542857" imgH="5830114" progId="AcroExch.Document.7">
              <p:embed/>
            </p:oleObj>
          </a:graphicData>
        </a:graphic>
      </p:graphicFrame>
      <p:pic>
        <p:nvPicPr>
          <p:cNvPr id="9" name="Picture 8" descr="Study Area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6106" y="0"/>
            <a:ext cx="5207894" cy="6858000"/>
          </a:xfrm>
          <a:prstGeom prst="rect">
            <a:avLst/>
          </a:prstGeom>
        </p:spPr>
      </p:pic>
      <p:pic>
        <p:nvPicPr>
          <p:cNvPr id="10" name="Picture 9" descr="Study Area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6106" y="0"/>
            <a:ext cx="52078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from data collected 1998-2009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 across Warm Springs Reservation</a:t>
            </a:r>
          </a:p>
          <a:p>
            <a:r>
              <a:rPr lang="en-US" dirty="0" smtClean="0"/>
              <a:t>Relative abundance of juvenile bull trout/brook trout in index reaches in WSR and SC</a:t>
            </a:r>
          </a:p>
          <a:p>
            <a:r>
              <a:rPr lang="en-US" dirty="0" smtClean="0"/>
              <a:t>Spawning distribution and redd counts in index reaches in WSR and SC</a:t>
            </a:r>
          </a:p>
          <a:p>
            <a:r>
              <a:rPr lang="en-US" dirty="0" smtClean="0"/>
              <a:t>Migration timing and patterns</a:t>
            </a:r>
          </a:p>
          <a:p>
            <a:pPr lvl="1"/>
            <a:r>
              <a:rPr lang="en-US" dirty="0" smtClean="0"/>
              <a:t>Document fluvial and resident forms</a:t>
            </a:r>
          </a:p>
          <a:p>
            <a:r>
              <a:rPr lang="en-US" dirty="0" smtClean="0"/>
              <a:t>Hybridization with brook trout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1998 Bull trout distribution</a:t>
            </a:r>
            <a:endParaRPr lang="en-US" dirty="0"/>
          </a:p>
        </p:txBody>
      </p:sp>
      <p:pic>
        <p:nvPicPr>
          <p:cNvPr id="1026" name="Picture 13" descr="JuvMonBUTpres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33905"/>
            <a:ext cx="4419600" cy="57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458200" cy="1222375"/>
          </a:xfrm>
        </p:spPr>
        <p:txBody>
          <a:bodyPr/>
          <a:lstStyle/>
          <a:p>
            <a:r>
              <a:rPr lang="en-US" dirty="0" smtClean="0"/>
              <a:t>Relative abundance in index reaches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458200" cy="457200"/>
          </a:xfrm>
        </p:spPr>
        <p:txBody>
          <a:bodyPr/>
          <a:lstStyle/>
          <a:p>
            <a:r>
              <a:rPr lang="en-US" dirty="0" smtClean="0"/>
              <a:t>1999 to 2011</a:t>
            </a:r>
            <a:endParaRPr lang="en-US" dirty="0"/>
          </a:p>
        </p:txBody>
      </p:sp>
      <p:pic>
        <p:nvPicPr>
          <p:cNvPr id="3" name="Picture 2" descr="JuvDensit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13906" cy="4564879"/>
          </a:xfrm>
          <a:prstGeom prst="rect">
            <a:avLst/>
          </a:prstGeom>
        </p:spPr>
      </p:pic>
      <p:pic>
        <p:nvPicPr>
          <p:cNvPr id="5" name="Picture 4" descr="JuvTre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0"/>
            <a:ext cx="5498247" cy="6858000"/>
          </a:xfrm>
          <a:prstGeom prst="rect">
            <a:avLst/>
          </a:prstGeom>
        </p:spPr>
      </p:pic>
      <p:pic>
        <p:nvPicPr>
          <p:cNvPr id="8" name="Picture 7" descr="SnorkelSize99_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8458200" cy="5912684"/>
          </a:xfrm>
          <a:prstGeom prst="rect">
            <a:avLst/>
          </a:prstGeom>
        </p:spPr>
      </p:pic>
      <p:pic>
        <p:nvPicPr>
          <p:cNvPr id="9" name="Picture 8" descr="SnorkelSize99_09 B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799" y="228600"/>
            <a:ext cx="8588977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Redd counts in index reaches </a:t>
            </a:r>
            <a:r>
              <a:rPr lang="en-US" sz="2400" dirty="0" smtClean="0"/>
              <a:t>1998-2011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62000" y="1295400"/>
          <a:ext cx="7543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life history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162"/>
            <a:ext cx="8763000" cy="4525963"/>
          </a:xfrm>
        </p:spPr>
        <p:txBody>
          <a:bodyPr>
            <a:normAutofit fontScale="92500"/>
          </a:bodyPr>
          <a:lstStyle/>
          <a:p>
            <a:r>
              <a:rPr lang="en-US" sz="3500" dirty="0" smtClean="0"/>
              <a:t>Resident vs. fluvial that migrate to Deschutes R.</a:t>
            </a:r>
          </a:p>
          <a:p>
            <a:r>
              <a:rPr lang="en-US" sz="3500" dirty="0" err="1" smtClean="0"/>
              <a:t>Emmigration</a:t>
            </a:r>
            <a:r>
              <a:rPr lang="en-US" sz="3500" dirty="0" smtClean="0"/>
              <a:t>/immigration timing</a:t>
            </a:r>
          </a:p>
          <a:p>
            <a:pPr lvl="1"/>
            <a:r>
              <a:rPr lang="en-US" sz="3200" dirty="0" err="1" smtClean="0"/>
              <a:t>Outmigrant</a:t>
            </a:r>
            <a:r>
              <a:rPr lang="en-US" sz="3200" dirty="0" smtClean="0"/>
              <a:t> traps at mouth of WSR and SC</a:t>
            </a:r>
          </a:p>
          <a:p>
            <a:pPr lvl="1"/>
            <a:r>
              <a:rPr lang="en-US" sz="3200" dirty="0" smtClean="0"/>
              <a:t>Weirs for returning adults at mouth of WSR and SC</a:t>
            </a:r>
          </a:p>
          <a:p>
            <a:r>
              <a:rPr lang="en-US" sz="3500" dirty="0" smtClean="0"/>
              <a:t>Radio Telemetry</a:t>
            </a:r>
          </a:p>
          <a:p>
            <a:pPr lvl="1"/>
            <a:r>
              <a:rPr lang="en-US" sz="3200" dirty="0" smtClean="0"/>
              <a:t>1999-2000</a:t>
            </a:r>
          </a:p>
          <a:p>
            <a:pPr lvl="1"/>
            <a:r>
              <a:rPr lang="en-US" sz="3200" dirty="0" smtClean="0"/>
              <a:t>2007</a:t>
            </a:r>
          </a:p>
          <a:p>
            <a:pPr lvl="1"/>
            <a:endParaRPr lang="en-US" dirty="0"/>
          </a:p>
        </p:txBody>
      </p:sp>
      <p:pic>
        <p:nvPicPr>
          <p:cNvPr id="8" name="Picture 7" descr="MigTi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208551" cy="6858000"/>
          </a:xfrm>
          <a:prstGeom prst="rect">
            <a:avLst/>
          </a:prstGeom>
        </p:spPr>
      </p:pic>
      <p:pic>
        <p:nvPicPr>
          <p:cNvPr id="10" name="Picture 9" descr="SCLenFreqOutm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7925466" cy="5791200"/>
          </a:xfrm>
          <a:prstGeom prst="rect">
            <a:avLst/>
          </a:prstGeom>
        </p:spPr>
      </p:pic>
      <p:pic>
        <p:nvPicPr>
          <p:cNvPr id="9" name="Picture 8" descr="Immigratio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52400"/>
            <a:ext cx="7379208" cy="651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 telemetry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/>
              <a:t>1999-2000</a:t>
            </a:r>
          </a:p>
          <a:p>
            <a:pPr lvl="2"/>
            <a:r>
              <a:rPr lang="en-US" dirty="0" smtClean="0"/>
              <a:t>23 implanted with radio tags and released (same vicinity where caught):</a:t>
            </a:r>
          </a:p>
          <a:p>
            <a:pPr lvl="3"/>
            <a:r>
              <a:rPr lang="en-US" dirty="0" smtClean="0"/>
              <a:t>DR (n=9)</a:t>
            </a:r>
          </a:p>
          <a:p>
            <a:pPr lvl="3"/>
            <a:r>
              <a:rPr lang="en-US" dirty="0" smtClean="0"/>
              <a:t>WSR @ hatchery (n=9)</a:t>
            </a:r>
          </a:p>
          <a:p>
            <a:pPr lvl="3"/>
            <a:r>
              <a:rPr lang="en-US" dirty="0" smtClean="0"/>
              <a:t>SC at weir (n=5)</a:t>
            </a:r>
          </a:p>
          <a:p>
            <a:pPr lvl="1"/>
            <a:r>
              <a:rPr lang="en-US" sz="3200" dirty="0" smtClean="0"/>
              <a:t>2007</a:t>
            </a:r>
          </a:p>
          <a:p>
            <a:pPr lvl="2"/>
            <a:r>
              <a:rPr lang="en-US" dirty="0" smtClean="0"/>
              <a:t>23 caught below Round Butte Dam, implanted with radio tags and released in lower Deschutes R.; </a:t>
            </a:r>
            <a:r>
              <a:rPr lang="en-US" u="sng" dirty="0" smtClean="0"/>
              <a:t>2 caught in CR</a:t>
            </a:r>
            <a:r>
              <a:rPr lang="en-US" dirty="0" smtClean="0"/>
              <a:t>:</a:t>
            </a:r>
          </a:p>
          <a:p>
            <a:pPr lvl="3"/>
            <a:r>
              <a:rPr lang="en-US" sz="2400" dirty="0" smtClean="0"/>
              <a:t>One downstream of John Day Dam</a:t>
            </a:r>
          </a:p>
          <a:p>
            <a:pPr lvl="3"/>
            <a:r>
              <a:rPr lang="en-US" sz="2400" dirty="0" smtClean="0"/>
              <a:t>One at Lone Pine, downstream of Deschutes R. mouth</a:t>
            </a:r>
            <a:endParaRPr lang="en-US" sz="2400" dirty="0"/>
          </a:p>
        </p:txBody>
      </p:sp>
      <p:pic>
        <p:nvPicPr>
          <p:cNvPr id="4" name="Picture 3" descr="AllBUTtele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298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3150</TotalTime>
  <Words>906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Trek</vt:lpstr>
      <vt:lpstr>Acrobat Document</vt:lpstr>
      <vt:lpstr>Bull Trout Status and Abundance on Warm Springs Reservation</vt:lpstr>
      <vt:lpstr>Project History</vt:lpstr>
      <vt:lpstr>Study Area</vt:lpstr>
      <vt:lpstr>Results from data collected 1998-2009</vt:lpstr>
      <vt:lpstr>1998 Bull trout distribution</vt:lpstr>
      <vt:lpstr>Relative abundance in index reaches</vt:lpstr>
      <vt:lpstr>Redd counts in index reaches 1998-2011</vt:lpstr>
      <vt:lpstr>Documenting life history types</vt:lpstr>
      <vt:lpstr>Radio telemetry studies</vt:lpstr>
      <vt:lpstr>Hybridization with brook trout</vt:lpstr>
      <vt:lpstr>What’s proposed</vt:lpstr>
      <vt:lpstr>expected outcomes of proposed work</vt:lpstr>
      <vt:lpstr>expected outcomes of proposed work</vt:lpstr>
      <vt:lpstr>How these results inform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 Trout Status and Abundance on Warm Springs Reservation</dc:title>
  <dc:creator>cyndi.baker</dc:creator>
  <cp:lastModifiedBy>Palensky</cp:lastModifiedBy>
  <cp:revision>256</cp:revision>
  <dcterms:created xsi:type="dcterms:W3CDTF">2011-12-29T18:02:27Z</dcterms:created>
  <dcterms:modified xsi:type="dcterms:W3CDTF">2012-01-18T23:05:37Z</dcterms:modified>
</cp:coreProperties>
</file>