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16"/>
  </p:notesMasterIdLst>
  <p:sldIdLst>
    <p:sldId id="256" r:id="rId2"/>
    <p:sldId id="268" r:id="rId3"/>
    <p:sldId id="258" r:id="rId4"/>
    <p:sldId id="257" r:id="rId5"/>
    <p:sldId id="269" r:id="rId6"/>
    <p:sldId id="259" r:id="rId7"/>
    <p:sldId id="260" r:id="rId8"/>
    <p:sldId id="261" r:id="rId9"/>
    <p:sldId id="262" r:id="rId10"/>
    <p:sldId id="263" r:id="rId11"/>
    <p:sldId id="266" r:id="rId12"/>
    <p:sldId id="264" r:id="rId13"/>
    <p:sldId id="265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FCCB9-B6B8-4160-8564-36E94590E632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FCAB1-897F-4885-9845-583E31D07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9C8EB-FD21-4CFF-A795-775AA1FE1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1B7FE-9747-4B89-8A9A-C1E2A6CF9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0772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Assumptions used for Adequacy Assessments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410200"/>
            <a:ext cx="3657600" cy="12192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Steering Committee Meeting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9, 2012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495800"/>
            <a:ext cx="2398776" cy="20231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Wind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40 synthetic wind-year profiles</a:t>
            </a:r>
            <a:r>
              <a:rPr lang="en-US" dirty="0" smtClean="0"/>
              <a:t>, each profile contains 8,760 capacity factors that represent how wind would operate</a:t>
            </a:r>
          </a:p>
          <a:p>
            <a:r>
              <a:rPr lang="en-US" dirty="0" smtClean="0"/>
              <a:t>Currently using historic 2008-10 data from BPA wind fleet</a:t>
            </a:r>
          </a:p>
          <a:p>
            <a:r>
              <a:rPr lang="en-US" dirty="0" smtClean="0"/>
              <a:t>Future work to adjust for extreme temperatures</a:t>
            </a:r>
          </a:p>
          <a:p>
            <a:r>
              <a:rPr lang="en-US" dirty="0" smtClean="0"/>
              <a:t>Need to develop wind profiles for other sites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Thermal Resources and Conservation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Thermal resources </a:t>
            </a:r>
          </a:p>
          <a:p>
            <a:pPr lvl="1"/>
            <a:r>
              <a:rPr lang="en-US" dirty="0" smtClean="0"/>
              <a:t>Existing</a:t>
            </a:r>
          </a:p>
          <a:p>
            <a:pPr lvl="1"/>
            <a:r>
              <a:rPr lang="en-US" dirty="0" smtClean="0"/>
              <a:t>Expected to be operational by the study date</a:t>
            </a:r>
          </a:p>
          <a:p>
            <a:endParaRPr lang="en-US" dirty="0" smtClean="0"/>
          </a:p>
          <a:p>
            <a:r>
              <a:rPr lang="en-US" dirty="0" smtClean="0"/>
              <a:t>Conservation</a:t>
            </a:r>
          </a:p>
          <a:p>
            <a:pPr lvl="1"/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plan expected level by study date</a:t>
            </a:r>
          </a:p>
          <a:p>
            <a:pPr lvl="1"/>
            <a:r>
              <a:rPr lang="en-US" dirty="0" smtClean="0"/>
              <a:t>Built into the hourly load profiles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Standby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 or demand side actions</a:t>
            </a:r>
          </a:p>
          <a:p>
            <a:r>
              <a:rPr lang="en-US" dirty="0" smtClean="0"/>
              <a:t>Contractually available to utilities</a:t>
            </a:r>
          </a:p>
          <a:p>
            <a:r>
              <a:rPr lang="en-US" dirty="0" smtClean="0"/>
              <a:t>Not designed to be used often</a:t>
            </a:r>
          </a:p>
          <a:p>
            <a:r>
              <a:rPr lang="en-US" dirty="0" smtClean="0"/>
              <a:t>Very small amounts</a:t>
            </a:r>
          </a:p>
          <a:p>
            <a:pPr lvl="1"/>
            <a:r>
              <a:rPr lang="en-US" dirty="0" smtClean="0"/>
              <a:t>Energy </a:t>
            </a:r>
            <a:r>
              <a:rPr lang="en-US" dirty="0" smtClean="0"/>
              <a:t>capability is 83,000 MW-hours per year</a:t>
            </a:r>
            <a:endParaRPr lang="en-US" dirty="0" smtClean="0"/>
          </a:p>
          <a:p>
            <a:pPr lvl="1"/>
            <a:r>
              <a:rPr lang="en-US" dirty="0" smtClean="0"/>
              <a:t>Capacity </a:t>
            </a:r>
            <a:r>
              <a:rPr lang="en-US" dirty="0" smtClean="0"/>
              <a:t>662 MW (Oct-Apr) and 722 </a:t>
            </a:r>
            <a:r>
              <a:rPr lang="en-US" dirty="0" smtClean="0"/>
              <a:t>MW </a:t>
            </a:r>
            <a:r>
              <a:rPr lang="en-US" dirty="0" smtClean="0"/>
              <a:t>(May-Sep)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Uncertainty in Loads and Conservation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Economic</a:t>
            </a:r>
            <a:r>
              <a:rPr lang="en-US" dirty="0" smtClean="0"/>
              <a:t> load growth and conservation assumptions are essentially point forecasts</a:t>
            </a:r>
          </a:p>
          <a:p>
            <a:r>
              <a:rPr lang="en-US" dirty="0" smtClean="0"/>
              <a:t>How can we address the uncertainty in these values?</a:t>
            </a:r>
          </a:p>
          <a:p>
            <a:r>
              <a:rPr lang="en-US" dirty="0" smtClean="0"/>
              <a:t>Solution = use the range of uncertainty to delineate between the red, yellow and green status for the power supply  </a:t>
            </a:r>
          </a:p>
          <a:p>
            <a:r>
              <a:rPr lang="en-US" dirty="0" smtClean="0"/>
              <a:t>Calculate LOLP</a:t>
            </a:r>
            <a:r>
              <a:rPr lang="en-US" baseline="-25000" dirty="0" smtClean="0"/>
              <a:t>U</a:t>
            </a:r>
            <a:r>
              <a:rPr lang="en-US" dirty="0" smtClean="0"/>
              <a:t>, which is the LOLP assessed with higher loads and lower conservation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Alert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= warning, resources are too low</a:t>
            </a:r>
            <a:br>
              <a:rPr lang="en-US" dirty="0" smtClean="0"/>
            </a:br>
            <a:r>
              <a:rPr lang="en-US" dirty="0" smtClean="0"/>
              <a:t>LOLP &gt; 5%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Yellow</a:t>
            </a:r>
            <a:r>
              <a:rPr lang="en-US" dirty="0" smtClean="0"/>
              <a:t> = caution, resources getting low</a:t>
            </a:r>
            <a:br>
              <a:rPr lang="en-US" dirty="0" smtClean="0"/>
            </a:br>
            <a:r>
              <a:rPr lang="en-US" dirty="0" smtClean="0"/>
              <a:t>LOLP &lt; 5% and LOLP</a:t>
            </a:r>
            <a:r>
              <a:rPr lang="en-US" baseline="-25000" dirty="0" smtClean="0"/>
              <a:t>U </a:t>
            </a:r>
            <a:r>
              <a:rPr lang="en-US" dirty="0" smtClean="0"/>
              <a:t>&gt; 5% </a:t>
            </a:r>
          </a:p>
          <a:p>
            <a:endParaRPr lang="en-US" baseline="-25000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Green</a:t>
            </a:r>
            <a:r>
              <a:rPr lang="en-US" dirty="0" smtClean="0"/>
              <a:t> = adequate</a:t>
            </a:r>
            <a:br>
              <a:rPr lang="en-US" dirty="0" smtClean="0"/>
            </a:br>
            <a:r>
              <a:rPr lang="en-US" dirty="0" smtClean="0"/>
              <a:t>LOLP</a:t>
            </a:r>
            <a:r>
              <a:rPr lang="en-US" baseline="-25000" dirty="0" smtClean="0"/>
              <a:t>U</a:t>
            </a:r>
            <a:r>
              <a:rPr lang="en-US" dirty="0" smtClean="0"/>
              <a:t> &lt; 5%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talk about assumptions?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Garbage in, garbage out! </a:t>
            </a:r>
            <a:br>
              <a:rPr lang="en-US" dirty="0" smtClean="0"/>
            </a:br>
            <a:r>
              <a:rPr lang="en-US" dirty="0" smtClean="0"/>
              <a:t>“Let’s go dumpster diving!”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Results sensitive to key assumptions</a:t>
            </a:r>
          </a:p>
          <a:p>
            <a:endParaRPr lang="en-US" dirty="0" smtClean="0"/>
          </a:p>
          <a:p>
            <a:r>
              <a:rPr lang="en-US" dirty="0" smtClean="0"/>
              <a:t>Adequacy assumptions </a:t>
            </a:r>
            <a:r>
              <a:rPr lang="en-US" dirty="0" smtClean="0">
                <a:solidFill>
                  <a:srgbClr val="FF0000"/>
                </a:solidFill>
              </a:rPr>
              <a:t>≠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resource planning assumptions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Adequacy </a:t>
            </a:r>
            <a:r>
              <a:rPr lang="en-US" dirty="0" smtClean="0"/>
              <a:t>Assumptions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</a:t>
            </a:r>
            <a:r>
              <a:rPr lang="en-US" dirty="0" smtClean="0"/>
              <a:t>supply</a:t>
            </a:r>
            <a:endParaRPr lang="en-US" dirty="0" smtClean="0"/>
          </a:p>
          <a:p>
            <a:r>
              <a:rPr lang="en-US" dirty="0" smtClean="0"/>
              <a:t>Market </a:t>
            </a:r>
            <a:r>
              <a:rPr lang="en-US" dirty="0" smtClean="0"/>
              <a:t>access</a:t>
            </a:r>
            <a:endParaRPr lang="en-US" dirty="0" smtClean="0"/>
          </a:p>
          <a:p>
            <a:r>
              <a:rPr lang="en-US" dirty="0" smtClean="0"/>
              <a:t>Borrowed hydro</a:t>
            </a:r>
            <a:endParaRPr lang="en-US" dirty="0" smtClean="0"/>
          </a:p>
          <a:p>
            <a:r>
              <a:rPr lang="en-US" dirty="0" smtClean="0"/>
              <a:t>Wind</a:t>
            </a:r>
          </a:p>
          <a:p>
            <a:r>
              <a:rPr lang="en-US" dirty="0" smtClean="0"/>
              <a:t>Thermal </a:t>
            </a:r>
            <a:r>
              <a:rPr lang="en-US" dirty="0" smtClean="0"/>
              <a:t>resources </a:t>
            </a:r>
            <a:r>
              <a:rPr lang="en-US" dirty="0" smtClean="0"/>
              <a:t>and </a:t>
            </a:r>
            <a:r>
              <a:rPr lang="en-US" dirty="0" smtClean="0"/>
              <a:t>conservation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en-US" dirty="0" smtClean="0"/>
              <a:t>tandby resources</a:t>
            </a:r>
            <a:endParaRPr lang="en-US" dirty="0" smtClean="0"/>
          </a:p>
          <a:p>
            <a:r>
              <a:rPr lang="en-US" dirty="0" smtClean="0"/>
              <a:t>How to deal with uncertainty </a:t>
            </a:r>
            <a:r>
              <a:rPr lang="en-US" dirty="0" smtClean="0"/>
              <a:t>in </a:t>
            </a:r>
            <a:r>
              <a:rPr lang="en-US" dirty="0" smtClean="0"/>
              <a:t>load </a:t>
            </a:r>
            <a:r>
              <a:rPr lang="en-US" dirty="0" smtClean="0"/>
              <a:t>and </a:t>
            </a:r>
            <a:r>
              <a:rPr lang="en-US" dirty="0" smtClean="0"/>
              <a:t>conservation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686800" cy="762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Adequacy Assessment </a:t>
            </a:r>
            <a:r>
              <a:rPr lang="en-US" sz="3600" dirty="0" smtClean="0">
                <a:solidFill>
                  <a:srgbClr val="FF0000"/>
                </a:solidFill>
              </a:rPr>
              <a:t>≠</a:t>
            </a:r>
            <a:r>
              <a:rPr lang="en-US" sz="3600" dirty="0" smtClean="0"/>
              <a:t> Resource Planning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Adequacy Assessment </a:t>
            </a:r>
            <a:r>
              <a:rPr lang="en-US" dirty="0" smtClean="0"/>
              <a:t>= early </a:t>
            </a:r>
            <a:r>
              <a:rPr lang="en-US" dirty="0" smtClean="0"/>
              <a:t>warning, </a:t>
            </a:r>
            <a:r>
              <a:rPr lang="en-US" dirty="0" smtClean="0"/>
              <a:t>should resource development fall short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Resource Planning </a:t>
            </a:r>
            <a:r>
              <a:rPr lang="en-US" dirty="0" smtClean="0"/>
              <a:t>= acquisition strategy that produces an adequate, efficient, economical and reliable power supply</a:t>
            </a:r>
          </a:p>
          <a:p>
            <a:endParaRPr lang="en-US" dirty="0" smtClean="0"/>
          </a:p>
          <a:p>
            <a:r>
              <a:rPr lang="en-US" dirty="0" smtClean="0"/>
              <a:t>Adequacy assessment is a part of resource planning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Treatment of Market </a:t>
            </a:r>
            <a:r>
              <a:rPr lang="en-US" dirty="0" smtClean="0"/>
              <a:t>Supply</a:t>
            </a:r>
            <a:br>
              <a:rPr lang="en-US" dirty="0" smtClean="0"/>
            </a:br>
            <a:r>
              <a:rPr lang="en-US" sz="3200" dirty="0" smtClean="0"/>
              <a:t>Adequacy </a:t>
            </a:r>
            <a:r>
              <a:rPr lang="en-US" sz="3200" dirty="0" smtClean="0"/>
              <a:t>vs. Resource Planning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Adequacy </a:t>
            </a:r>
            <a:r>
              <a:rPr lang="en-US" dirty="0" smtClean="0"/>
              <a:t>= </a:t>
            </a:r>
            <a:r>
              <a:rPr lang="en-US" b="1" i="1" dirty="0" smtClean="0"/>
              <a:t>realistic assumption </a:t>
            </a:r>
            <a:r>
              <a:rPr lang="en-US" dirty="0" smtClean="0"/>
              <a:t>for available market and non-firm supply during periods of stress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Resource Planning </a:t>
            </a:r>
            <a:r>
              <a:rPr lang="en-US" dirty="0" smtClean="0"/>
              <a:t>= </a:t>
            </a:r>
            <a:r>
              <a:rPr lang="en-US" b="1" i="1" dirty="0" smtClean="0"/>
              <a:t>policy decision</a:t>
            </a:r>
            <a:r>
              <a:rPr lang="en-US" dirty="0" smtClean="0"/>
              <a:t>, based on economic considerations, about how much market supply to plan for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In-region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r>
              <a:rPr lang="en-US" dirty="0" smtClean="0"/>
              <a:t>Made up of independent power producers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October-April</a:t>
            </a:r>
            <a:endParaRPr lang="en-US" dirty="0" smtClean="0"/>
          </a:p>
          <a:p>
            <a:pPr lvl="1"/>
            <a:r>
              <a:rPr lang="en-US" dirty="0" smtClean="0"/>
              <a:t>Full capability (about 3,500 MW)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May-September</a:t>
            </a:r>
            <a:endParaRPr lang="en-US" dirty="0" smtClean="0"/>
          </a:p>
          <a:p>
            <a:pPr lvl="1"/>
            <a:r>
              <a:rPr lang="en-US" dirty="0" smtClean="0"/>
              <a:t>1,000 MW max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Out-of-region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Assumed to be from SW coming in over the NW-SW interties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Oct-Apr</a:t>
            </a:r>
            <a:r>
              <a:rPr lang="en-US" dirty="0" smtClean="0"/>
              <a:t> </a:t>
            </a:r>
            <a:r>
              <a:rPr lang="en-US" dirty="0" smtClean="0"/>
              <a:t>(on peak)</a:t>
            </a:r>
          </a:p>
          <a:p>
            <a:pPr lvl="1"/>
            <a:r>
              <a:rPr lang="en-US" dirty="0" smtClean="0"/>
              <a:t>Min of tie capacity and </a:t>
            </a:r>
            <a:r>
              <a:rPr lang="en-US" dirty="0" smtClean="0"/>
              <a:t>once-through-cooling </a:t>
            </a:r>
            <a:r>
              <a:rPr lang="en-US" dirty="0" smtClean="0"/>
              <a:t>adjusted surplus</a:t>
            </a:r>
          </a:p>
          <a:p>
            <a:pPr lvl="1"/>
            <a:r>
              <a:rPr lang="en-US" dirty="0" smtClean="0"/>
              <a:t>About 3,200 MW 2015, lower for 2017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May-Sep</a:t>
            </a:r>
            <a:r>
              <a:rPr lang="en-US" dirty="0" smtClean="0"/>
              <a:t> </a:t>
            </a:r>
            <a:r>
              <a:rPr lang="en-US" dirty="0" smtClean="0"/>
              <a:t>(on peak)</a:t>
            </a:r>
          </a:p>
          <a:p>
            <a:pPr lvl="1"/>
            <a:r>
              <a:rPr lang="en-US" dirty="0" smtClean="0"/>
              <a:t>None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May-Sep</a:t>
            </a:r>
            <a:r>
              <a:rPr lang="en-US" dirty="0" smtClean="0"/>
              <a:t> </a:t>
            </a:r>
            <a:r>
              <a:rPr lang="en-US" dirty="0" smtClean="0"/>
              <a:t>(off peak, purchase ahead)</a:t>
            </a:r>
          </a:p>
          <a:p>
            <a:pPr lvl="1"/>
            <a:r>
              <a:rPr lang="en-US" dirty="0" smtClean="0"/>
              <a:t>1000 MW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 Access – Not Modeled</a:t>
            </a:r>
            <a:br>
              <a:rPr lang="en-US" dirty="0" smtClean="0"/>
            </a:br>
            <a:r>
              <a:rPr lang="en-US" sz="2700" dirty="0" smtClean="0"/>
              <a:t>Due to difficulties in defining or coding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Market “friction” </a:t>
            </a:r>
            <a:r>
              <a:rPr lang="en-US" dirty="0" smtClean="0"/>
              <a:t>– inefficiencies in market transactions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Sell-ahead market </a:t>
            </a:r>
            <a:r>
              <a:rPr lang="en-US" dirty="0" smtClean="0"/>
              <a:t>– pre-committed resources could limit supply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Transmission bottlenecks </a:t>
            </a:r>
            <a:r>
              <a:rPr lang="en-US" dirty="0" smtClean="0"/>
              <a:t>– some utilities don’t have full access to all markets</a:t>
            </a:r>
          </a:p>
          <a:p>
            <a:endParaRPr lang="en-US" dirty="0" smtClean="0"/>
          </a:p>
          <a:p>
            <a:r>
              <a:rPr lang="en-US" dirty="0" smtClean="0"/>
              <a:t>Will use uncertainty in load/conservation as a surrogate for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Borrowed Hydro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derived from drafting below “drafting right” elevations for short periods, then replaced as soon as possible</a:t>
            </a:r>
          </a:p>
          <a:p>
            <a:r>
              <a:rPr lang="en-US" dirty="0" smtClean="0"/>
              <a:t>Available all months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Maximum allowable per month</a:t>
            </a:r>
          </a:p>
          <a:p>
            <a:pPr lvl="1"/>
            <a:r>
              <a:rPr lang="en-US" dirty="0" smtClean="0"/>
              <a:t>1,000 megawatt-months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Maximum used per hour</a:t>
            </a:r>
          </a:p>
          <a:p>
            <a:pPr lvl="1"/>
            <a:r>
              <a:rPr lang="en-US" dirty="0" smtClean="0"/>
              <a:t>Ranges from 2,500 to 3,000 MW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567</TotalTime>
  <Words>475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Assumptions used for Adequacy Assessments</vt:lpstr>
      <vt:lpstr>Why talk about assumptions?</vt:lpstr>
      <vt:lpstr>Adequacy Assumptions</vt:lpstr>
      <vt:lpstr>Adequacy Assessment ≠ Resource Planning</vt:lpstr>
      <vt:lpstr>Treatment of Market Supply Adequacy vs. Resource Planning </vt:lpstr>
      <vt:lpstr>In-region Market</vt:lpstr>
      <vt:lpstr>Out-of-region Market</vt:lpstr>
      <vt:lpstr>Market Access – Not Modeled Due to difficulties in defining or coding</vt:lpstr>
      <vt:lpstr>Borrowed Hydro</vt:lpstr>
      <vt:lpstr>Wind Resources</vt:lpstr>
      <vt:lpstr>Thermal Resources and Conservation</vt:lpstr>
      <vt:lpstr>Standby Resources</vt:lpstr>
      <vt:lpstr>Uncertainty in Loads and Conservation</vt:lpstr>
      <vt:lpstr>Alert Status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Fazio</dc:creator>
  <cp:lastModifiedBy>John Fazio</cp:lastModifiedBy>
  <cp:revision>88</cp:revision>
  <dcterms:created xsi:type="dcterms:W3CDTF">2012-02-16T19:12:14Z</dcterms:created>
  <dcterms:modified xsi:type="dcterms:W3CDTF">2012-03-05T20:34:00Z</dcterms:modified>
</cp:coreProperties>
</file>