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9"/>
  </p:notesMasterIdLst>
  <p:handoutMasterIdLst>
    <p:handoutMasterId r:id="rId10"/>
  </p:handoutMasterIdLst>
  <p:sldIdLst>
    <p:sldId id="285" r:id="rId2"/>
    <p:sldId id="300" r:id="rId3"/>
    <p:sldId id="301" r:id="rId4"/>
    <p:sldId id="302" r:id="rId5"/>
    <p:sldId id="303" r:id="rId6"/>
    <p:sldId id="304" r:id="rId7"/>
    <p:sldId id="305" r:id="rId8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239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48E142-6321-41DB-A655-CF32B296E2AC}" type="datetimeFigureOut">
              <a:rPr lang="en-US"/>
              <a:pPr>
                <a:defRPr/>
              </a:pPr>
              <a:t>4/4/2011</a:t>
            </a:fld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E0FC3F-AC8C-4AD0-A5BF-7553FA670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C00627E8-24BC-441B-97C7-E78E6940AE7B}" type="datetimeFigureOut">
              <a:rPr lang="en-US"/>
              <a:pPr>
                <a:defRPr/>
              </a:pPr>
              <a:t>4/4/2011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70D43C4D-AFDA-495D-9191-3866921DC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E0752-1DDA-4120-9A29-7D598FBF12A3}" type="datetime1">
              <a:rPr lang="en-US"/>
              <a:pPr>
                <a:defRPr/>
              </a:pPr>
              <a:t>4/4/2011</a:t>
            </a:fld>
            <a:r>
              <a:rPr lang="en-US"/>
              <a:t>April 12, 2011</a:t>
            </a:r>
          </a:p>
        </p:txBody>
      </p:sp>
      <p:sp>
        <p:nvSpPr>
          <p:cNvPr id="8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DB56A-E842-430F-A78A-8CBC859D5E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C360C-7434-41B9-B6E5-AD906BF3EABB}" type="datetime1">
              <a:rPr lang="en-US"/>
              <a:pPr>
                <a:defRPr/>
              </a:pPr>
              <a:t>4/4/2011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954AE-B0C5-43CA-A8BD-42D7202D28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D0D2D-BCB7-4A3F-8FF4-AEBAD659B93E}" type="datetime1">
              <a:rPr lang="en-US"/>
              <a:pPr>
                <a:defRPr/>
              </a:pPr>
              <a:t>4/4/2011</a:t>
            </a:fld>
            <a:r>
              <a:rPr lang="en-US"/>
              <a:t>April 12, 2011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361AC-4F3B-4BDA-BCEF-9C924EAA51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262B0-C99E-4AB8-B1BD-AAC31356A1D7}" type="datetime1">
              <a:rPr lang="en-US"/>
              <a:pPr>
                <a:defRPr/>
              </a:pPr>
              <a:t>4/4/2011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5B25F-95A7-4623-BE08-49080BDE5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56737738-8BFD-4945-AC75-51AB5E6B8C7A}" type="datetime1">
              <a:rPr lang="en-US"/>
              <a:pPr>
                <a:defRPr/>
              </a:pPr>
              <a:t>4/4/2011</a:t>
            </a:fld>
            <a:r>
              <a:rPr lang="en-US"/>
              <a:t>April 12, 2011</a:t>
            </a:r>
          </a:p>
        </p:txBody>
      </p:sp>
      <p:sp>
        <p:nvSpPr>
          <p:cNvPr id="9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fld id="{FA36FF27-BF8E-4A10-A7B9-464E00E24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7681D-5CA8-4276-A1ED-5C163522DB6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ctrTitle" idx="4294967295"/>
          </p:nvPr>
        </p:nvSpPr>
        <p:spPr bwMode="auto">
          <a:xfrm>
            <a:off x="685800" y="2130425"/>
            <a:ext cx="7772400" cy="1470025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b="1" cap="none" smtClean="0">
                <a:effectLst/>
              </a:rPr>
              <a:t>PNW Regional Contingency Resources</a:t>
            </a:r>
            <a:endParaRPr lang="en-US" b="1" cap="none" smtClean="0">
              <a:effectLst/>
              <a:latin typeface="Franklin Gothic Medium" pitchFamily="34" charset="0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mtClean="0">
                <a:latin typeface="Franklin Gothic Book" pitchFamily="34" charset="0"/>
              </a:rPr>
              <a:t>Resource Adequacy Technical Committee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i="1" smtClean="0">
                <a:latin typeface="Franklin Gothic Book" pitchFamily="34" charset="0"/>
              </a:rPr>
              <a:t>April 6</a:t>
            </a:r>
            <a:r>
              <a:rPr lang="en-US" i="1" baseline="30000" smtClean="0">
                <a:latin typeface="Franklin Gothic Book" pitchFamily="34" charset="0"/>
              </a:rPr>
              <a:t>th</a:t>
            </a:r>
            <a:r>
              <a:rPr lang="en-US" i="1" smtClean="0">
                <a:latin typeface="Franklin Gothic Book" pitchFamily="34" charset="0"/>
              </a:rPr>
              <a:t>, 2011</a:t>
            </a:r>
          </a:p>
        </p:txBody>
      </p:sp>
      <p:pic>
        <p:nvPicPr>
          <p:cNvPr id="8196" name="Picture 3" descr="RA 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21653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</a:rPr>
              <a:t>Resource Adequacy Standard</a:t>
            </a:r>
          </a:p>
        </p:txBody>
      </p:sp>
      <p:sp>
        <p:nvSpPr>
          <p:cNvPr id="921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2008 RA standard counts </a:t>
            </a:r>
            <a:r>
              <a:rPr lang="en-US" sz="2400" i="1" smtClean="0"/>
              <a:t>significant events</a:t>
            </a:r>
            <a:r>
              <a:rPr lang="en-US" sz="2400" smtClean="0"/>
              <a:t>: 28,800 MWhrs of energy (per season) or 3,000 MW of capacity (any 1 hour)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Any games that exceed these thresholds are considered a ‘miss’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Proposed alternative: build a contingency resource stack and count all misses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Assign contingency resources to various ‘buckets’ (by cost, control, stress, etc.) and evaluate use in Genesys post processing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First bucket (CR 1) – utility programs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Second bucket (CR 2) – non-utility emergency generators 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Additional buckets?</a:t>
            </a:r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</a:rPr>
              <a:t>Utility Contingency Resources – CR 1</a:t>
            </a:r>
          </a:p>
        </p:txBody>
      </p:sp>
      <p:sp>
        <p:nvSpPr>
          <p:cNvPr id="102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Includes Demand Response (DR) programs sponsored by load serving entities – direct control over loads and or resources either in real-time or day ahead 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Most successful DR programs are for irrigation and A/C – good for peak shaving of summer peaking utilities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Other programs such as AGC standby generation can provide capacity and energy across seasons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Therefore it is necessary to track contingency resources by seasons and contributions to both energy and capacity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274638"/>
            <a:ext cx="8229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</a:rPr>
              <a:t/>
            </a:r>
            <a:br>
              <a:rPr lang="en-US" sz="3200" cap="none" smtClean="0">
                <a:effectLst/>
              </a:rPr>
            </a:br>
            <a:r>
              <a:rPr lang="en-US" sz="3200" cap="none" smtClean="0">
                <a:effectLst/>
              </a:rPr>
              <a:t>PacifiCorp</a:t>
            </a:r>
            <a:br>
              <a:rPr lang="en-US" sz="3200" cap="none" smtClean="0">
                <a:effectLst/>
              </a:rPr>
            </a:br>
            <a:endParaRPr lang="en-US" sz="3200" cap="none" smtClean="0">
              <a:effectLst/>
            </a:endParaRP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381000" y="1822450"/>
          <a:ext cx="8534400" cy="2654300"/>
        </p:xfrm>
        <a:graphic>
          <a:graphicData uri="http://schemas.openxmlformats.org/presentationml/2006/ole">
            <p:oleObj spid="_x0000_s64516" name="Worksheet" r:id="rId3" imgW="5821539" imgH="1812084" progId="Excel.Shee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647700"/>
            <a:ext cx="8364538" cy="636588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 smtClean="0">
                <a:effectLst/>
              </a:rPr>
              <a:t>Idaho Power and PGE</a:t>
            </a:r>
            <a:br>
              <a:rPr lang="en-US" sz="3200" cap="none" smtClean="0">
                <a:effectLst/>
              </a:rPr>
            </a:br>
            <a:endParaRPr lang="en-US" sz="3200" cap="none" smtClean="0">
              <a:effectLst/>
            </a:endParaRPr>
          </a:p>
        </p:txBody>
      </p:sp>
      <p:sp>
        <p:nvSpPr>
          <p:cNvPr id="65543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en-US" sz="2000" smtClean="0"/>
          </a:p>
          <a:p>
            <a:endParaRPr lang="en-US" sz="2000" u="sng" smtClean="0"/>
          </a:p>
        </p:txBody>
      </p:sp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457200" y="1571625"/>
          <a:ext cx="8534400" cy="3116263"/>
        </p:xfrm>
        <a:graphic>
          <a:graphicData uri="http://schemas.openxmlformats.org/presentationml/2006/ole">
            <p:oleObj spid="_x0000_s65541" name="Worksheet" r:id="rId3" imgW="5821539" imgH="212615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304800"/>
            <a:ext cx="8229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cap="none" smtClean="0">
                <a:effectLst/>
              </a:rPr>
              <a:t>Summary of CR 1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-457200" y="1981200"/>
          <a:ext cx="9448800" cy="2471738"/>
        </p:xfrm>
        <a:graphic>
          <a:graphicData uri="http://schemas.openxmlformats.org/presentationml/2006/ole">
            <p:oleObj spid="_x0000_s66564" name="Worksheet" r:id="rId3" imgW="6463329" imgH="1664225" progId="Excel.Sheet.8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533400" y="304800"/>
            <a:ext cx="8229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800" cap="none" smtClean="0">
                <a:effectLst/>
              </a:rPr>
              <a:t>CR 2 – Data Center Emergency Generation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04800" y="1671638"/>
          <a:ext cx="8839200" cy="3394075"/>
        </p:xfrm>
        <a:graphic>
          <a:graphicData uri="http://schemas.openxmlformats.org/presentationml/2006/ole">
            <p:oleObj spid="_x0000_s67588" name="Worksheet" r:id="rId3" imgW="7746548" imgH="2874440" progId="Excel.Sheet.8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1128</TotalTime>
  <Words>180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Times New Roman</vt:lpstr>
      <vt:lpstr>Arial</vt:lpstr>
      <vt:lpstr>Wingdings 2</vt:lpstr>
      <vt:lpstr>Calibri</vt:lpstr>
      <vt:lpstr>Franklin Gothic Medium</vt:lpstr>
      <vt:lpstr>Franklin Gothic Book</vt:lpstr>
      <vt:lpstr>Trek</vt:lpstr>
      <vt:lpstr>Trek</vt:lpstr>
      <vt:lpstr>Trek</vt:lpstr>
      <vt:lpstr>Trek</vt:lpstr>
      <vt:lpstr>Trek</vt:lpstr>
      <vt:lpstr>Worksheet</vt:lpstr>
      <vt:lpstr>PNW Regional Contingency Resources</vt:lpstr>
      <vt:lpstr>Resource Adequacy Standard</vt:lpstr>
      <vt:lpstr>Utility Contingency Resources – CR 1</vt:lpstr>
      <vt:lpstr> PacifiCorp </vt:lpstr>
      <vt:lpstr>Idaho Power and PGE </vt:lpstr>
      <vt:lpstr>Summary of CR 1</vt:lpstr>
      <vt:lpstr>CR 2 – Data Center Emergency Generation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rjd1449</cp:lastModifiedBy>
  <cp:revision>139</cp:revision>
  <dcterms:created xsi:type="dcterms:W3CDTF">2010-09-29T22:30:45Z</dcterms:created>
  <dcterms:modified xsi:type="dcterms:W3CDTF">2011-04-04T21:12:10Z</dcterms:modified>
</cp:coreProperties>
</file>