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285" r:id="rId2"/>
    <p:sldId id="286" r:id="rId3"/>
    <p:sldId id="299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lly Gibso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7C80"/>
    <a:srgbClr val="FFCC0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311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CC5F6BE-6FE5-484A-B4E6-AA8D55AB8CBC}" type="datetimeFigureOut">
              <a:rPr lang="en-US"/>
              <a:pPr/>
              <a:t>4/6/2011</a:t>
            </a:fld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AF83F95-2DF0-4AF8-BE2D-B26E623D06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/>
            </a:lvl1pPr>
          </a:lstStyle>
          <a:p>
            <a:fld id="{29A0638D-2D84-4EA0-9D31-DF6E34D8B535}" type="datetimeFigureOut">
              <a:rPr lang="en-US"/>
              <a:pPr/>
              <a:t>4/6/2011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/>
            </a:lvl1pPr>
          </a:lstStyle>
          <a:p>
            <a:fld id="{F92B7422-8B2A-4A9F-8CF0-C4ADD87212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0492F-F62F-428B-A8DF-414A54F84400}" type="datetime1">
              <a:rPr lang="en-US"/>
              <a:pPr/>
              <a:t>4/6/2011</a:t>
            </a:fld>
            <a:r>
              <a:rPr lang="en-US"/>
              <a:t>April 12, 2011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6, 2011</a:t>
            </a: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FEA15-4871-4F97-93E5-972966DDD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69C18-B3A2-4AB3-AC98-CEC7073A1400}" type="datetime1">
              <a:rPr lang="en-US"/>
              <a:pPr/>
              <a:t>4/6/2011</a:t>
            </a:fld>
            <a:r>
              <a:rPr lang="en-US"/>
              <a:t>April 12, 2011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6, 2011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05E0-6CBC-4B1B-A927-EE8D24E30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6E3751-84C7-40F8-B92F-249B583D2EB3}" type="datetime1">
              <a:rPr lang="en-US"/>
              <a:pPr/>
              <a:t>4/6/2011</a:t>
            </a:fld>
            <a:r>
              <a:rPr lang="en-US"/>
              <a:t>April 12, 2011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6, 2011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EEAE0-AC98-4F7D-9A04-E3A840E1AD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1D69CD-9FDF-495A-B9F8-EEFB20BACE86}" type="datetime1">
              <a:rPr lang="en-US"/>
              <a:pPr/>
              <a:t>4/6/2011</a:t>
            </a:fld>
            <a:r>
              <a:rPr lang="en-US"/>
              <a:t>April 12, 2011</a:t>
            </a: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6, 2011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C988C-C097-4904-8AD8-B5A3A695C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ADEBC0-F0CD-471E-95FB-4D9742823E89}" type="datetime1">
              <a:rPr lang="en-US"/>
              <a:pPr/>
              <a:t>4/6/2011</a:t>
            </a:fld>
            <a:r>
              <a:rPr lang="en-US"/>
              <a:t>April 12, 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6, 2011</a:t>
            </a: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4C8D5-A336-4A4E-A2A3-015E7EBE3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74A601-4132-4060-AF5B-F0060869E748}" type="datetime1">
              <a:rPr lang="en-US"/>
              <a:pPr/>
              <a:t>4/6/2011</a:t>
            </a:fld>
            <a:r>
              <a:rPr lang="en-US"/>
              <a:t>April 12,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6,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5EE1-838D-4465-9BE8-0B6F7940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</a:defRPr>
            </a:lvl1pPr>
          </a:lstStyle>
          <a:p>
            <a:fld id="{7C50470D-A4E5-4A81-BBC2-1BF4938B2C29}" type="datetime1">
              <a:rPr lang="en-US"/>
              <a:pPr/>
              <a:t>4/6/2011</a:t>
            </a:fld>
            <a:r>
              <a:rPr lang="en-US"/>
              <a:t>April 12, 2011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r>
              <a:rPr lang="en-US"/>
              <a:t>April 6, 2011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Times New Roman"/>
              </a:defRPr>
            </a:lvl1pPr>
          </a:lstStyle>
          <a:p>
            <a:pPr>
              <a:defRPr/>
            </a:pPr>
            <a:fld id="{05054ED9-8CFA-400A-A5A9-CBD7CF4FA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6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effectLst/>
                <a:latin typeface="Franklin Gothic Medium" pitchFamily="34" charset="0"/>
              </a:rPr>
              <a:t>Out of Region Market Assumptions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n-US" smtClean="0">
                <a:latin typeface="Franklin Gothic Book" pitchFamily="34" charset="0"/>
              </a:rPr>
              <a:t>Resource Adequacy Technical Committee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i="1" smtClean="0">
                <a:latin typeface="Franklin Gothic Book" pitchFamily="34" charset="0"/>
              </a:rPr>
              <a:t>April 6</a:t>
            </a:r>
            <a:r>
              <a:rPr lang="en-US" i="1" baseline="30000" smtClean="0">
                <a:latin typeface="Franklin Gothic Book" pitchFamily="34" charset="0"/>
              </a:rPr>
              <a:t>th</a:t>
            </a:r>
            <a:r>
              <a:rPr lang="en-US" i="1" smtClean="0">
                <a:latin typeface="Franklin Gothic Book" pitchFamily="34" charset="0"/>
              </a:rPr>
              <a:t>, 2011</a:t>
            </a:r>
          </a:p>
        </p:txBody>
      </p:sp>
      <p:pic>
        <p:nvPicPr>
          <p:cNvPr id="43012" name="Picture 3" descr="RA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838200"/>
            <a:ext cx="21653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effectLst/>
                <a:latin typeface="Franklin Gothic Medium" pitchFamily="34" charset="0"/>
              </a:rPr>
              <a:t>CPUC 2010 RA Assessment	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4800" y="1554163"/>
            <a:ext cx="8001000" cy="1570037"/>
          </a:xfrm>
        </p:spPr>
        <p:txBody>
          <a:bodyPr/>
          <a:lstStyle/>
          <a:p>
            <a:r>
              <a:rPr lang="en-US" sz="2800" smtClean="0">
                <a:latin typeface="Franklin Gothic Book" pitchFamily="34" charset="0"/>
              </a:rPr>
              <a:t>RA assessment looks backward; does not include these new gas-fired plants that are available for (or under) RA contracts:</a:t>
            </a:r>
          </a:p>
          <a:p>
            <a:endParaRPr lang="en-US" sz="2800" smtClean="0">
              <a:latin typeface="Franklin Gothic Book" pitchFamily="34" charset="0"/>
            </a:endParaRPr>
          </a:p>
        </p:txBody>
      </p:sp>
      <p:graphicFrame>
        <p:nvGraphicFramePr>
          <p:cNvPr id="52310" name="Object 8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76400" y="3200400"/>
          <a:ext cx="4876800" cy="2584450"/>
        </p:xfrm>
        <a:graphic>
          <a:graphicData uri="http://schemas.openxmlformats.org/presentationml/2006/ole">
            <p:oleObj spid="_x0000_s52310" name="Worksheet" r:id="rId3" imgW="3348124" imgH="177538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effectLst/>
                <a:latin typeface="Franklin Gothic Medium" pitchFamily="34" charset="0"/>
              </a:rPr>
              <a:t>The Interties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Franklin Gothic Book" pitchFamily="34" charset="0"/>
              </a:rPr>
              <a:t>The average physical transfer capability* on the A.C. line S. to N. is 3,100 MW </a:t>
            </a:r>
            <a:r>
              <a:rPr lang="en-US" sz="2400" smtClean="0">
                <a:solidFill>
                  <a:srgbClr val="FF0000"/>
                </a:solidFill>
                <a:latin typeface="Franklin Gothic Book" pitchFamily="34" charset="0"/>
              </a:rPr>
              <a:t>[Genesys 4880]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Franklin Gothic Book" pitchFamily="34" charset="0"/>
              </a:rPr>
              <a:t>The average physical transfer capability* on the D.C. line S. to N. is 1,700 MW </a:t>
            </a:r>
            <a:r>
              <a:rPr lang="en-US" sz="2400" smtClean="0">
                <a:solidFill>
                  <a:srgbClr val="FF0000"/>
                </a:solidFill>
                <a:latin typeface="Franklin Gothic Book" pitchFamily="34" charset="0"/>
              </a:rPr>
              <a:t>[Genesys 2850]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Franklin Gothic Book" pitchFamily="34" charset="0"/>
              </a:rPr>
              <a:t>Flows on the A.C. line were S. to N. 3.8% of the time with an average flow of 346 MW and a maximum of 1,513 MW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Franklin Gothic Book" pitchFamily="34" charset="0"/>
              </a:rPr>
              <a:t>Flows on the D.C. line were S. to N. 18.9% of the time with an average flow of 472 MW and a maximum of 2,045 MW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Franklin Gothic Book" pitchFamily="34" charset="0"/>
              </a:rPr>
              <a:t>The maximum coincidental import on both lines was 2,810 MW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832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*</a:t>
            </a:r>
            <a:r>
              <a:rPr lang="en-US" sz="1800" i="1">
                <a:latin typeface="Arial" charset="0"/>
              </a:rPr>
              <a:t>A.C. rated at 4,800 MW; average includes line de-rates (Dec 2004 to Dec 2009)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cap="none" smtClean="0">
                <a:effectLst/>
                <a:latin typeface="Franklin Gothic Medium" pitchFamily="34" charset="0"/>
              </a:rPr>
              <a:t>Limiting Factors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Franklin Gothic Book" pitchFamily="34" charset="0"/>
              </a:rPr>
              <a:t>Interties provide enough physical import capability ~ 4,800 MW – up to 2,810 MW have been imported coincidentally over both lines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Franklin Gothic Book" pitchFamily="34" charset="0"/>
              </a:rPr>
              <a:t>Over 16,500 MW of net generation has been built within the state over the past 11 years, but not necessarily under contract with load serving entities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Franklin Gothic Book" pitchFamily="34" charset="0"/>
              </a:rPr>
              <a:t>California LSEs are the limiting factor – no meaningful surplus capacity from April to October (pg 9 – column G)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effectLst/>
                <a:latin typeface="Franklin Gothic Medium" pitchFamily="34" charset="0"/>
              </a:rPr>
              <a:t>Recommendation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smtClean="0">
                <a:latin typeface="Franklin Gothic Book" pitchFamily="34" charset="0"/>
              </a:rPr>
              <a:t>Genesys assumption of 0 import capability from June to September is reasonable</a:t>
            </a:r>
          </a:p>
          <a:p>
            <a:r>
              <a:rPr lang="en-US" sz="2400" smtClean="0">
                <a:latin typeface="Franklin Gothic Book" pitchFamily="34" charset="0"/>
              </a:rPr>
              <a:t>Shoulder months of April, May, and October are also problematic and should be set to 0</a:t>
            </a:r>
          </a:p>
          <a:p>
            <a:r>
              <a:rPr lang="en-US" sz="2400" smtClean="0">
                <a:latin typeface="Franklin Gothic Book" pitchFamily="34" charset="0"/>
              </a:rPr>
              <a:t>With new power plant development in California; 3,000 MW of import capability November to March appears reasonable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200" cap="none" smtClean="0">
                <a:effectLst/>
                <a:latin typeface="Franklin Gothic Medium" pitchFamily="34" charset="0"/>
              </a:rPr>
              <a:t>Appendix – Intertie Loading</a:t>
            </a:r>
            <a:br>
              <a:rPr lang="en-US" sz="3200" cap="none" smtClean="0">
                <a:effectLst/>
                <a:latin typeface="Franklin Gothic Medium" pitchFamily="34" charset="0"/>
              </a:rPr>
            </a:br>
            <a:endParaRPr lang="en-US" sz="3200" cap="none" smtClean="0">
              <a:effectLst/>
              <a:latin typeface="Franklin Gothic Medium" pitchFamily="34" charset="0"/>
            </a:endParaRP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1752600" y="1058863"/>
          <a:ext cx="4800600" cy="2587625"/>
        </p:xfrm>
        <a:graphic>
          <a:graphicData uri="http://schemas.openxmlformats.org/presentationml/2006/ole">
            <p:oleObj spid="_x0000_s56323" name="Worksheet" r:id="rId3" imgW="4629901" imgH="2578728" progId="Excel.Sheet.8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828800" y="3686175"/>
          <a:ext cx="5105400" cy="2449513"/>
        </p:xfrm>
        <a:graphic>
          <a:graphicData uri="http://schemas.openxmlformats.org/presentationml/2006/ole">
            <p:oleObj spid="_x0000_s56324" name="Worksheet" r:id="rId4" imgW="4629901" imgH="257872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cap="none" smtClean="0">
                <a:effectLst/>
                <a:latin typeface="Franklin Gothic Medium" pitchFamily="34" charset="0"/>
              </a:rPr>
              <a:t>Canadian Import Assumption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smtClean="0">
                <a:latin typeface="Franklin Gothic Book" pitchFamily="34" charset="0"/>
              </a:rPr>
              <a:t>BC policy is to export the Canadian Entitlement (approximately 500 aMW)– but done in spot markets not under long term contracts</a:t>
            </a:r>
          </a:p>
          <a:p>
            <a:r>
              <a:rPr lang="en-US" sz="2000" smtClean="0">
                <a:latin typeface="Franklin Gothic Book" pitchFamily="34" charset="0"/>
              </a:rPr>
              <a:t>BC is winter peaking with approximately half of generation located in Columbia River Valley – lack of complete load/generation diversification with PNW</a:t>
            </a:r>
          </a:p>
          <a:p>
            <a:r>
              <a:rPr lang="en-US" sz="2000" smtClean="0">
                <a:latin typeface="Franklin Gothic Book" pitchFamily="34" charset="0"/>
              </a:rPr>
              <a:t>Canada has been a net importer in the past decade (slide 3)</a:t>
            </a:r>
          </a:p>
          <a:p>
            <a:r>
              <a:rPr lang="en-US" sz="2000" smtClean="0">
                <a:latin typeface="Franklin Gothic Book" pitchFamily="34" charset="0"/>
              </a:rPr>
              <a:t>BC load growth forecast + 24% by FY 2020 – or 1,600 aMW</a:t>
            </a:r>
          </a:p>
          <a:p>
            <a:r>
              <a:rPr lang="en-US" sz="2000" smtClean="0">
                <a:latin typeface="Franklin Gothic Book" pitchFamily="34" charset="0"/>
              </a:rPr>
              <a:t>Conclusion: no import assumption at this time </a:t>
            </a:r>
          </a:p>
          <a:p>
            <a:r>
              <a:rPr lang="en-US" sz="2000" smtClean="0">
                <a:latin typeface="Franklin Gothic Book" pitchFamily="34" charset="0"/>
              </a:rPr>
              <a:t>BC will complete IRP by January 2012 –reevaluate assumption at that 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 Hydro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3480" y="893064"/>
            <a:ext cx="6797040" cy="507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200" cap="none" smtClean="0">
                <a:effectLst/>
                <a:latin typeface="Franklin Gothic Medium" pitchFamily="34" charset="0"/>
              </a:rPr>
              <a:t>California Import Assumption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Franklin Gothic Book" pitchFamily="34" charset="0"/>
              </a:rPr>
              <a:t>The resource adequacy assumption is 3,000 MW of hourly import capability from October through May and 0 MW from June to September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Franklin Gothic Book" pitchFamily="34" charset="0"/>
              </a:rPr>
              <a:t>Note that this is not the dispatch in Genesys – just the capability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Franklin Gothic Book" pitchFamily="34" charset="0"/>
              </a:rPr>
              <a:t>Is this a reasonable estimate? 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Franklin Gothic Book" pitchFamily="34" charset="0"/>
              </a:rPr>
              <a:t>Power plant development in California between 2000 and 2010 </a:t>
            </a:r>
            <a:r>
              <a:rPr lang="en-US" sz="2400" i="1" smtClean="0">
                <a:latin typeface="Franklin Gothic Book" pitchFamily="34" charset="0"/>
              </a:rPr>
              <a:t>(total in state regardless of owner)</a:t>
            </a:r>
            <a:endParaRPr lang="en-US" sz="2400" smtClean="0">
              <a:latin typeface="Franklin Gothic Book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Franklin Gothic Book" pitchFamily="34" charset="0"/>
              </a:rPr>
              <a:t>CPUC Resource Adequacy Assessment (January 2011) </a:t>
            </a:r>
            <a:r>
              <a:rPr lang="en-US" sz="2400" i="1" smtClean="0">
                <a:latin typeface="Franklin Gothic Book" pitchFamily="34" charset="0"/>
              </a:rPr>
              <a:t>(owned or capacity under contract)</a:t>
            </a:r>
            <a:endParaRPr lang="en-US" sz="2400" smtClean="0">
              <a:latin typeface="Franklin Gothic Book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Franklin Gothic Book" pitchFamily="34" charset="0"/>
              </a:rPr>
              <a:t>Intertie Loadings between 2004 and 2009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200" cap="none" smtClean="0">
                <a:effectLst/>
                <a:latin typeface="Franklin Gothic Medium" pitchFamily="34" charset="0"/>
              </a:rPr>
              <a:t>Power Plant Development in California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smtClean="0">
                <a:latin typeface="Franklin Gothic Book" pitchFamily="34" charset="0"/>
              </a:rPr>
              <a:t>During the past 11 years there as been substantial resource development within the state of California – most of it gas-fired</a:t>
            </a:r>
          </a:p>
          <a:p>
            <a:r>
              <a:rPr lang="en-US" sz="2400" smtClean="0">
                <a:latin typeface="Franklin Gothic Book" pitchFamily="34" charset="0"/>
              </a:rPr>
              <a:t>Chart (page 6) includes all resources built in state regardless of owner </a:t>
            </a:r>
          </a:p>
          <a:p>
            <a:r>
              <a:rPr lang="en-US" sz="2400" smtClean="0">
                <a:latin typeface="Franklin Gothic Book" pitchFamily="34" charset="0"/>
              </a:rPr>
              <a:t>Since not all developers are load serving entities or all generation is dedicated to LSE – no load/resource assessment can be made </a:t>
            </a:r>
          </a:p>
          <a:p>
            <a:r>
              <a:rPr lang="en-US" sz="2400" smtClean="0">
                <a:latin typeface="Franklin Gothic Book" pitchFamily="34" charset="0"/>
              </a:rPr>
              <a:t>Chart (page 7) “net addition” include the impact of plant retirements in the state (but also including Mohave)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3400" y="63246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latin typeface="Arial" charset="0"/>
              </a:rPr>
              <a:t>Source: Ventyx 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219200" y="1066800"/>
          <a:ext cx="7010400" cy="4635500"/>
        </p:xfrm>
        <a:graphic>
          <a:graphicData uri="http://schemas.openxmlformats.org/presentationml/2006/ole">
            <p:oleObj spid="_x0000_s48131" name="Chart" r:id="rId3" imgW="10515600" imgH="6953290" progId="Excel.Sheet.8">
              <p:embed/>
            </p:oleObj>
          </a:graphicData>
        </a:graphic>
      </p:graphicFrame>
      <p:graphicFrame>
        <p:nvGraphicFramePr>
          <p:cNvPr id="48132" name="Group 4"/>
          <p:cNvGraphicFramePr>
            <a:graphicFrameLocks noGrp="1"/>
          </p:cNvGraphicFramePr>
          <p:nvPr/>
        </p:nvGraphicFramePr>
        <p:xfrm>
          <a:off x="1295400" y="2362200"/>
          <a:ext cx="1701800" cy="2243138"/>
        </p:xfrm>
        <a:graphic>
          <a:graphicData uri="http://schemas.openxmlformats.org/drawingml/2006/table">
            <a:tbl>
              <a:tblPr/>
              <a:tblGrid>
                <a:gridCol w="1092200"/>
                <a:gridCol w="6096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MW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Natural Gas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21567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Wind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1378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Geothermal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Biogases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219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Hydro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PV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157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Biomass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87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Misc.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90600" y="60198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Arial" charset="0"/>
              </a:rPr>
              <a:t>Net Additions = cumulative additions – cumulative retirements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685800" y="860425"/>
          <a:ext cx="7315200" cy="4837113"/>
        </p:xfrm>
        <a:graphic>
          <a:graphicData uri="http://schemas.openxmlformats.org/presentationml/2006/ole">
            <p:oleObj spid="_x0000_s49155" name="Chart" r:id="rId3" imgW="10515600" imgH="6953290" progId="Excel.Sheet.8">
              <p:embed/>
            </p:oleObj>
          </a:graphicData>
        </a:graphic>
      </p:graphicFrame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California Cumulative and Net Resource Additions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effectLst/>
                <a:latin typeface="Franklin Gothic Medium" pitchFamily="34" charset="0"/>
              </a:rPr>
              <a:t>CPUC RA Assessment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latin typeface="Franklin Gothic Book" pitchFamily="34" charset="0"/>
              </a:rPr>
              <a:t>Assessment includes all IOUs and Community Choice Aggregators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latin typeface="Franklin Gothic Book" pitchFamily="34" charset="0"/>
              </a:rPr>
              <a:t>Purpose of RA is mandatory LSE acquisition of capacity to meet load and reserve requirements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latin typeface="Franklin Gothic Book" pitchFamily="34" charset="0"/>
              </a:rPr>
              <a:t>Results include unit-contingent, import contracts, DWR contracts, physical resources, and RMR capacity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latin typeface="Franklin Gothic Book" pitchFamily="34" charset="0"/>
              </a:rPr>
              <a:t>Only net qualifying capacity is considered based on historical performance and other factors – designed to get the expected value of capacity (GADs data)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latin typeface="Franklin Gothic Book" pitchFamily="34" charset="0"/>
              </a:rPr>
              <a:t>Results – excluding demand response programs – California has winter surplus capability (November to March)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latin typeface="Franklin Gothic Book" pitchFamily="34" charset="0"/>
              </a:rPr>
              <a:t>Excluding imports -  tight margins in the summer and shoulder months (April to October)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effectLst/>
                <a:latin typeface="Franklin Gothic Medium" pitchFamily="34" charset="0"/>
              </a:rPr>
              <a:t>CPUC RA Assessment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30213" y="1554163"/>
          <a:ext cx="8435975" cy="4525962"/>
        </p:xfrm>
        <a:graphic>
          <a:graphicData uri="http://schemas.openxmlformats.org/presentationml/2006/ole">
            <p:oleObj spid="_x0000_s51203" name="Worksheet" r:id="rId3" imgW="6152529" imgH="3483864" progId="Excel.Shee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1083</TotalTime>
  <Words>707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Trek</vt:lpstr>
      <vt:lpstr>Chart</vt:lpstr>
      <vt:lpstr>Worksheet</vt:lpstr>
      <vt:lpstr>Out of Region Market Assumptions</vt:lpstr>
      <vt:lpstr>Canadian Import Assumption</vt:lpstr>
      <vt:lpstr>Slide 3</vt:lpstr>
      <vt:lpstr>California Import Assumption</vt:lpstr>
      <vt:lpstr>Power Plant Development in California</vt:lpstr>
      <vt:lpstr>Slide 6</vt:lpstr>
      <vt:lpstr>Slide 7</vt:lpstr>
      <vt:lpstr>CPUC RA Assessment</vt:lpstr>
      <vt:lpstr>CPUC RA Assessment</vt:lpstr>
      <vt:lpstr>CPUC 2010 RA Assessment </vt:lpstr>
      <vt:lpstr>The Interties</vt:lpstr>
      <vt:lpstr>Limiting Factors</vt:lpstr>
      <vt:lpstr>Recommendation</vt:lpstr>
      <vt:lpstr>Appendix – Intertie Loading </vt:lpstr>
    </vt:vector>
  </TitlesOfParts>
  <Company>Northwest Power and Conservation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John Fazio</dc:creator>
  <cp:lastModifiedBy> John Fazio</cp:lastModifiedBy>
  <cp:revision>145</cp:revision>
  <dcterms:created xsi:type="dcterms:W3CDTF">2010-09-29T22:30:45Z</dcterms:created>
  <dcterms:modified xsi:type="dcterms:W3CDTF">2011-04-06T16:00:56Z</dcterms:modified>
</cp:coreProperties>
</file>