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22"/>
  </p:notesMasterIdLst>
  <p:sldIdLst>
    <p:sldId id="256" r:id="rId2"/>
    <p:sldId id="280" r:id="rId3"/>
    <p:sldId id="257" r:id="rId4"/>
    <p:sldId id="260" r:id="rId5"/>
    <p:sldId id="264" r:id="rId6"/>
    <p:sldId id="282" r:id="rId7"/>
    <p:sldId id="265" r:id="rId8"/>
    <p:sldId id="281" r:id="rId9"/>
    <p:sldId id="271" r:id="rId10"/>
    <p:sldId id="269" r:id="rId11"/>
    <p:sldId id="268" r:id="rId12"/>
    <p:sldId id="267" r:id="rId13"/>
    <p:sldId id="270" r:id="rId14"/>
    <p:sldId id="276" r:id="rId15"/>
    <p:sldId id="278" r:id="rId16"/>
    <p:sldId id="277" r:id="rId17"/>
    <p:sldId id="283" r:id="rId18"/>
    <p:sldId id="284" r:id="rId19"/>
    <p:sldId id="272" r:id="rId20"/>
    <p:sldId id="266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lly Gibson" initials="WG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FF7C80"/>
    <a:srgbClr val="FFCC00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3114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4681912922649401"/>
          <c:y val="0.15541666666666692"/>
          <c:w val="0.83520701456435664"/>
          <c:h val="0.47011934055118065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noFill/>
            <a:ln>
              <a:noFill/>
            </a:ln>
          </c:spPr>
          <c:cat>
            <c:strRef>
              <c:f>Sheet1!$A$2:$A$7</c:f>
              <c:strCache>
                <c:ptCount val="6"/>
                <c:pt idx="0">
                  <c:v>0</c:v>
                </c:pt>
                <c:pt idx="1">
                  <c:v>1-200</c:v>
                </c:pt>
                <c:pt idx="2">
                  <c:v>201-400</c:v>
                </c:pt>
                <c:pt idx="3">
                  <c:v>401-600</c:v>
                </c:pt>
                <c:pt idx="4">
                  <c:v>601-800</c:v>
                </c:pt>
                <c:pt idx="5">
                  <c:v>801-1000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overlap val="100"/>
        <c:axId val="140675712"/>
        <c:axId val="140686080"/>
      </c:barChart>
      <c:catAx>
        <c:axId val="1406757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Range</a:t>
                </a:r>
                <a:r>
                  <a:rPr lang="en-US" baseline="0" dirty="0" smtClean="0"/>
                  <a:t> of Curtailment</a:t>
                </a:r>
                <a:endParaRPr lang="en-US" dirty="0"/>
              </a:p>
            </c:rich>
          </c:tx>
          <c:layout/>
        </c:title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140686080"/>
        <c:crosses val="autoZero"/>
        <c:auto val="1"/>
        <c:lblAlgn val="ctr"/>
        <c:lblOffset val="100"/>
      </c:catAx>
      <c:valAx>
        <c:axId val="140686080"/>
        <c:scaling>
          <c:orientation val="minMax"/>
          <c:max val="1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Number of Times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140675712"/>
        <c:crosses val="autoZero"/>
        <c:crossBetween val="between"/>
        <c:majorUnit val="2"/>
      </c:valAx>
    </c:plotArea>
    <c:plotVisOnly val="1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cat>
            <c:strRef>
              <c:f>Sheet1!$A$2:$A$7</c:f>
              <c:strCache>
                <c:ptCount val="6"/>
                <c:pt idx="0">
                  <c:v>0</c:v>
                </c:pt>
                <c:pt idx="1">
                  <c:v>1-200</c:v>
                </c:pt>
                <c:pt idx="2">
                  <c:v>201-400</c:v>
                </c:pt>
                <c:pt idx="3">
                  <c:v>401-600</c:v>
                </c:pt>
                <c:pt idx="4">
                  <c:v>601-800</c:v>
                </c:pt>
                <c:pt idx="5">
                  <c:v>801-1000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67</c:v>
                </c:pt>
                <c:pt idx="1">
                  <c:v>14</c:v>
                </c:pt>
                <c:pt idx="2">
                  <c:v>9</c:v>
                </c:pt>
                <c:pt idx="3">
                  <c:v>5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dLbls>
          <c:showVal val="1"/>
        </c:dLbls>
        <c:axId val="134344704"/>
        <c:axId val="134346624"/>
      </c:barChart>
      <c:catAx>
        <c:axId val="1343447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Range</a:t>
                </a:r>
                <a:r>
                  <a:rPr lang="en-US" baseline="0" dirty="0" smtClean="0"/>
                  <a:t> of Curtailment</a:t>
                </a:r>
                <a:endParaRPr lang="en-US" dirty="0"/>
              </a:p>
            </c:rich>
          </c:tx>
          <c:layout/>
        </c:title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134346624"/>
        <c:crosses val="autoZero"/>
        <c:auto val="1"/>
        <c:lblAlgn val="ctr"/>
        <c:lblOffset val="100"/>
      </c:catAx>
      <c:valAx>
        <c:axId val="13434662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Number of Times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134344704"/>
        <c:crosses val="autoZero"/>
        <c:crossBetween val="between"/>
      </c:valAx>
    </c:plotArea>
    <c:plotVisOnly val="1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8DB38-D119-4875-81BC-46E12CA93B5D}" type="datetimeFigureOut">
              <a:rPr lang="en-US" smtClean="0"/>
              <a:pPr/>
              <a:t>3/31/2011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76A3E-3F00-4358-B983-DCF91A3B0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324C11-8CD3-4EDA-A2E4-E999C69462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April 12, 2011</a:t>
            </a: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2514600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Power System Research, Inc.</a:t>
            </a:r>
            <a:br>
              <a:rPr lang="en-US" sz="4400" dirty="0" smtClean="0"/>
            </a:br>
            <a:r>
              <a:rPr lang="en-US" sz="4400" dirty="0" smtClean="0"/>
              <a:t>Review of the PNW</a:t>
            </a:r>
            <a:br>
              <a:rPr lang="en-US" sz="4400" dirty="0" smtClean="0"/>
            </a:br>
            <a:r>
              <a:rPr lang="en-US" sz="4400" dirty="0" smtClean="0"/>
              <a:t>Adequacy Standard 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15000"/>
            <a:ext cx="6400800" cy="990600"/>
          </a:xfrm>
        </p:spPr>
        <p:txBody>
          <a:bodyPr/>
          <a:lstStyle/>
          <a:p>
            <a:r>
              <a:rPr lang="en-US" sz="2000" dirty="0" smtClean="0"/>
              <a:t>Resource Adequacy Technical Committee Meeting</a:t>
            </a:r>
            <a:br>
              <a:rPr lang="en-US" sz="2000" dirty="0" smtClean="0"/>
            </a:br>
            <a:r>
              <a:rPr lang="en-US" sz="2000" dirty="0" smtClean="0"/>
              <a:t>April 6, 2011</a:t>
            </a:r>
            <a:endParaRPr lang="en-US" sz="2000" dirty="0"/>
          </a:p>
        </p:txBody>
      </p:sp>
      <p:pic>
        <p:nvPicPr>
          <p:cNvPr id="4" name="Picture 3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8600"/>
            <a:ext cx="2164710" cy="18257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57200"/>
            <a:ext cx="8696024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Arrow Connector 7"/>
          <p:cNvCxnSpPr/>
          <p:nvPr/>
        </p:nvCxnSpPr>
        <p:spPr bwMode="auto">
          <a:xfrm>
            <a:off x="4038600" y="1676400"/>
            <a:ext cx="15240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638800" y="14478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Curtailment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019800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Result: Curtailment after using all contingency resources</a:t>
            </a:r>
            <a:endParaRPr lang="en-US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10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Curtailment Histogram</a:t>
            </a:r>
            <a:br>
              <a:rPr lang="en-US" dirty="0" smtClean="0"/>
            </a:br>
            <a:r>
              <a:rPr lang="en-US" sz="2400" dirty="0" smtClean="0"/>
              <a:t>First Few Games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295400"/>
          <a:ext cx="7772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2133600" y="41148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133600" y="38862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410200" y="41148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133600" y="36576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467600" y="41148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200400" y="41148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133600" y="34290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410200" y="38862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133600" y="32004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00400" y="38862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133600" y="29718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267200" y="41148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11</a:t>
            </a:fld>
            <a:endParaRPr kumimoji="0"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Curtailment Histogram</a:t>
            </a:r>
            <a:br>
              <a:rPr lang="en-US" dirty="0" smtClean="0"/>
            </a:br>
            <a:r>
              <a:rPr lang="en-US" sz="2400" dirty="0" smtClean="0"/>
              <a:t>100 Games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371600"/>
          <a:ext cx="7772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6324600" y="3733800"/>
            <a:ext cx="1828800" cy="9906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243840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Used for CVaR Calculation (worst 5%)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 bwMode="auto">
          <a:xfrm rot="16200000" flipH="1">
            <a:off x="6411844" y="3363842"/>
            <a:ext cx="587513" cy="1524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895600" y="3276600"/>
            <a:ext cx="5257800" cy="18288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rot="16200000" flipH="1">
            <a:off x="4000500" y="2628900"/>
            <a:ext cx="762000" cy="381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2819400" y="16764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Used for LOLP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Calculation</a:t>
            </a:r>
            <a:endParaRPr lang="en-US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12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P spid="11" grpId="0" animBg="1"/>
      <p:bldP spid="1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838200"/>
            <a:ext cx="8666888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791200" y="19050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Indicates physical limit</a:t>
            </a:r>
          </a:p>
          <a:p>
            <a:pPr algn="ctr"/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i.e. keep the lights on</a:t>
            </a:r>
            <a:endParaRPr lang="en-US" sz="1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16200000" flipH="1">
            <a:off x="7086600" y="2971800"/>
            <a:ext cx="91440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895600" y="14478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Indicates economic concerns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rot="10800000" flipV="1">
            <a:off x="3581400" y="1905000"/>
            <a:ext cx="60960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16200000" flipH="1">
            <a:off x="4114800" y="1981200"/>
            <a:ext cx="304800" cy="1524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4191000" y="1905000"/>
            <a:ext cx="1524000" cy="762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81000" y="2286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cs typeface="Arial" pitchFamily="34" charset="0"/>
              </a:rPr>
              <a:t>Also keep track of Contingency Resource Use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13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38200"/>
          </a:xfrm>
        </p:spPr>
        <p:txBody>
          <a:bodyPr/>
          <a:lstStyle/>
          <a:p>
            <a:r>
              <a:rPr lang="en-US" dirty="0" smtClean="0"/>
              <a:t>Summary for 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001000" cy="4800600"/>
          </a:xfrm>
        </p:spPr>
        <p:txBody>
          <a:bodyPr/>
          <a:lstStyle/>
          <a:p>
            <a:r>
              <a:rPr lang="en-US" dirty="0" smtClean="0"/>
              <a:t>LOLP = 33%                                        (current limit is 5%)</a:t>
            </a:r>
          </a:p>
          <a:p>
            <a:r>
              <a:rPr lang="en-US" dirty="0" smtClean="0"/>
              <a:t>Contingency resources are used a lot</a:t>
            </a:r>
          </a:p>
          <a:p>
            <a:pPr lvl="1"/>
            <a:r>
              <a:rPr lang="en-US" dirty="0" smtClean="0"/>
              <a:t>CR 1 = 87%</a:t>
            </a:r>
          </a:p>
          <a:p>
            <a:pPr lvl="1"/>
            <a:r>
              <a:rPr lang="en-US" dirty="0" smtClean="0"/>
              <a:t>CR 2 = 78%</a:t>
            </a:r>
          </a:p>
          <a:p>
            <a:pPr lvl="1"/>
            <a:r>
              <a:rPr lang="en-US" dirty="0" smtClean="0"/>
              <a:t>CR 3 = 62%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Very inadequate supply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14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295400"/>
          </a:xfrm>
        </p:spPr>
        <p:txBody>
          <a:bodyPr/>
          <a:lstStyle/>
          <a:p>
            <a:r>
              <a:rPr lang="en-US" dirty="0" smtClean="0"/>
              <a:t>Comparison to</a:t>
            </a:r>
            <a:br>
              <a:rPr lang="en-US" dirty="0" smtClean="0"/>
            </a:br>
            <a:r>
              <a:rPr lang="en-US" dirty="0" smtClean="0"/>
              <a:t>PNW Supply (2015)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4572000"/>
          </a:xfrm>
        </p:spPr>
        <p:txBody>
          <a:bodyPr/>
          <a:lstStyle/>
          <a:p>
            <a:r>
              <a:rPr lang="en-US" dirty="0" smtClean="0"/>
              <a:t>Energy LOLP	  = </a:t>
            </a:r>
            <a:r>
              <a:rPr lang="en-US" dirty="0" smtClean="0"/>
              <a:t>1.0% </a:t>
            </a:r>
            <a:endParaRPr lang="en-US" dirty="0" smtClean="0"/>
          </a:p>
          <a:p>
            <a:r>
              <a:rPr lang="en-US" dirty="0" smtClean="0"/>
              <a:t>Capacity LOLP  = </a:t>
            </a:r>
            <a:r>
              <a:rPr lang="en-US" dirty="0" smtClean="0"/>
              <a:t>1.9</a:t>
            </a:r>
            <a:r>
              <a:rPr lang="en-US" dirty="0" smtClean="0"/>
              <a:t>%</a:t>
            </a:r>
            <a:endParaRPr lang="en-US" dirty="0" smtClean="0"/>
          </a:p>
          <a:p>
            <a:r>
              <a:rPr lang="en-US" dirty="0" smtClean="0"/>
              <a:t>Contingency resources are used             </a:t>
            </a:r>
            <a:r>
              <a:rPr lang="en-US" dirty="0" smtClean="0"/>
              <a:t>over 40% </a:t>
            </a:r>
            <a:r>
              <a:rPr lang="en-US" dirty="0" smtClean="0"/>
              <a:t>of the time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Supply is deemed to be adequate but may not be economic </a:t>
            </a:r>
            <a:r>
              <a:rPr lang="en-US" dirty="0" smtClean="0"/>
              <a:t>(assessment includes new conservation but only existing resources)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15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Prototype for a new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Metrics</a:t>
            </a:r>
          </a:p>
          <a:p>
            <a:pPr lvl="1"/>
            <a:r>
              <a:rPr lang="en-US" dirty="0" smtClean="0"/>
              <a:t>LOLP</a:t>
            </a:r>
          </a:p>
          <a:p>
            <a:pPr lvl="1"/>
            <a:r>
              <a:rPr lang="en-US" dirty="0" smtClean="0"/>
              <a:t>CRUP – Contingency Resource Use Probability</a:t>
            </a:r>
          </a:p>
          <a:p>
            <a:pPr lvl="1"/>
            <a:r>
              <a:rPr lang="en-US" dirty="0" smtClean="0"/>
              <a:t>CVaR95 – Average magnitude 5% worst games</a:t>
            </a:r>
          </a:p>
          <a:p>
            <a:endParaRPr lang="en-US" dirty="0" smtClean="0"/>
          </a:p>
          <a:p>
            <a:r>
              <a:rPr lang="en-US" dirty="0" smtClean="0"/>
              <a:t>Calculated for</a:t>
            </a:r>
          </a:p>
          <a:p>
            <a:pPr lvl="1"/>
            <a:r>
              <a:rPr lang="en-US" dirty="0" smtClean="0"/>
              <a:t>Energy (total annual curtailment energy)</a:t>
            </a:r>
          </a:p>
          <a:p>
            <a:pPr lvl="1"/>
            <a:r>
              <a:rPr lang="en-US" dirty="0" smtClean="0"/>
              <a:t>Capacity (worst annual peak curtailment)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16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thresholds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 the region’s tolerance for contingency resource use (CRUP)</a:t>
            </a:r>
          </a:p>
          <a:p>
            <a:r>
              <a:rPr lang="en-US" dirty="0" smtClean="0"/>
              <a:t>Create a power supply that just meets CRUP</a:t>
            </a:r>
          </a:p>
          <a:p>
            <a:r>
              <a:rPr lang="en-US" dirty="0" smtClean="0"/>
              <a:t>From that supply, calculate LOLP and CVaR95 for both energy and capacity – these become the new thresholds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17</a:t>
            </a:fld>
            <a:endParaRPr kumimoji="0"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using CRUP to set thresholds, we change the function of the assessment from a “smoke alarm” to more of an economic measure</a:t>
            </a:r>
          </a:p>
          <a:p>
            <a:r>
              <a:rPr lang="en-US" dirty="0" smtClean="0"/>
              <a:t>However, it may fall more in line with other regional planning tools and reports</a:t>
            </a:r>
          </a:p>
          <a:p>
            <a:r>
              <a:rPr lang="en-US" dirty="0" smtClean="0"/>
              <a:t>An “inadequate” supply would then inform us that the supply is becoming uneconomic</a:t>
            </a:r>
          </a:p>
          <a:p>
            <a:r>
              <a:rPr lang="en-US" dirty="0" smtClean="0"/>
              <a:t>Can opt to keep standard as a “smoke alarm”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18</a:t>
            </a:fld>
            <a:endParaRPr kumimoji="0"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/>
          <a:lstStyle/>
          <a:p>
            <a:r>
              <a:rPr lang="en-US" dirty="0" smtClean="0"/>
              <a:t>Defining tolerance for </a:t>
            </a:r>
            <a:r>
              <a:rPr lang="en-US" dirty="0" err="1" smtClean="0"/>
              <a:t>cr</a:t>
            </a:r>
            <a:r>
              <a:rPr lang="en-US" dirty="0" smtClean="0"/>
              <a:t> use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534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172"/>
                <a:gridCol w="4167828"/>
                <a:gridCol w="2819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Resource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Description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Tolerance for Use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Firm Hydro</a:t>
                      </a:r>
                      <a:r>
                        <a:rPr lang="en-US" baseline="0" dirty="0" smtClean="0"/>
                        <a:t> and</a:t>
                      </a:r>
                      <a:r>
                        <a:rPr lang="en-US" dirty="0" smtClean="0"/>
                        <a:t> Thermal</a:t>
                      </a: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From lowest</a:t>
                      </a:r>
                      <a:r>
                        <a:rPr lang="en-US" baseline="0" dirty="0" smtClean="0"/>
                        <a:t> to</a:t>
                      </a:r>
                      <a:r>
                        <a:rPr lang="en-US" dirty="0" smtClean="0"/>
                        <a:t> highest operating cost</a:t>
                      </a:r>
                      <a:endParaRPr 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OK, normal operations</a:t>
                      </a:r>
                      <a:endParaRPr 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Non-firm </a:t>
                      </a:r>
                      <a:endParaRPr 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In-region</a:t>
                      </a:r>
                      <a:r>
                        <a:rPr lang="en-US" baseline="0" dirty="0" smtClean="0"/>
                        <a:t> and out-of-region markets, surplus hydro, borrowed hydro </a:t>
                      </a:r>
                      <a:endParaRPr 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OK, normal operations</a:t>
                      </a:r>
                      <a:endParaRPr 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Contingency </a:t>
                      </a:r>
                      <a:r>
                        <a:rPr lang="en-US" baseline="0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Non-declared utility</a:t>
                      </a:r>
                      <a:r>
                        <a:rPr lang="en-US" baseline="0" smtClean="0"/>
                        <a:t> resources (diesel generators, etc.)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Once every 10 years?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Contingency 2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Buy-back provisions on load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 every 10</a:t>
                      </a:r>
                      <a:r>
                        <a:rPr lang="en-US" baseline="0" dirty="0" smtClean="0"/>
                        <a:t> years?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Contingency 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More expensive non-declared</a:t>
                      </a:r>
                      <a:r>
                        <a:rPr lang="en-US" baseline="0" dirty="0" smtClean="0"/>
                        <a:t> resources or contract provisions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 every 15 years?</a:t>
                      </a:r>
                      <a:endParaRPr lang="en-US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Emergency Action 1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Governor’s call for conservation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 every 20 years?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Emergency Action 2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Rolling black outs or brown outs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</a:t>
                      </a:r>
                      <a:r>
                        <a:rPr lang="en-US" baseline="0" dirty="0" smtClean="0"/>
                        <a:t> every 30 years?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19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Methodology review</a:t>
            </a:r>
          </a:p>
          <a:p>
            <a:r>
              <a:rPr lang="en-US" dirty="0" smtClean="0"/>
              <a:t>Simple example of adequacy assessment</a:t>
            </a:r>
          </a:p>
          <a:p>
            <a:r>
              <a:rPr lang="en-US" dirty="0" smtClean="0"/>
              <a:t>Prototype of new standard</a:t>
            </a:r>
          </a:p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2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en-US" dirty="0" smtClean="0"/>
              <a:t>Next Steps (tentative schedule)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05400"/>
          </a:xfrm>
        </p:spPr>
        <p:txBody>
          <a:bodyPr/>
          <a:lstStyle/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Spring 2011</a:t>
            </a:r>
            <a:r>
              <a:rPr lang="en-US" sz="2800" dirty="0" smtClean="0">
                <a:solidFill>
                  <a:srgbClr val="0070C0"/>
                </a:solidFill>
              </a:rPr>
              <a:t>                                                  </a:t>
            </a:r>
            <a:r>
              <a:rPr lang="en-US" sz="2800" dirty="0" smtClean="0"/>
              <a:t>Review options for a new standard                 Propose a revised adequacy standard</a:t>
            </a:r>
          </a:p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 2011 </a:t>
            </a:r>
            <a:r>
              <a:rPr lang="en-US" sz="2800" dirty="0" smtClean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sz="2800" dirty="0" smtClean="0"/>
              <a:t>Get Forum approval for new standard</a:t>
            </a:r>
          </a:p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 2011 </a:t>
            </a:r>
            <a:r>
              <a:rPr lang="en-US" sz="2800" dirty="0" smtClean="0">
                <a:solidFill>
                  <a:srgbClr val="0070C0"/>
                </a:solidFill>
              </a:rPr>
              <a:t>                                                    </a:t>
            </a:r>
            <a:r>
              <a:rPr lang="en-US" sz="2800" dirty="0" smtClean="0"/>
              <a:t>Present new standard to Council              Release for public comment</a:t>
            </a:r>
          </a:p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Winter 2011                                                 </a:t>
            </a:r>
            <a:r>
              <a:rPr lang="en-US" sz="2800" dirty="0" smtClean="0"/>
              <a:t>Council adoption of new standard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20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38200"/>
          </a:xfrm>
        </p:spPr>
        <p:txBody>
          <a:bodyPr/>
          <a:lstStyle/>
          <a:p>
            <a:r>
              <a:rPr lang="en-US" dirty="0" smtClean="0"/>
              <a:t>Primary Purposes of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371600"/>
            <a:ext cx="6629400" cy="4800600"/>
          </a:xfrm>
        </p:spPr>
        <p:txBody>
          <a:bodyPr/>
          <a:lstStyle/>
          <a:p>
            <a:pPr hangingPunct="0">
              <a:buSzPct val="150000"/>
              <a:buFont typeface="+mj-lt"/>
              <a:buAutoNum type="arabicPeriod"/>
            </a:pPr>
            <a:r>
              <a:rPr lang="en-US" sz="2800" dirty="0" smtClean="0"/>
              <a:t>Critique the region’s current adequacy assessment methodology</a:t>
            </a:r>
          </a:p>
          <a:p>
            <a:pPr hangingPunct="0">
              <a:buSzPct val="150000"/>
              <a:buFont typeface="+mj-lt"/>
              <a:buAutoNum type="arabicPeriod"/>
            </a:pPr>
            <a:endParaRPr lang="en-US" sz="2800" dirty="0" smtClean="0"/>
          </a:p>
          <a:p>
            <a:pPr hangingPunct="0">
              <a:buSzPct val="150000"/>
              <a:buFont typeface="+mj-lt"/>
              <a:buAutoNum type="arabicPeriod"/>
            </a:pPr>
            <a:r>
              <a:rPr lang="en-US" sz="2800" dirty="0" smtClean="0"/>
              <a:t>Provide an alternative method, if appropriate</a:t>
            </a:r>
          </a:p>
          <a:p>
            <a:pPr hangingPunct="0">
              <a:buSzPct val="150000"/>
              <a:buFont typeface="+mj-lt"/>
              <a:buAutoNum type="arabicPeriod"/>
            </a:pPr>
            <a:endParaRPr lang="en-US" sz="2800" dirty="0" smtClean="0"/>
          </a:p>
          <a:p>
            <a:pPr hangingPunct="0">
              <a:buSzPct val="150000"/>
              <a:buFont typeface="+mj-lt"/>
              <a:buAutoNum type="arabicPeriod"/>
            </a:pPr>
            <a:r>
              <a:rPr lang="en-US" sz="2800" dirty="0" smtClean="0"/>
              <a:t>Suggest ways to incorporate the adequacy measure into our long-term resource planning tools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3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/>
          <a:lstStyle/>
          <a:p>
            <a:r>
              <a:rPr lang="en-US" dirty="0" smtClean="0"/>
              <a:t>1. Critique of Current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4876800"/>
          </a:xfrm>
        </p:spPr>
        <p:txBody>
          <a:bodyPr/>
          <a:lstStyle/>
          <a:p>
            <a:r>
              <a:rPr lang="en-US" sz="2800" dirty="0" smtClean="0"/>
              <a:t>Generally OK, similar methods are used by many other regions</a:t>
            </a:r>
          </a:p>
          <a:p>
            <a:r>
              <a:rPr lang="en-US" sz="2800" dirty="0" smtClean="0"/>
              <a:t>Only looks at </a:t>
            </a:r>
            <a:r>
              <a:rPr lang="en-US" sz="2800" dirty="0" smtClean="0">
                <a:solidFill>
                  <a:srgbClr val="0070C0"/>
                </a:solidFill>
              </a:rPr>
              <a:t>probability</a:t>
            </a:r>
            <a:r>
              <a:rPr lang="en-US" sz="2800" dirty="0" smtClean="0"/>
              <a:t> of curtailment</a:t>
            </a:r>
          </a:p>
          <a:p>
            <a:r>
              <a:rPr lang="en-US" sz="2800" dirty="0" smtClean="0"/>
              <a:t>Not clear how threshold is set (currently 5%)</a:t>
            </a:r>
          </a:p>
          <a:p>
            <a:r>
              <a:rPr lang="en-US" sz="2800" dirty="0" smtClean="0"/>
              <a:t>Better if </a:t>
            </a:r>
            <a:r>
              <a:rPr lang="en-US" sz="2800" dirty="0" smtClean="0">
                <a:solidFill>
                  <a:srgbClr val="0070C0"/>
                </a:solidFill>
              </a:rPr>
              <a:t>magnitude</a:t>
            </a:r>
            <a:r>
              <a:rPr lang="en-US" sz="2800" dirty="0" smtClean="0"/>
              <a:t> of curtailment could also be incorporated</a:t>
            </a:r>
          </a:p>
          <a:p>
            <a:r>
              <a:rPr lang="en-US" sz="2800" dirty="0" smtClean="0"/>
              <a:t>Assessing adequacy separately for energy and capacity needs is appropriate  </a:t>
            </a:r>
          </a:p>
          <a:p>
            <a:r>
              <a:rPr lang="en-US" sz="2800" dirty="0" smtClean="0"/>
              <a:t>But, no need to separate winter and summer periods, i.e. assess for entire year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4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38200"/>
          </a:xfrm>
        </p:spPr>
        <p:txBody>
          <a:bodyPr/>
          <a:lstStyle/>
          <a:p>
            <a:r>
              <a:rPr lang="en-US" dirty="0" smtClean="0"/>
              <a:t>2. Proposed 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3434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Conditional Value at Risk (CVaR)</a:t>
            </a:r>
          </a:p>
          <a:p>
            <a:pPr lvl="1"/>
            <a:r>
              <a:rPr lang="en-US" sz="2400" dirty="0" smtClean="0"/>
              <a:t>The average magnitude of the worst curtailment events in the simulation (say worst 5%)</a:t>
            </a:r>
          </a:p>
          <a:p>
            <a:pPr lvl="1"/>
            <a:r>
              <a:rPr lang="en-US" sz="2400" dirty="0" smtClean="0"/>
              <a:t>Combines probability and magnitude into one measure</a:t>
            </a:r>
          </a:p>
          <a:p>
            <a:pPr lvl="1"/>
            <a:r>
              <a:rPr lang="en-US" sz="2400" dirty="0" smtClean="0"/>
              <a:t>Similar to the TVar90 metric used in the Regional Portfolio Model</a:t>
            </a:r>
          </a:p>
          <a:p>
            <a:r>
              <a:rPr lang="en-US" sz="2800" dirty="0" smtClean="0"/>
              <a:t>Can be used in conjunction with LOLP</a:t>
            </a:r>
          </a:p>
          <a:p>
            <a:r>
              <a:rPr lang="en-US" sz="2800" dirty="0" smtClean="0"/>
              <a:t>Forum is evaluating if CVaR would improve our assessment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5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en-US" dirty="0" smtClean="0"/>
              <a:t>CVaR vs. LOLP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43000"/>
            <a:ext cx="8355054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/>
          <p:nvPr/>
        </p:nvSpPr>
        <p:spPr bwMode="auto">
          <a:xfrm>
            <a:off x="1752600" y="2286000"/>
            <a:ext cx="990600" cy="18288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rot="5400000">
            <a:off x="2171700" y="4229100"/>
            <a:ext cx="9906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2895600" y="2438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CVaR = Avg of 5% worst curtailment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CVaR = 2400 MW</a:t>
            </a:r>
            <a:endParaRPr lang="en-US" sz="1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rot="10800000">
            <a:off x="1905000" y="3429000"/>
            <a:ext cx="5334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rot="5400000">
            <a:off x="1752600" y="4114800"/>
            <a:ext cx="13716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352800" y="31242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LOLP = % above 2000 MW threshold</a:t>
            </a:r>
          </a:p>
          <a:p>
            <a:r>
              <a:rPr lang="en-US" sz="1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LOLP = 3.3%</a:t>
            </a:r>
            <a:endParaRPr lang="en-US" sz="18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6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/>
      <p:bldP spid="8" grpId="1"/>
      <p:bldP spid="15" grpId="0"/>
      <p:bldP spid="15" grpId="1"/>
      <p:bldP spid="15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3. One Method of Incorporating</a:t>
            </a:r>
            <a:br>
              <a:rPr lang="en-US" sz="3600" dirty="0" smtClean="0"/>
            </a:br>
            <a:r>
              <a:rPr lang="en-US" sz="3600" dirty="0" smtClean="0"/>
              <a:t>Adequacy into Planning Models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400" dirty="0" smtClean="0"/>
              <a:t>Start with a system that is just barely adequate (using LOLP, CVaR or a combination of both)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Calculate static measures</a:t>
            </a:r>
          </a:p>
          <a:p>
            <a:pPr lvl="1"/>
            <a:r>
              <a:rPr lang="en-US" sz="2400" dirty="0" smtClean="0"/>
              <a:t>Annual 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load/resource balance </a:t>
            </a:r>
          </a:p>
          <a:p>
            <a:pPr lvl="1"/>
            <a:r>
              <a:rPr lang="en-US" sz="2400" dirty="0" smtClean="0"/>
              <a:t>Winter and summer 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sustained peaking reserves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Values for the “just adequate” case become the minimum adequacy limits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Make sure minimum adequacy limits are not violated in planning models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We are currently doing this with RPM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7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7772400" cy="3505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simple example of </a:t>
            </a:r>
            <a:br>
              <a:rPr lang="en-US" dirty="0" smtClean="0"/>
            </a:br>
            <a:r>
              <a:rPr lang="en-US" dirty="0" smtClean="0"/>
              <a:t>Adequacy Assessment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100 Game simulation </a:t>
            </a:r>
            <a:br>
              <a:rPr lang="en-US" sz="2800" dirty="0" smtClean="0"/>
            </a:br>
            <a:r>
              <a:rPr lang="en-US" sz="2800" dirty="0" smtClean="0"/>
              <a:t>system with thermal and hydro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8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6, 2011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457200"/>
            <a:ext cx="8816802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 bwMode="auto">
          <a:xfrm>
            <a:off x="4038600" y="2743200"/>
            <a:ext cx="1600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1981200" y="1371600"/>
            <a:ext cx="556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CR1, CR2, CR3 are Contingency Resources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019800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Result: No curtailment but had to use some contingency resources</a:t>
            </a:r>
            <a:endParaRPr lang="en-US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9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1014</TotalTime>
  <Words>794</Words>
  <Application>Microsoft Office PowerPoint</Application>
  <PresentationFormat>On-screen Show (4:3)</PresentationFormat>
  <Paragraphs>157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Trek</vt:lpstr>
      <vt:lpstr>Power System Research, Inc. Review of the PNW Adequacy Standard </vt:lpstr>
      <vt:lpstr>Outline</vt:lpstr>
      <vt:lpstr>Primary Purposes of Review</vt:lpstr>
      <vt:lpstr>1. Critique of Current Method</vt:lpstr>
      <vt:lpstr>2. Proposed Alternative</vt:lpstr>
      <vt:lpstr>CVaR vs. LOLP </vt:lpstr>
      <vt:lpstr>3. One Method of Incorporating Adequacy into Planning Models</vt:lpstr>
      <vt:lpstr>A simple example of  Adequacy Assessment    100 Game simulation  system with thermal and hydro</vt:lpstr>
      <vt:lpstr>Slide 9</vt:lpstr>
      <vt:lpstr>Slide 10</vt:lpstr>
      <vt:lpstr>Curtailment Histogram First Few Games</vt:lpstr>
      <vt:lpstr>Curtailment Histogram 100 Games</vt:lpstr>
      <vt:lpstr>Slide 13</vt:lpstr>
      <vt:lpstr>Summary for Simple Example</vt:lpstr>
      <vt:lpstr>Comparison to PNW Supply (2015)</vt:lpstr>
      <vt:lpstr>Prototype for a new standard</vt:lpstr>
      <vt:lpstr>Setting thresholds</vt:lpstr>
      <vt:lpstr>warning</vt:lpstr>
      <vt:lpstr>Defining tolerance for cr use</vt:lpstr>
      <vt:lpstr>Next Steps (tentative schedule)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John Fazio</dc:creator>
  <cp:lastModifiedBy> John Fazio</cp:lastModifiedBy>
  <cp:revision>134</cp:revision>
  <dcterms:created xsi:type="dcterms:W3CDTF">2010-09-29T22:30:45Z</dcterms:created>
  <dcterms:modified xsi:type="dcterms:W3CDTF">2011-03-31T16:48:01Z</dcterms:modified>
</cp:coreProperties>
</file>