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9" r:id="rId3"/>
    <p:sldId id="258" r:id="rId4"/>
    <p:sldId id="264" r:id="rId5"/>
    <p:sldId id="262" r:id="rId6"/>
    <p:sldId id="265" r:id="rId7"/>
    <p:sldId id="26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2E1D"/>
    <a:srgbClr val="0380E7"/>
    <a:srgbClr val="648B35"/>
    <a:srgbClr val="74A03E"/>
    <a:srgbClr val="7ACB51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nucc-server\AllShare\NRFs\NRF%202010\Reports%202010\Charts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nucc-server\AllShare\NRFs\NRF%202010\Reports%202010\Charts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NUCC-SERVER\AllShare\NRFs\NRF%202010\Data%202010\Capacity%20Assessment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Northwest</a:t>
            </a:r>
            <a:r>
              <a:rPr lang="en-US" sz="1800" baseline="0" dirty="0"/>
              <a:t> Requirements &amp; Resources</a:t>
            </a:r>
            <a:endParaRPr 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007183081705391"/>
          <c:y val="0.10843171337845012"/>
          <c:w val="0.74065217655716065"/>
          <c:h val="0.77939967304909719"/>
        </c:manualLayout>
      </c:layout>
      <c:areaChart>
        <c:grouping val="stacked"/>
        <c:ser>
          <c:idx val="1"/>
          <c:order val="0"/>
          <c:tx>
            <c:v>Existing Resources</c:v>
          </c:tx>
          <c:spPr>
            <a:solidFill>
              <a:srgbClr val="2D977E"/>
            </a:solidFill>
          </c:spPr>
          <c:cat>
            <c:strRef>
              <c:f>'Reqmts&amp; Ex Res Data'!$C$1:$L$1</c:f>
              <c:strCache>
                <c:ptCount val="10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</c:strCache>
            </c:strRef>
          </c:cat>
          <c:val>
            <c:numRef>
              <c:f>'Reqmts&amp; Ex Res Data'!$C$20:$L$20</c:f>
              <c:numCache>
                <c:formatCode>_(* #,##0_);_(* \(#,##0\);_(* "-"_);_(@_)</c:formatCode>
                <c:ptCount val="10"/>
                <c:pt idx="0">
                  <c:v>21806.861119801324</c:v>
                </c:pt>
                <c:pt idx="1">
                  <c:v>21846.377812947809</c:v>
                </c:pt>
                <c:pt idx="2">
                  <c:v>21296.669786420072</c:v>
                </c:pt>
                <c:pt idx="3">
                  <c:v>21273.646293607679</c:v>
                </c:pt>
                <c:pt idx="4">
                  <c:v>21236.443036281715</c:v>
                </c:pt>
                <c:pt idx="5">
                  <c:v>21595.323990967936</c:v>
                </c:pt>
                <c:pt idx="6">
                  <c:v>21351.255395012951</c:v>
                </c:pt>
                <c:pt idx="7">
                  <c:v>21566.70681174166</c:v>
                </c:pt>
                <c:pt idx="8">
                  <c:v>21319.650439087294</c:v>
                </c:pt>
                <c:pt idx="9">
                  <c:v>21399.819909965452</c:v>
                </c:pt>
              </c:numCache>
            </c:numRef>
          </c:val>
        </c:ser>
        <c:axId val="37253504"/>
        <c:axId val="37255040"/>
      </c:areaChart>
      <c:lineChart>
        <c:grouping val="standard"/>
        <c:ser>
          <c:idx val="2"/>
          <c:order val="1"/>
          <c:tx>
            <c:strRef>
              <c:f>'Reqmts&amp; Ex Res Data'!$A$3</c:f>
              <c:strCache>
                <c:ptCount val="1"/>
                <c:pt idx="0">
                  <c:v>Requirements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'Reqmts&amp; Ex Res Data'!$C$1:$L$1</c:f>
              <c:strCache>
                <c:ptCount val="10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</c:v>
                </c:pt>
                <c:pt idx="9">
                  <c:v>2019-20</c:v>
                </c:pt>
              </c:strCache>
            </c:strRef>
          </c:cat>
          <c:val>
            <c:numRef>
              <c:f>'Reqmts&amp; Ex Res Data'!$C$7:$L$7</c:f>
              <c:numCache>
                <c:formatCode>_(* #,##0_);_(* \(#,##0\);_(* "-"_);_(@_)</c:formatCode>
                <c:ptCount val="10"/>
                <c:pt idx="0">
                  <c:v>21721.253541667826</c:v>
                </c:pt>
                <c:pt idx="1">
                  <c:v>22076.114058750612</c:v>
                </c:pt>
                <c:pt idx="2">
                  <c:v>22544.002104297448</c:v>
                </c:pt>
                <c:pt idx="3">
                  <c:v>22978.764716093199</c:v>
                </c:pt>
                <c:pt idx="4">
                  <c:v>23240.481183447369</c:v>
                </c:pt>
                <c:pt idx="5">
                  <c:v>23493.679559560198</c:v>
                </c:pt>
                <c:pt idx="6">
                  <c:v>23809.59971798601</c:v>
                </c:pt>
                <c:pt idx="7">
                  <c:v>24095.390183047926</c:v>
                </c:pt>
                <c:pt idx="8">
                  <c:v>24381.629507322348</c:v>
                </c:pt>
                <c:pt idx="9">
                  <c:v>24687.007421521164</c:v>
                </c:pt>
              </c:numCache>
            </c:numRef>
          </c:val>
        </c:ser>
        <c:ser>
          <c:idx val="0"/>
          <c:order val="2"/>
          <c:tx>
            <c:strRef>
              <c:f>'Reqmts&amp; Ex Res Data'!$A$8</c:f>
              <c:strCache>
                <c:ptCount val="1"/>
                <c:pt idx="0">
                  <c:v>Requirements post Energy Eff.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'Reqmts&amp; Ex Res Data'!$C$8:$L$8</c:f>
              <c:numCache>
                <c:formatCode>_(* #,##0_);_(* \(#,##0\);_(* "-"_);_(@_)</c:formatCode>
                <c:ptCount val="10"/>
                <c:pt idx="0">
                  <c:v>21462.850752250481</c:v>
                </c:pt>
                <c:pt idx="1">
                  <c:v>21644.3129948555</c:v>
                </c:pt>
                <c:pt idx="2">
                  <c:v>21939.442100112334</c:v>
                </c:pt>
                <c:pt idx="3">
                  <c:v>22192.726185384105</c:v>
                </c:pt>
                <c:pt idx="4">
                  <c:v>22272.838607236354</c:v>
                </c:pt>
                <c:pt idx="5">
                  <c:v>22343.797093293972</c:v>
                </c:pt>
                <c:pt idx="6">
                  <c:v>22482.692850170148</c:v>
                </c:pt>
                <c:pt idx="7">
                  <c:v>22607.382351061689</c:v>
                </c:pt>
                <c:pt idx="8">
                  <c:v>22749.272193369579</c:v>
                </c:pt>
                <c:pt idx="9">
                  <c:v>22916.927137929935</c:v>
                </c:pt>
              </c:numCache>
            </c:numRef>
          </c:val>
        </c:ser>
        <c:marker val="1"/>
        <c:axId val="37253504"/>
        <c:axId val="37255040"/>
      </c:lineChart>
      <c:catAx>
        <c:axId val="37253504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255040"/>
        <c:crosses val="autoZero"/>
        <c:auto val="1"/>
        <c:lblAlgn val="ctr"/>
        <c:lblOffset val="100"/>
      </c:catAx>
      <c:valAx>
        <c:axId val="37255040"/>
        <c:scaling>
          <c:orientation val="minMax"/>
          <c:min val="18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Annual Energy - MWa</a:t>
                </a:r>
              </a:p>
            </c:rich>
          </c:tx>
          <c:layout/>
        </c:title>
        <c:numFmt formatCode="_(* #,##0_);_(* \(#,##0\);_(* &quot;-&quot;_);_(@_)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253504"/>
        <c:crosses val="autoZero"/>
        <c:crossBetween val="midCat"/>
      </c:valAx>
    </c:plotArea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>
              <a:defRPr/>
            </a:pPr>
            <a:r>
              <a:rPr lang="en-US" sz="2800" dirty="0"/>
              <a:t>Planned </a:t>
            </a:r>
            <a:r>
              <a:rPr lang="en-US" sz="2800" dirty="0" smtClean="0"/>
              <a:t>Resources</a:t>
            </a:r>
            <a:endParaRPr lang="en-US" sz="2800" dirty="0"/>
          </a:p>
          <a:p>
            <a:pPr algn="ctr">
              <a:defRPr/>
            </a:pPr>
            <a:r>
              <a:rPr lang="en-US" sz="2000" dirty="0" smtClean="0"/>
              <a:t>3,990 </a:t>
            </a:r>
            <a:r>
              <a:rPr lang="en-US" sz="2000" dirty="0"/>
              <a:t>MWa</a:t>
            </a:r>
          </a:p>
        </c:rich>
      </c:tx>
      <c:layout>
        <c:manualLayout>
          <c:xMode val="edge"/>
          <c:yMode val="edge"/>
          <c:x val="0.28607772673631715"/>
          <c:y val="1.5822605507644881E-2"/>
        </c:manualLayout>
      </c:layout>
    </c:title>
    <c:view3D>
      <c:rotX val="30"/>
      <c:perspective val="20"/>
    </c:view3D>
    <c:plotArea>
      <c:layout>
        <c:manualLayout>
          <c:layoutTarget val="inner"/>
          <c:xMode val="edge"/>
          <c:yMode val="edge"/>
          <c:x val="0.14375444183648176"/>
          <c:y val="0.27300311255015525"/>
          <c:w val="0.6895244438605137"/>
          <c:h val="0.60101638431593329"/>
        </c:manualLayout>
      </c:layout>
      <c:pie3DChart>
        <c:varyColors val="1"/>
        <c:ser>
          <c:idx val="0"/>
          <c:order val="0"/>
          <c:explosion val="11"/>
          <c:dPt>
            <c:idx val="0"/>
            <c:explosion val="2"/>
          </c:dPt>
          <c:dPt>
            <c:idx val="1"/>
            <c:explosion val="12"/>
          </c:dPt>
          <c:dPt>
            <c:idx val="2"/>
            <c:explosion val="6"/>
          </c:dPt>
          <c:dPt>
            <c:idx val="3"/>
            <c:explosion val="7"/>
          </c:dPt>
          <c:dLbls>
            <c:dLbl>
              <c:idx val="0"/>
              <c:layout>
                <c:manualLayout>
                  <c:x val="1.1132301161713039E-2"/>
                  <c:y val="2.5147084369188458E-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4.2072846879211992E-2"/>
                  <c:y val="-2.1542591817381867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2.0473156723462994E-2"/>
                  <c:y val="-3.0166178283911288E-3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2.0460982096704081E-2"/>
                  <c:y val="-2.4966966530830765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6.3309580974710802E-2"/>
                  <c:y val="-1.322709228583064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CatName val="1"/>
          </c:dLbls>
          <c:cat>
            <c:strRef>
              <c:f>'Plnd Res Pie Data'!$A$13:$A$16</c:f>
              <c:strCache>
                <c:ptCount val="4"/>
                <c:pt idx="0">
                  <c:v>Natural Gas</c:v>
                </c:pt>
                <c:pt idx="1">
                  <c:v>Conservation</c:v>
                </c:pt>
                <c:pt idx="2">
                  <c:v>Wind</c:v>
                </c:pt>
                <c:pt idx="3">
                  <c:v>Other Renewables</c:v>
                </c:pt>
              </c:strCache>
            </c:strRef>
          </c:cat>
          <c:val>
            <c:numRef>
              <c:f>'Plnd Res Pie Data'!$H$13:$H$16</c:f>
              <c:numCache>
                <c:formatCode>_(* #,##0_);_(* \(#,##0\);_(* "-"_);_(@_)</c:formatCode>
                <c:ptCount val="4"/>
                <c:pt idx="0">
                  <c:v>1343.5</c:v>
                </c:pt>
                <c:pt idx="1">
                  <c:v>1811.3802835912277</c:v>
                </c:pt>
                <c:pt idx="2">
                  <c:v>501.0383333333333</c:v>
                </c:pt>
                <c:pt idx="3">
                  <c:v>333.68844794520544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Capacity </a:t>
            </a:r>
            <a:r>
              <a:rPr lang="en-US" sz="2000" dirty="0" smtClean="0"/>
              <a:t>Need</a:t>
            </a:r>
            <a:endParaRPr lang="en-US" sz="2000" dirty="0"/>
          </a:p>
        </c:rich>
      </c:tx>
      <c:layout>
        <c:manualLayout>
          <c:xMode val="edge"/>
          <c:yMode val="edge"/>
          <c:x val="0.38823404034735032"/>
          <c:y val="4.6500321490582849E-2"/>
        </c:manualLayout>
      </c:layout>
    </c:title>
    <c:plotArea>
      <c:layout>
        <c:manualLayout>
          <c:layoutTarget val="inner"/>
          <c:xMode val="edge"/>
          <c:yMode val="edge"/>
          <c:x val="0.12192542730995849"/>
          <c:y val="0.19626685676452324"/>
          <c:w val="0.77701877204170089"/>
          <c:h val="0.58222223142004859"/>
        </c:manualLayout>
      </c:layout>
      <c:barChart>
        <c:barDir val="col"/>
        <c:grouping val="clustered"/>
        <c:ser>
          <c:idx val="0"/>
          <c:order val="0"/>
          <c:tx>
            <c:v>Winter</c:v>
          </c:tx>
          <c:spPr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c:spPr>
          <c:cat>
            <c:strRef>
              <c:f>'Chart Info'!$B$17:$B$21</c:f>
              <c:strCache>
                <c:ptCount val="5"/>
                <c:pt idx="0">
                  <c:v>Total</c:v>
                </c:pt>
                <c:pt idx="1">
                  <c:v>Idaho Power</c:v>
                </c:pt>
                <c:pt idx="2">
                  <c:v>PacifiCorp</c:v>
                </c:pt>
                <c:pt idx="3">
                  <c:v>Portland General Electric</c:v>
                </c:pt>
                <c:pt idx="4">
                  <c:v>Puget Sound Energy</c:v>
                </c:pt>
              </c:strCache>
            </c:strRef>
          </c:cat>
          <c:val>
            <c:numRef>
              <c:f>'Chart Info'!$C$17:$C$21</c:f>
              <c:numCache>
                <c:formatCode>_(* #,##0_);_(* \(#,##0\);_(* "-"_);_(@_)</c:formatCode>
                <c:ptCount val="5"/>
                <c:pt idx="0">
                  <c:v>2765.8997656265092</c:v>
                </c:pt>
                <c:pt idx="1">
                  <c:v>0</c:v>
                </c:pt>
                <c:pt idx="2">
                  <c:v>0</c:v>
                </c:pt>
                <c:pt idx="3">
                  <c:v>1723.6766192276373</c:v>
                </c:pt>
                <c:pt idx="4">
                  <c:v>1042.2231463988674</c:v>
                </c:pt>
              </c:numCache>
            </c:numRef>
          </c:val>
        </c:ser>
        <c:ser>
          <c:idx val="1"/>
          <c:order val="1"/>
          <c:tx>
            <c:v>Summer</c:v>
          </c:tx>
          <c:spPr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c:spPr>
          <c:cat>
            <c:strRef>
              <c:f>'Chart Info'!$B$17:$B$21</c:f>
              <c:strCache>
                <c:ptCount val="5"/>
                <c:pt idx="0">
                  <c:v>Total</c:v>
                </c:pt>
                <c:pt idx="1">
                  <c:v>Idaho Power</c:v>
                </c:pt>
                <c:pt idx="2">
                  <c:v>PacifiCorp</c:v>
                </c:pt>
                <c:pt idx="3">
                  <c:v>Portland General Electric</c:v>
                </c:pt>
                <c:pt idx="4">
                  <c:v>Puget Sound Energy</c:v>
                </c:pt>
              </c:strCache>
            </c:strRef>
          </c:cat>
          <c:val>
            <c:numRef>
              <c:f>'Chart Info'!$D$17:$D$21</c:f>
              <c:numCache>
                <c:formatCode>_(* #,##0_);_(* \(#,##0\);_(* "-"_);_(@_)</c:formatCode>
                <c:ptCount val="5"/>
                <c:pt idx="0">
                  <c:v>2721.8659612877423</c:v>
                </c:pt>
                <c:pt idx="1">
                  <c:v>849.91318556067813</c:v>
                </c:pt>
                <c:pt idx="2">
                  <c:v>403.59295199999895</c:v>
                </c:pt>
                <c:pt idx="3">
                  <c:v>1468.3598237270671</c:v>
                </c:pt>
                <c:pt idx="4">
                  <c:v>0</c:v>
                </c:pt>
              </c:numCache>
            </c:numRef>
          </c:val>
        </c:ser>
        <c:gapWidth val="34"/>
        <c:axId val="38687488"/>
        <c:axId val="38689024"/>
      </c:barChart>
      <c:catAx>
        <c:axId val="386874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689024"/>
        <c:crosses val="autoZero"/>
        <c:auto val="1"/>
        <c:lblAlgn val="ctr"/>
        <c:lblOffset val="100"/>
      </c:catAx>
      <c:valAx>
        <c:axId val="38689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Megawatts</a:t>
                </a:r>
              </a:p>
            </c:rich>
          </c:tx>
          <c:layout/>
        </c:title>
        <c:numFmt formatCode="_(* #,##0_);_(* \(#,##0\);_(* &quot;-&quot;_);_(@_)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8687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350942490094958"/>
          <c:y val="0.22223467972438368"/>
          <c:w val="0.33603211478103534"/>
          <c:h val="6.4863729860672584E-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0.14014</cdr:x>
      <cdr:y>0.2381</cdr:y>
    </cdr:from>
    <cdr:to>
      <cdr:x>0.87934</cdr:x>
      <cdr:y>0.5548</cdr:y>
    </cdr:to>
    <cdr:sp macro="" textlink="">
      <cdr:nvSpPr>
        <cdr:cNvPr id="12" name="Freeform 11"/>
        <cdr:cNvSpPr/>
      </cdr:nvSpPr>
      <cdr:spPr>
        <a:xfrm xmlns:a="http://schemas.openxmlformats.org/drawingml/2006/main">
          <a:off x="1050925" y="1143000"/>
          <a:ext cx="5543550" cy="1520358"/>
        </a:xfrm>
        <a:custGeom xmlns:a="http://schemas.openxmlformats.org/drawingml/2006/main">
          <a:avLst/>
          <a:gdLst>
            <a:gd name="connsiteX0" fmla="*/ 0 w 5543550"/>
            <a:gd name="connsiteY0" fmla="*/ 1390650 h 1520358"/>
            <a:gd name="connsiteX1" fmla="*/ 0 w 5543550"/>
            <a:gd name="connsiteY1" fmla="*/ 1390650 h 1520358"/>
            <a:gd name="connsiteX2" fmla="*/ 28575 w 5543550"/>
            <a:gd name="connsiteY2" fmla="*/ 1466850 h 1520358"/>
            <a:gd name="connsiteX3" fmla="*/ 9525 w 5543550"/>
            <a:gd name="connsiteY3" fmla="*/ 1485900 h 1520358"/>
            <a:gd name="connsiteX4" fmla="*/ 571500 w 5543550"/>
            <a:gd name="connsiteY4" fmla="*/ 1428750 h 1520358"/>
            <a:gd name="connsiteX5" fmla="*/ 1466850 w 5543550"/>
            <a:gd name="connsiteY5" fmla="*/ 1228725 h 1520358"/>
            <a:gd name="connsiteX6" fmla="*/ 1819275 w 5543550"/>
            <a:gd name="connsiteY6" fmla="*/ 1162050 h 1520358"/>
            <a:gd name="connsiteX7" fmla="*/ 3248025 w 5543550"/>
            <a:gd name="connsiteY7" fmla="*/ 1066800 h 1520358"/>
            <a:gd name="connsiteX8" fmla="*/ 3848100 w 5543550"/>
            <a:gd name="connsiteY8" fmla="*/ 1009650 h 1520358"/>
            <a:gd name="connsiteX9" fmla="*/ 4933950 w 5543550"/>
            <a:gd name="connsiteY9" fmla="*/ 895350 h 1520358"/>
            <a:gd name="connsiteX10" fmla="*/ 5543550 w 5543550"/>
            <a:gd name="connsiteY10" fmla="*/ 828675 h 1520358"/>
            <a:gd name="connsiteX11" fmla="*/ 5543550 w 5543550"/>
            <a:gd name="connsiteY11" fmla="*/ 0 h 1520358"/>
            <a:gd name="connsiteX12" fmla="*/ 4248150 w 5543550"/>
            <a:gd name="connsiteY12" fmla="*/ 285750 h 1520358"/>
            <a:gd name="connsiteX13" fmla="*/ 2962275 w 5543550"/>
            <a:gd name="connsiteY13" fmla="*/ 581025 h 1520358"/>
            <a:gd name="connsiteX14" fmla="*/ 1847850 w 5543550"/>
            <a:gd name="connsiteY14" fmla="*/ 790575 h 1520358"/>
            <a:gd name="connsiteX15" fmla="*/ 552450 w 5543550"/>
            <a:gd name="connsiteY15" fmla="*/ 1238250 h 1520358"/>
            <a:gd name="connsiteX16" fmla="*/ 0 w 5543550"/>
            <a:gd name="connsiteY16" fmla="*/ 1390650 h 152035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</a:cxnLst>
          <a:rect l="l" t="t" r="r" b="b"/>
          <a:pathLst>
            <a:path w="5543550" h="1520358">
              <a:moveTo>
                <a:pt x="0" y="1390650"/>
              </a:moveTo>
              <a:lnTo>
                <a:pt x="0" y="1390650"/>
              </a:lnTo>
              <a:cubicBezTo>
                <a:pt x="9525" y="1416050"/>
                <a:pt x="23722" y="1440160"/>
                <a:pt x="28575" y="1466850"/>
              </a:cubicBezTo>
              <a:cubicBezTo>
                <a:pt x="38304" y="1520358"/>
                <a:pt x="16904" y="1493279"/>
                <a:pt x="9525" y="1485900"/>
              </a:cubicBezTo>
              <a:lnTo>
                <a:pt x="571500" y="1428750"/>
              </a:lnTo>
              <a:lnTo>
                <a:pt x="1466850" y="1228725"/>
              </a:lnTo>
              <a:lnTo>
                <a:pt x="1819275" y="1162050"/>
              </a:lnTo>
              <a:lnTo>
                <a:pt x="3248025" y="1066800"/>
              </a:lnTo>
              <a:lnTo>
                <a:pt x="3848100" y="1009650"/>
              </a:lnTo>
              <a:lnTo>
                <a:pt x="4933950" y="895350"/>
              </a:lnTo>
              <a:lnTo>
                <a:pt x="5543550" y="828675"/>
              </a:lnTo>
              <a:lnTo>
                <a:pt x="5543550" y="0"/>
              </a:lnTo>
              <a:lnTo>
                <a:pt x="4248150" y="285750"/>
              </a:lnTo>
              <a:lnTo>
                <a:pt x="2962275" y="581025"/>
              </a:lnTo>
              <a:lnTo>
                <a:pt x="1847850" y="790575"/>
              </a:lnTo>
              <a:lnTo>
                <a:pt x="552450" y="1238250"/>
              </a:lnTo>
              <a:lnTo>
                <a:pt x="0" y="1390650"/>
              </a:lnTo>
              <a:close/>
            </a:path>
          </a:pathLst>
        </a:custGeom>
        <a:solidFill xmlns:a="http://schemas.openxmlformats.org/drawingml/2006/main">
          <a:srgbClr val="FFC000">
            <a:alpha val="24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0.40813</cdr:x>
      <cdr:y>0.68254</cdr:y>
    </cdr:from>
    <cdr:to>
      <cdr:x>0.64183</cdr:x>
      <cdr:y>0.77778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0700" y="3276600"/>
          <a:ext cx="1752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400" b="1" dirty="0"/>
            <a:t>Existing Resources</a:t>
          </a:r>
        </a:p>
      </cdr:txBody>
    </cdr:sp>
  </cdr:relSizeAnchor>
  <cdr:relSizeAnchor xmlns:cdr="http://schemas.openxmlformats.org/drawingml/2006/chartDrawing">
    <cdr:from>
      <cdr:x>0.65199</cdr:x>
      <cdr:y>0.31746</cdr:y>
    </cdr:from>
    <cdr:to>
      <cdr:x>0.87553</cdr:x>
      <cdr:y>0.39682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89500" y="1524000"/>
          <a:ext cx="1676370" cy="380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baseline="0" dirty="0" smtClean="0"/>
            <a:t>Energy </a:t>
          </a:r>
          <a:r>
            <a:rPr lang="en-US" sz="1400" b="1" baseline="0" dirty="0"/>
            <a:t>Efficiency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0.47925</cdr:x>
      <cdr:y>0.47619</cdr:y>
    </cdr:from>
    <cdr:to>
      <cdr:x>0.8044</cdr:x>
      <cdr:y>0.52381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94100" y="2286000"/>
          <a:ext cx="24384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200" b="1" dirty="0"/>
            <a:t>Resource Need </a:t>
          </a:r>
          <a:r>
            <a:rPr lang="en-US" sz="1200" b="1" baseline="0" dirty="0"/>
            <a:t> = </a:t>
          </a:r>
          <a:r>
            <a:rPr lang="en-US" sz="1200" b="1" dirty="0"/>
            <a:t>2</a:t>
          </a:r>
          <a:r>
            <a:rPr lang="en-US" sz="1200" b="1" baseline="0" dirty="0" smtClean="0"/>
            <a:t>,000 </a:t>
          </a:r>
          <a:r>
            <a:rPr lang="en-US" sz="1200" b="1" baseline="0" dirty="0"/>
            <a:t>MWa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0.48942</cdr:x>
      <cdr:y>0.19048</cdr:y>
    </cdr:from>
    <cdr:to>
      <cdr:x>0.75518</cdr:x>
      <cdr:y>0.31446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670300" y="914400"/>
          <a:ext cx="1993092" cy="595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Requirements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0.46899</cdr:x>
      <cdr:y>0.38112</cdr:y>
    </cdr:from>
    <cdr:to>
      <cdr:x>0.4692</cdr:x>
      <cdr:y>0.57159</cdr:y>
    </cdr:to>
    <cdr:sp macro="" textlink="">
      <cdr:nvSpPr>
        <cdr:cNvPr id="14" name="Straight Arrow Connector 13"/>
        <cdr:cNvSpPr/>
      </cdr:nvSpPr>
      <cdr:spPr>
        <a:xfrm xmlns:a="http://schemas.openxmlformats.org/drawingml/2006/main" rot="5400000" flipH="1" flipV="1">
          <a:off x="3517106" y="1829594"/>
          <a:ext cx="1588" cy="9144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51E91-26EC-4FEB-B374-D157ABC65AD6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2580-D733-4820-805D-4518CA631E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planning margin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C2580-D733-4820-805D-4518CA631EE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 color no tag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054" y="6400800"/>
            <a:ext cx="854346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 color no tag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054" y="6400800"/>
            <a:ext cx="854346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  <a:alpha val="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02532E8-9AF3-4CCD-990E-13EC8E51277A}" type="datetimeFigureOut">
              <a:rPr lang="en-US" smtClean="0"/>
              <a:pPr/>
              <a:t>4/16/2010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B2B6069-633D-4B73-9E2C-99F627D5F0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13" name="Picture 12" descr="Logo color no tag.t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0054" y="6400800"/>
            <a:ext cx="854346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59898"/>
            <a:ext cx="7848600" cy="1545102"/>
          </a:xfrm>
        </p:spPr>
        <p:txBody>
          <a:bodyPr>
            <a:normAutofit/>
          </a:bodyPr>
          <a:lstStyle/>
          <a:p>
            <a:r>
              <a:rPr lang="en-US" sz="4100" dirty="0" smtClean="0">
                <a:latin typeface="Sylfaen" pitchFamily="18" charset="0"/>
                <a:cs typeface="Aparajita" pitchFamily="34" charset="0"/>
              </a:rPr>
              <a:t>2010 Northwest Regional Forecast</a:t>
            </a:r>
            <a:endParaRPr lang="en-US" sz="4100" dirty="0">
              <a:latin typeface="Sylfaen" pitchFamily="18" charset="0"/>
              <a:cs typeface="Aparajit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971800"/>
            <a:ext cx="7406640" cy="1295400"/>
          </a:xfrm>
        </p:spPr>
        <p:txBody>
          <a:bodyPr/>
          <a:lstStyle/>
          <a:p>
            <a:r>
              <a:rPr lang="en-US" dirty="0" smtClean="0"/>
              <a:t>Resource Adequacy Technical Committee</a:t>
            </a:r>
          </a:p>
          <a:p>
            <a:r>
              <a:rPr lang="en-US" sz="2000" dirty="0" smtClean="0"/>
              <a:t>April 22, 2010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493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The </a:t>
            </a:r>
            <a:r>
              <a:rPr lang="en-US" sz="3400" i="1" dirty="0" smtClean="0"/>
              <a:t>Forecast</a:t>
            </a:r>
            <a:r>
              <a:rPr lang="en-US" sz="3400" dirty="0" smtClean="0"/>
              <a:t> is…</a:t>
            </a:r>
            <a:br>
              <a:rPr lang="en-US" sz="3400" dirty="0" smtClean="0"/>
            </a:br>
            <a:r>
              <a:rPr lang="en-US" sz="3400" dirty="0" smtClean="0"/>
              <a:t>Sum-of-utilities integrated resource plans</a:t>
            </a:r>
            <a:br>
              <a:rPr lang="en-US" sz="3400" dirty="0" smtClean="0"/>
            </a:b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828800"/>
            <a:ext cx="7498080" cy="4572000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10 year timeframe – updated annually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Load forecasts – normal weather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Conservation – utility estimates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Generating resources – expected firm 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Hydro generation – firm (critical water)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Future resources – utility plans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 smtClean="0"/>
              <a:t>Capacity need – utility estimates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 algn="ctr">
              <a:spcAft>
                <a:spcPts val="600"/>
              </a:spcAft>
              <a:buNone/>
            </a:pPr>
            <a:r>
              <a:rPr lang="en-US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Forecast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= Needs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990600"/>
          </a:xfrm>
        </p:spPr>
        <p:txBody>
          <a:bodyPr>
            <a:normAutofit/>
          </a:bodyPr>
          <a:lstStyle/>
          <a:p>
            <a:r>
              <a:rPr lang="en-US" sz="3800" i="1" dirty="0" smtClean="0"/>
              <a:t>Forecast</a:t>
            </a:r>
            <a:r>
              <a:rPr lang="en-US" sz="38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≠</a:t>
            </a:r>
            <a:r>
              <a:rPr lang="en-US" sz="3800" dirty="0" smtClean="0"/>
              <a:t> Adequacy Assessment</a:t>
            </a:r>
            <a:endParaRPr lang="en-US" sz="3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19200" y="1295400"/>
            <a:ext cx="3733800" cy="489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Forecast</a:t>
            </a:r>
          </a:p>
          <a:p>
            <a:pPr>
              <a:buNone/>
            </a:pP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Deterministic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/>
              <a:t>Answers 10 year questions: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How much power do we need to acquire?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What resources are planned to fill the need?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4038600" cy="489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Adequacy Assessment</a:t>
            </a:r>
          </a:p>
          <a:p>
            <a:pPr>
              <a:buNone/>
            </a:pPr>
            <a:endParaRPr lang="en-US" sz="20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Loss of load probability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 smtClean="0"/>
              <a:t>Answers 3-5 year question: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/>
              <a:t>What is the probability that we will not meet demand?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467100" y="3543300"/>
            <a:ext cx="29718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Needs are forecast to grow</a:t>
            </a:r>
            <a:endParaRPr lang="en-US" sz="3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Plans in place</a:t>
            </a:r>
            <a:endParaRPr lang="en-US" sz="3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219200" y="15240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Grappling with capacity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Historic approach raises questions</a:t>
            </a:r>
          </a:p>
          <a:p>
            <a:pPr lvl="1"/>
            <a:r>
              <a:rPr lang="en-US" dirty="0" smtClean="0"/>
              <a:t>Hydro sustained peaking capability</a:t>
            </a:r>
          </a:p>
          <a:p>
            <a:pPr lvl="1"/>
            <a:r>
              <a:rPr lang="en-US" dirty="0" smtClean="0"/>
              <a:t>Accounting for reserves/planning margin</a:t>
            </a:r>
          </a:p>
          <a:p>
            <a:endParaRPr lang="en-US" dirty="0" smtClean="0"/>
          </a:p>
          <a:p>
            <a:r>
              <a:rPr lang="en-US" dirty="0" smtClean="0"/>
              <a:t>System Planning Committee’s interim approach used</a:t>
            </a:r>
          </a:p>
          <a:p>
            <a:pPr lvl="1"/>
            <a:r>
              <a:rPr lang="en-US" dirty="0" smtClean="0"/>
              <a:t>Survey of utilities’ capacity needs based on individual utility criteria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Capacity 2015 snapshot</a:t>
            </a:r>
            <a:endParaRPr lang="en-US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Future</a:t>
            </a:r>
            <a:r>
              <a:rPr lang="en-US" sz="3600" dirty="0" smtClean="0"/>
              <a:t> focus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Understanding conservation accounting</a:t>
            </a:r>
          </a:p>
          <a:p>
            <a:endParaRPr lang="en-US" dirty="0" smtClean="0"/>
          </a:p>
          <a:p>
            <a:r>
              <a:rPr lang="en-US" dirty="0" smtClean="0"/>
              <a:t>Refining regional capacity assessment</a:t>
            </a:r>
          </a:p>
          <a:p>
            <a:pPr lvl="1"/>
            <a:r>
              <a:rPr lang="en-US" dirty="0" smtClean="0"/>
              <a:t>How to include reserves</a:t>
            </a:r>
          </a:p>
          <a:p>
            <a:pPr lvl="1"/>
            <a:r>
              <a:rPr lang="en-US" dirty="0" smtClean="0"/>
              <a:t>What to use for planning margin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362</TotalTime>
  <Words>217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2010 Northwest Regional Forecast</vt:lpstr>
      <vt:lpstr> The Forecast is… Sum-of-utilities integrated resource plans </vt:lpstr>
      <vt:lpstr>Forecast ≠ Adequacy Assessment</vt:lpstr>
      <vt:lpstr>Needs are forecast to grow</vt:lpstr>
      <vt:lpstr>Plans in place</vt:lpstr>
      <vt:lpstr>Grappling with capacity</vt:lpstr>
      <vt:lpstr>Capacity 2015 snapshot</vt:lpstr>
      <vt:lpstr>Future focus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Northwest Regional Forecast</dc:title>
  <dc:creator>Trisha Jackson</dc:creator>
  <cp:lastModifiedBy>Trisha Jackson</cp:lastModifiedBy>
  <cp:revision>71</cp:revision>
  <dcterms:created xsi:type="dcterms:W3CDTF">2010-03-31T15:25:12Z</dcterms:created>
  <dcterms:modified xsi:type="dcterms:W3CDTF">2010-04-16T20:29:05Z</dcterms:modified>
</cp:coreProperties>
</file>