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6" r:id="rId3"/>
    <p:sldId id="362" r:id="rId4"/>
    <p:sldId id="408" r:id="rId5"/>
    <p:sldId id="409" r:id="rId6"/>
    <p:sldId id="410" r:id="rId7"/>
    <p:sldId id="379" r:id="rId8"/>
    <p:sldId id="374" r:id="rId9"/>
    <p:sldId id="375" r:id="rId10"/>
    <p:sldId id="411" r:id="rId11"/>
    <p:sldId id="389" r:id="rId12"/>
    <p:sldId id="390" r:id="rId13"/>
    <p:sldId id="391" r:id="rId14"/>
    <p:sldId id="392" r:id="rId15"/>
    <p:sldId id="393" r:id="rId16"/>
    <p:sldId id="413" r:id="rId17"/>
    <p:sldId id="394" r:id="rId18"/>
    <p:sldId id="395" r:id="rId19"/>
    <p:sldId id="396" r:id="rId20"/>
    <p:sldId id="397" r:id="rId21"/>
    <p:sldId id="398" r:id="rId22"/>
    <p:sldId id="399" r:id="rId23"/>
    <p:sldId id="400" r:id="rId24"/>
    <p:sldId id="412" r:id="rId25"/>
    <p:sldId id="407" r:id="rId26"/>
    <p:sldId id="405" r:id="rId27"/>
    <p:sldId id="402" r:id="rId28"/>
    <p:sldId id="415" r:id="rId29"/>
    <p:sldId id="416" r:id="rId30"/>
    <p:sldId id="417" r:id="rId31"/>
    <p:sldId id="414" r:id="rId32"/>
    <p:sldId id="406" r:id="rId33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FFCC"/>
    <a:srgbClr val="FF3300"/>
    <a:srgbClr val="FFCC99"/>
    <a:srgbClr val="CCFFFF"/>
    <a:srgbClr val="FFCC00"/>
    <a:srgbClr val="FFFF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66" y="-78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681912922649423"/>
          <c:y val="0.15541666666666706"/>
          <c:w val="0.83520701456435664"/>
          <c:h val="0.47011934055118038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  <a:ln>
              <a:noFill/>
            </a:ln>
          </c:spPr>
          <c:cat>
            <c:strRef>
              <c:f>Sheet1!$A$2:$A$7</c:f>
              <c:strCache>
                <c:ptCount val="6"/>
                <c:pt idx="0">
                  <c:v>0</c:v>
                </c:pt>
                <c:pt idx="1">
                  <c:v>1-200</c:v>
                </c:pt>
                <c:pt idx="2">
                  <c:v>201-400</c:v>
                </c:pt>
                <c:pt idx="3">
                  <c:v>401-600</c:v>
                </c:pt>
                <c:pt idx="4">
                  <c:v>601-800</c:v>
                </c:pt>
                <c:pt idx="5">
                  <c:v>801-1000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overlap val="100"/>
        <c:axId val="81041280"/>
        <c:axId val="81051648"/>
      </c:barChart>
      <c:catAx>
        <c:axId val="810412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Range</a:t>
                </a:r>
                <a:r>
                  <a:rPr lang="en-US" baseline="0" dirty="0" smtClean="0"/>
                  <a:t> of Curtailment</a:t>
                </a:r>
                <a:endParaRPr lang="en-US" dirty="0"/>
              </a:p>
            </c:rich>
          </c:tx>
          <c:layout/>
        </c:title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81051648"/>
        <c:crosses val="autoZero"/>
        <c:auto val="1"/>
        <c:lblAlgn val="ctr"/>
        <c:lblOffset val="100"/>
      </c:catAx>
      <c:valAx>
        <c:axId val="81051648"/>
        <c:scaling>
          <c:orientation val="minMax"/>
          <c:max val="1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Times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1041280"/>
        <c:crosses val="autoZero"/>
        <c:crossBetween val="between"/>
        <c:majorUnit val="2"/>
      </c:valAx>
    </c:plotArea>
    <c:plotVisOnly val="1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cat>
            <c:strRef>
              <c:f>Sheet1!$A$2:$A$7</c:f>
              <c:strCache>
                <c:ptCount val="6"/>
                <c:pt idx="0">
                  <c:v>0</c:v>
                </c:pt>
                <c:pt idx="1">
                  <c:v>1-200</c:v>
                </c:pt>
                <c:pt idx="2">
                  <c:v>201-400</c:v>
                </c:pt>
                <c:pt idx="3">
                  <c:v>401-600</c:v>
                </c:pt>
                <c:pt idx="4">
                  <c:v>601-800</c:v>
                </c:pt>
                <c:pt idx="5">
                  <c:v>801-1000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67</c:v>
                </c:pt>
                <c:pt idx="1">
                  <c:v>14</c:v>
                </c:pt>
                <c:pt idx="2">
                  <c:v>9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Val val="1"/>
        </c:dLbls>
        <c:axId val="80972800"/>
        <c:axId val="80979072"/>
      </c:barChart>
      <c:catAx>
        <c:axId val="80972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Range</a:t>
                </a:r>
                <a:r>
                  <a:rPr lang="en-US" baseline="0" dirty="0" smtClean="0"/>
                  <a:t> of Curtailment</a:t>
                </a:r>
                <a:endParaRPr lang="en-US" dirty="0"/>
              </a:p>
            </c:rich>
          </c:tx>
          <c:layout/>
        </c:title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80979072"/>
        <c:crosses val="autoZero"/>
        <c:auto val="1"/>
        <c:lblAlgn val="ctr"/>
        <c:lblOffset val="100"/>
      </c:catAx>
      <c:valAx>
        <c:axId val="809790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Times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0972800"/>
        <c:crosses val="autoZero"/>
        <c:crossBetween val="between"/>
      </c:valAx>
    </c:plotArea>
    <c:plotVisOnly val="1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4715EFEE-D719-4FCB-BB26-B620E9E932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9913"/>
            <a:ext cx="5086350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DFA7F03B-8D1A-4864-A261-A076A065661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A9981-4777-4769-BFF4-F8856D7D5995}" type="slidenum">
              <a:rPr lang="en-US"/>
              <a:pPr/>
              <a:t>1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52F52-E18A-4FC7-869B-6380059056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74C24-6D75-4A8E-9AE8-21FE42C4C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8C13-9CB1-4CDA-8EB9-93403A9716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93BF6DB-E44F-4706-AD19-97F6ABAE93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4B36AFD-02DB-4A60-9EC1-905AAD51D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CD26B-6144-4C8E-BE3B-A79EA5F5B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3069E-7953-49E0-9A83-FD36EB32C5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A427A-2714-4332-8F29-048A0C3E1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C08E1-FE15-4F07-A92F-F5408E251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68C1F-FE97-423C-B775-4CC485D3D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2F688-8A88-44E1-B485-FCAB26DBC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D9D17-850A-44BA-B3FB-F985FF4B9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14716-B5D5-41BE-9ECE-5C0C7ACE5F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1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361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Resource Adequacy Standard</a:t>
            </a:r>
          </a:p>
        </p:txBody>
      </p:sp>
      <p:sp>
        <p:nvSpPr>
          <p:cNvPr id="361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15F700-A168-4346-8DF3-B5AD00BDDDE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61479" name="Picture 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2286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143000"/>
            <a:ext cx="4114800" cy="4191000"/>
          </a:xfrm>
        </p:spPr>
        <p:txBody>
          <a:bodyPr/>
          <a:lstStyle/>
          <a:p>
            <a:r>
              <a:rPr lang="en-US" b="1" dirty="0" smtClean="0"/>
              <a:t>Revising the Pacific </a:t>
            </a:r>
            <a:r>
              <a:rPr lang="en-US" b="1" dirty="0"/>
              <a:t>Northwest </a:t>
            </a:r>
            <a:r>
              <a:rPr lang="en-US" b="1" dirty="0">
                <a:solidFill>
                  <a:srgbClr val="FF3300"/>
                </a:solidFill>
              </a:rPr>
              <a:t>Resource Adequacy Standard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638800"/>
            <a:ext cx="3352800" cy="990600"/>
          </a:xfrm>
        </p:spPr>
        <p:txBody>
          <a:bodyPr/>
          <a:lstStyle/>
          <a:p>
            <a:r>
              <a:rPr lang="en-US" sz="2000" b="1" dirty="0" smtClean="0"/>
              <a:t>Resource Adequacy Technical Committee</a:t>
            </a:r>
            <a:br>
              <a:rPr lang="en-US" sz="2000" b="1" dirty="0" smtClean="0"/>
            </a:br>
            <a:r>
              <a:rPr lang="en-US" sz="2000" b="1" dirty="0" smtClean="0"/>
              <a:t>June 23, 2011</a:t>
            </a:r>
            <a:endParaRPr lang="en-US" sz="2000" b="1" dirty="0"/>
          </a:p>
        </p:txBody>
      </p:sp>
      <p:sp>
        <p:nvSpPr>
          <p:cNvPr id="246845" name="Text Box 61"/>
          <p:cNvSpPr txBox="1">
            <a:spLocks noChangeArrowheads="1"/>
          </p:cNvSpPr>
          <p:nvPr/>
        </p:nvSpPr>
        <p:spPr bwMode="auto">
          <a:xfrm>
            <a:off x="22860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46852" name="Picture 68" descr="supply_sc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219200"/>
            <a:ext cx="4498975" cy="493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r>
              <a:rPr lang="en-US" dirty="0" smtClean="0"/>
              <a:t>Methodology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838200"/>
          </a:xfrm>
        </p:spPr>
        <p:txBody>
          <a:bodyPr/>
          <a:lstStyle/>
          <a:p>
            <a:r>
              <a:rPr lang="en-US" dirty="0" smtClean="0"/>
              <a:t>Primary Purposes of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6629400" cy="4191000"/>
          </a:xfrm>
        </p:spPr>
        <p:txBody>
          <a:bodyPr/>
          <a:lstStyle/>
          <a:p>
            <a:pPr hangingPunct="0">
              <a:buSzPct val="100000"/>
              <a:buFont typeface="+mj-lt"/>
              <a:buAutoNum type="arabicPeriod"/>
            </a:pPr>
            <a:r>
              <a:rPr lang="en-US" sz="2800" dirty="0" smtClean="0"/>
              <a:t>Critique the region’s current adequacy assessment methodology</a:t>
            </a:r>
          </a:p>
          <a:p>
            <a:pPr hangingPunct="0">
              <a:buSzPct val="100000"/>
              <a:buFont typeface="+mj-lt"/>
              <a:buAutoNum type="arabicPeriod"/>
            </a:pPr>
            <a:endParaRPr lang="en-US" sz="2800" dirty="0" smtClean="0"/>
          </a:p>
          <a:p>
            <a:pPr hangingPunct="0">
              <a:buSzPct val="100000"/>
              <a:buFont typeface="+mj-lt"/>
              <a:buAutoNum type="arabicPeriod"/>
            </a:pPr>
            <a:r>
              <a:rPr lang="en-US" sz="2800" dirty="0" smtClean="0"/>
              <a:t>Provide an alternative method, if appropriate</a:t>
            </a:r>
          </a:p>
          <a:p>
            <a:pPr hangingPunct="0">
              <a:buSzPct val="100000"/>
              <a:buFont typeface="+mj-lt"/>
              <a:buAutoNum type="arabicPeriod"/>
            </a:pPr>
            <a:endParaRPr lang="en-US" sz="2800" dirty="0" smtClean="0"/>
          </a:p>
          <a:p>
            <a:pPr hangingPunct="0">
              <a:buSzPct val="100000"/>
              <a:buFont typeface="+mj-lt"/>
              <a:buAutoNum type="arabicPeriod"/>
            </a:pPr>
            <a:r>
              <a:rPr lang="en-US" sz="2800" dirty="0" smtClean="0"/>
              <a:t>Suggest ways to incorporate the adequacy measure into our long-term resource planning tools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686800" cy="838200"/>
          </a:xfrm>
        </p:spPr>
        <p:txBody>
          <a:bodyPr/>
          <a:lstStyle/>
          <a:p>
            <a:r>
              <a:rPr lang="en-US" dirty="0" smtClean="0"/>
              <a:t>Critique of Current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4419600"/>
          </a:xfrm>
        </p:spPr>
        <p:txBody>
          <a:bodyPr/>
          <a:lstStyle/>
          <a:p>
            <a:r>
              <a:rPr lang="en-US" sz="2400" dirty="0" smtClean="0"/>
              <a:t>Generally OK, similar methods are used by many other </a:t>
            </a:r>
            <a:r>
              <a:rPr lang="en-US" sz="2400" dirty="0" smtClean="0"/>
              <a:t>regions and countries</a:t>
            </a:r>
            <a:endParaRPr lang="en-US" sz="2400" dirty="0" smtClean="0"/>
          </a:p>
          <a:p>
            <a:r>
              <a:rPr lang="en-US" sz="2400" dirty="0" smtClean="0"/>
              <a:t>Only looks at </a:t>
            </a:r>
            <a:r>
              <a:rPr lang="en-US" sz="2400" dirty="0" smtClean="0">
                <a:solidFill>
                  <a:srgbClr val="FF0000"/>
                </a:solidFill>
              </a:rPr>
              <a:t>probability</a:t>
            </a:r>
            <a:r>
              <a:rPr lang="en-US" sz="2400" dirty="0" smtClean="0"/>
              <a:t> of curtailment</a:t>
            </a:r>
          </a:p>
          <a:p>
            <a:r>
              <a:rPr lang="en-US" sz="2400" dirty="0" smtClean="0"/>
              <a:t>Not clear how threshold is set (currently 5%)</a:t>
            </a:r>
          </a:p>
          <a:p>
            <a:r>
              <a:rPr lang="en-US" sz="2400" dirty="0" smtClean="0"/>
              <a:t>Better if </a:t>
            </a:r>
            <a:r>
              <a:rPr lang="en-US" sz="2400" dirty="0" smtClean="0">
                <a:solidFill>
                  <a:srgbClr val="FF0000"/>
                </a:solidFill>
              </a:rPr>
              <a:t>magnitude</a:t>
            </a:r>
            <a:r>
              <a:rPr lang="en-US" sz="2400" dirty="0" smtClean="0"/>
              <a:t> of curtailment could also be incorporated</a:t>
            </a:r>
          </a:p>
          <a:p>
            <a:r>
              <a:rPr lang="en-US" sz="2400" dirty="0" smtClean="0"/>
              <a:t>Assessing adequacy separately for energy and capacity needs is appropriate  </a:t>
            </a:r>
          </a:p>
          <a:p>
            <a:r>
              <a:rPr lang="en-US" sz="2400" dirty="0" smtClean="0"/>
              <a:t>But, no need to separate winter and summer periods, i.e. assess for entire year </a:t>
            </a:r>
            <a:endParaRPr lang="en-US" sz="2400" dirty="0" smtClean="0"/>
          </a:p>
          <a:p>
            <a:r>
              <a:rPr lang="en-US" sz="2400" dirty="0" smtClean="0"/>
              <a:t>Using deterministic metrics is awkward and not needed</a:t>
            </a:r>
            <a:r>
              <a:rPr lang="en-US" sz="2400" dirty="0" smtClean="0"/>
              <a:t> </a:t>
            </a: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8686800" cy="838200"/>
          </a:xfrm>
        </p:spPr>
        <p:txBody>
          <a:bodyPr/>
          <a:lstStyle/>
          <a:p>
            <a:r>
              <a:rPr lang="en-US" dirty="0" smtClean="0"/>
              <a:t>Proposed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038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Conditional Value at Risk (CVaR)</a:t>
            </a:r>
          </a:p>
          <a:p>
            <a:pPr lvl="1"/>
            <a:r>
              <a:rPr lang="en-US" sz="2400" dirty="0" smtClean="0"/>
              <a:t>The average magnitude of the worst curtailment events in the simulation (say worst 5%)</a:t>
            </a:r>
          </a:p>
          <a:p>
            <a:pPr lvl="1"/>
            <a:r>
              <a:rPr lang="en-US" sz="2400" dirty="0" smtClean="0"/>
              <a:t>Combines probability and magnitude into one measure</a:t>
            </a:r>
          </a:p>
          <a:p>
            <a:pPr lvl="1"/>
            <a:r>
              <a:rPr lang="en-US" sz="2400" dirty="0" smtClean="0"/>
              <a:t>Similar to the TVar90 metric used in the Regional Portfolio Model</a:t>
            </a:r>
          </a:p>
          <a:p>
            <a:r>
              <a:rPr lang="en-US" sz="2800" dirty="0" smtClean="0"/>
              <a:t>Can be used </a:t>
            </a:r>
            <a:r>
              <a:rPr lang="en-US" sz="2800" dirty="0" smtClean="0"/>
              <a:t>alone or in </a:t>
            </a:r>
            <a:r>
              <a:rPr lang="en-US" sz="2800" dirty="0" smtClean="0"/>
              <a:t>conjunction with </a:t>
            </a:r>
            <a:r>
              <a:rPr lang="en-US" sz="2800" dirty="0" smtClean="0"/>
              <a:t>LOLP and other metrics</a:t>
            </a: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dirty="0" smtClean="0"/>
              <a:t>CVaR vs. LOLP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835505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 bwMode="auto">
          <a:xfrm>
            <a:off x="1752600" y="2286000"/>
            <a:ext cx="990600" cy="18288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rot="5400000">
            <a:off x="2171700" y="4229100"/>
            <a:ext cx="990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895600" y="24384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CVaR = Avg of 5% worst curtailments (before CR)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CVaR = 2400 MW</a:t>
            </a:r>
            <a:endParaRPr lang="en-US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1905000" y="3429000"/>
            <a:ext cx="5334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5400000">
            <a:off x="1752600" y="4114800"/>
            <a:ext cx="1371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352800" y="3124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LOLP = % above 2000 MW threshold</a:t>
            </a:r>
          </a:p>
          <a:p>
            <a:r>
              <a:rPr lang="en-US" sz="1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LOLP = 3.3%</a:t>
            </a:r>
            <a:endParaRPr lang="en-US" sz="1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8" grpId="1"/>
      <p:bldP spid="15" grpId="0"/>
      <p:bldP spid="15" grpId="1"/>
      <p:bldP spid="15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66294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One Method of Incorporating</a:t>
            </a:r>
            <a:br>
              <a:rPr lang="en-US" sz="3600" dirty="0" smtClean="0"/>
            </a:br>
            <a:r>
              <a:rPr lang="en-US" sz="3600" dirty="0" smtClean="0"/>
              <a:t>Adequacy into Planning Models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 smtClean="0"/>
              <a:t>Start with a system that is just barely adequate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Calculate deterministic measures</a:t>
            </a:r>
          </a:p>
          <a:p>
            <a:pPr lvl="1"/>
            <a:r>
              <a:rPr lang="en-US" sz="2400" dirty="0" smtClean="0"/>
              <a:t>Annual </a:t>
            </a:r>
            <a:r>
              <a:rPr lang="en-US" sz="2400" dirty="0" smtClean="0">
                <a:solidFill>
                  <a:srgbClr val="FF0000"/>
                </a:solidFill>
              </a:rPr>
              <a:t>load/resource balance </a:t>
            </a:r>
          </a:p>
          <a:p>
            <a:pPr lvl="1"/>
            <a:r>
              <a:rPr lang="en-US" sz="2400" dirty="0" smtClean="0"/>
              <a:t>Winter and summer </a:t>
            </a:r>
            <a:r>
              <a:rPr lang="en-US" sz="2400" dirty="0" smtClean="0">
                <a:solidFill>
                  <a:srgbClr val="FF0000"/>
                </a:solidFill>
              </a:rPr>
              <a:t>planning reserve margin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400" dirty="0" smtClean="0"/>
              <a:t>Values for the “just adequate” case become the minimum adequacy limits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Make sure minimum adequacy limits are not violated in planning models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We are currently doing this with </a:t>
            </a:r>
            <a:r>
              <a:rPr lang="en-US" sz="2400" dirty="0" smtClean="0"/>
              <a:t>RPM for the energy metric </a:t>
            </a: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15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66294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alternative Method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 smtClean="0"/>
              <a:t>Start with a system that is just barely adequate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Calculate the CVaR value(s)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Make sure the CVaR values are not violated in planning models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We are examining ways to do this in the RPM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 simple example of </a:t>
            </a:r>
            <a:br>
              <a:rPr lang="en-US" dirty="0" smtClean="0"/>
            </a:br>
            <a:r>
              <a:rPr lang="en-US" dirty="0" smtClean="0"/>
              <a:t>Adequacy Metrics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100 Game simulation </a:t>
            </a:r>
            <a:br>
              <a:rPr lang="en-US" sz="2800" dirty="0" smtClean="0"/>
            </a:br>
            <a:r>
              <a:rPr lang="en-US" sz="2800" dirty="0" smtClean="0"/>
              <a:t>system with thermal and hydro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57200"/>
            <a:ext cx="8816802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 bwMode="auto">
          <a:xfrm>
            <a:off x="4038600" y="2743200"/>
            <a:ext cx="1600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1981200" y="1371600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CR1, CR2, CR3 are Contingency Resources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019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Result: No curtailment but had to use some contingency resources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18</a:t>
            </a:fld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57200"/>
            <a:ext cx="869602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 bwMode="auto">
          <a:xfrm>
            <a:off x="4038600" y="1676400"/>
            <a:ext cx="15240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638800" y="1447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Curtailment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019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Result: Curtailment after using all contingency resources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BC84-9107-4329-9B5D-89D734F6B2E8}" type="slidenum">
              <a:rPr lang="en-US"/>
              <a:pPr/>
              <a:t>2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3152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Review of Existing Adequacy </a:t>
            </a:r>
            <a:r>
              <a:rPr lang="en-US" sz="2800" dirty="0" smtClean="0"/>
              <a:t>Standard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Summary of Methodology Peer </a:t>
            </a:r>
            <a:r>
              <a:rPr lang="en-US" sz="2800" dirty="0" smtClean="0"/>
              <a:t>Review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 Simple Example of Adequacy </a:t>
            </a:r>
            <a:r>
              <a:rPr lang="en-US" sz="2800" dirty="0" smtClean="0"/>
              <a:t>Metrics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Options for a Revised Standard</a:t>
            </a:r>
            <a:endParaRPr lang="en-US" sz="2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Histogram</a:t>
            </a:r>
            <a:br>
              <a:rPr lang="en-US" dirty="0" smtClean="0"/>
            </a:br>
            <a:r>
              <a:rPr lang="en-US" sz="2400" dirty="0" smtClean="0"/>
              <a:t>First Few 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2954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2133600" y="41148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133600" y="38862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133600" y="36576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676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3600" y="34290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410200" y="38862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133600" y="32004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38862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33600" y="2971800"/>
            <a:ext cx="457200" cy="228600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267200" y="4114800"/>
            <a:ext cx="457200" cy="228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Histogram</a:t>
            </a:r>
            <a:br>
              <a:rPr lang="en-US" dirty="0" smtClean="0"/>
            </a:br>
            <a:r>
              <a:rPr lang="en-US" sz="2400" dirty="0" smtClean="0"/>
              <a:t>100 Games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3716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6324600" y="3733800"/>
            <a:ext cx="1828800" cy="9906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24384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Used for CVaR Calculation (worst 5%)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 bwMode="auto">
          <a:xfrm rot="16200000" flipH="1">
            <a:off x="6411844" y="3363842"/>
            <a:ext cx="587513" cy="152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895600" y="3276600"/>
            <a:ext cx="5257800" cy="18288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16200000" flipH="1">
            <a:off x="4000500" y="2628900"/>
            <a:ext cx="762000" cy="381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819400" y="16764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Used for LOLP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Calculation</a:t>
            </a: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21</a:t>
            </a:fld>
            <a:endParaRPr kumimoji="0"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11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8666888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91200" y="19050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Indicates physical limit</a:t>
            </a:r>
          </a:p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i.e. keep the lights on</a:t>
            </a:r>
            <a:endParaRPr lang="en-US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6200000" flipH="1">
            <a:off x="7086600" y="2971800"/>
            <a:ext cx="9144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895600" y="14478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Indicates economic concerns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rot="10800000" flipV="1">
            <a:off x="3581400" y="1905000"/>
            <a:ext cx="6096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6200000" flipH="1">
            <a:off x="4114800" y="1981200"/>
            <a:ext cx="304800" cy="152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4191000" y="1905000"/>
            <a:ext cx="1524000" cy="762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62200" y="2286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  <a:latin typeface="Franklin Gothic Book" pitchFamily="34" charset="0"/>
                <a:cs typeface="Arial" pitchFamily="34" charset="0"/>
              </a:rPr>
              <a:t>Keep track of Contingency Resource Use</a:t>
            </a:r>
            <a:endParaRPr lang="en-US" sz="2800" dirty="0">
              <a:solidFill>
                <a:schemeClr val="tx2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22</a:t>
            </a:fld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686800" cy="838200"/>
          </a:xfrm>
        </p:spPr>
        <p:txBody>
          <a:bodyPr/>
          <a:lstStyle/>
          <a:p>
            <a:r>
              <a:rPr lang="en-US" dirty="0" smtClean="0"/>
              <a:t>Summary for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038600"/>
          </a:xfrm>
        </p:spPr>
        <p:txBody>
          <a:bodyPr/>
          <a:lstStyle/>
          <a:p>
            <a:r>
              <a:rPr lang="en-US" dirty="0" smtClean="0"/>
              <a:t>LOLP = 33%                                        (current limit is 5%)</a:t>
            </a:r>
          </a:p>
          <a:p>
            <a:r>
              <a:rPr lang="en-US" dirty="0" smtClean="0"/>
              <a:t>Contingency resources are used a lot</a:t>
            </a:r>
          </a:p>
          <a:p>
            <a:pPr lvl="1"/>
            <a:r>
              <a:rPr lang="en-US" dirty="0" smtClean="0"/>
              <a:t>CR 1 = 87%</a:t>
            </a:r>
          </a:p>
          <a:p>
            <a:pPr lvl="1"/>
            <a:r>
              <a:rPr lang="en-US" dirty="0" smtClean="0"/>
              <a:t>CR 2 = 78%</a:t>
            </a:r>
          </a:p>
          <a:p>
            <a:pPr lvl="1"/>
            <a:r>
              <a:rPr lang="en-US" dirty="0" smtClean="0"/>
              <a:t>CR 3 = 62%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Very inadequate supply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dirty="0" smtClean="0"/>
              <a:t>Options for a New Standard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5791200" cy="1143000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7244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change to the standard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change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a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dd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a metric to measure the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curtailment size and a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metric to measure the use of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contingency resources (CR)  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Same as option 2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re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place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LOLP with a different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metric – does not change the adequacy level 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Change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adequacy level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based on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 dispatch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9144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Define an adequate supply as one in which the likelihood of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CR dispatch is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within acceptable levels</a:t>
            </a:r>
          </a:p>
          <a:p>
            <a:pPr marL="9144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Change the LOLP threshold according to provision a) above </a:t>
            </a:r>
          </a:p>
          <a:p>
            <a:pPr marL="914400" lvl="1" indent="-457200"/>
            <a:r>
              <a:rPr lang="en-US" sz="2400" dirty="0">
                <a:solidFill>
                  <a:schemeClr val="tx1"/>
                </a:solidFill>
                <a:latin typeface="+mn-lt"/>
              </a:rPr>
              <a:t>Add a metric to measure the size of potential problems.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324600" cy="990600"/>
          </a:xfrm>
        </p:spPr>
        <p:txBody>
          <a:bodyPr/>
          <a:lstStyle/>
          <a:p>
            <a:r>
              <a:rPr lang="en-US" sz="3600" dirty="0" smtClean="0"/>
              <a:t>Defining Tolerance for CR </a:t>
            </a:r>
            <a:r>
              <a:rPr lang="en-US" sz="3600" dirty="0"/>
              <a:t>U</a:t>
            </a:r>
            <a:r>
              <a:rPr lang="en-US" sz="3600" dirty="0" smtClean="0"/>
              <a:t>se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344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40386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Resource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Tolerance for Use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Firm Hydro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Thermal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lowest</a:t>
                      </a:r>
                      <a:r>
                        <a:rPr lang="en-US" baseline="0" dirty="0" smtClean="0"/>
                        <a:t> to</a:t>
                      </a:r>
                      <a:r>
                        <a:rPr lang="en-US" dirty="0" smtClean="0"/>
                        <a:t> highest operating cost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OK, normal operations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Non-firm 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In-region</a:t>
                      </a:r>
                      <a:r>
                        <a:rPr lang="en-US" baseline="0" dirty="0" smtClean="0"/>
                        <a:t> and out-of-region markets, surplus hydro, borrowed hydro 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OK, normal operations</a:t>
                      </a:r>
                      <a:endParaRPr lang="en-US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Contingency </a:t>
                      </a:r>
                      <a:r>
                        <a:rPr lang="en-US" baseline="0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Non-declared utility</a:t>
                      </a:r>
                      <a:r>
                        <a:rPr lang="en-US" baseline="0" smtClean="0"/>
                        <a:t> resources (diesel generators, etc.)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Once every 10 years?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Contingency 2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Buy-back provisions on load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10</a:t>
                      </a:r>
                      <a:r>
                        <a:rPr lang="en-US" baseline="0" dirty="0" smtClean="0"/>
                        <a:t> years?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Contingency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expensive non-declared</a:t>
                      </a:r>
                      <a:r>
                        <a:rPr lang="en-US" baseline="0" dirty="0" smtClean="0"/>
                        <a:t> resources or contract provisions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15 years?</a:t>
                      </a:r>
                      <a:endParaRPr lang="en-US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 Action 1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Governor’s call for conservation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every 20 years?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 Action 2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Rolling black outs or brown outs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</a:t>
                      </a:r>
                      <a:r>
                        <a:rPr lang="en-US" baseline="0" dirty="0" smtClean="0"/>
                        <a:t> every 30 years?</a:t>
                      </a:r>
                      <a:endParaRPr lang="en-US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26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6324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Viable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Options 1 and 3 should not be considered</a:t>
            </a:r>
          </a:p>
          <a:p>
            <a:endParaRPr lang="en-US" dirty="0" smtClean="0"/>
          </a:p>
          <a:p>
            <a:r>
              <a:rPr lang="en-US" dirty="0" smtClean="0"/>
              <a:t>That leaves options 2 and 4</a:t>
            </a:r>
          </a:p>
          <a:p>
            <a:pPr lvl="1"/>
            <a:r>
              <a:rPr lang="en-US" dirty="0" smtClean="0"/>
              <a:t>Option 2 keeps the adequacy level the same</a:t>
            </a:r>
          </a:p>
          <a:p>
            <a:pPr lvl="1"/>
            <a:r>
              <a:rPr lang="en-US" dirty="0" smtClean="0"/>
              <a:t>Option 4 changes the adequacy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27</a:t>
            </a:fld>
            <a:endParaRPr kumimoji="0"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the 5% LOLP threshold</a:t>
            </a:r>
          </a:p>
          <a:p>
            <a:r>
              <a:rPr lang="en-US" dirty="0" smtClean="0"/>
              <a:t>Calculate key CR dispatch probabilities</a:t>
            </a:r>
          </a:p>
          <a:p>
            <a:r>
              <a:rPr lang="en-US" dirty="0" smtClean="0"/>
              <a:t>Calculate CVaR metric values</a:t>
            </a:r>
          </a:p>
          <a:p>
            <a:r>
              <a:rPr lang="en-US" dirty="0" smtClean="0"/>
              <a:t>CR dispatch and CVaR values are just additional information – they are not considered in determining the adequacy of the power supply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Option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458200" cy="4572000"/>
          </a:xfrm>
        </p:spPr>
        <p:txBody>
          <a:bodyPr/>
          <a:lstStyle/>
          <a:p>
            <a:r>
              <a:rPr lang="en-US" dirty="0" smtClean="0"/>
              <a:t>Calculate dispatch probability for a key </a:t>
            </a:r>
            <a:r>
              <a:rPr lang="en-US" dirty="0" smtClean="0"/>
              <a:t>CR </a:t>
            </a:r>
            <a:endParaRPr lang="en-US" dirty="0" smtClean="0"/>
          </a:p>
          <a:p>
            <a:r>
              <a:rPr lang="en-US" dirty="0" smtClean="0"/>
              <a:t>Set a threshold for that probability based on utility experience and/or contractual obligations</a:t>
            </a:r>
          </a:p>
          <a:p>
            <a:r>
              <a:rPr lang="en-US" dirty="0" smtClean="0"/>
              <a:t>Use a system that just meets the CR dispatch probability threshold to calculate LOLP</a:t>
            </a:r>
          </a:p>
          <a:p>
            <a:r>
              <a:rPr lang="en-US" dirty="0" smtClean="0"/>
              <a:t>That value for LOLP replaces the 5% LOLP used in the current standard</a:t>
            </a:r>
          </a:p>
          <a:p>
            <a:r>
              <a:rPr lang="en-US" dirty="0" smtClean="0"/>
              <a:t>Calculate CVaR metric </a:t>
            </a:r>
            <a:r>
              <a:rPr lang="en-US" dirty="0" smtClean="0"/>
              <a:t>value as additional info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D5B-677C-4BE2-9CA5-B47E879E7697}" type="slidenum">
              <a:rPr lang="en-US"/>
              <a:pPr/>
              <a:t>3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066800"/>
            <a:ext cx="8686800" cy="762000"/>
          </a:xfrm>
        </p:spPr>
        <p:txBody>
          <a:bodyPr/>
          <a:lstStyle/>
          <a:p>
            <a:r>
              <a:rPr lang="en-US" dirty="0" smtClean="0"/>
              <a:t>Relevant Terms</a:t>
            </a:r>
            <a:endParaRPr lang="en-US" dirty="0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038600"/>
          </a:xfrm>
          <a:noFill/>
        </p:spPr>
        <p:txBody>
          <a:bodyPr/>
          <a:lstStyle/>
          <a:p>
            <a:pPr lvl="0"/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Metric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a quantity that can be measured, such as loss-of-load probability or expected unserved energy.</a:t>
            </a:r>
          </a:p>
          <a:p>
            <a:pPr lvl="0"/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Measure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a value for a metric. </a:t>
            </a:r>
          </a:p>
          <a:p>
            <a:pPr lvl="0"/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Threshold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a limiting value for a metric, for example, a metric with a value greater than a certain threshold would indicate an inadequate resource supply.</a:t>
            </a:r>
          </a:p>
          <a:p>
            <a:pPr lvl="0"/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Adequacy Level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this refers to providing a specific amount or level of adequacy, for example, changing the 5% threshold for the LOLP metric would change the level of adequacy provided.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114800"/>
          </a:xfrm>
        </p:spPr>
        <p:txBody>
          <a:bodyPr/>
          <a:lstStyle/>
          <a:p>
            <a:r>
              <a:rPr lang="en-US" dirty="0" smtClean="0"/>
              <a:t>Should the level of adequacy be changed?</a:t>
            </a:r>
          </a:p>
          <a:p>
            <a:r>
              <a:rPr lang="en-US" dirty="0" smtClean="0"/>
              <a:t>What metric will be used to measure adequacy?</a:t>
            </a:r>
          </a:p>
          <a:p>
            <a:r>
              <a:rPr lang="en-US" dirty="0" smtClean="0"/>
              <a:t>How will the threshold for that metric be set?</a:t>
            </a:r>
          </a:p>
          <a:p>
            <a:r>
              <a:rPr lang="en-US" dirty="0" smtClean="0"/>
              <a:t>What other information should be provided?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5791200" cy="1143000"/>
          </a:xfrm>
        </p:spPr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495800"/>
          </a:xfrm>
        </p:spPr>
        <p:txBody>
          <a:bodyPr/>
          <a:lstStyle/>
          <a:p>
            <a:r>
              <a:rPr lang="en-US" sz="2800" dirty="0" smtClean="0"/>
              <a:t>Should we use an </a:t>
            </a:r>
            <a:r>
              <a:rPr lang="en-US" sz="2800" dirty="0" smtClean="0"/>
              <a:t>annual metric </a:t>
            </a:r>
            <a:r>
              <a:rPr lang="en-US" sz="2800" dirty="0" smtClean="0"/>
              <a:t>(</a:t>
            </a:r>
            <a:r>
              <a:rPr lang="en-US" sz="2800" dirty="0" smtClean="0"/>
              <a:t>eliminate </a:t>
            </a:r>
            <a:r>
              <a:rPr lang="en-US" sz="2800" dirty="0" smtClean="0"/>
              <a:t>the winter and summer assessments</a:t>
            </a:r>
            <a:r>
              <a:rPr lang="en-US" sz="2800" dirty="0" smtClean="0"/>
              <a:t>)?</a:t>
            </a:r>
            <a:endParaRPr lang="en-US" sz="2800" dirty="0" smtClean="0"/>
          </a:p>
          <a:p>
            <a:r>
              <a:rPr lang="en-US" sz="2800" dirty="0" smtClean="0"/>
              <a:t>Should we keep </a:t>
            </a:r>
            <a:r>
              <a:rPr lang="en-US" sz="2800" dirty="0" smtClean="0"/>
              <a:t>the energy and capacity </a:t>
            </a:r>
            <a:r>
              <a:rPr lang="en-US" sz="2800" dirty="0" smtClean="0"/>
              <a:t>assessments? </a:t>
            </a:r>
            <a:endParaRPr lang="en-US" sz="2800" dirty="0" smtClean="0"/>
          </a:p>
          <a:p>
            <a:r>
              <a:rPr lang="en-US" sz="2800" dirty="0" smtClean="0"/>
              <a:t>Should we base the energy assessment on total annual curtailment or on worst-event?</a:t>
            </a:r>
          </a:p>
          <a:p>
            <a:r>
              <a:rPr lang="en-US" sz="2800" dirty="0" smtClean="0"/>
              <a:t>Should we base the capacity assessment on single hour or sustained peak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Should we keep the deterministic metrics as a part of the standard? 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5943600" cy="6858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Summer 2011 – Tech Committee                                                  </a:t>
            </a:r>
            <a:r>
              <a:rPr lang="en-US" sz="2800" dirty="0" smtClean="0"/>
              <a:t>Review options for a new standard                 Propose a revised adequacy standard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Late Summer 2011                                                    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Steering Committee </a:t>
            </a:r>
            <a:r>
              <a:rPr lang="en-US" sz="2800" dirty="0" smtClean="0"/>
              <a:t>approval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Fall 2011                                                       </a:t>
            </a:r>
            <a:r>
              <a:rPr lang="en-US" sz="2800" dirty="0" smtClean="0"/>
              <a:t>Present new standard to Council                  Release for public comment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Winter 2011                                                 </a:t>
            </a:r>
            <a:r>
              <a:rPr lang="en-US" sz="2800" dirty="0" smtClean="0"/>
              <a:t>Council adoption of new standard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32</a:t>
            </a:fld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probabilistic </a:t>
            </a:r>
            <a:r>
              <a:rPr lang="en-US" dirty="0" smtClean="0"/>
              <a:t>analysis</a:t>
            </a:r>
            <a:endParaRPr lang="en-US" dirty="0" smtClean="0"/>
          </a:p>
          <a:p>
            <a:r>
              <a:rPr lang="en-US" dirty="0" smtClean="0"/>
              <a:t>Metric used is LOLP</a:t>
            </a:r>
          </a:p>
          <a:p>
            <a:r>
              <a:rPr lang="en-US" dirty="0" smtClean="0"/>
              <a:t>Metric </a:t>
            </a:r>
            <a:r>
              <a:rPr lang="en-US" dirty="0" smtClean="0"/>
              <a:t>threshold </a:t>
            </a:r>
            <a:r>
              <a:rPr lang="en-US" dirty="0" smtClean="0"/>
              <a:t>is set at 5 percent for “physical” adequacy</a:t>
            </a:r>
          </a:p>
          <a:p>
            <a:r>
              <a:rPr lang="en-US" dirty="0" smtClean="0"/>
              <a:t>Threshold for “economic” adequacy discussed but not defined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percent LOLP threshold for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Winter energy</a:t>
            </a:r>
          </a:p>
          <a:p>
            <a:pPr lvl="1"/>
            <a:r>
              <a:rPr lang="en-US" dirty="0" smtClean="0"/>
              <a:t>Winter capacity</a:t>
            </a:r>
          </a:p>
          <a:p>
            <a:pPr lvl="1"/>
            <a:r>
              <a:rPr lang="en-US" dirty="0" smtClean="0"/>
              <a:t>Summer capacity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Note: Need to officially add summer energy if we keep this methodology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1143000"/>
          </a:xfrm>
        </p:spPr>
        <p:txBody>
          <a:bodyPr/>
          <a:lstStyle/>
          <a:p>
            <a:r>
              <a:rPr lang="en-US" dirty="0" smtClean="0"/>
              <a:t>Translation to Deterministic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Translates</a:t>
            </a:r>
            <a:r>
              <a:rPr lang="en-US" sz="2800" dirty="0" smtClean="0"/>
              <a:t> the winter energy 5% LOLP into an annual load/resource balance</a:t>
            </a:r>
          </a:p>
          <a:p>
            <a:r>
              <a:rPr lang="en-US" sz="2800" dirty="0" smtClean="0"/>
              <a:t>This becomes the </a:t>
            </a:r>
            <a:r>
              <a:rPr lang="en-US" sz="2800" dirty="0" smtClean="0"/>
              <a:t>threshold for the L/R balance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Translates</a:t>
            </a:r>
            <a:r>
              <a:rPr lang="en-US" sz="2800" dirty="0" smtClean="0"/>
              <a:t> the winter and summer 5% LOLPs into surplus sustained-peak capability (referred to as the planning reserve margin or PRM)</a:t>
            </a:r>
          </a:p>
          <a:p>
            <a:r>
              <a:rPr lang="en-US" sz="2800" dirty="0" smtClean="0"/>
              <a:t>These become the thresholds </a:t>
            </a:r>
            <a:r>
              <a:rPr lang="en-US" sz="2800" dirty="0" smtClean="0"/>
              <a:t>for winter and summer PRM  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D26B-6144-4C8E-BE3B-A79EA5F5B0B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D08B-4B3F-4D29-A1AA-3DA20CEE7896}" type="slidenum">
              <a:rPr lang="en-US"/>
              <a:pPr/>
              <a:t>7</a:t>
            </a:fld>
            <a:endParaRPr lang="en-US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924800" cy="914400"/>
          </a:xfrm>
        </p:spPr>
        <p:txBody>
          <a:bodyPr/>
          <a:lstStyle/>
          <a:p>
            <a:r>
              <a:rPr lang="en-US" sz="4800"/>
              <a:t>Thresholds</a:t>
            </a:r>
            <a:endParaRPr lang="en-US" sz="4000" b="1">
              <a:solidFill>
                <a:srgbClr val="FF3300"/>
              </a:solidFill>
            </a:endParaRP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010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Energy – </a:t>
            </a:r>
            <a:r>
              <a:rPr lang="en-US" dirty="0" smtClean="0">
                <a:solidFill>
                  <a:srgbClr val="FF0000"/>
                </a:solidFill>
              </a:rPr>
              <a:t> Annual load/resource </a:t>
            </a:r>
            <a:r>
              <a:rPr lang="en-US" dirty="0">
                <a:solidFill>
                  <a:srgbClr val="FF0000"/>
                </a:solidFill>
              </a:rPr>
              <a:t>balance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Physical     		= </a:t>
            </a:r>
            <a:r>
              <a:rPr lang="en-US" dirty="0" smtClean="0"/>
              <a:t> 0 </a:t>
            </a:r>
            <a:r>
              <a:rPr lang="en-US" dirty="0" smtClean="0"/>
              <a:t>MWa</a:t>
            </a:r>
            <a:endParaRPr lang="en-US" dirty="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 smtClean="0"/>
              <a:t>Economic  		=  not defined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Capacity – </a:t>
            </a:r>
            <a:r>
              <a:rPr lang="en-US" dirty="0" smtClean="0">
                <a:solidFill>
                  <a:srgbClr val="FF0000"/>
                </a:solidFill>
              </a:rPr>
              <a:t>Planning reserve </a:t>
            </a:r>
            <a:r>
              <a:rPr lang="en-US" dirty="0">
                <a:solidFill>
                  <a:srgbClr val="FF0000"/>
                </a:solidFill>
              </a:rPr>
              <a:t>margin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Physical Winter 	= </a:t>
            </a:r>
            <a:r>
              <a:rPr lang="en-US" dirty="0" smtClean="0"/>
              <a:t> 23</a:t>
            </a:r>
            <a:r>
              <a:rPr lang="en-US" dirty="0"/>
              <a:t>%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Physical Summer 	= </a:t>
            </a:r>
            <a:r>
              <a:rPr lang="en-US" dirty="0" smtClean="0"/>
              <a:t> 24</a:t>
            </a:r>
            <a:r>
              <a:rPr lang="en-US" dirty="0"/>
              <a:t>%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Economic              	=  </a:t>
            </a:r>
            <a:r>
              <a:rPr lang="en-US" dirty="0" smtClean="0"/>
              <a:t>not defined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6BAC-CFDA-4C1E-93A1-7E8826B34EE7}" type="slidenum">
              <a:rPr lang="en-US"/>
              <a:pPr/>
              <a:t>8</a:t>
            </a:fld>
            <a:endParaRPr lang="en-US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924800" cy="914400"/>
          </a:xfrm>
        </p:spPr>
        <p:txBody>
          <a:bodyPr/>
          <a:lstStyle/>
          <a:p>
            <a:r>
              <a:rPr lang="en-US"/>
              <a:t>Current Energy Assumptions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44196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/>
              <a:t>Out-of-region </a:t>
            </a:r>
            <a:r>
              <a:rPr lang="en-US" dirty="0" smtClean="0"/>
              <a:t>market (est. from analysis)</a:t>
            </a:r>
            <a:endParaRPr lang="en-US" dirty="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About 200 MWa per year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/>
              <a:t>Non-firm </a:t>
            </a:r>
            <a:r>
              <a:rPr lang="en-US" dirty="0" smtClean="0"/>
              <a:t>hydro (est. from analysis)</a:t>
            </a:r>
            <a:endParaRPr lang="en-US" dirty="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About 1,100 MWa per year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/>
              <a:t>Uncommitted IPPs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Dispatched as regional </a:t>
            </a:r>
            <a:r>
              <a:rPr lang="en-US" dirty="0" smtClean="0"/>
              <a:t>resources at market prices and </a:t>
            </a:r>
            <a:r>
              <a:rPr lang="en-US" dirty="0"/>
              <a:t>limited by capacity assumptions  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/>
              <a:t>Wind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30 percent of nameplate annually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5CEF-1260-46DF-832A-988BBFAF8C7D}" type="slidenum">
              <a:rPr lang="en-US"/>
              <a:pPr/>
              <a:t>9</a:t>
            </a:fld>
            <a:endParaRPr lang="en-US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924800" cy="914400"/>
          </a:xfrm>
        </p:spPr>
        <p:txBody>
          <a:bodyPr/>
          <a:lstStyle/>
          <a:p>
            <a:r>
              <a:rPr lang="en-US"/>
              <a:t>Current Capacity Assumptions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543800" cy="4419600"/>
          </a:xfrm>
          <a:noFill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/>
              <a:t>Out-of-region market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3,000 MW maximum in winter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None available in summer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/>
              <a:t>Non-firm hydro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2,000 MW in winter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1,000 MW in summer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/>
              <a:t>Uncommitted IPPs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Full availability in winter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1,000 MW maximum in summer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/>
              <a:t>Wind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400"/>
              <a:t>5 percent over the sustained peak period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8357</TotalTime>
  <Words>1379</Words>
  <Application>Microsoft Office PowerPoint</Application>
  <PresentationFormat>On-screen Show (4:3)</PresentationFormat>
  <Paragraphs>256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BLANK PRESENTATION</vt:lpstr>
      <vt:lpstr>Revising the Pacific Northwest Resource Adequacy Standard</vt:lpstr>
      <vt:lpstr>Outline</vt:lpstr>
      <vt:lpstr>Relevant Terms</vt:lpstr>
      <vt:lpstr>Current Standard</vt:lpstr>
      <vt:lpstr>Current Standard</vt:lpstr>
      <vt:lpstr>Translation to Deterministic Metrics</vt:lpstr>
      <vt:lpstr>Thresholds</vt:lpstr>
      <vt:lpstr>Current Energy Assumptions</vt:lpstr>
      <vt:lpstr>Current Capacity Assumptions</vt:lpstr>
      <vt:lpstr>Methodology Review</vt:lpstr>
      <vt:lpstr>Primary Purposes of Review</vt:lpstr>
      <vt:lpstr>Critique of Current Method</vt:lpstr>
      <vt:lpstr>Proposed Alternative</vt:lpstr>
      <vt:lpstr>CVaR vs. LOLP </vt:lpstr>
      <vt:lpstr>One Method of Incorporating Adequacy into Planning Models</vt:lpstr>
      <vt:lpstr>An alternative Method</vt:lpstr>
      <vt:lpstr>A simple example of  Adequacy Metrics    100 Game simulation  system with thermal and hydro</vt:lpstr>
      <vt:lpstr>Slide 18</vt:lpstr>
      <vt:lpstr>Slide 19</vt:lpstr>
      <vt:lpstr>Curtailment Histogram First Few Games</vt:lpstr>
      <vt:lpstr>Curtailment Histogram 100 Games</vt:lpstr>
      <vt:lpstr>Slide 22</vt:lpstr>
      <vt:lpstr>Summary for Simple Example</vt:lpstr>
      <vt:lpstr>Options for a New Standard</vt:lpstr>
      <vt:lpstr>Options</vt:lpstr>
      <vt:lpstr>Defining Tolerance for CR Use</vt:lpstr>
      <vt:lpstr>Viable Options</vt:lpstr>
      <vt:lpstr>Option 2</vt:lpstr>
      <vt:lpstr>Option 4</vt:lpstr>
      <vt:lpstr>Key Questions</vt:lpstr>
      <vt:lpstr>Other Considerations</vt:lpstr>
      <vt:lpstr>Next Steps</vt:lpstr>
    </vt:vector>
  </TitlesOfParts>
  <Company>Bonneville Power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Power Business Line</dc:creator>
  <cp:lastModifiedBy> John Fazio</cp:lastModifiedBy>
  <cp:revision>841</cp:revision>
  <cp:lastPrinted>2001-07-31T16:00:13Z</cp:lastPrinted>
  <dcterms:created xsi:type="dcterms:W3CDTF">2001-07-31T14:37:56Z</dcterms:created>
  <dcterms:modified xsi:type="dcterms:W3CDTF">2011-06-22T22:15:56Z</dcterms:modified>
</cp:coreProperties>
</file>