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4" r:id="rId3"/>
    <p:sldId id="266" r:id="rId4"/>
    <p:sldId id="267" r:id="rId5"/>
    <p:sldId id="259" r:id="rId6"/>
    <p:sldId id="270" r:id="rId7"/>
    <p:sldId id="272" r:id="rId8"/>
    <p:sldId id="271" r:id="rId9"/>
    <p:sldId id="269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308" y="-2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B4735-505D-4B34-A81B-0A84996E34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BDE89-2159-4C28-B76C-964CE51710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3F576-DDE5-40B2-AA54-9E9DADDAAE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5D298-9880-4F7D-9851-24C4A88CAE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46984-BB2D-48D5-94B7-5DB81BB867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077A0-102E-48B1-9831-45A276AC8C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5093E-8A87-4419-9FE9-6B99C1EAA5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90D7C-82F6-4D10-82E2-E0897FBB40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F2657-4778-4734-A157-037C58A459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96EC5-C8B7-43AD-AB6A-379665DAF4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9AD36-67B0-4491-928D-C461C08EEC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E4094B-122E-46A7-B5AE-EB029378D51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43001"/>
            <a:ext cx="7772400" cy="2457450"/>
          </a:xfrm>
        </p:spPr>
        <p:txBody>
          <a:bodyPr>
            <a:normAutofit/>
          </a:bodyPr>
          <a:lstStyle/>
          <a:p>
            <a:r>
              <a:rPr lang="en-US" dirty="0" smtClean="0"/>
              <a:t>Resource Adequacy Forum</a:t>
            </a:r>
            <a:br>
              <a:rPr lang="en-US" dirty="0" smtClean="0"/>
            </a:br>
            <a:r>
              <a:rPr lang="en-US" dirty="0" smtClean="0"/>
              <a:t>2019 Adequacy Assessment</a:t>
            </a:r>
            <a:br>
              <a:rPr lang="en-US" dirty="0" smtClean="0"/>
            </a:br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029200"/>
            <a:ext cx="6400800" cy="1295400"/>
          </a:xfrm>
        </p:spPr>
        <p:txBody>
          <a:bodyPr/>
          <a:lstStyle/>
          <a:p>
            <a:r>
              <a:rPr lang="en-US" sz="2800" dirty="0" smtClean="0"/>
              <a:t>PNGC Offices</a:t>
            </a:r>
          </a:p>
          <a:p>
            <a:r>
              <a:rPr lang="en-US" sz="2800" dirty="0" smtClean="0"/>
              <a:t>June 28, 2013</a:t>
            </a:r>
            <a:endParaRPr lang="en-US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772400" cy="762000"/>
          </a:xfrm>
        </p:spPr>
        <p:txBody>
          <a:bodyPr>
            <a:normAutofit/>
          </a:bodyPr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772400" cy="48768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Introductions/Announcements</a:t>
            </a:r>
            <a:endParaRPr lang="en-US" sz="2400" dirty="0" smtClean="0"/>
          </a:p>
          <a:p>
            <a:r>
              <a:rPr lang="en-US" sz="2400" dirty="0" smtClean="0"/>
              <a:t>Forum Charter/Schedule</a:t>
            </a:r>
          </a:p>
          <a:p>
            <a:r>
              <a:rPr lang="en-US" sz="2400" dirty="0" smtClean="0"/>
              <a:t>Model Enhancements</a:t>
            </a:r>
            <a:endParaRPr lang="en-US" sz="2400" dirty="0" smtClean="0"/>
          </a:p>
          <a:p>
            <a:r>
              <a:rPr lang="en-US" sz="2400" dirty="0" smtClean="0"/>
              <a:t>Data Requirements/</a:t>
            </a:r>
            <a:r>
              <a:rPr lang="en-US" sz="2400" dirty="0" smtClean="0"/>
              <a:t>List of key policy assumptions for Steering Committee</a:t>
            </a:r>
            <a:endParaRPr lang="en-US" sz="2400" dirty="0" smtClean="0"/>
          </a:p>
          <a:p>
            <a:r>
              <a:rPr lang="en-US" sz="2400" dirty="0" smtClean="0"/>
              <a:t>Model Versions and Interface Demo</a:t>
            </a:r>
            <a:endParaRPr lang="en-US" sz="2400" dirty="0" smtClean="0"/>
          </a:p>
          <a:p>
            <a:r>
              <a:rPr lang="en-US" sz="2400" dirty="0" smtClean="0"/>
              <a:t>Utility-level version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Schedule Overview</a:t>
            </a:r>
            <a:endParaRPr lang="en-US" dirty="0"/>
          </a:p>
        </p:txBody>
      </p:sp>
      <p:pic>
        <p:nvPicPr>
          <p:cNvPr id="3" name="Picture 2" descr="RA Process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85800" y="1828800"/>
            <a:ext cx="8077200" cy="4572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7772400" cy="1143000"/>
          </a:xfrm>
        </p:spPr>
        <p:txBody>
          <a:bodyPr/>
          <a:lstStyle/>
          <a:p>
            <a:r>
              <a:rPr lang="en-US" dirty="0" smtClean="0"/>
              <a:t>Draft Schedule</a:t>
            </a:r>
            <a:endParaRPr lang="en-US" dirty="0"/>
          </a:p>
        </p:txBody>
      </p:sp>
      <p:pic>
        <p:nvPicPr>
          <p:cNvPr id="3" name="Picture 2" descr="RA Schedule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57200" y="1676400"/>
            <a:ext cx="8305800" cy="4953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772400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Data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43000"/>
            <a:ext cx="7772400" cy="4953000"/>
          </a:xfrm>
        </p:spPr>
        <p:txBody>
          <a:bodyPr/>
          <a:lstStyle/>
          <a:p>
            <a:r>
              <a:rPr lang="en-US" sz="2400" dirty="0" smtClean="0"/>
              <a:t>Hourly loads (including EE) – MJ</a:t>
            </a:r>
          </a:p>
          <a:p>
            <a:r>
              <a:rPr lang="en-US" sz="2400" dirty="0" smtClean="0"/>
              <a:t>Contracts – PB </a:t>
            </a:r>
          </a:p>
          <a:p>
            <a:r>
              <a:rPr lang="en-US" sz="2400" dirty="0" smtClean="0"/>
              <a:t>Hydro data – BPA/JF</a:t>
            </a:r>
          </a:p>
          <a:p>
            <a:r>
              <a:rPr lang="en-US" sz="2400" dirty="0" smtClean="0"/>
              <a:t>Peak vs. Energy – JF</a:t>
            </a:r>
          </a:p>
          <a:p>
            <a:r>
              <a:rPr lang="en-US" sz="2400" dirty="0" smtClean="0"/>
              <a:t>INC/DEC – PB </a:t>
            </a:r>
          </a:p>
          <a:p>
            <a:r>
              <a:rPr lang="en-US" sz="2400" dirty="0" smtClean="0"/>
              <a:t>Generating resources – GC/PB</a:t>
            </a:r>
          </a:p>
          <a:p>
            <a:r>
              <a:rPr lang="en-US" sz="2400" dirty="0" smtClean="0"/>
              <a:t>BPA wind – BPA </a:t>
            </a:r>
          </a:p>
          <a:p>
            <a:r>
              <a:rPr lang="en-US" sz="2400" dirty="0" smtClean="0"/>
              <a:t>Non-BPA wind – misc </a:t>
            </a:r>
          </a:p>
          <a:p>
            <a:r>
              <a:rPr lang="en-US" sz="2400" dirty="0" smtClean="0"/>
              <a:t>Transmission nomogram – BPA/JF</a:t>
            </a:r>
            <a:endParaRPr lang="en-US" sz="2400" dirty="0"/>
          </a:p>
          <a:p>
            <a:r>
              <a:rPr lang="en-US" sz="2400" dirty="0" smtClean="0"/>
              <a:t>SW market supply – RD/JF</a:t>
            </a:r>
          </a:p>
          <a:p>
            <a:r>
              <a:rPr lang="en-US" sz="2400" dirty="0" smtClean="0"/>
              <a:t>Demand response – BK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 </a:t>
            </a:r>
            <a:r>
              <a:rPr lang="en-US" dirty="0" smtClean="0"/>
              <a:t>Enhancements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14-Periods (instead of 12 months) 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3-Nodes for the NW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Weekly </a:t>
            </a:r>
            <a:r>
              <a:rPr lang="en-US" dirty="0" smtClean="0"/>
              <a:t>Hydro </a:t>
            </a:r>
            <a:r>
              <a:rPr lang="en-US" dirty="0" smtClean="0"/>
              <a:t>Shapes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TSR (dynamic Canadian) operation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Unit commitment/ramp up and down rates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 </a:t>
            </a:r>
            <a:r>
              <a:rPr lang="en-US" dirty="0" smtClean="0"/>
              <a:t>Versions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/>
            <a:r>
              <a:rPr lang="en-US" dirty="0" smtClean="0"/>
              <a:t>V </a:t>
            </a:r>
            <a:r>
              <a:rPr lang="en-US" dirty="0" smtClean="0"/>
              <a:t>8.0.0 – used </a:t>
            </a:r>
            <a:r>
              <a:rPr lang="en-US" dirty="0" smtClean="0"/>
              <a:t>for 2017 assessment</a:t>
            </a:r>
          </a:p>
          <a:p>
            <a:pPr marL="514350" indent="-514350"/>
            <a:r>
              <a:rPr lang="en-US" dirty="0" smtClean="0"/>
              <a:t>V 8.1.0 </a:t>
            </a:r>
            <a:r>
              <a:rPr lang="en-US" dirty="0" smtClean="0"/>
              <a:t>– </a:t>
            </a:r>
            <a:r>
              <a:rPr lang="en-US" dirty="0" smtClean="0"/>
              <a:t>Thermal commitment logic</a:t>
            </a:r>
          </a:p>
          <a:p>
            <a:pPr marL="514350" indent="-514350"/>
            <a:r>
              <a:rPr lang="en-US" dirty="0" smtClean="0"/>
              <a:t>V </a:t>
            </a:r>
            <a:r>
              <a:rPr lang="en-US" dirty="0" smtClean="0"/>
              <a:t>9.0.0 – 14 </a:t>
            </a:r>
            <a:r>
              <a:rPr lang="en-US" dirty="0" smtClean="0"/>
              <a:t>period logic </a:t>
            </a:r>
            <a:r>
              <a:rPr lang="en-US" dirty="0" smtClean="0">
                <a:solidFill>
                  <a:srgbClr val="FF0000"/>
                </a:solidFill>
              </a:rPr>
              <a:t>(current version)</a:t>
            </a:r>
          </a:p>
          <a:p>
            <a:pPr marL="514350" indent="-514350"/>
            <a:r>
              <a:rPr lang="en-US" dirty="0" smtClean="0"/>
              <a:t>V 9.1.0 </a:t>
            </a:r>
            <a:r>
              <a:rPr lang="en-US" dirty="0" smtClean="0"/>
              <a:t>– </a:t>
            </a:r>
            <a:r>
              <a:rPr lang="en-US" dirty="0" smtClean="0"/>
              <a:t>Daily thermal scheduling</a:t>
            </a:r>
            <a:r>
              <a:rPr lang="en-US" dirty="0" smtClean="0"/>
              <a:t> </a:t>
            </a:r>
          </a:p>
          <a:p>
            <a:pPr marL="514350" indent="-514350"/>
            <a:r>
              <a:rPr lang="en-US" dirty="0" smtClean="0"/>
              <a:t>V 10.0.0 – Weekly hydro shaping</a:t>
            </a:r>
            <a:br>
              <a:rPr lang="en-US" dirty="0" smtClean="0"/>
            </a:br>
            <a:r>
              <a:rPr lang="en-US" dirty="0" smtClean="0"/>
              <a:t>		    (based on V 9.0.0)</a:t>
            </a:r>
          </a:p>
          <a:p>
            <a:pPr marL="514350" indent="-514350"/>
            <a:r>
              <a:rPr lang="en-US" dirty="0" smtClean="0"/>
              <a:t>V 11.0.0 – NW 3-node model</a:t>
            </a:r>
            <a:br>
              <a:rPr lang="en-US" dirty="0" smtClean="0"/>
            </a:br>
            <a:r>
              <a:rPr lang="en-US" dirty="0" smtClean="0"/>
              <a:t>		    (based on V 9.0.0)</a:t>
            </a:r>
          </a:p>
          <a:p>
            <a:pPr marL="514350" indent="-514350"/>
            <a:endParaRPr lang="en-US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2019 Assessment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Use 3-node version for reference case, if satisfactorily tested</a:t>
            </a:r>
          </a:p>
          <a:p>
            <a:r>
              <a:rPr lang="en-US" dirty="0" smtClean="0"/>
              <a:t>Use 3-node version for long-term load and SW market sensitivity studies</a:t>
            </a:r>
          </a:p>
          <a:p>
            <a:r>
              <a:rPr lang="en-US" dirty="0" smtClean="0"/>
              <a:t>Use current version for reference case sensitivity</a:t>
            </a:r>
          </a:p>
          <a:p>
            <a:r>
              <a:rPr lang="en-US" dirty="0" smtClean="0"/>
              <a:t>Weekly hydro shape version will not be ready for this year’s assessment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dirty="0" smtClean="0"/>
              <a:t>Other Discussion 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772400" cy="45720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Peak vs. Energy curves too “blunt” for capacity analysis, may need project-level hourly model</a:t>
            </a:r>
          </a:p>
          <a:p>
            <a:r>
              <a:rPr lang="en-US" sz="2800" dirty="0" smtClean="0"/>
              <a:t>Weekly hydro shaping drastically changes results – could lead to revision in standard</a:t>
            </a:r>
          </a:p>
          <a:p>
            <a:r>
              <a:rPr lang="en-US" sz="2800" dirty="0" smtClean="0"/>
              <a:t>Propose not using this version for 2019</a:t>
            </a:r>
          </a:p>
          <a:p>
            <a:r>
              <a:rPr lang="en-US" sz="2800" dirty="0" smtClean="0"/>
              <a:t>3-node version may also change results and lead to reconsideration of standard</a:t>
            </a:r>
          </a:p>
          <a:p>
            <a:r>
              <a:rPr lang="en-US" sz="2800" dirty="0" smtClean="0"/>
              <a:t>Propose running 3-node case as a sensitivity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358</TotalTime>
  <Words>253</Words>
  <Application>Microsoft Office PowerPoint</Application>
  <PresentationFormat>On-screen Show (4:3)</PresentationFormat>
  <Paragraphs>48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Resource Adequacy Forum 2019 Adequacy Assessment Overview</vt:lpstr>
      <vt:lpstr>Agenda</vt:lpstr>
      <vt:lpstr>Schedule Overview</vt:lpstr>
      <vt:lpstr>Draft Schedule</vt:lpstr>
      <vt:lpstr>Data Requirements</vt:lpstr>
      <vt:lpstr>Model Enhancements</vt:lpstr>
      <vt:lpstr>Model Versions</vt:lpstr>
      <vt:lpstr>2019 Assessment </vt:lpstr>
      <vt:lpstr>Other Discussion Topics</vt:lpstr>
    </vt:vector>
  </TitlesOfParts>
  <Company>Northwest Power and Conservation Council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Resource Adequacy Overview</dc:title>
  <dc:creator>John Fazio</dc:creator>
  <cp:lastModifiedBy>John Fazio</cp:lastModifiedBy>
  <cp:revision>33</cp:revision>
  <dcterms:created xsi:type="dcterms:W3CDTF">2013-06-18T16:44:55Z</dcterms:created>
  <dcterms:modified xsi:type="dcterms:W3CDTF">2013-06-27T22:17:50Z</dcterms:modified>
</cp:coreProperties>
</file>