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10"/>
  </p:handoutMasterIdLst>
  <p:sldIdLst>
    <p:sldId id="256" r:id="rId2"/>
    <p:sldId id="262" r:id="rId3"/>
    <p:sldId id="260" r:id="rId4"/>
    <p:sldId id="263" r:id="rId5"/>
    <p:sldId id="264" r:id="rId6"/>
    <p:sldId id="257" r:id="rId7"/>
    <p:sldId id="259" r:id="rId8"/>
    <p:sldId id="261" r:id="rId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1E3939-B8E3-4367-B526-93A3F27E428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B332EDE-F337-4E37-AFDE-A03DDA0283D7}">
      <dgm:prSet/>
      <dgm:spPr/>
      <dgm:t>
        <a:bodyPr/>
        <a:lstStyle/>
        <a:p>
          <a:pPr rtl="0"/>
          <a:r>
            <a:rPr lang="en-US" dirty="0" smtClean="0"/>
            <a:t>Northwest Regional Forecast</a:t>
          </a:r>
        </a:p>
        <a:p>
          <a:pPr rtl="0"/>
          <a:r>
            <a:rPr lang="en-US" dirty="0" smtClean="0"/>
            <a:t>April 2010</a:t>
          </a:r>
        </a:p>
        <a:p>
          <a:pPr rtl="0"/>
          <a:r>
            <a:rPr lang="en-US" dirty="0" smtClean="0"/>
            <a:t>PNUCC</a:t>
          </a:r>
          <a:endParaRPr lang="en-US" dirty="0"/>
        </a:p>
      </dgm:t>
    </dgm:pt>
    <dgm:pt modelId="{645CF8DF-155E-473C-8927-41EDB8AB0FEF}" type="parTrans" cxnId="{BE82FAE0-E4E6-40CE-B21D-73C2A6BD19B6}">
      <dgm:prSet/>
      <dgm:spPr/>
      <dgm:t>
        <a:bodyPr/>
        <a:lstStyle/>
        <a:p>
          <a:endParaRPr lang="en-US"/>
        </a:p>
      </dgm:t>
    </dgm:pt>
    <dgm:pt modelId="{4CC9479E-E52B-4D99-A4E6-82F250CD72E3}" type="sibTrans" cxnId="{BE82FAE0-E4E6-40CE-B21D-73C2A6BD19B6}">
      <dgm:prSet/>
      <dgm:spPr/>
      <dgm:t>
        <a:bodyPr/>
        <a:lstStyle/>
        <a:p>
          <a:endParaRPr lang="en-US"/>
        </a:p>
      </dgm:t>
    </dgm:pt>
    <dgm:pt modelId="{15553F08-6E5B-4BE0-A04A-02D8AAA22557}">
      <dgm:prSet/>
      <dgm:spPr/>
      <dgm:t>
        <a:bodyPr/>
        <a:lstStyle/>
        <a:p>
          <a:pPr rtl="0"/>
          <a:r>
            <a:rPr lang="en-US" dirty="0" smtClean="0"/>
            <a:t>Regional Sustained Hydro Peaking Analysis </a:t>
          </a:r>
        </a:p>
        <a:p>
          <a:pPr rtl="0"/>
          <a:r>
            <a:rPr lang="en-US" dirty="0" smtClean="0"/>
            <a:t>DRAFT Phase II Report</a:t>
          </a:r>
        </a:p>
        <a:p>
          <a:pPr rtl="0"/>
          <a:r>
            <a:rPr lang="en-US" dirty="0" smtClean="0"/>
            <a:t>May 12, 2010</a:t>
          </a:r>
        </a:p>
        <a:p>
          <a:pPr rtl="0"/>
          <a:r>
            <a:rPr lang="en-US" dirty="0" smtClean="0"/>
            <a:t>Don Long Services</a:t>
          </a:r>
          <a:endParaRPr lang="en-US" dirty="0"/>
        </a:p>
      </dgm:t>
    </dgm:pt>
    <dgm:pt modelId="{7E6C5A68-981A-4699-ABFE-A3A86EE5C3D6}" type="sibTrans" cxnId="{CBE79F77-A2F0-49DE-A8EA-D3599CF5272C}">
      <dgm:prSet/>
      <dgm:spPr/>
      <dgm:t>
        <a:bodyPr/>
        <a:lstStyle/>
        <a:p>
          <a:endParaRPr lang="en-US"/>
        </a:p>
      </dgm:t>
    </dgm:pt>
    <dgm:pt modelId="{22278268-840C-4A72-A6FC-BE5C5701CD2F}" type="parTrans" cxnId="{CBE79F77-A2F0-49DE-A8EA-D3599CF5272C}">
      <dgm:prSet/>
      <dgm:spPr/>
      <dgm:t>
        <a:bodyPr/>
        <a:lstStyle/>
        <a:p>
          <a:endParaRPr lang="en-US"/>
        </a:p>
      </dgm:t>
    </dgm:pt>
    <dgm:pt modelId="{BFB59F51-8CFB-475D-9FBE-92D3000D995E}">
      <dgm:prSet/>
      <dgm:spPr/>
      <dgm:t>
        <a:bodyPr/>
        <a:lstStyle/>
        <a:p>
          <a:pPr rtl="0"/>
          <a:r>
            <a:rPr lang="en-US" dirty="0" smtClean="0"/>
            <a:t>2009 Pacific Northwest Loads &amp; Resources Study </a:t>
          </a:r>
        </a:p>
        <a:p>
          <a:pPr rtl="0"/>
          <a:r>
            <a:rPr lang="en-US" dirty="0" smtClean="0"/>
            <a:t>(a.k.a. White Book)</a:t>
          </a:r>
        </a:p>
        <a:p>
          <a:r>
            <a:rPr lang="en-US" dirty="0" smtClean="0"/>
            <a:t>July 2009</a:t>
          </a:r>
        </a:p>
        <a:p>
          <a:r>
            <a:rPr lang="en-US" dirty="0" smtClean="0"/>
            <a:t>BPA</a:t>
          </a:r>
          <a:endParaRPr lang="en-US" dirty="0"/>
        </a:p>
      </dgm:t>
    </dgm:pt>
    <dgm:pt modelId="{AC6C59AD-65E3-402E-BA2B-BECE0A94693D}" type="parTrans" cxnId="{DB28A51E-5FF8-4137-AF4B-DF236987CEED}">
      <dgm:prSet/>
      <dgm:spPr/>
      <dgm:t>
        <a:bodyPr/>
        <a:lstStyle/>
        <a:p>
          <a:endParaRPr lang="en-US"/>
        </a:p>
      </dgm:t>
    </dgm:pt>
    <dgm:pt modelId="{A1953C0A-6313-4EEB-961C-353A5A6E5A62}" type="sibTrans" cxnId="{DB28A51E-5FF8-4137-AF4B-DF236987CEED}">
      <dgm:prSet/>
      <dgm:spPr/>
      <dgm:t>
        <a:bodyPr/>
        <a:lstStyle/>
        <a:p>
          <a:endParaRPr lang="en-US"/>
        </a:p>
      </dgm:t>
    </dgm:pt>
    <dgm:pt modelId="{DF9CA328-5064-480D-BDDB-76AE7BB1E623}" type="pres">
      <dgm:prSet presAssocID="{921E3939-B8E3-4367-B526-93A3F27E428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1F4E8A8-68CF-42F4-840B-9D4EE5A7E109}" type="pres">
      <dgm:prSet presAssocID="{15553F08-6E5B-4BE0-A04A-02D8AAA22557}" presName="circle1" presStyleLbl="node1" presStyleIdx="0" presStyleCnt="3"/>
      <dgm:spPr/>
    </dgm:pt>
    <dgm:pt modelId="{448C65DA-1AB4-4A9B-BA98-EAE4882F105A}" type="pres">
      <dgm:prSet presAssocID="{15553F08-6E5B-4BE0-A04A-02D8AAA22557}" presName="space" presStyleCnt="0"/>
      <dgm:spPr/>
    </dgm:pt>
    <dgm:pt modelId="{BCBFED7B-B2BD-486B-A4A3-615A079B19C4}" type="pres">
      <dgm:prSet presAssocID="{15553F08-6E5B-4BE0-A04A-02D8AAA22557}" presName="rect1" presStyleLbl="alignAcc1" presStyleIdx="0" presStyleCnt="3"/>
      <dgm:spPr/>
      <dgm:t>
        <a:bodyPr/>
        <a:lstStyle/>
        <a:p>
          <a:endParaRPr lang="en-US"/>
        </a:p>
      </dgm:t>
    </dgm:pt>
    <dgm:pt modelId="{50AC6A5C-B19A-4EED-9D95-8EF6C61C5739}" type="pres">
      <dgm:prSet presAssocID="{BB332EDE-F337-4E37-AFDE-A03DDA0283D7}" presName="vertSpace2" presStyleLbl="node1" presStyleIdx="0" presStyleCnt="3"/>
      <dgm:spPr/>
    </dgm:pt>
    <dgm:pt modelId="{8E174EE4-837B-49C7-A84B-607C523FC7F9}" type="pres">
      <dgm:prSet presAssocID="{BB332EDE-F337-4E37-AFDE-A03DDA0283D7}" presName="circle2" presStyleLbl="node1" presStyleIdx="1" presStyleCnt="3"/>
      <dgm:spPr/>
    </dgm:pt>
    <dgm:pt modelId="{E9F6426F-B97C-4D81-9C5C-DF4AF19DA324}" type="pres">
      <dgm:prSet presAssocID="{BB332EDE-F337-4E37-AFDE-A03DDA0283D7}" presName="rect2" presStyleLbl="alignAcc1" presStyleIdx="1" presStyleCnt="3"/>
      <dgm:spPr/>
      <dgm:t>
        <a:bodyPr/>
        <a:lstStyle/>
        <a:p>
          <a:endParaRPr lang="en-US"/>
        </a:p>
      </dgm:t>
    </dgm:pt>
    <dgm:pt modelId="{9371D92E-C140-4AA8-89ED-EEE0467D6310}" type="pres">
      <dgm:prSet presAssocID="{BFB59F51-8CFB-475D-9FBE-92D3000D995E}" presName="vertSpace3" presStyleLbl="node1" presStyleIdx="1" presStyleCnt="3"/>
      <dgm:spPr/>
    </dgm:pt>
    <dgm:pt modelId="{51BF2D24-69A9-4597-B5D0-B4CC78428AA6}" type="pres">
      <dgm:prSet presAssocID="{BFB59F51-8CFB-475D-9FBE-92D3000D995E}" presName="circle3" presStyleLbl="node1" presStyleIdx="2" presStyleCnt="3"/>
      <dgm:spPr/>
    </dgm:pt>
    <dgm:pt modelId="{0DA138CC-44C6-449F-ADA6-6421144D4C9E}" type="pres">
      <dgm:prSet presAssocID="{BFB59F51-8CFB-475D-9FBE-92D3000D995E}" presName="rect3" presStyleLbl="alignAcc1" presStyleIdx="2" presStyleCnt="3"/>
      <dgm:spPr/>
      <dgm:t>
        <a:bodyPr/>
        <a:lstStyle/>
        <a:p>
          <a:endParaRPr lang="en-US"/>
        </a:p>
      </dgm:t>
    </dgm:pt>
    <dgm:pt modelId="{BC840754-B15E-47F8-BB20-12620E62E3F9}" type="pres">
      <dgm:prSet presAssocID="{15553F08-6E5B-4BE0-A04A-02D8AAA22557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0677E9-ABD1-46CA-840C-8E32417DB798}" type="pres">
      <dgm:prSet presAssocID="{BB332EDE-F337-4E37-AFDE-A03DDA0283D7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AC208D-01CB-4725-9D36-7AEAAD0F9F6A}" type="pres">
      <dgm:prSet presAssocID="{BFB59F51-8CFB-475D-9FBE-92D3000D995E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9DF17F5-FFCC-48FD-82A0-7016F42470CD}" type="presOf" srcId="{921E3939-B8E3-4367-B526-93A3F27E4285}" destId="{DF9CA328-5064-480D-BDDB-76AE7BB1E623}" srcOrd="0" destOrd="0" presId="urn:microsoft.com/office/officeart/2005/8/layout/target3"/>
    <dgm:cxn modelId="{5B779DBD-A69F-4D3C-880B-D3CBA39B084B}" type="presOf" srcId="{15553F08-6E5B-4BE0-A04A-02D8AAA22557}" destId="{BC840754-B15E-47F8-BB20-12620E62E3F9}" srcOrd="1" destOrd="0" presId="urn:microsoft.com/office/officeart/2005/8/layout/target3"/>
    <dgm:cxn modelId="{F1A4168E-6B82-44A5-9076-6E5BD1513267}" type="presOf" srcId="{BB332EDE-F337-4E37-AFDE-A03DDA0283D7}" destId="{5B0677E9-ABD1-46CA-840C-8E32417DB798}" srcOrd="1" destOrd="0" presId="urn:microsoft.com/office/officeart/2005/8/layout/target3"/>
    <dgm:cxn modelId="{4A5E927F-D005-4C7C-A481-86D6E545FD61}" type="presOf" srcId="{BFB59F51-8CFB-475D-9FBE-92D3000D995E}" destId="{0DA138CC-44C6-449F-ADA6-6421144D4C9E}" srcOrd="0" destOrd="0" presId="urn:microsoft.com/office/officeart/2005/8/layout/target3"/>
    <dgm:cxn modelId="{BE82FAE0-E4E6-40CE-B21D-73C2A6BD19B6}" srcId="{921E3939-B8E3-4367-B526-93A3F27E4285}" destId="{BB332EDE-F337-4E37-AFDE-A03DDA0283D7}" srcOrd="1" destOrd="0" parTransId="{645CF8DF-155E-473C-8927-41EDB8AB0FEF}" sibTransId="{4CC9479E-E52B-4D99-A4E6-82F250CD72E3}"/>
    <dgm:cxn modelId="{44DDF47A-9A42-4FF7-9D40-679FEF45CD73}" type="presOf" srcId="{15553F08-6E5B-4BE0-A04A-02D8AAA22557}" destId="{BCBFED7B-B2BD-486B-A4A3-615A079B19C4}" srcOrd="0" destOrd="0" presId="urn:microsoft.com/office/officeart/2005/8/layout/target3"/>
    <dgm:cxn modelId="{DB28A51E-5FF8-4137-AF4B-DF236987CEED}" srcId="{921E3939-B8E3-4367-B526-93A3F27E4285}" destId="{BFB59F51-8CFB-475D-9FBE-92D3000D995E}" srcOrd="2" destOrd="0" parTransId="{AC6C59AD-65E3-402E-BA2B-BECE0A94693D}" sibTransId="{A1953C0A-6313-4EEB-961C-353A5A6E5A62}"/>
    <dgm:cxn modelId="{CBE79F77-A2F0-49DE-A8EA-D3599CF5272C}" srcId="{921E3939-B8E3-4367-B526-93A3F27E4285}" destId="{15553F08-6E5B-4BE0-A04A-02D8AAA22557}" srcOrd="0" destOrd="0" parTransId="{22278268-840C-4A72-A6FC-BE5C5701CD2F}" sibTransId="{7E6C5A68-981A-4699-ABFE-A3A86EE5C3D6}"/>
    <dgm:cxn modelId="{01D25C36-115F-4FD2-8F43-272A6960B761}" type="presOf" srcId="{BB332EDE-F337-4E37-AFDE-A03DDA0283D7}" destId="{E9F6426F-B97C-4D81-9C5C-DF4AF19DA324}" srcOrd="0" destOrd="0" presId="urn:microsoft.com/office/officeart/2005/8/layout/target3"/>
    <dgm:cxn modelId="{62FF2D1C-C5BD-445C-8F19-2C94C3147F75}" type="presOf" srcId="{BFB59F51-8CFB-475D-9FBE-92D3000D995E}" destId="{D3AC208D-01CB-4725-9D36-7AEAAD0F9F6A}" srcOrd="1" destOrd="0" presId="urn:microsoft.com/office/officeart/2005/8/layout/target3"/>
    <dgm:cxn modelId="{A93AB1DF-DBAD-43E9-A351-57919018DB05}" type="presParOf" srcId="{DF9CA328-5064-480D-BDDB-76AE7BB1E623}" destId="{01F4E8A8-68CF-42F4-840B-9D4EE5A7E109}" srcOrd="0" destOrd="0" presId="urn:microsoft.com/office/officeart/2005/8/layout/target3"/>
    <dgm:cxn modelId="{36D6F6D8-C0ED-494A-8819-59E5F6FDA48D}" type="presParOf" srcId="{DF9CA328-5064-480D-BDDB-76AE7BB1E623}" destId="{448C65DA-1AB4-4A9B-BA98-EAE4882F105A}" srcOrd="1" destOrd="0" presId="urn:microsoft.com/office/officeart/2005/8/layout/target3"/>
    <dgm:cxn modelId="{22B3431F-ABE1-47D5-8886-A318D176E375}" type="presParOf" srcId="{DF9CA328-5064-480D-BDDB-76AE7BB1E623}" destId="{BCBFED7B-B2BD-486B-A4A3-615A079B19C4}" srcOrd="2" destOrd="0" presId="urn:microsoft.com/office/officeart/2005/8/layout/target3"/>
    <dgm:cxn modelId="{7655C4BF-D4A6-41A1-810B-E78BF70CE2F2}" type="presParOf" srcId="{DF9CA328-5064-480D-BDDB-76AE7BB1E623}" destId="{50AC6A5C-B19A-4EED-9D95-8EF6C61C5739}" srcOrd="3" destOrd="0" presId="urn:microsoft.com/office/officeart/2005/8/layout/target3"/>
    <dgm:cxn modelId="{7AE47F96-DBBD-4688-ABDA-E30E8E86BC76}" type="presParOf" srcId="{DF9CA328-5064-480D-BDDB-76AE7BB1E623}" destId="{8E174EE4-837B-49C7-A84B-607C523FC7F9}" srcOrd="4" destOrd="0" presId="urn:microsoft.com/office/officeart/2005/8/layout/target3"/>
    <dgm:cxn modelId="{FA13614C-5EAC-4BDA-9286-0AE9268B6606}" type="presParOf" srcId="{DF9CA328-5064-480D-BDDB-76AE7BB1E623}" destId="{E9F6426F-B97C-4D81-9C5C-DF4AF19DA324}" srcOrd="5" destOrd="0" presId="urn:microsoft.com/office/officeart/2005/8/layout/target3"/>
    <dgm:cxn modelId="{4C84E271-15D7-4459-9136-8D88884AA11E}" type="presParOf" srcId="{DF9CA328-5064-480D-BDDB-76AE7BB1E623}" destId="{9371D92E-C140-4AA8-89ED-EEE0467D6310}" srcOrd="6" destOrd="0" presId="urn:microsoft.com/office/officeart/2005/8/layout/target3"/>
    <dgm:cxn modelId="{013F856B-C737-4760-86FF-8F4174D4D3A4}" type="presParOf" srcId="{DF9CA328-5064-480D-BDDB-76AE7BB1E623}" destId="{51BF2D24-69A9-4597-B5D0-B4CC78428AA6}" srcOrd="7" destOrd="0" presId="urn:microsoft.com/office/officeart/2005/8/layout/target3"/>
    <dgm:cxn modelId="{79100F8D-5CAD-4923-A09F-2E668158D174}" type="presParOf" srcId="{DF9CA328-5064-480D-BDDB-76AE7BB1E623}" destId="{0DA138CC-44C6-449F-ADA6-6421144D4C9E}" srcOrd="8" destOrd="0" presId="urn:microsoft.com/office/officeart/2005/8/layout/target3"/>
    <dgm:cxn modelId="{1D177BC0-EC94-439A-AD5F-C508A0AB749B}" type="presParOf" srcId="{DF9CA328-5064-480D-BDDB-76AE7BB1E623}" destId="{BC840754-B15E-47F8-BB20-12620E62E3F9}" srcOrd="9" destOrd="0" presId="urn:microsoft.com/office/officeart/2005/8/layout/target3"/>
    <dgm:cxn modelId="{905C979A-C3F0-48E0-965C-1EDE13A2950C}" type="presParOf" srcId="{DF9CA328-5064-480D-BDDB-76AE7BB1E623}" destId="{5B0677E9-ABD1-46CA-840C-8E32417DB798}" srcOrd="10" destOrd="0" presId="urn:microsoft.com/office/officeart/2005/8/layout/target3"/>
    <dgm:cxn modelId="{E1FA534A-4B8A-4317-A6BE-ACA64BF66D32}" type="presParOf" srcId="{DF9CA328-5064-480D-BDDB-76AE7BB1E623}" destId="{D3AC208D-01CB-4725-9D36-7AEAAD0F9F6A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1F4E8A8-68CF-42F4-840B-9D4EE5A7E109}">
      <dsp:nvSpPr>
        <dsp:cNvPr id="0" name=""/>
        <dsp:cNvSpPr/>
      </dsp:nvSpPr>
      <dsp:spPr>
        <a:xfrm>
          <a:off x="0" y="150875"/>
          <a:ext cx="4498848" cy="449884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BFED7B-B2BD-486B-A4A3-615A079B19C4}">
      <dsp:nvSpPr>
        <dsp:cNvPr id="0" name=""/>
        <dsp:cNvSpPr/>
      </dsp:nvSpPr>
      <dsp:spPr>
        <a:xfrm>
          <a:off x="2249424" y="150875"/>
          <a:ext cx="5248656" cy="449884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Regional Sustained Hydro Peaking Analysis </a:t>
          </a:r>
        </a:p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DRAFT Phase II Report</a:t>
          </a:r>
        </a:p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May 12, 2010</a:t>
          </a:r>
        </a:p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Don Long Services</a:t>
          </a:r>
          <a:endParaRPr lang="en-US" sz="1700" kern="1200" dirty="0"/>
        </a:p>
      </dsp:txBody>
      <dsp:txXfrm>
        <a:off x="2249424" y="150875"/>
        <a:ext cx="5248656" cy="1349657"/>
      </dsp:txXfrm>
    </dsp:sp>
    <dsp:sp modelId="{8E174EE4-837B-49C7-A84B-607C523FC7F9}">
      <dsp:nvSpPr>
        <dsp:cNvPr id="0" name=""/>
        <dsp:cNvSpPr/>
      </dsp:nvSpPr>
      <dsp:spPr>
        <a:xfrm>
          <a:off x="787299" y="1500533"/>
          <a:ext cx="2924248" cy="292424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F6426F-B97C-4D81-9C5C-DF4AF19DA324}">
      <dsp:nvSpPr>
        <dsp:cNvPr id="0" name=""/>
        <dsp:cNvSpPr/>
      </dsp:nvSpPr>
      <dsp:spPr>
        <a:xfrm>
          <a:off x="2249424" y="1500533"/>
          <a:ext cx="5248656" cy="292424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Northwest Regional Forecast</a:t>
          </a:r>
        </a:p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April 2010</a:t>
          </a:r>
        </a:p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PNUCC</a:t>
          </a:r>
          <a:endParaRPr lang="en-US" sz="1700" kern="1200" dirty="0"/>
        </a:p>
      </dsp:txBody>
      <dsp:txXfrm>
        <a:off x="2249424" y="1500533"/>
        <a:ext cx="5248656" cy="1349652"/>
      </dsp:txXfrm>
    </dsp:sp>
    <dsp:sp modelId="{51BF2D24-69A9-4597-B5D0-B4CC78428AA6}">
      <dsp:nvSpPr>
        <dsp:cNvPr id="0" name=""/>
        <dsp:cNvSpPr/>
      </dsp:nvSpPr>
      <dsp:spPr>
        <a:xfrm>
          <a:off x="1574597" y="2850186"/>
          <a:ext cx="1349653" cy="134965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A138CC-44C6-449F-ADA6-6421144D4C9E}">
      <dsp:nvSpPr>
        <dsp:cNvPr id="0" name=""/>
        <dsp:cNvSpPr/>
      </dsp:nvSpPr>
      <dsp:spPr>
        <a:xfrm>
          <a:off x="2249424" y="2850186"/>
          <a:ext cx="5248656" cy="134965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2009 Pacific Northwest Loads &amp; Resources Study </a:t>
          </a:r>
        </a:p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(a.k.a. White Book)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July 2009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BPA</a:t>
          </a:r>
          <a:endParaRPr lang="en-US" sz="1700" kern="1200" dirty="0"/>
        </a:p>
      </dsp:txBody>
      <dsp:txXfrm>
        <a:off x="2249424" y="2850186"/>
        <a:ext cx="5248656" cy="13496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1DBCFA-5CB0-4539-AB79-4D98C47015E0}" type="datetimeFigureOut">
              <a:rPr lang="en-US" smtClean="0"/>
              <a:pPr/>
              <a:t>7/27/2010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05CBF2-020D-4752-B589-C1DE8CDEE46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BE2E07-8290-49AC-AE08-80A502FAC2C6}" type="datetimeFigureOut">
              <a:rPr lang="en-US" smtClean="0"/>
              <a:pPr/>
              <a:t>7/27/2010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189DE9-A12F-4BAA-8F79-5DCC63C420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BE2E07-8290-49AC-AE08-80A502FAC2C6}" type="datetimeFigureOut">
              <a:rPr lang="en-US" smtClean="0"/>
              <a:pPr/>
              <a:t>7/27/2010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189DE9-A12F-4BAA-8F79-5DCC63C420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BE2E07-8290-49AC-AE08-80A502FAC2C6}" type="datetimeFigureOut">
              <a:rPr lang="en-US" smtClean="0"/>
              <a:pPr/>
              <a:t>7/27/2010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189DE9-A12F-4BAA-8F79-5DCC63C420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BE2E07-8290-49AC-AE08-80A502FAC2C6}" type="datetimeFigureOut">
              <a:rPr lang="en-US" smtClean="0"/>
              <a:pPr/>
              <a:t>7/27/2010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189DE9-A12F-4BAA-8F79-5DCC63C420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BE2E07-8290-49AC-AE08-80A502FAC2C6}" type="datetimeFigureOut">
              <a:rPr lang="en-US" smtClean="0"/>
              <a:pPr/>
              <a:t>7/27/2010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189DE9-A12F-4BAA-8F79-5DCC63C420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BE2E07-8290-49AC-AE08-80A502FAC2C6}" type="datetimeFigureOut">
              <a:rPr lang="en-US" smtClean="0"/>
              <a:pPr/>
              <a:t>7/27/2010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189DE9-A12F-4BAA-8F79-5DCC63C420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BE2E07-8290-49AC-AE08-80A502FAC2C6}" type="datetimeFigureOut">
              <a:rPr lang="en-US" smtClean="0"/>
              <a:pPr/>
              <a:t>7/27/2010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189DE9-A12F-4BAA-8F79-5DCC63C420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BE2E07-8290-49AC-AE08-80A502FAC2C6}" type="datetimeFigureOut">
              <a:rPr lang="en-US" smtClean="0"/>
              <a:pPr/>
              <a:t>7/27/2010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189DE9-A12F-4BAA-8F79-5DCC63C420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BE2E07-8290-49AC-AE08-80A502FAC2C6}" type="datetimeFigureOut">
              <a:rPr lang="en-US" smtClean="0"/>
              <a:pPr/>
              <a:t>7/27/2010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189DE9-A12F-4BAA-8F79-5DCC63C420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BE2E07-8290-49AC-AE08-80A502FAC2C6}" type="datetimeFigureOut">
              <a:rPr lang="en-US" smtClean="0"/>
              <a:pPr/>
              <a:t>7/27/2010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189DE9-A12F-4BAA-8F79-5DCC63C420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BE2E07-8290-49AC-AE08-80A502FAC2C6}" type="datetimeFigureOut">
              <a:rPr lang="en-US" smtClean="0"/>
              <a:pPr/>
              <a:t>7/27/2010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189DE9-A12F-4BAA-8F79-5DCC63C420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7BE2E07-8290-49AC-AE08-80A502FAC2C6}" type="datetimeFigureOut">
              <a:rPr lang="en-US" smtClean="0"/>
              <a:pPr/>
              <a:t>7/27/2010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B189DE9-A12F-4BAA-8F79-5DCC63C420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tif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447800"/>
            <a:ext cx="7406640" cy="147218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Hydro Peaking Capacity Analysis &amp; </a:t>
            </a:r>
            <a:br>
              <a:rPr lang="en-US" dirty="0" smtClean="0"/>
            </a:br>
            <a:r>
              <a:rPr lang="en-US" dirty="0" smtClean="0"/>
              <a:t>Northwest Regional Forecast</a:t>
            </a:r>
            <a:br>
              <a:rPr lang="en-US" dirty="0" smtClean="0"/>
            </a:br>
            <a:r>
              <a:rPr lang="en-US" dirty="0" smtClean="0"/>
              <a:t>Comparison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581400"/>
            <a:ext cx="7406640" cy="1752600"/>
          </a:xfrm>
        </p:spPr>
        <p:txBody>
          <a:bodyPr/>
          <a:lstStyle/>
          <a:p>
            <a:r>
              <a:rPr lang="en-US" dirty="0" smtClean="0"/>
              <a:t>Resource Adequacy Technical </a:t>
            </a:r>
            <a:r>
              <a:rPr lang="en-US" dirty="0" smtClean="0"/>
              <a:t>Committee</a:t>
            </a:r>
            <a:endParaRPr lang="en-US" dirty="0" smtClean="0"/>
          </a:p>
          <a:p>
            <a:r>
              <a:rPr lang="en-US" dirty="0" smtClean="0"/>
              <a:t>July 28, 2010</a:t>
            </a:r>
            <a:endParaRPr lang="en-US" dirty="0"/>
          </a:p>
        </p:txBody>
      </p:sp>
      <p:pic>
        <p:nvPicPr>
          <p:cNvPr id="4" name="Picture 3" descr="Logo color no tag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6600" y="5105401"/>
            <a:ext cx="2727960" cy="67015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Being Compared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066800" y="1447800"/>
          <a:ext cx="749808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 descr="Logo color no tag.t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66800" y="6096000"/>
            <a:ext cx="1550911" cy="381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D. Long Results Look Good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4267200"/>
          </a:xfrm>
        </p:spPr>
        <p:txBody>
          <a:bodyPr/>
          <a:lstStyle/>
          <a:p>
            <a:r>
              <a:rPr lang="en-US" dirty="0" smtClean="0"/>
              <a:t>Spot checked individual projects</a:t>
            </a:r>
          </a:p>
          <a:p>
            <a:pPr lvl="1"/>
            <a:r>
              <a:rPr lang="en-US" dirty="0" smtClean="0"/>
              <a:t>Project </a:t>
            </a:r>
            <a:r>
              <a:rPr lang="en-US" dirty="0" smtClean="0"/>
              <a:t>capacity values </a:t>
            </a:r>
            <a:r>
              <a:rPr lang="en-US" dirty="0" smtClean="0"/>
              <a:t>reasonable</a:t>
            </a:r>
          </a:p>
          <a:p>
            <a:pPr lvl="1"/>
            <a:r>
              <a:rPr lang="en-US" dirty="0" smtClean="0"/>
              <a:t>Consistent with other analyses</a:t>
            </a:r>
          </a:p>
          <a:p>
            <a:r>
              <a:rPr lang="en-US" dirty="0" smtClean="0"/>
              <a:t>Provides insights</a:t>
            </a:r>
          </a:p>
          <a:p>
            <a:r>
              <a:rPr lang="en-US" dirty="0" smtClean="0"/>
              <a:t>Highlights key issues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Logo color no tag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6096000"/>
            <a:ext cx="1550911" cy="381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 One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Big difference between instantaneous peak and sustained peak estimates</a:t>
            </a:r>
          </a:p>
          <a:p>
            <a:endParaRPr lang="en-US" dirty="0" smtClean="0"/>
          </a:p>
          <a:p>
            <a:pPr lvl="1">
              <a:buNone/>
            </a:pPr>
            <a:r>
              <a:rPr lang="en-US" sz="2400" dirty="0" smtClean="0"/>
              <a:t>14 Federal Projects (Jan. 1937)</a:t>
            </a:r>
          </a:p>
          <a:p>
            <a:pPr>
              <a:buNone/>
            </a:pPr>
            <a:endParaRPr lang="en-US" sz="800" dirty="0" smtClean="0"/>
          </a:p>
          <a:p>
            <a:pPr lvl="1"/>
            <a:r>
              <a:rPr lang="en-US" dirty="0" smtClean="0"/>
              <a:t>Instantaneous Peak </a:t>
            </a:r>
            <a:r>
              <a:rPr lang="en-US" sz="2400" dirty="0" smtClean="0"/>
              <a:t>(NRF)</a:t>
            </a:r>
            <a:r>
              <a:rPr lang="en-US" dirty="0" smtClean="0"/>
              <a:t>		20,508 MW</a:t>
            </a:r>
          </a:p>
          <a:p>
            <a:pPr lvl="1"/>
            <a:r>
              <a:rPr lang="en-US" dirty="0" smtClean="0"/>
              <a:t>1-hr Sustained Peak </a:t>
            </a:r>
            <a:r>
              <a:rPr lang="en-US" sz="2400" dirty="0" smtClean="0"/>
              <a:t>(D. Long)</a:t>
            </a:r>
            <a:r>
              <a:rPr lang="en-US" dirty="0" smtClean="0"/>
              <a:t>	12,204 MW</a:t>
            </a:r>
          </a:p>
        </p:txBody>
      </p:sp>
      <p:pic>
        <p:nvPicPr>
          <p:cNvPr id="7" name="Picture 6" descr="Logo color no tag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6096000"/>
            <a:ext cx="1550911" cy="381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828800" y="3657600"/>
            <a:ext cx="7010400" cy="12192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Observation Two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D. Long’s one-hour &amp;18-hour sustained peak </a:t>
            </a:r>
            <a:r>
              <a:rPr lang="en-US" dirty="0" smtClean="0"/>
              <a:t>capacity nearly identical </a:t>
            </a:r>
            <a:endParaRPr lang="en-US" dirty="0" smtClean="0"/>
          </a:p>
          <a:p>
            <a:pPr lvl="0">
              <a:buNone/>
            </a:pPr>
            <a:endParaRPr lang="en-US" dirty="0" smtClean="0"/>
          </a:p>
          <a:p>
            <a:pPr lvl="1">
              <a:buNone/>
            </a:pPr>
            <a:r>
              <a:rPr lang="en-US" sz="2400" dirty="0" smtClean="0"/>
              <a:t>14 Federal Projects (Jan. 1937)</a:t>
            </a:r>
          </a:p>
          <a:p>
            <a:pPr lvl="1">
              <a:buNone/>
            </a:pPr>
            <a:endParaRPr lang="en-US" sz="800" dirty="0" smtClean="0"/>
          </a:p>
          <a:p>
            <a:pPr lvl="1"/>
            <a:r>
              <a:rPr lang="en-US" dirty="0" smtClean="0"/>
              <a:t>1-hr Sustained Peak 		12,204 MW</a:t>
            </a:r>
          </a:p>
          <a:p>
            <a:pPr lvl="1"/>
            <a:r>
              <a:rPr lang="en-US" dirty="0" smtClean="0"/>
              <a:t>18-hr Sustained Peak 	12,437 MW</a:t>
            </a:r>
            <a:endParaRPr lang="en-US" dirty="0"/>
          </a:p>
        </p:txBody>
      </p:sp>
      <p:pic>
        <p:nvPicPr>
          <p:cNvPr id="4" name="Picture 3" descr="Logo color no tag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6096000"/>
            <a:ext cx="1550911" cy="381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828800" y="3719945"/>
            <a:ext cx="6096000" cy="12192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 Three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447800"/>
            <a:ext cx="749808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Amount of </a:t>
            </a:r>
            <a:r>
              <a:rPr lang="en-US" dirty="0" smtClean="0"/>
              <a:t>energy </a:t>
            </a:r>
            <a:r>
              <a:rPr lang="en-US" dirty="0" smtClean="0"/>
              <a:t>GREATLY effects sustained peak </a:t>
            </a:r>
            <a:r>
              <a:rPr lang="en-US" dirty="0" smtClean="0"/>
              <a:t>capability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1">
              <a:buNone/>
            </a:pPr>
            <a:r>
              <a:rPr lang="en-US" sz="2400" dirty="0" smtClean="0"/>
              <a:t>14 Federal Projects (Jan. 1937)</a:t>
            </a:r>
          </a:p>
          <a:p>
            <a:pPr lvl="1">
              <a:buNone/>
            </a:pPr>
            <a:r>
              <a:rPr lang="en-US" sz="2400" dirty="0" smtClean="0"/>
              <a:t>(Monthly Energy -- 1-hr Sustained Peak)</a:t>
            </a:r>
          </a:p>
          <a:p>
            <a:pPr lvl="1">
              <a:buNone/>
            </a:pPr>
            <a:endParaRPr lang="en-US" sz="800" dirty="0" smtClean="0"/>
          </a:p>
          <a:p>
            <a:pPr lvl="1"/>
            <a:r>
              <a:rPr lang="en-US" dirty="0" smtClean="0"/>
              <a:t>7,200 MWa  --	16,568 MW   </a:t>
            </a:r>
            <a:r>
              <a:rPr lang="en-US" dirty="0" err="1" smtClean="0"/>
              <a:t>Whitebook</a:t>
            </a:r>
            <a:endParaRPr lang="en-US" dirty="0" smtClean="0"/>
          </a:p>
          <a:p>
            <a:pPr lvl="1"/>
            <a:r>
              <a:rPr lang="en-US" dirty="0" smtClean="0"/>
              <a:t>5,600 MWa  --	13,693 MW   NRF</a:t>
            </a:r>
          </a:p>
          <a:p>
            <a:pPr lvl="1"/>
            <a:r>
              <a:rPr lang="en-US" dirty="0" smtClean="0"/>
              <a:t>     ???MWa  --	12,204 MW   D. Long</a:t>
            </a:r>
          </a:p>
        </p:txBody>
      </p:sp>
      <p:pic>
        <p:nvPicPr>
          <p:cNvPr id="4" name="Picture 3" descr="Logo color no tag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6096000"/>
            <a:ext cx="1550911" cy="381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76400" y="4038600"/>
            <a:ext cx="6248400" cy="1676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 Four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Treatment of Hydro </a:t>
            </a:r>
            <a:r>
              <a:rPr lang="en-US" dirty="0" smtClean="0"/>
              <a:t>Maintenance and Reserves is important</a:t>
            </a:r>
          </a:p>
          <a:p>
            <a:endParaRPr lang="en-US" dirty="0"/>
          </a:p>
        </p:txBody>
      </p:sp>
      <p:pic>
        <p:nvPicPr>
          <p:cNvPr id="4" name="Picture 3" descr="Logo color no tag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6096000"/>
            <a:ext cx="1550911" cy="381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 of D</a:t>
            </a:r>
            <a:r>
              <a:rPr lang="en-US" dirty="0" smtClean="0"/>
              <a:t>. Long’s </a:t>
            </a:r>
            <a:r>
              <a:rPr lang="en-US" dirty="0" smtClean="0"/>
              <a:t>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 for Power </a:t>
            </a:r>
            <a:r>
              <a:rPr lang="en-US" dirty="0" smtClean="0"/>
              <a:t>Assessments (2011 NRF)</a:t>
            </a:r>
            <a:endParaRPr lang="en-US" dirty="0" smtClean="0"/>
          </a:p>
          <a:p>
            <a:r>
              <a:rPr lang="en-US" dirty="0" smtClean="0"/>
              <a:t>Resource Adequacy Assessment – How?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Logo color no tag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6096000"/>
            <a:ext cx="1550911" cy="3810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445</TotalTime>
  <Words>180</Words>
  <Application>Microsoft Office PowerPoint</Application>
  <PresentationFormat>On-screen Show (4:3)</PresentationFormat>
  <Paragraphs>49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Solstice</vt:lpstr>
      <vt:lpstr> Hydro Peaking Capacity Analysis &amp;  Northwest Regional Forecast Comparison</vt:lpstr>
      <vt:lpstr>What’s Being Compared</vt:lpstr>
      <vt:lpstr> D. Long Results Look Good</vt:lpstr>
      <vt:lpstr>Observation One</vt:lpstr>
      <vt:lpstr>Observation Two</vt:lpstr>
      <vt:lpstr>Observation Three</vt:lpstr>
      <vt:lpstr>Observation Four</vt:lpstr>
      <vt:lpstr>Use of D. Long’s Work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Comparing  Hydro Capacity Survey &amp;  Northwest Regional Forecast</dc:title>
  <dc:creator>Shauna McReynolds</dc:creator>
  <cp:lastModifiedBy>Shauna McReynolds</cp:lastModifiedBy>
  <cp:revision>14</cp:revision>
  <dcterms:created xsi:type="dcterms:W3CDTF">2010-07-26T23:01:47Z</dcterms:created>
  <dcterms:modified xsi:type="dcterms:W3CDTF">2010-07-27T23:09:30Z</dcterms:modified>
</cp:coreProperties>
</file>