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386" r:id="rId2"/>
    <p:sldId id="385" r:id="rId3"/>
    <p:sldId id="387" r:id="rId4"/>
    <p:sldId id="390" r:id="rId5"/>
    <p:sldId id="395" r:id="rId6"/>
    <p:sldId id="399" r:id="rId7"/>
    <p:sldId id="394" r:id="rId8"/>
    <p:sldId id="397" r:id="rId9"/>
    <p:sldId id="398" r:id="rId10"/>
    <p:sldId id="388" r:id="rId11"/>
    <p:sldId id="392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66FFFF"/>
    <a:srgbClr val="DDDDDD"/>
    <a:srgbClr val="B2B2B2"/>
    <a:srgbClr val="FFFF00"/>
    <a:srgbClr val="CCFF33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4552" autoAdjust="0"/>
  </p:normalViewPr>
  <p:slideViewPr>
    <p:cSldViewPr snapToGrid="0">
      <p:cViewPr>
        <p:scale>
          <a:sx n="75" d="100"/>
          <a:sy n="75" d="100"/>
        </p:scale>
        <p:origin x="-158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1056" y="-77"/>
      </p:cViewPr>
      <p:guideLst>
        <p:guide orient="horz" pos="2928"/>
        <p:guide pos="2208"/>
      </p:guideLst>
    </p:cSldViewPr>
  </p:notes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r>
              <a:rPr lang="en-US"/>
              <a:t>Unbundled REC Issues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1BEC82DC-2521-4CA5-A400-914C6D62ED85}" type="datetime1">
              <a:rPr lang="en-US"/>
              <a:pPr>
                <a:defRPr/>
              </a:pPr>
              <a:t>7/27/2010</a:t>
            </a:fld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86524E3A-C2FB-4DE0-A787-6ABAA35E6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r>
              <a:rPr lang="en-US"/>
              <a:t>Unbundled REC Issues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2D016775-C01C-448C-B27B-971991749B94}" type="datetime1">
              <a:rPr lang="en-US"/>
              <a:pPr>
                <a:defRPr/>
              </a:pPr>
              <a:t>7/27/2010</a:t>
            </a:fld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fld id="{43392591-1132-498F-A804-005E75BB3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/>
          <a:lstStyle/>
          <a:p>
            <a:pPr defTabSz="931863"/>
            <a:r>
              <a:rPr lang="en-US" sz="1200" b="0"/>
              <a:t>AURORAxmp</a:t>
            </a:r>
            <a:r>
              <a:rPr lang="en-US" sz="1200" b="0" baseline="30000"/>
              <a:t>®</a:t>
            </a:r>
            <a:r>
              <a:rPr lang="en-US" sz="1200" b="0"/>
              <a:t> Electric Market Model</a:t>
            </a:r>
          </a:p>
        </p:txBody>
      </p:sp>
      <p:sp>
        <p:nvSpPr>
          <p:cNvPr id="22530" name="Rectangle 3"/>
          <p:cNvSpPr txBox="1">
            <a:spLocks noGrp="1" noChangeArrowheads="1"/>
          </p:cNvSpPr>
          <p:nvPr/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/>
          <a:lstStyle/>
          <a:p>
            <a:pPr algn="r" defTabSz="931863"/>
            <a:fld id="{64DD13F7-DD8D-4257-BE97-7CDE0E6B2CA9}" type="datetime1">
              <a:rPr lang="en-US" sz="1200" b="0"/>
              <a:pPr algn="r" defTabSz="931863"/>
              <a:t>7/27/2010</a:t>
            </a:fld>
            <a:endParaRPr lang="en-US" sz="1200" b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76E92-4350-4B9F-A289-147CCF7E8F6E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F145B-69F9-4040-87AF-B09A7DD05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6B6C-9DF8-4051-8656-8C131B37FB7B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632F8-BB6E-4F22-991D-391D74FB0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4E90-45CF-4E02-9741-951570491A4D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0104C-E538-43C4-A5EE-01B49BC96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F5D-916D-4D8C-AA00-A12C0E7CAFAF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FBFE4-F29D-4169-9376-FD1C11E8F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7872-DBA6-45B3-AEFC-CA326544F487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A68D6-E9AF-47C6-BA86-F95C108BC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3848100"/>
            <a:ext cx="38100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2A00-B7AB-423E-BC56-04311C6157FC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1EE3C-0858-456E-AD49-3B39E8919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0FA4-0A56-4EAB-871B-089223404DC8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33619-A0C9-4A89-B44C-0DD749B7D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0EAF6-84B1-4A84-9DC0-EE8AEB661F8A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748D2-EAB7-475C-BF71-8B3A5B9A1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BBACD-CDDB-46EB-AC18-AFF34791D734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B7237-6900-43AC-AD30-2723EB155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6E78-0C42-4F2E-A590-9DD9A6F827D3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F4143-276C-4075-B20D-D822BEAAB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97339-DB03-46CB-981D-335494E6C451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E0FFF-4C34-49B2-86E6-FEF82DB66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A8579-C775-401C-AE29-0447FD5F182B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72981-9A4C-43D1-890F-07199E207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B9A6D-1577-40FE-865A-61E187E560FA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B4B82-BCFD-45B4-A019-B71FC2EB2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3AD3C-0BF1-4574-A00C-D0B7414678DE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B303C-65A2-4CB8-971A-08DF53D69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96DF1-0B21-498A-9AFE-CF2ADEFB44F1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2F306-2344-4F7E-8DCE-DCEED18C0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ECA26-29B1-47F4-A49E-B32BC1D0B637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EBEC8-C3B5-487D-AED4-3A1B92596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4B9D-49A1-49B1-98C4-17F8307C385E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0F4A5-28D3-4BBF-BFF7-862007CEE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19863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2ADB7FF7-8A5C-4F99-8DAB-4431B497C26F}" type="datetime4">
              <a:rPr lang="en-US"/>
              <a:pPr>
                <a:defRPr/>
              </a:pPr>
              <a:t>July 27, 2010</a:t>
            </a:fld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08438" y="6237288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latin typeface="+mn-lt"/>
              </a:defRPr>
            </a:lvl1pPr>
          </a:lstStyle>
          <a:p>
            <a:pPr>
              <a:defRPr/>
            </a:pPr>
            <a:fld id="{A8C14090-B8C7-4EC4-8CEA-3DB8FEDE4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7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85800" y="6248400"/>
            <a:ext cx="13239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  <p:sldLayoutId id="2147483653" r:id="rId14"/>
    <p:sldLayoutId id="2147483652" r:id="rId15"/>
    <p:sldLayoutId id="2147483651" r:id="rId16"/>
    <p:sldLayoutId id="2147483650" r:id="rId17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33CC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 txBox="1">
            <a:spLocks noGrp="1" noChangeArrowheads="1"/>
          </p:cNvSpPr>
          <p:nvPr/>
        </p:nvSpPr>
        <p:spPr bwMode="auto">
          <a:xfrm>
            <a:off x="6519863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E932272-66D9-480E-8873-863F2B0FE2D6}" type="datetime4">
              <a:rPr lang="en-US" b="0">
                <a:latin typeface="Times New Roman" pitchFamily="18" charset="0"/>
              </a:rPr>
              <a:pPr/>
              <a:t>July 27, 2010</a:t>
            </a:fld>
            <a:endParaRPr lang="en-US" b="0">
              <a:latin typeface="Times New Roman" pitchFamily="18" charset="0"/>
            </a:endParaRP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4008438" y="6237288"/>
            <a:ext cx="762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4D0FAE7-F3A3-4CBA-BEBE-CF14E4072D59}" type="slidenum">
              <a:rPr lang="en-US" b="0">
                <a:latin typeface="+mn-lt"/>
              </a:rPr>
              <a:pPr algn="r">
                <a:defRPr/>
              </a:pPr>
              <a:t>1</a:t>
            </a:fld>
            <a:endParaRPr lang="en-US" b="0">
              <a:latin typeface="+mn-lt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90588"/>
            <a:ext cx="7751763" cy="2547937"/>
          </a:xfrm>
        </p:spPr>
        <p:txBody>
          <a:bodyPr/>
          <a:lstStyle/>
          <a:p>
            <a:pPr algn="ctr" eaLnBrk="1" hangingPunct="1"/>
            <a:r>
              <a:rPr lang="en-US" sz="2400" smtClean="0">
                <a:solidFill>
                  <a:schemeClr val="tx1"/>
                </a:solidFill>
              </a:rPr>
              <a:t/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800" smtClean="0">
                <a:solidFill>
                  <a:schemeClr val="tx1"/>
                </a:solidFill>
              </a:rPr>
              <a:t>Northwest Resource Adequacy Forum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"Non-hydro" Resources for the 2010 Resource Adequacy Assessment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9375" y="4056063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Jeff King</a:t>
            </a:r>
          </a:p>
          <a:p>
            <a:pPr eaLnBrk="1" hangingPunct="1"/>
            <a:r>
              <a:rPr lang="en-US" smtClean="0"/>
              <a:t>Northwest Power &amp; Conservation Council</a:t>
            </a:r>
          </a:p>
          <a:p>
            <a:pPr eaLnBrk="1" hangingPunct="1"/>
            <a:r>
              <a:rPr lang="en-US" smtClean="0"/>
              <a:t>July 28,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Equivalent Forced Outage Rates</a:t>
            </a:r>
          </a:p>
        </p:txBody>
      </p:sp>
      <p:graphicFrame>
        <p:nvGraphicFramePr>
          <p:cNvPr id="561216" name="Group 64"/>
          <p:cNvGraphicFramePr>
            <a:graphicFrameLocks noGrp="1"/>
          </p:cNvGraphicFramePr>
          <p:nvPr/>
        </p:nvGraphicFramePr>
        <p:xfrm>
          <a:off x="701675" y="1447800"/>
          <a:ext cx="7756525" cy="3254375"/>
        </p:xfrm>
        <a:graphic>
          <a:graphicData uri="http://schemas.openxmlformats.org/drawingml/2006/table">
            <a:tbl>
              <a:tblPr/>
              <a:tblGrid>
                <a:gridCol w="2574925"/>
                <a:gridCol w="2590800"/>
                <a:gridCol w="2590800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2008*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Nuclear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Coal-steam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Combined-cycle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 Turbine (aero)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Gas Turbine (frame)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Reciprocating Engine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61217" name="Text Box 65"/>
          <p:cNvSpPr txBox="1">
            <a:spLocks noChangeArrowheads="1"/>
          </p:cNvSpPr>
          <p:nvPr/>
        </p:nvSpPr>
        <p:spPr bwMode="auto">
          <a:xfrm>
            <a:off x="752475" y="5029200"/>
            <a:ext cx="77104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* 5th Power Plan values, derived from 2004 - 08 NERC GADS data.</a:t>
            </a:r>
          </a:p>
          <a:p>
            <a:pPr>
              <a:spcBef>
                <a:spcPct val="50000"/>
              </a:spcBef>
            </a:pPr>
            <a:r>
              <a:rPr lang="en-US" b="0"/>
              <a:t>** 6th Power Plan values, derived from earlier NERC GADS data.</a:t>
            </a:r>
          </a:p>
          <a:p>
            <a:pPr>
              <a:spcBef>
                <a:spcPct val="50000"/>
              </a:spcBef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</a:t>
            </a:r>
          </a:p>
        </p:txBody>
      </p:sp>
      <p:sp>
        <p:nvSpPr>
          <p:cNvPr id="562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IPP projects dedicated to system sales?</a:t>
            </a:r>
          </a:p>
          <a:p>
            <a:pPr lvl="1"/>
            <a:r>
              <a:rPr lang="en-US" smtClean="0"/>
              <a:t>PPL Montana coal &amp; hydro</a:t>
            </a:r>
          </a:p>
          <a:p>
            <a:pPr lvl="1"/>
            <a:r>
              <a:rPr lang="en-US" smtClean="0"/>
              <a:t>Hardin coal (to PowerEx)</a:t>
            </a:r>
          </a:p>
          <a:p>
            <a:r>
              <a:rPr lang="en-US" smtClean="0"/>
              <a:t>"Planned" projects?</a:t>
            </a:r>
          </a:p>
          <a:p>
            <a:pPr lvl="1"/>
            <a:r>
              <a:rPr lang="en-US" smtClean="0"/>
              <a:t>Construction not commenced</a:t>
            </a:r>
          </a:p>
          <a:p>
            <a:pPr lvl="1"/>
            <a:r>
              <a:rPr lang="en-US" smtClean="0"/>
              <a:t>Announced service date on or before 2015</a:t>
            </a:r>
          </a:p>
          <a:p>
            <a:pPr lvl="1"/>
            <a:r>
              <a:rPr lang="en-US" smtClean="0"/>
              <a:t>Utility project approved by commission or board (e.g., Langley Gulch)</a:t>
            </a:r>
          </a:p>
          <a:p>
            <a:pPr lvl="1"/>
            <a:r>
              <a:rPr lang="en-US" smtClean="0"/>
              <a:t>IPP project w/permits, PSA, equipment order (e.g., Shepherd's Flat)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Net capacity to GenRes: 2010 vs. 2008 assessments</a:t>
            </a:r>
          </a:p>
        </p:txBody>
      </p:sp>
      <p:graphicFrame>
        <p:nvGraphicFramePr>
          <p:cNvPr id="473093" name="Object 5"/>
          <p:cNvGraphicFramePr>
            <a:graphicFrameLocks noChangeAspect="1"/>
          </p:cNvGraphicFramePr>
          <p:nvPr>
            <p:ph type="chart" idx="1"/>
          </p:nvPr>
        </p:nvGraphicFramePr>
        <p:xfrm>
          <a:off x="693738" y="1452563"/>
          <a:ext cx="7675562" cy="4652962"/>
        </p:xfrm>
        <a:graphic>
          <a:graphicData uri="http://schemas.openxmlformats.org/presentationml/2006/ole">
            <p:oleObj spid="_x0000_s473093" name="Chart" r:id="rId3" imgW="7680960" imgH="4655718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I. Screening</a:t>
            </a:r>
          </a:p>
        </p:txBody>
      </p:sp>
      <p:sp>
        <p:nvSpPr>
          <p:cNvPr id="474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Included in GenRes file </a:t>
            </a:r>
          </a:p>
          <a:p>
            <a:pPr lvl="1"/>
            <a:r>
              <a:rPr lang="en-US" smtClean="0"/>
              <a:t>Projects in ID, MT, OR &amp; WA, plus Bridger 1 - 4, IPC shares of Valmy 1 and 2 and PNW share of Foote Creek Wind</a:t>
            </a:r>
          </a:p>
          <a:p>
            <a:pPr lvl="1"/>
            <a:r>
              <a:rPr lang="en-US" smtClean="0"/>
              <a:t>Operating, standby or under construction as of June 2010</a:t>
            </a:r>
          </a:p>
          <a:p>
            <a:r>
              <a:rPr lang="en-US" smtClean="0"/>
              <a:t>Exceptions:</a:t>
            </a:r>
          </a:p>
          <a:p>
            <a:pPr lvl="1"/>
            <a:r>
              <a:rPr lang="en-US" smtClean="0"/>
              <a:t>Regulated and Independent hydropower projects</a:t>
            </a:r>
          </a:p>
          <a:p>
            <a:pPr lvl="1"/>
            <a:r>
              <a:rPr lang="en-US" smtClean="0"/>
              <a:t>Eastern MT projects interconnected to the MRO grid</a:t>
            </a:r>
          </a:p>
          <a:p>
            <a:pPr lvl="1"/>
            <a:r>
              <a:rPr lang="en-US" smtClean="0"/>
              <a:t>Eastern MT Projects interconnected to WECC serving WAPA load</a:t>
            </a:r>
          </a:p>
          <a:p>
            <a:pPr lvl="1"/>
            <a:r>
              <a:rPr lang="en-US" smtClean="0"/>
              <a:t>Planned, idle and suspended projects</a:t>
            </a:r>
          </a:p>
          <a:p>
            <a:pPr lvl="1"/>
            <a:r>
              <a:rPr lang="en-US" smtClean="0"/>
              <a:t>Wastewater treatment energy recovery units unless known to hold a PPA</a:t>
            </a:r>
          </a:p>
          <a:p>
            <a:pPr lvl="1"/>
            <a:r>
              <a:rPr lang="en-US" smtClean="0"/>
              <a:t>100% self-generation projects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II.  Capacity to GenRes</a:t>
            </a:r>
          </a:p>
        </p:txBody>
      </p:sp>
      <p:sp>
        <p:nvSpPr>
          <p:cNvPr id="475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mtClean="0"/>
              <a:t>Base capacity priorities (except wind and solar)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mtClean="0"/>
              <a:t>White book January 1-hour capacity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mtClean="0"/>
              <a:t>WECC winter capacity</a:t>
            </a:r>
          </a:p>
          <a:p>
            <a:pPr marL="800100" lvl="1" indent="-342900">
              <a:lnSpc>
                <a:spcPct val="80000"/>
              </a:lnSpc>
              <a:buFontTx/>
              <a:buAutoNum type="arabicPeriod"/>
            </a:pPr>
            <a:r>
              <a:rPr lang="en-US" smtClean="0"/>
              <a:t>Installed capacity</a:t>
            </a:r>
          </a:p>
          <a:p>
            <a:pPr marL="457200" indent="-457200">
              <a:lnSpc>
                <a:spcPct val="80000"/>
              </a:lnSpc>
            </a:pPr>
            <a:r>
              <a:rPr lang="en-US" smtClean="0"/>
              <a:t>Wind and solar - Installed capacity (John adjusts later)</a:t>
            </a:r>
          </a:p>
          <a:p>
            <a:pPr marL="457200" indent="-457200">
              <a:lnSpc>
                <a:spcPct val="80000"/>
              </a:lnSpc>
            </a:pPr>
            <a:r>
              <a:rPr lang="en-US" smtClean="0"/>
              <a:t>Adjustments (except wind and solar)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NorthWestern owned or contracted - 67% derate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PPL Montana capacity to system sales (13 projects, 962 MW) - 100% derate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Non-firm power purchase agreements - 100% derate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Projects owned by, or with long-term PPA to out-of-region utilities* - 100% derate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Load-side emergency generators w/o announced DR contracts - 100% derate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mtClean="0"/>
              <a:t>Small IPPs w/unknown loads (13 projects totaling 48 MW) - 100% derate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Additions 2008 &gt; 2010 (Installed MW)</a:t>
            </a:r>
          </a:p>
        </p:txBody>
      </p:sp>
      <p:graphicFrame>
        <p:nvGraphicFramePr>
          <p:cNvPr id="556037" name="Object 5"/>
          <p:cNvGraphicFramePr>
            <a:graphicFrameLocks noChangeAspect="1"/>
          </p:cNvGraphicFramePr>
          <p:nvPr>
            <p:ph type="chart" idx="1"/>
          </p:nvPr>
        </p:nvGraphicFramePr>
        <p:xfrm>
          <a:off x="692150" y="1447800"/>
          <a:ext cx="7759700" cy="4648200"/>
        </p:xfrm>
        <a:graphic>
          <a:graphicData uri="http://schemas.openxmlformats.org/presentationml/2006/ole">
            <p:oleObj spid="_x0000_s556037" name="Chart" r:id="rId3" imgW="7772472" imgH="4655718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 contractual loads</a:t>
            </a:r>
          </a:p>
        </p:txBody>
      </p:sp>
      <p:graphicFrame>
        <p:nvGraphicFramePr>
          <p:cNvPr id="56627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92150" y="1447800"/>
          <a:ext cx="7759700" cy="4648200"/>
        </p:xfrm>
        <a:graphic>
          <a:graphicData uri="http://schemas.openxmlformats.org/presentationml/2006/ole">
            <p:oleObj spid="_x0000_s566275" name="Chart" r:id="rId3" imgW="7772472" imgH="4655718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Removals 2008-10 (Installed capacity) </a:t>
            </a:r>
          </a:p>
        </p:txBody>
      </p:sp>
      <p:graphicFrame>
        <p:nvGraphicFramePr>
          <p:cNvPr id="557116" name="Group 60"/>
          <p:cNvGraphicFramePr>
            <a:graphicFrameLocks noGrp="1"/>
          </p:cNvGraphicFramePr>
          <p:nvPr/>
        </p:nvGraphicFramePr>
        <p:xfrm>
          <a:off x="452438" y="1427163"/>
          <a:ext cx="8189912" cy="1860550"/>
        </p:xfrm>
        <a:graphic>
          <a:graphicData uri="http://schemas.openxmlformats.org/drawingml/2006/table">
            <a:tbl>
              <a:tblPr/>
              <a:tblGrid>
                <a:gridCol w="2047875"/>
                <a:gridCol w="2047875"/>
                <a:gridCol w="2046287"/>
                <a:gridCol w="2047875"/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Plant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Capacity (MW)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St (Springfield ICs)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Retired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Uncommitted IPP capacity (MW)</a:t>
            </a:r>
          </a:p>
        </p:txBody>
      </p:sp>
      <p:graphicFrame>
        <p:nvGraphicFramePr>
          <p:cNvPr id="562306" name="Group 130"/>
          <p:cNvGraphicFramePr>
            <a:graphicFrameLocks noGrp="1"/>
          </p:cNvGraphicFramePr>
          <p:nvPr/>
        </p:nvGraphicFramePr>
        <p:xfrm>
          <a:off x="350838" y="1203325"/>
          <a:ext cx="8493125" cy="4956175"/>
        </p:xfrm>
        <a:graphic>
          <a:graphicData uri="http://schemas.openxmlformats.org/drawingml/2006/table">
            <a:tbl>
              <a:tblPr/>
              <a:tblGrid>
                <a:gridCol w="2260600"/>
                <a:gridCol w="741362"/>
                <a:gridCol w="1300163"/>
                <a:gridCol w="1463675"/>
                <a:gridCol w="2828925"/>
              </a:tblGrid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Plant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2008 GenRes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2010 GenRes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Big Hanaford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Centralia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PGE contract exp.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Colstrip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NWE ratebase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Grays Harbor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Hardin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Excluded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Include? (PowerEx mkts)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Hermiston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White Book vs. WECC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Klamath Cogen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Klamath Peakers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Mint Farm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PSE acquisition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Morrow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IPP detail</a:t>
            </a:r>
          </a:p>
        </p:txBody>
      </p:sp>
      <p:graphicFrame>
        <p:nvGraphicFramePr>
          <p:cNvPr id="564228" name="Object 4"/>
          <p:cNvGraphicFramePr>
            <a:graphicFrameLocks noChangeAspect="1"/>
          </p:cNvGraphicFramePr>
          <p:nvPr>
            <p:ph type="chart" idx="1"/>
          </p:nvPr>
        </p:nvGraphicFramePr>
        <p:xfrm>
          <a:off x="692150" y="1447800"/>
          <a:ext cx="7759700" cy="4648200"/>
        </p:xfrm>
        <a:graphic>
          <a:graphicData uri="http://schemas.openxmlformats.org/presentationml/2006/ole">
            <p:oleObj spid="_x0000_s564228" name="Chart" r:id="rId3" imgW="7772472" imgH="4655718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eam Template 050307">
  <a:themeElements>
    <a:clrScheme name="Cream Template 050307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Cream Template 050307">
      <a:majorFont>
        <a:latin typeface="Century Schoolboo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ream Template 0503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eam Template 0503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eam Template 0503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eam Template 0503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eam Template 0503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eam Template 0503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eam Template 0503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Cream Template 050307</Template>
  <TotalTime>10833</TotalTime>
  <Words>409</Words>
  <Application>Microsoft Macintosh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Schoolbook</vt:lpstr>
      <vt:lpstr>Times New Roman</vt:lpstr>
      <vt:lpstr>Cream Template 050307</vt:lpstr>
      <vt:lpstr>Microsoft Graph Chart</vt:lpstr>
      <vt:lpstr> Northwest Resource Adequacy Forum  "Non-hydro" Resources for the 2010 Resource Adequacy Assessment</vt:lpstr>
      <vt:lpstr>Net capacity to GenRes: 2010 vs. 2008 assessments</vt:lpstr>
      <vt:lpstr>I. Screening</vt:lpstr>
      <vt:lpstr>II.  Capacity to GenRes</vt:lpstr>
      <vt:lpstr>Additions 2008 &gt; 2010 (Installed MW)</vt:lpstr>
      <vt:lpstr>Wind contractual loads</vt:lpstr>
      <vt:lpstr>Removals 2008-10 (Installed capacity) </vt:lpstr>
      <vt:lpstr>Uncommitted IPP capacity (MW)</vt:lpstr>
      <vt:lpstr>IPP detail</vt:lpstr>
      <vt:lpstr>Equivalent Forced Outage Rates</vt:lpstr>
      <vt:lpstr>Issues</vt:lpstr>
    </vt:vector>
  </TitlesOfParts>
  <Company>NW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King</dc:creator>
  <cp:lastModifiedBy>Jeff King</cp:lastModifiedBy>
  <cp:revision>618</cp:revision>
  <dcterms:created xsi:type="dcterms:W3CDTF">2010-01-10T01:42:02Z</dcterms:created>
  <dcterms:modified xsi:type="dcterms:W3CDTF">2010-07-27T21:13:11Z</dcterms:modified>
</cp:coreProperties>
</file>