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56" r:id="rId2"/>
    <p:sldId id="257" r:id="rId3"/>
    <p:sldId id="263" r:id="rId4"/>
    <p:sldId id="260" r:id="rId5"/>
    <p:sldId id="258" r:id="rId6"/>
    <p:sldId id="264" r:id="rId7"/>
    <p:sldId id="265" r:id="rId8"/>
    <p:sldId id="266" r:id="rId9"/>
    <p:sldId id="272" r:id="rId10"/>
    <p:sldId id="271" r:id="rId11"/>
    <p:sldId id="273" r:id="rId12"/>
    <p:sldId id="259" r:id="rId13"/>
    <p:sldId id="261" r:id="rId14"/>
    <p:sldId id="262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66"/>
    <a:srgbClr val="99CCFF"/>
    <a:srgbClr val="99FF66"/>
    <a:srgbClr val="FF33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664" autoAdjust="0"/>
  </p:normalViewPr>
  <p:slideViewPr>
    <p:cSldViewPr>
      <p:cViewPr varScale="1">
        <p:scale>
          <a:sx n="112" d="100"/>
          <a:sy n="112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891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A50AA9-0147-416C-805C-2B084A6DE7F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550C4-FF70-4468-89B4-42A124B545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FFAE8C-5247-4FC2-A2B3-D9391DFFA4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B207CD-D9E0-49B8-9CB3-EDAF3B05B3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F4C1663-1F85-4419-A63E-65E5352BC9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8B316-FFDE-4115-B80A-93BBDD82BE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A5664-731C-419B-8C56-AF601F5D7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D80BF-9F12-4462-B42F-C4595421D3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33642-FF65-4D37-A0C3-D38E721BA3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5661B-A064-4E28-A43C-A28F566AB5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50F163-F8E2-4B0D-B4BB-3CB9A80E28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0ADDC-8744-4ED0-B220-1E195CA615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96C64-AC7D-4C22-AEE3-1FB97B84EC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25A67B2B-EFC4-4675-A031-44B690FAEFD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971800"/>
          </a:xfrm>
        </p:spPr>
        <p:txBody>
          <a:bodyPr/>
          <a:lstStyle/>
          <a:p>
            <a:r>
              <a:rPr lang="en-US" sz="4000">
                <a:solidFill>
                  <a:srgbClr val="FF3300"/>
                </a:solidFill>
              </a:rPr>
              <a:t>Preliminary</a:t>
            </a:r>
            <a:r>
              <a:rPr lang="en-US" sz="4000">
                <a:solidFill>
                  <a:srgbClr val="FFFF00"/>
                </a:solidFill>
              </a:rPr>
              <a:t> </a:t>
            </a:r>
            <a:br>
              <a:rPr lang="en-US" sz="4000">
                <a:solidFill>
                  <a:srgbClr val="FFFF00"/>
                </a:solidFill>
              </a:rPr>
            </a:br>
            <a:r>
              <a:rPr lang="en-US" sz="4000">
                <a:solidFill>
                  <a:srgbClr val="FFFF00"/>
                </a:solidFill>
              </a:rPr>
              <a:t>Resource Adequacy Assessment</a:t>
            </a:r>
            <a:br>
              <a:rPr lang="en-US" sz="4000">
                <a:solidFill>
                  <a:srgbClr val="FFFF00"/>
                </a:solidFill>
              </a:rPr>
            </a:br>
            <a:r>
              <a:rPr lang="en-US" sz="4000">
                <a:solidFill>
                  <a:srgbClr val="FFFF00"/>
                </a:solidFill>
              </a:rPr>
              <a:t>for the 2017 </a:t>
            </a:r>
            <a:br>
              <a:rPr lang="en-US" sz="4000">
                <a:solidFill>
                  <a:srgbClr val="FFFF00"/>
                </a:solidFill>
              </a:rPr>
            </a:br>
            <a:r>
              <a:rPr lang="en-US" sz="4000">
                <a:solidFill>
                  <a:srgbClr val="FFFF00"/>
                </a:solidFill>
              </a:rPr>
              <a:t>Pacific Northwest Power Supply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0"/>
            <a:ext cx="6400800" cy="1295400"/>
          </a:xfrm>
        </p:spPr>
        <p:txBody>
          <a:bodyPr/>
          <a:lstStyle/>
          <a:p>
            <a:r>
              <a:rPr lang="en-US" sz="2400"/>
              <a:t>NW Resource Adequacy Forum</a:t>
            </a:r>
            <a:br>
              <a:rPr lang="en-US" sz="2400"/>
            </a:br>
            <a:r>
              <a:rPr lang="en-US" sz="2400"/>
              <a:t>Technical Committee Meeting</a:t>
            </a:r>
            <a:br>
              <a:rPr lang="en-US" sz="2400"/>
            </a:br>
            <a:r>
              <a:rPr lang="en-US" sz="2400"/>
              <a:t>August 16</a:t>
            </a:r>
            <a:r>
              <a:rPr lang="en-US" sz="2400" baseline="30000"/>
              <a:t>th</a:t>
            </a:r>
            <a:r>
              <a:rPr lang="en-US" sz="2400"/>
              <a:t> 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 of Forum Assumptions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SW on-peak – 1.7GW winter, 0 summer</a:t>
            </a:r>
          </a:p>
          <a:p>
            <a:r>
              <a:rPr lang="en-US"/>
              <a:t>SW off-peak – 3GW winter, 1GW summer</a:t>
            </a:r>
          </a:p>
          <a:p>
            <a:r>
              <a:rPr lang="en-US"/>
              <a:t>Conservation – 6</a:t>
            </a:r>
            <a:r>
              <a:rPr lang="en-US" baseline="30000"/>
              <a:t>th</a:t>
            </a:r>
            <a:r>
              <a:rPr lang="en-US"/>
              <a:t> plan expected</a:t>
            </a:r>
          </a:p>
          <a:p>
            <a:r>
              <a:rPr lang="en-US"/>
              <a:t>Resources – existing, licensed and sited</a:t>
            </a:r>
          </a:p>
          <a:p>
            <a:r>
              <a:rPr lang="en-US"/>
              <a:t>Loads – medium forecast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Forecast</a:t>
            </a:r>
            <a:endParaRPr lang="en-US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514600"/>
            <a:ext cx="847452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Data that May Need More Review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SW Market availability</a:t>
            </a:r>
          </a:p>
          <a:p>
            <a:r>
              <a:rPr lang="en-US" dirty="0"/>
              <a:t>Wind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Load Forecasts</a:t>
            </a:r>
          </a:p>
          <a:p>
            <a:r>
              <a:rPr lang="en-US" dirty="0" smtClean="0"/>
              <a:t>Other?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Today’s Committee Decisions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495800"/>
          </a:xfrm>
        </p:spPr>
        <p:txBody>
          <a:bodyPr/>
          <a:lstStyle/>
          <a:p>
            <a:r>
              <a:rPr lang="en-US"/>
              <a:t>Sensitivity studies OK?</a:t>
            </a:r>
            <a:br>
              <a:rPr lang="en-US"/>
            </a:br>
            <a:r>
              <a:rPr lang="en-US" sz="2400"/>
              <a:t>If not, redo list.</a:t>
            </a:r>
          </a:p>
          <a:p>
            <a:endParaRPr lang="en-US" sz="2400"/>
          </a:p>
          <a:p>
            <a:r>
              <a:rPr lang="en-US"/>
              <a:t>Comfortable with the results?</a:t>
            </a:r>
            <a:br>
              <a:rPr lang="en-US"/>
            </a:br>
            <a:r>
              <a:rPr lang="en-US" sz="2400"/>
              <a:t>If not, identify areas that need more work.</a:t>
            </a:r>
          </a:p>
          <a:p>
            <a:endParaRPr lang="en-US" sz="2400"/>
          </a:p>
          <a:p>
            <a:r>
              <a:rPr lang="en-US"/>
              <a:t>Pass results to the steering committee?</a:t>
            </a:r>
            <a:br>
              <a:rPr lang="en-US"/>
            </a:br>
            <a:r>
              <a:rPr lang="en-US" sz="2400"/>
              <a:t>If not, postpone Aug 30</a:t>
            </a:r>
            <a:r>
              <a:rPr lang="en-US" sz="2400" baseline="30000"/>
              <a:t>th</a:t>
            </a:r>
            <a:r>
              <a:rPr lang="en-US" sz="2400"/>
              <a:t> meeting.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 Items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495800"/>
          </a:xfrm>
        </p:spPr>
        <p:txBody>
          <a:bodyPr/>
          <a:lstStyle/>
          <a:p>
            <a:r>
              <a:rPr lang="en-US" dirty="0"/>
              <a:t>Reassess SW market availability with more current and complete information</a:t>
            </a:r>
          </a:p>
          <a:p>
            <a:r>
              <a:rPr lang="en-US" dirty="0"/>
              <a:t>Review wind data more carefully, especially temp-correlated data</a:t>
            </a:r>
          </a:p>
          <a:p>
            <a:r>
              <a:rPr lang="en-US" dirty="0"/>
              <a:t>Review resource maintenance schedules</a:t>
            </a:r>
          </a:p>
          <a:p>
            <a:r>
              <a:rPr lang="en-US" dirty="0" smtClean="0"/>
              <a:t>Review load forecasts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Range of LOLP</a:t>
            </a:r>
          </a:p>
          <a:p>
            <a:r>
              <a:rPr lang="en-US" dirty="0" smtClean="0"/>
              <a:t>Sensitivities</a:t>
            </a:r>
          </a:p>
          <a:p>
            <a:r>
              <a:rPr lang="en-US" dirty="0" smtClean="0"/>
              <a:t>Review </a:t>
            </a:r>
            <a:r>
              <a:rPr lang="en-US" dirty="0"/>
              <a:t>of Forum assumptions</a:t>
            </a:r>
          </a:p>
          <a:p>
            <a:r>
              <a:rPr lang="en-US" dirty="0" smtClean="0"/>
              <a:t>Data </a:t>
            </a:r>
            <a:r>
              <a:rPr lang="en-US" dirty="0"/>
              <a:t>that may need more review</a:t>
            </a:r>
          </a:p>
          <a:p>
            <a:r>
              <a:rPr lang="en-US" dirty="0"/>
              <a:t>Today’s committee decisions</a:t>
            </a:r>
          </a:p>
          <a:p>
            <a:r>
              <a:rPr lang="en-US" dirty="0"/>
              <a:t>Action items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50900"/>
          </a:xfrm>
        </p:spPr>
        <p:txBody>
          <a:bodyPr/>
          <a:lstStyle/>
          <a:p>
            <a:r>
              <a:rPr lang="en-US"/>
              <a:t>Range of LOLP (Illustrative)</a:t>
            </a:r>
          </a:p>
        </p:txBody>
      </p:sp>
      <p:graphicFrame>
        <p:nvGraphicFramePr>
          <p:cNvPr id="49321" name="Group 169"/>
          <p:cNvGraphicFramePr>
            <a:graphicFrameLocks noGrp="1"/>
          </p:cNvGraphicFramePr>
          <p:nvPr>
            <p:ph sz="half" idx="2"/>
          </p:nvPr>
        </p:nvGraphicFramePr>
        <p:xfrm>
          <a:off x="1447800" y="2286000"/>
          <a:ext cx="5654675" cy="3627120"/>
        </p:xfrm>
        <a:graphic>
          <a:graphicData uri="http://schemas.openxmlformats.org/drawingml/2006/table">
            <a:tbl>
              <a:tblPr/>
              <a:tblGrid>
                <a:gridCol w="808038"/>
                <a:gridCol w="808037"/>
                <a:gridCol w="806450"/>
                <a:gridCol w="808038"/>
                <a:gridCol w="808037"/>
                <a:gridCol w="808038"/>
                <a:gridCol w="808037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charset="0"/>
                        </a:rPr>
                        <a:t>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</a:tbl>
          </a:graphicData>
        </a:graphic>
      </p:graphicFrame>
      <p:sp>
        <p:nvSpPr>
          <p:cNvPr id="49322" name="Text Box 170"/>
          <p:cNvSpPr txBox="1">
            <a:spLocks noChangeArrowheads="1"/>
          </p:cNvSpPr>
          <p:nvPr/>
        </p:nvSpPr>
        <p:spPr bwMode="auto">
          <a:xfrm>
            <a:off x="533400" y="17526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 Market, High Load</a:t>
            </a:r>
          </a:p>
        </p:txBody>
      </p:sp>
      <p:sp>
        <p:nvSpPr>
          <p:cNvPr id="49323" name="Text Box 171"/>
          <p:cNvSpPr txBox="1">
            <a:spLocks noChangeArrowheads="1"/>
          </p:cNvSpPr>
          <p:nvPr/>
        </p:nvSpPr>
        <p:spPr bwMode="auto">
          <a:xfrm>
            <a:off x="5486400" y="17526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 Market, High Load</a:t>
            </a:r>
          </a:p>
        </p:txBody>
      </p:sp>
      <p:sp>
        <p:nvSpPr>
          <p:cNvPr id="49324" name="Text Box 172"/>
          <p:cNvSpPr txBox="1">
            <a:spLocks noChangeArrowheads="1"/>
          </p:cNvSpPr>
          <p:nvPr/>
        </p:nvSpPr>
        <p:spPr bwMode="auto">
          <a:xfrm>
            <a:off x="457200" y="60198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 Market, Low Load</a:t>
            </a:r>
          </a:p>
        </p:txBody>
      </p:sp>
      <p:sp>
        <p:nvSpPr>
          <p:cNvPr id="49325" name="Text Box 173"/>
          <p:cNvSpPr txBox="1">
            <a:spLocks noChangeArrowheads="1"/>
          </p:cNvSpPr>
          <p:nvPr/>
        </p:nvSpPr>
        <p:spPr bwMode="auto">
          <a:xfrm>
            <a:off x="5486400" y="60960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 Market, Low Load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Sensitivities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SW Market</a:t>
            </a:r>
          </a:p>
          <a:p>
            <a:r>
              <a:rPr lang="en-US"/>
              <a:t>Loads </a:t>
            </a:r>
          </a:p>
          <a:p>
            <a:r>
              <a:rPr lang="en-US"/>
              <a:t>Resources</a:t>
            </a:r>
          </a:p>
          <a:p>
            <a:r>
              <a:rPr lang="en-US"/>
              <a:t>Wind Data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Sensitivity Studies (SW Market)</a:t>
            </a:r>
          </a:p>
        </p:txBody>
      </p:sp>
      <p:graphicFrame>
        <p:nvGraphicFramePr>
          <p:cNvPr id="42136" name="Group 152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139184"/>
        </p:xfrm>
        <a:graphic>
          <a:graphicData uri="http://schemas.openxmlformats.org/drawingml/2006/table">
            <a:tbl>
              <a:tblPr/>
              <a:tblGrid>
                <a:gridCol w="3505200"/>
                <a:gridCol w="1524000"/>
                <a:gridCol w="1524000"/>
                <a:gridCol w="16764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On-peak winter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LOLP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LOLH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(hrs/yr)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EUE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(mw-hr)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0.0 GW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11.9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6.2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8586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1.7 GW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6.6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2.9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3142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3.0 GW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5.9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2.2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1952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Sensitivity Studies (Load)</a:t>
            </a:r>
          </a:p>
        </p:txBody>
      </p:sp>
      <p:graphicFrame>
        <p:nvGraphicFramePr>
          <p:cNvPr id="50179" name="Group 3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139184"/>
        </p:xfrm>
        <a:graphic>
          <a:graphicData uri="http://schemas.openxmlformats.org/drawingml/2006/table">
            <a:tbl>
              <a:tblPr/>
              <a:tblGrid>
                <a:gridCol w="3505200"/>
                <a:gridCol w="1524000"/>
                <a:gridCol w="1524000"/>
                <a:gridCol w="16764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Operating year loads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LOLP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LOLH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(hrs/yr)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EUE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(mw-hr)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2017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6.6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2.9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3142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3.9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1.3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1843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Sensitivity Studies (Resources)</a:t>
            </a:r>
          </a:p>
        </p:txBody>
      </p:sp>
      <p:graphicFrame>
        <p:nvGraphicFramePr>
          <p:cNvPr id="51248" name="Group 48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139184"/>
        </p:xfrm>
        <a:graphic>
          <a:graphicData uri="http://schemas.openxmlformats.org/drawingml/2006/table">
            <a:tbl>
              <a:tblPr/>
              <a:tblGrid>
                <a:gridCol w="3505200"/>
                <a:gridCol w="1524000"/>
                <a:gridCol w="1524000"/>
                <a:gridCol w="16764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Resources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LOLP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LOLH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(hrs/yr)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EUE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(mw-hr)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Existing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6.6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2.9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3142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+ 170 MW CCCT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6.4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2.4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2665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Sensitivity Studies (Wind Data)</a:t>
            </a:r>
          </a:p>
        </p:txBody>
      </p:sp>
      <p:graphicFrame>
        <p:nvGraphicFramePr>
          <p:cNvPr id="52280" name="Group 56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139184"/>
        </p:xfrm>
        <a:graphic>
          <a:graphicData uri="http://schemas.openxmlformats.org/drawingml/2006/table">
            <a:tbl>
              <a:tblPr/>
              <a:tblGrid>
                <a:gridCol w="3733800"/>
                <a:gridCol w="1371600"/>
                <a:gridCol w="1524000"/>
                <a:gridCol w="16002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Wind Data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(210 games)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LOLP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LOLH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(hrs/yr)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EUE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(mw-hr)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Temp-Correlated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5.2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1.8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1875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Non Temp-Correlated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3.8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1.7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1216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Historic 2008-10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4.8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2.4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</a:rPr>
                        <a:t>2514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Sensitivities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 variable correlations (e.g. should we lockstep temp and hydro?)</a:t>
            </a:r>
          </a:p>
          <a:p>
            <a:r>
              <a:rPr lang="en-US" dirty="0" smtClean="0"/>
              <a:t>Starting seed and order of seeds for random draws</a:t>
            </a:r>
          </a:p>
          <a:p>
            <a:r>
              <a:rPr lang="en-US" dirty="0" smtClean="0"/>
              <a:t>Number of games (may need &gt; 1400)</a:t>
            </a:r>
          </a:p>
          <a:p>
            <a:r>
              <a:rPr lang="en-US" dirty="0" smtClean="0"/>
              <a:t>Compiler?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221</TotalTime>
  <Words>285</Words>
  <Application>Microsoft Office PowerPoint</Application>
  <PresentationFormat>On-screen Show (4:3)</PresentationFormat>
  <Paragraphs>121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Ocean</vt:lpstr>
      <vt:lpstr>Preliminary  Resource Adequacy Assessment for the 2017  Pacific Northwest Power Supply</vt:lpstr>
      <vt:lpstr>Outline</vt:lpstr>
      <vt:lpstr>Range of LOLP (Illustrative)</vt:lpstr>
      <vt:lpstr>Sensitivities</vt:lpstr>
      <vt:lpstr>Sensitivity Studies (SW Market)</vt:lpstr>
      <vt:lpstr>Sensitivity Studies (Load)</vt:lpstr>
      <vt:lpstr>Sensitivity Studies (Resources)</vt:lpstr>
      <vt:lpstr>Sensitivity Studies (Wind Data)</vt:lpstr>
      <vt:lpstr>Other Sensitivities</vt:lpstr>
      <vt:lpstr>Review of Forum Assumptions</vt:lpstr>
      <vt:lpstr>Load Forecast</vt:lpstr>
      <vt:lpstr>Data that May Need More Review</vt:lpstr>
      <vt:lpstr>Today’s Committee Decisions </vt:lpstr>
      <vt:lpstr>Action Items 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Preliminary  Resource Adequacy Assessment for the 2017  Pacific Northwest Power Supply</dc:title>
  <dc:creator>John</dc:creator>
  <cp:lastModifiedBy>John Fazio</cp:lastModifiedBy>
  <cp:revision>30</cp:revision>
  <dcterms:created xsi:type="dcterms:W3CDTF">2012-08-15T15:51:56Z</dcterms:created>
  <dcterms:modified xsi:type="dcterms:W3CDTF">2012-08-16T16:30:26Z</dcterms:modified>
</cp:coreProperties>
</file>