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267" r:id="rId3"/>
    <p:sldId id="269" r:id="rId4"/>
    <p:sldId id="268" r:id="rId5"/>
    <p:sldId id="270" r:id="rId6"/>
    <p:sldId id="257" r:id="rId7"/>
    <p:sldId id="258" r:id="rId8"/>
    <p:sldId id="259" r:id="rId9"/>
    <p:sldId id="271" r:id="rId10"/>
    <p:sldId id="265" r:id="rId11"/>
    <p:sldId id="266" r:id="rId12"/>
    <p:sldId id="272" r:id="rId13"/>
    <p:sldId id="260" r:id="rId14"/>
    <p:sldId id="261" r:id="rId15"/>
    <p:sldId id="262" r:id="rId16"/>
    <p:sldId id="26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94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FCCB9-B6B8-4160-8564-36E94590E632}" type="datetimeFigureOut">
              <a:rPr lang="en-US" smtClean="0"/>
              <a:pPr/>
              <a:t>8/30/2012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FCAB1-897F-4885-9845-583E31D072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66800" y="3733800"/>
            <a:ext cx="6858000" cy="1752600"/>
          </a:xfrm>
        </p:spPr>
        <p:txBody>
          <a:bodyPr>
            <a:normAutofit/>
          </a:bodyPr>
          <a:lstStyle>
            <a:lvl1pPr algn="ctr">
              <a:buFontTx/>
              <a:buNone/>
              <a:defRPr/>
            </a:lvl1pPr>
          </a:lstStyle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Subtitle Here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Name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itchFamily="18" charset="0"/>
              </a:rPr>
              <a:t>Date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1066800" y="1600200"/>
            <a:ext cx="1981200" cy="129540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3200400" y="1600200"/>
            <a:ext cx="4953000" cy="1219200"/>
          </a:xfrm>
        </p:spPr>
        <p:txBody>
          <a:bodyPr/>
          <a:lstStyle>
            <a:lvl1pPr marL="0" algn="l">
              <a:buNone/>
              <a:defRPr>
                <a:latin typeface="Century Gothic" pitchFamily="34" charset="0"/>
              </a:defRPr>
            </a:lvl1pPr>
            <a:lvl2pPr algn="l">
              <a:buNone/>
              <a:defRPr>
                <a:latin typeface="Century Gothic" pitchFamily="34" charset="0"/>
              </a:defRPr>
            </a:lvl2pPr>
            <a:lvl3pPr algn="l">
              <a:buNone/>
              <a:defRPr>
                <a:latin typeface="Century Gothic" pitchFamily="34" charset="0"/>
              </a:defRPr>
            </a:lvl3pPr>
            <a:lvl4pPr algn="l">
              <a:buNone/>
              <a:defRPr>
                <a:latin typeface="Century Gothic" pitchFamily="34" charset="0"/>
              </a:defRPr>
            </a:lvl4pPr>
            <a:lvl5pPr algn="l">
              <a:buNone/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077200" cy="8382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9C8EB-FD21-4CFF-A795-775AA1FE1D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1B7FE-9747-4B89-8A9A-C1E2A6CF9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42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0103B9C2-5203-44D7-A69C-FA98DBEEFC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32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8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8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–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8000"/>
        </a:buClr>
        <a:buFont typeface="Arial" pitchFamily="34" charset="0"/>
        <a:buChar char="»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8077200" cy="1142999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Progress on Resource Adequacy Assessment for 2017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791200"/>
            <a:ext cx="4419600" cy="9144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Steering Committee Meeting</a:t>
            </a:r>
          </a:p>
          <a:p>
            <a:r>
              <a:rPr lang="en-US" sz="2000" dirty="0" smtClean="0"/>
              <a:t>August 30,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5B1F-87EE-48DE-9D72-027D70FD7C1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6" name="Picture 5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1752600"/>
            <a:ext cx="4495800" cy="3791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Changes from 2015 to 2017</a:t>
            </a:r>
            <a:br>
              <a:rPr lang="en-US" dirty="0" smtClean="0"/>
            </a:br>
            <a:r>
              <a:rPr lang="en-US" dirty="0" smtClean="0"/>
              <a:t>Loads (mostly data errors)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 load increase 850 MWa (from original 2015 forecast)</a:t>
            </a:r>
          </a:p>
          <a:p>
            <a:r>
              <a:rPr lang="en-US" dirty="0" smtClean="0"/>
              <a:t>DSI double counting (300)</a:t>
            </a:r>
            <a:br>
              <a:rPr lang="en-US" dirty="0" smtClean="0"/>
            </a:br>
            <a:r>
              <a:rPr lang="en-US" dirty="0" smtClean="0"/>
              <a:t>850 – 300 = 550</a:t>
            </a:r>
          </a:p>
          <a:p>
            <a:r>
              <a:rPr lang="en-US" dirty="0" smtClean="0"/>
              <a:t>Conservation double counting (170)</a:t>
            </a:r>
            <a:br>
              <a:rPr lang="en-US" dirty="0" smtClean="0"/>
            </a:br>
            <a:r>
              <a:rPr lang="en-US" dirty="0" smtClean="0"/>
              <a:t>550 + 170 = 720</a:t>
            </a:r>
          </a:p>
          <a:p>
            <a:r>
              <a:rPr lang="en-US" dirty="0" smtClean="0"/>
              <a:t>Pumping load double counting (130)</a:t>
            </a:r>
            <a:br>
              <a:rPr lang="en-US" dirty="0" smtClean="0"/>
            </a:br>
            <a:r>
              <a:rPr lang="en-US" dirty="0" smtClean="0"/>
              <a:t>720 – 130 = 590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Net load increase 590 MWa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Changes from 2015 to 2017</a:t>
            </a:r>
            <a:br>
              <a:rPr lang="en-US" dirty="0" smtClean="0"/>
            </a:b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resources 100 MWa </a:t>
            </a:r>
            <a:r>
              <a:rPr lang="en-US" dirty="0" smtClean="0">
                <a:solidFill>
                  <a:srgbClr val="0070C0"/>
                </a:solidFill>
              </a:rPr>
              <a:t>(real)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New hydro 270 </a:t>
            </a:r>
            <a:r>
              <a:rPr lang="en-US" dirty="0" smtClean="0"/>
              <a:t>MWa </a:t>
            </a:r>
            <a:r>
              <a:rPr lang="en-US" dirty="0" smtClean="0">
                <a:solidFill>
                  <a:srgbClr val="0070C0"/>
                </a:solidFill>
              </a:rPr>
              <a:t>(real)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100 + 270 = 370</a:t>
            </a:r>
          </a:p>
          <a:p>
            <a:r>
              <a:rPr lang="en-US" dirty="0" smtClean="0"/>
              <a:t>Contract adjustments (-530 MWa) </a:t>
            </a:r>
            <a:br>
              <a:rPr lang="en-US" dirty="0" smtClean="0"/>
            </a:br>
            <a:r>
              <a:rPr lang="en-US" dirty="0" smtClean="0"/>
              <a:t>370 – 530 = -160 MWa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(mostly error)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Net resource increase -160 MWa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Net overall change 750 MWa load increase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SW on-peak market down 1,300 MW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LOLP Trace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Last year: LOLP = 1%</a:t>
            </a:r>
          </a:p>
          <a:p>
            <a:r>
              <a:rPr lang="en-US" dirty="0" smtClean="0"/>
              <a:t>750 MWa load increase +3.4%</a:t>
            </a:r>
            <a:br>
              <a:rPr lang="en-US" dirty="0" smtClean="0"/>
            </a:br>
            <a:r>
              <a:rPr lang="en-US" dirty="0" smtClean="0"/>
              <a:t>LOLP = 1 + 3.4 = 4.4%</a:t>
            </a:r>
          </a:p>
          <a:p>
            <a:r>
              <a:rPr lang="en-US" dirty="0" smtClean="0"/>
              <a:t>1300 MW less SW Market +1%</a:t>
            </a:r>
            <a:br>
              <a:rPr lang="en-US" dirty="0" smtClean="0"/>
            </a:br>
            <a:r>
              <a:rPr lang="en-US" dirty="0" smtClean="0"/>
              <a:t>LOLP = 4.4 + 1 = 5.4%</a:t>
            </a:r>
          </a:p>
          <a:p>
            <a:r>
              <a:rPr lang="en-US" dirty="0" smtClean="0"/>
              <a:t>Temp-correlated wind +1%</a:t>
            </a:r>
            <a:br>
              <a:rPr lang="en-US" dirty="0" smtClean="0"/>
            </a:br>
            <a:r>
              <a:rPr lang="en-US" dirty="0" smtClean="0"/>
              <a:t>LOLP = 5.4 + 1 = 6.4%</a:t>
            </a:r>
          </a:p>
          <a:p>
            <a:r>
              <a:rPr lang="en-US" dirty="0" smtClean="0"/>
              <a:t>Revised model +0.5%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LOLP = 6.4 + 0.5 = 6.9%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Real</a:t>
            </a:r>
            <a:r>
              <a:rPr lang="en-US" dirty="0" smtClean="0"/>
              <a:t> Changes from 2015 to 2017</a:t>
            </a:r>
            <a:br>
              <a:rPr lang="en-US" dirty="0" smtClean="0"/>
            </a:br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Generating resources up about 100 MW</a:t>
            </a:r>
          </a:p>
          <a:p>
            <a:pPr lvl="0"/>
            <a:r>
              <a:rPr lang="en-US" dirty="0" smtClean="0"/>
              <a:t>Wind increases 1,300 MW</a:t>
            </a:r>
          </a:p>
          <a:p>
            <a:pPr lvl="0"/>
            <a:r>
              <a:rPr lang="en-US" dirty="0" smtClean="0"/>
              <a:t>Temperature-correlated wind data</a:t>
            </a:r>
          </a:p>
          <a:p>
            <a:r>
              <a:rPr lang="en-US" dirty="0" smtClean="0"/>
              <a:t>Hydro increases by 270 MWa</a:t>
            </a:r>
          </a:p>
          <a:p>
            <a:pPr lvl="0"/>
            <a:r>
              <a:rPr lang="en-US" dirty="0" smtClean="0"/>
              <a:t>SW on-peak winter market decreases by 1,300 MW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Real</a:t>
            </a:r>
            <a:r>
              <a:rPr lang="en-US" dirty="0" smtClean="0"/>
              <a:t> Changes from 2015 to 2017</a:t>
            </a:r>
            <a:br>
              <a:rPr lang="en-US" dirty="0" smtClean="0"/>
            </a:br>
            <a:r>
              <a:rPr lang="en-US" dirty="0" smtClean="0"/>
              <a:t>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Loads increase by about 300 MWa</a:t>
            </a:r>
          </a:p>
          <a:p>
            <a:r>
              <a:rPr lang="en-US" dirty="0" smtClean="0"/>
              <a:t>Average summer peak increases 500 MW</a:t>
            </a:r>
          </a:p>
          <a:p>
            <a:r>
              <a:rPr lang="en-US" dirty="0" smtClean="0"/>
              <a:t>Average winter peak increases 300 MW</a:t>
            </a:r>
          </a:p>
          <a:p>
            <a:r>
              <a:rPr lang="en-US" dirty="0" smtClean="0"/>
              <a:t>Firm contracts about the </a:t>
            </a:r>
            <a:r>
              <a:rPr lang="en-US" dirty="0" smtClean="0"/>
              <a:t>same</a:t>
            </a:r>
          </a:p>
          <a:p>
            <a:endParaRPr lang="en-US" dirty="0" smtClean="0"/>
          </a:p>
          <a:p>
            <a:r>
              <a:rPr lang="en-US" dirty="0" smtClean="0"/>
              <a:t>Last year’s assessment was wrong</a:t>
            </a:r>
            <a:br>
              <a:rPr lang="en-US" dirty="0" smtClean="0"/>
            </a:br>
            <a:r>
              <a:rPr lang="en-US" dirty="0" smtClean="0"/>
              <a:t>(should have been higher)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Committee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Review 2017 load and resource data </a:t>
            </a:r>
          </a:p>
          <a:p>
            <a:pPr lvl="0"/>
            <a:r>
              <a:rPr lang="en-US" dirty="0" smtClean="0"/>
              <a:t>Explain how conservation is incorporated into the load and at what level</a:t>
            </a:r>
          </a:p>
          <a:p>
            <a:pPr lvl="0"/>
            <a:r>
              <a:rPr lang="en-US" dirty="0" smtClean="0"/>
              <a:t>Obtain CEC assessment of loads and resources for 2017 to update the SW on-peak and off-peak market availability</a:t>
            </a:r>
          </a:p>
          <a:p>
            <a:pPr lvl="0"/>
            <a:r>
              <a:rPr lang="en-US" dirty="0" smtClean="0"/>
              <a:t>Review south-to-north intertie capacities</a:t>
            </a:r>
          </a:p>
          <a:p>
            <a:pPr lvl="0"/>
            <a:r>
              <a:rPr lang="en-US" dirty="0" smtClean="0"/>
              <a:t>Review curtailment records for potential false positives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Single LOLP value can be misleading</a:t>
            </a:r>
          </a:p>
          <a:p>
            <a:pPr lvl="0"/>
            <a:r>
              <a:rPr lang="en-US" dirty="0" smtClean="0"/>
              <a:t>LOLP is likely to be greater than 5% </a:t>
            </a:r>
          </a:p>
          <a:p>
            <a:pPr lvl="0"/>
            <a:r>
              <a:rPr lang="en-US" dirty="0" smtClean="0"/>
              <a:t>Does not mean a recurrence of the 2001 crisis</a:t>
            </a:r>
          </a:p>
          <a:p>
            <a:pPr lvl="0"/>
            <a:r>
              <a:rPr lang="en-US" dirty="0" smtClean="0"/>
              <a:t>Relying only on existing resources and conservation yields a power supply with a likelihood of curtailment above our tolerance level  </a:t>
            </a:r>
          </a:p>
          <a:p>
            <a:pPr lvl="0"/>
            <a:r>
              <a:rPr lang="en-US" dirty="0" smtClean="0"/>
              <a:t>The “gap” can be filled by generating resources, demand response or more conservation. </a:t>
            </a:r>
          </a:p>
          <a:p>
            <a:pPr lvl="0"/>
            <a:r>
              <a:rPr lang="en-US" dirty="0" smtClean="0"/>
              <a:t>But that is a separate process from an adequacy assessment    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ackout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94058"/>
            <a:ext cx="8763000" cy="6763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Assumptions and uncertainties</a:t>
            </a:r>
          </a:p>
          <a:p>
            <a:r>
              <a:rPr lang="en-US" dirty="0" smtClean="0"/>
              <a:t>Current assessment</a:t>
            </a:r>
          </a:p>
          <a:p>
            <a:r>
              <a:rPr lang="en-US" dirty="0" smtClean="0"/>
              <a:t>Changes from last year’s assessment</a:t>
            </a:r>
          </a:p>
          <a:p>
            <a:r>
              <a:rPr lang="en-US" dirty="0" smtClean="0"/>
              <a:t>Tech committee action items</a:t>
            </a:r>
          </a:p>
          <a:p>
            <a:r>
              <a:rPr lang="en-US" dirty="0" smtClean="0"/>
              <a:t>The “Message”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Existing resources (sited and licensed)</a:t>
            </a:r>
          </a:p>
          <a:p>
            <a:r>
              <a:rPr lang="en-US" dirty="0" smtClean="0"/>
              <a:t>6</a:t>
            </a:r>
            <a:r>
              <a:rPr lang="en-US" baseline="30000" dirty="0" smtClean="0"/>
              <a:t>th</a:t>
            </a:r>
            <a:r>
              <a:rPr lang="en-US" dirty="0" smtClean="0"/>
              <a:t> plan conservation</a:t>
            </a:r>
          </a:p>
          <a:p>
            <a:r>
              <a:rPr lang="en-US" dirty="0" smtClean="0"/>
              <a:t>Markets</a:t>
            </a:r>
          </a:p>
          <a:p>
            <a:pPr lvl="1"/>
            <a:r>
              <a:rPr lang="en-US" dirty="0" smtClean="0"/>
              <a:t>NW: all in winter, 1000 MW in summer</a:t>
            </a:r>
          </a:p>
          <a:p>
            <a:pPr lvl="1"/>
            <a:r>
              <a:rPr lang="en-US" dirty="0" smtClean="0"/>
              <a:t>SW on-peak: 1700 MW winter, 0 in summer</a:t>
            </a:r>
          </a:p>
          <a:p>
            <a:pPr lvl="1"/>
            <a:r>
              <a:rPr lang="en-US" dirty="0" smtClean="0"/>
              <a:t>SW off-peak: 3000 MW year round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Explicitly modeled</a:t>
            </a:r>
          </a:p>
          <a:p>
            <a:pPr lvl="1"/>
            <a:r>
              <a:rPr lang="en-US" dirty="0" smtClean="0"/>
              <a:t>Water supply</a:t>
            </a:r>
          </a:p>
          <a:p>
            <a:pPr lvl="1"/>
            <a:r>
              <a:rPr lang="en-US" dirty="0" smtClean="0"/>
              <a:t>Temperature load variation</a:t>
            </a:r>
          </a:p>
          <a:p>
            <a:pPr lvl="1"/>
            <a:r>
              <a:rPr lang="en-US" dirty="0" smtClean="0"/>
              <a:t>Wind</a:t>
            </a:r>
          </a:p>
          <a:p>
            <a:pPr lvl="1"/>
            <a:r>
              <a:rPr lang="en-US" dirty="0" smtClean="0"/>
              <a:t>Forced outages</a:t>
            </a:r>
          </a:p>
          <a:p>
            <a:r>
              <a:rPr lang="en-US" dirty="0" smtClean="0"/>
              <a:t>Not modeled</a:t>
            </a:r>
          </a:p>
          <a:p>
            <a:pPr lvl="1"/>
            <a:r>
              <a:rPr lang="en-US" dirty="0" smtClean="0"/>
              <a:t>Economic load growth</a:t>
            </a:r>
          </a:p>
          <a:p>
            <a:pPr lvl="1"/>
            <a:r>
              <a:rPr lang="en-US" dirty="0" smtClean="0"/>
              <a:t>Uncertainty in SW market</a:t>
            </a:r>
          </a:p>
          <a:p>
            <a:pPr lvl="1"/>
            <a:r>
              <a:rPr lang="en-US" dirty="0" smtClean="0"/>
              <a:t>Variations in maintenance schedules</a:t>
            </a:r>
          </a:p>
          <a:p>
            <a:pPr lvl="1"/>
            <a:r>
              <a:rPr lang="en-US" dirty="0" smtClean="0"/>
              <a:t>Systemic variations in wind 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 Case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20125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Most Positive Case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CGS in service, good wind set, no false positives</a:t>
            </a:r>
            <a:endParaRPr lang="en-US" sz="2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8620125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Least Positive Case</a:t>
            </a:r>
            <a:br>
              <a:rPr lang="en-US" sz="3600" dirty="0" smtClean="0"/>
            </a:br>
            <a:r>
              <a:rPr lang="en-US" sz="2000" dirty="0" smtClean="0"/>
              <a:t>Bad wind set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F1029-CF9F-4214-9CA0-D2BF42FC7C7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20125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Changes from Last Year’s Assessment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year (for 2015) LOLP = 1%</a:t>
            </a:r>
          </a:p>
          <a:p>
            <a:r>
              <a:rPr lang="en-US" dirty="0" smtClean="0"/>
              <a:t>Current (for 2017) LOLP = 7%</a:t>
            </a:r>
          </a:p>
          <a:p>
            <a:endParaRPr lang="en-US" dirty="0" smtClean="0"/>
          </a:p>
          <a:p>
            <a:r>
              <a:rPr lang="en-US" dirty="0" smtClean="0"/>
              <a:t>What happened?</a:t>
            </a:r>
          </a:p>
          <a:p>
            <a:pPr lvl="1"/>
            <a:r>
              <a:rPr lang="en-US" dirty="0" smtClean="0"/>
              <a:t>Data errors</a:t>
            </a:r>
          </a:p>
          <a:p>
            <a:pPr lvl="1"/>
            <a:r>
              <a:rPr lang="en-US" dirty="0" smtClean="0"/>
              <a:t>Modeling changes</a:t>
            </a:r>
          </a:p>
          <a:p>
            <a:pPr lvl="1"/>
            <a:r>
              <a:rPr lang="en-US" dirty="0" smtClean="0"/>
              <a:t>Real life changes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E1D8-CC6B-45F6-A524-66553FFB59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Council</Template>
  <TotalTime>1068</TotalTime>
  <Words>405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1611</vt:lpstr>
      <vt:lpstr>Progress on Resource Adequacy Assessment for 2017</vt:lpstr>
      <vt:lpstr>Slide 2</vt:lpstr>
      <vt:lpstr>Outline</vt:lpstr>
      <vt:lpstr>Assumptions</vt:lpstr>
      <vt:lpstr>Uncertainties</vt:lpstr>
      <vt:lpstr>Reference Case</vt:lpstr>
      <vt:lpstr>Most Positive Case CGS in service, good wind set, no false positives</vt:lpstr>
      <vt:lpstr>Least Positive Case Bad wind set</vt:lpstr>
      <vt:lpstr>Changes from Last Year’s Assessment</vt:lpstr>
      <vt:lpstr>Changes from 2015 to 2017 Loads (mostly data errors)</vt:lpstr>
      <vt:lpstr>Changes from 2015 to 2017 Resources</vt:lpstr>
      <vt:lpstr>LOLP Trace back</vt:lpstr>
      <vt:lpstr>Real Changes from 2015 to 2017 Resources</vt:lpstr>
      <vt:lpstr>Real Changes from 2015 to 2017 Loads</vt:lpstr>
      <vt:lpstr>Technical Committee Actions</vt:lpstr>
      <vt:lpstr>The Message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Fazio</dc:creator>
  <cp:lastModifiedBy>John Fazio</cp:lastModifiedBy>
  <cp:revision>169</cp:revision>
  <dcterms:created xsi:type="dcterms:W3CDTF">2012-02-16T19:12:14Z</dcterms:created>
  <dcterms:modified xsi:type="dcterms:W3CDTF">2012-08-30T15:17:56Z</dcterms:modified>
</cp:coreProperties>
</file>