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7"/>
  </p:notesMasterIdLst>
  <p:sldIdLst>
    <p:sldId id="256" r:id="rId2"/>
    <p:sldId id="276" r:id="rId3"/>
    <p:sldId id="277" r:id="rId4"/>
    <p:sldId id="278" r:id="rId5"/>
    <p:sldId id="269" r:id="rId6"/>
    <p:sldId id="280" r:id="rId7"/>
    <p:sldId id="281" r:id="rId8"/>
    <p:sldId id="282" r:id="rId9"/>
    <p:sldId id="283" r:id="rId10"/>
    <p:sldId id="257" r:id="rId11"/>
    <p:sldId id="284" r:id="rId12"/>
    <p:sldId id="285" r:id="rId13"/>
    <p:sldId id="286" r:id="rId14"/>
    <p:sldId id="279" r:id="rId15"/>
    <p:sldId id="274" r:id="rId1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906" y="-3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BFCCB9-B6B8-4160-8564-36E94590E632}" type="datetimeFigureOut">
              <a:rPr lang="en-US" smtClean="0"/>
              <a:pPr/>
              <a:t>9/27/2012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3FCAB1-897F-4885-9845-583E31D072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9687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103B9C2-5203-44D7-A69C-FA98DBEEFC7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066800" y="3733800"/>
            <a:ext cx="6858000" cy="1752600"/>
          </a:xfrm>
        </p:spPr>
        <p:txBody>
          <a:bodyPr>
            <a:normAutofit/>
          </a:bodyPr>
          <a:lstStyle>
            <a:lvl1pPr algn="ctr">
              <a:buFontTx/>
              <a:buNone/>
              <a:defRPr/>
            </a:lvl1pPr>
          </a:lstStyle>
          <a:p>
            <a:r>
              <a:rPr lang="en-US" sz="2000" dirty="0" smtClean="0">
                <a:solidFill>
                  <a:schemeClr val="tx1"/>
                </a:solidFill>
                <a:latin typeface="Georgia" pitchFamily="18" charset="0"/>
              </a:rPr>
              <a:t>Subtitle Here</a:t>
            </a:r>
          </a:p>
          <a:p>
            <a:r>
              <a:rPr lang="en-US" sz="2000" dirty="0" smtClean="0">
                <a:solidFill>
                  <a:schemeClr val="tx1"/>
                </a:solidFill>
                <a:latin typeface="Georgia" pitchFamily="18" charset="0"/>
              </a:rPr>
              <a:t>Name</a:t>
            </a:r>
          </a:p>
          <a:p>
            <a:r>
              <a:rPr lang="en-US" sz="2000" dirty="0" smtClean="0">
                <a:solidFill>
                  <a:schemeClr val="tx1"/>
                </a:solidFill>
                <a:latin typeface="Georgia" pitchFamily="18" charset="0"/>
              </a:rPr>
              <a:t>Date</a:t>
            </a: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2"/>
          </p:nvPr>
        </p:nvSpPr>
        <p:spPr>
          <a:xfrm>
            <a:off x="1066800" y="1600200"/>
            <a:ext cx="1981200" cy="129540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5"/>
          </p:nvPr>
        </p:nvSpPr>
        <p:spPr>
          <a:xfrm>
            <a:off x="3200400" y="1600200"/>
            <a:ext cx="4953000" cy="1219200"/>
          </a:xfrm>
        </p:spPr>
        <p:txBody>
          <a:bodyPr/>
          <a:lstStyle>
            <a:lvl1pPr marL="0" algn="l">
              <a:buNone/>
              <a:defRPr>
                <a:latin typeface="Century Gothic" pitchFamily="34" charset="0"/>
              </a:defRPr>
            </a:lvl1pPr>
            <a:lvl2pPr algn="l">
              <a:buNone/>
              <a:defRPr>
                <a:latin typeface="Century Gothic" pitchFamily="34" charset="0"/>
              </a:defRPr>
            </a:lvl2pPr>
            <a:lvl3pPr algn="l">
              <a:buNone/>
              <a:defRPr>
                <a:latin typeface="Century Gothic" pitchFamily="34" charset="0"/>
              </a:defRPr>
            </a:lvl3pPr>
            <a:lvl4pPr algn="l">
              <a:buNone/>
              <a:defRPr>
                <a:latin typeface="Century Gothic" pitchFamily="34" charset="0"/>
              </a:defRPr>
            </a:lvl4pPr>
            <a:lvl5pPr algn="l">
              <a:buNone/>
              <a:defRPr>
                <a:latin typeface="Century Gothic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80999"/>
            <a:ext cx="8077200" cy="83820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20574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05B1F-87EE-48DE-9D72-027D70FD7C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0E1D8-CC6B-45F6-A524-66553FFB59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9C8EB-FD21-4CFF-A795-775AA1FE1D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1029-CF9F-4214-9CA0-D2BF42FC7C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1B7FE-9747-4B89-8A9A-C1E2A6CF94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8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124200" y="63246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entury Gothic" pitchFamily="34" charset="0"/>
              </a:defRPr>
            </a:lvl1pPr>
          </a:lstStyle>
          <a:p>
            <a:fld id="{0103B9C2-5203-44D7-A69C-FA98DBEEFC7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Century Gothic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008000"/>
        </a:buClr>
        <a:buFont typeface="Wingdings" pitchFamily="2" charset="2"/>
        <a:buChar char="§"/>
        <a:defRPr sz="3200" kern="1200">
          <a:solidFill>
            <a:schemeClr val="tx1"/>
          </a:solidFill>
          <a:latin typeface="Georgia" pitchFamily="18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008000"/>
        </a:buClr>
        <a:buFont typeface="Arial" pitchFamily="34" charset="0"/>
        <a:buChar char="–"/>
        <a:defRPr sz="2800" kern="1200">
          <a:solidFill>
            <a:schemeClr val="tx1"/>
          </a:solidFill>
          <a:latin typeface="Georgia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008000"/>
        </a:buClr>
        <a:buFont typeface="Wingdings" pitchFamily="2" charset="2"/>
        <a:buChar char="§"/>
        <a:defRPr sz="2400" kern="1200">
          <a:solidFill>
            <a:schemeClr val="tx1"/>
          </a:solidFill>
          <a:latin typeface="Georgia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008000"/>
        </a:buClr>
        <a:buFont typeface="Arial" pitchFamily="34" charset="0"/>
        <a:buChar char="–"/>
        <a:defRPr sz="2000" kern="1200">
          <a:solidFill>
            <a:schemeClr val="tx1"/>
          </a:solidFill>
          <a:latin typeface="Georgia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008000"/>
        </a:buClr>
        <a:buFont typeface="Arial" pitchFamily="34" charset="0"/>
        <a:buChar char="»"/>
        <a:defRPr sz="2000" kern="1200">
          <a:solidFill>
            <a:schemeClr val="tx1"/>
          </a:solidFill>
          <a:latin typeface="Georgia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52400"/>
            <a:ext cx="8077200" cy="1142999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September 28, 2012</a:t>
            </a:r>
            <a:br>
              <a:rPr lang="en-US" sz="3600" b="1" dirty="0" smtClean="0"/>
            </a:br>
            <a:r>
              <a:rPr lang="en-US" sz="3600" b="1" dirty="0" smtClean="0"/>
              <a:t>Draft Assessment Results</a:t>
            </a:r>
            <a:endParaRPr lang="en-US" sz="3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0" y="5791200"/>
            <a:ext cx="4419600" cy="914400"/>
          </a:xfrm>
        </p:spPr>
        <p:txBody>
          <a:bodyPr>
            <a:noAutofit/>
          </a:bodyPr>
          <a:lstStyle/>
          <a:p>
            <a:r>
              <a:rPr lang="en-US" sz="2000" dirty="0" smtClean="0"/>
              <a:t>Technical Committee Meeting</a:t>
            </a:r>
          </a:p>
          <a:p>
            <a:r>
              <a:rPr lang="en-US" sz="2000" dirty="0" smtClean="0"/>
              <a:t>September 28, 2012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05B1F-87EE-48DE-9D72-027D70FD7C1E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6" name="Picture 5" descr="RA 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6000" y="1752600"/>
            <a:ext cx="4495800" cy="37918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1029-CF9F-4214-9CA0-D2BF42FC7C7D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2400"/>
            <a:ext cx="8639335" cy="647699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1029-CF9F-4214-9CA0-D2BF42FC7C7D}" type="slidenum">
              <a:rPr lang="en-US" smtClean="0"/>
              <a:pPr/>
              <a:t>11</a:t>
            </a:fld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457199"/>
            <a:ext cx="8676333" cy="620285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4062538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1029-CF9F-4214-9CA0-D2BF42FC7C7D}" type="slidenum">
              <a:rPr lang="en-US" smtClean="0"/>
              <a:pPr/>
              <a:t>12</a:t>
            </a:fld>
            <a:endParaRPr lang="en-U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304800"/>
            <a:ext cx="8620125" cy="5838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31398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1029-CF9F-4214-9CA0-D2BF42FC7C7D}" type="slidenum">
              <a:rPr lang="en-US" smtClean="0"/>
              <a:pPr/>
              <a:t>13</a:t>
            </a:fld>
            <a:endParaRPr lang="en-US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937" y="304800"/>
            <a:ext cx="8620125" cy="5838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85504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0E1D8-CC6B-45F6-A524-66553FFB596B}" type="slidenum">
              <a:rPr lang="en-US" smtClean="0"/>
              <a:pPr/>
              <a:t>14</a:t>
            </a:fld>
            <a:endParaRPr lang="en-US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" y="192088"/>
            <a:ext cx="9126537" cy="6473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30243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September 28, 2012 Assessment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1029-CF9F-4214-9CA0-D2BF42FC7C7D}" type="slidenum">
              <a:rPr lang="en-US" smtClean="0"/>
              <a:pPr/>
              <a:t>15</a:t>
            </a:fld>
            <a:endParaRPr lang="en-US"/>
          </a:p>
        </p:txBody>
      </p:sp>
      <p:pic>
        <p:nvPicPr>
          <p:cNvPr id="4" name="Picture 3" descr="Box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362200" y="1752600"/>
            <a:ext cx="3886200" cy="404518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Assumptions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How many games do we need to do?  </a:t>
            </a:r>
            <a:endParaRPr lang="en-US" dirty="0" smtClean="0"/>
          </a:p>
          <a:p>
            <a:pPr lvl="1"/>
            <a:r>
              <a:rPr lang="en-US" dirty="0" smtClean="0"/>
              <a:t>There are 80 water years (sequential draw) , 77 load years (random draw), and wind year is lock-stepped with load year</a:t>
            </a:r>
          </a:p>
          <a:p>
            <a:pPr lvl="1"/>
            <a:r>
              <a:rPr lang="en-US" dirty="0" smtClean="0"/>
              <a:t>Random draws do not cover all unique combinations of water and load/wind unless we do a large number of games</a:t>
            </a:r>
          </a:p>
          <a:p>
            <a:pPr lvl="1"/>
            <a:r>
              <a:rPr lang="en-US" dirty="0" smtClean="0"/>
              <a:t>Too few games can produce uneven results</a:t>
            </a:r>
            <a:endParaRPr lang="en-US" dirty="0" smtClean="0"/>
          </a:p>
          <a:p>
            <a:r>
              <a:rPr lang="en-US" dirty="0" smtClean="0"/>
              <a:t>Which wind year set do we use?</a:t>
            </a:r>
          </a:p>
          <a:p>
            <a:pPr lvl="1"/>
            <a:r>
              <a:rPr lang="en-US" dirty="0" smtClean="0"/>
              <a:t>There are 20 sets of temperature-correlated wind capacity factors</a:t>
            </a:r>
            <a:endParaRPr lang="en-US" dirty="0"/>
          </a:p>
          <a:p>
            <a:r>
              <a:rPr lang="en-US" dirty="0" smtClean="0"/>
              <a:t>Look at “instantaneous” LOLP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0E1D8-CC6B-45F6-A524-66553FFB596B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8157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0E1D8-CC6B-45F6-A524-66553FFB596B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166688"/>
            <a:ext cx="9150350" cy="6523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89791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0E1D8-CC6B-45F6-A524-66553FFB596B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84" y="381000"/>
            <a:ext cx="9134415" cy="6205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28794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Number of Games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How many games? … (80 x 77 = 6160) </a:t>
            </a:r>
          </a:p>
          <a:p>
            <a:pPr lvl="1"/>
            <a:r>
              <a:rPr lang="en-US" dirty="0" smtClean="0"/>
              <a:t>Sequential water pairs uniquely with load/wind by using a cycled sequence for the load years</a:t>
            </a:r>
          </a:p>
          <a:p>
            <a:pPr lvl="1"/>
            <a:r>
              <a:rPr lang="en-US" dirty="0" smtClean="0"/>
              <a:t>Game #1 pairs 1929 water with 1929 load, and the run is essentially in lockstep for the first 77 games (game #77 pairs 2005 water and load)</a:t>
            </a:r>
          </a:p>
          <a:p>
            <a:pPr lvl="1"/>
            <a:r>
              <a:rPr lang="en-US" dirty="0" smtClean="0"/>
              <a:t>Game #78 pairs 2006 water with 1929 load</a:t>
            </a:r>
          </a:p>
          <a:p>
            <a:pPr lvl="1"/>
            <a:r>
              <a:rPr lang="en-US" dirty="0" smtClean="0"/>
              <a:t>Water year 1929 pairs with load year 1929, 1932, 1935, … , and so 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0E1D8-CC6B-45F6-A524-66553FFB596B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Wind Capacity Sets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Which one? </a:t>
            </a:r>
          </a:p>
          <a:p>
            <a:pPr lvl="1"/>
            <a:r>
              <a:rPr lang="en-US" dirty="0" smtClean="0"/>
              <a:t>For now, we selected set #18, which tested at the mid-range for LOLP at 4900 games </a:t>
            </a:r>
          </a:p>
          <a:p>
            <a:pPr lvl="1"/>
            <a:r>
              <a:rPr lang="en-US" dirty="0" smtClean="0"/>
              <a:t>The test cases were done using older </a:t>
            </a:r>
            <a:r>
              <a:rPr lang="en-US" dirty="0" smtClean="0"/>
              <a:t>assumptions (</a:t>
            </a:r>
            <a:r>
              <a:rPr lang="en-US" dirty="0" smtClean="0"/>
              <a:t>70-year hydro, some differences in wind totals, other resources)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0E1D8-CC6B-45F6-A524-66553FFB596B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4211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Wind Capacity Sets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0E1D8-CC6B-45F6-A524-66553FFB596B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676400"/>
            <a:ext cx="5943600" cy="423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54571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Draft Assessment Results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0E1D8-CC6B-45F6-A524-66553FFB596B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787" y="2438400"/>
            <a:ext cx="8734425" cy="245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02678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Draft Assessment Results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0E1D8-CC6B-45F6-A524-66553FFB596B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524000"/>
            <a:ext cx="7624762" cy="51492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01502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61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Council</Template>
  <TotalTime>1359</TotalTime>
  <Words>261</Words>
  <Application>Microsoft Office PowerPoint</Application>
  <PresentationFormat>On-screen Show (4:3)</PresentationFormat>
  <Paragraphs>40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1611</vt:lpstr>
      <vt:lpstr>September 28, 2012 Draft Assessment Results</vt:lpstr>
      <vt:lpstr>Other Assumptions</vt:lpstr>
      <vt:lpstr>PowerPoint Presentation</vt:lpstr>
      <vt:lpstr>PowerPoint Presentation</vt:lpstr>
      <vt:lpstr>Number of Games</vt:lpstr>
      <vt:lpstr>Wind Capacity Sets</vt:lpstr>
      <vt:lpstr>Wind Capacity Sets</vt:lpstr>
      <vt:lpstr>Draft Assessment Results</vt:lpstr>
      <vt:lpstr>Draft Assessment Results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September 28, 2012 Assessment</vt:lpstr>
    </vt:vector>
  </TitlesOfParts>
  <Company>Northwest Power and Conservation Council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John Fazio</dc:creator>
  <cp:lastModifiedBy>Byrne,Patricia H (BPA) - PGPR-5</cp:lastModifiedBy>
  <cp:revision>212</cp:revision>
  <dcterms:created xsi:type="dcterms:W3CDTF">2012-02-16T19:12:14Z</dcterms:created>
  <dcterms:modified xsi:type="dcterms:W3CDTF">2012-09-28T00:16:33Z</dcterms:modified>
</cp:coreProperties>
</file>