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6" r:id="rId2"/>
    <p:sldId id="269" r:id="rId3"/>
    <p:sldId id="257" r:id="rId4"/>
    <p:sldId id="270" r:id="rId5"/>
    <p:sldId id="271" r:id="rId6"/>
    <p:sldId id="274" r:id="rId7"/>
    <p:sldId id="272" r:id="rId8"/>
    <p:sldId id="275" r:id="rId9"/>
    <p:sldId id="276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094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FCCB9-B6B8-4160-8564-36E94590E632}" type="datetimeFigureOut">
              <a:rPr lang="en-US" smtClean="0"/>
              <a:pPr/>
              <a:t>9/28/2012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FCAB1-897F-4885-9845-583E31D072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03B9C2-5203-44D7-A69C-FA98DBEEFC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66800" y="3733800"/>
            <a:ext cx="6858000" cy="1752600"/>
          </a:xfrm>
        </p:spPr>
        <p:txBody>
          <a:bodyPr>
            <a:normAutofit/>
          </a:bodyPr>
          <a:lstStyle>
            <a:lvl1pPr algn="ctr">
              <a:buFontTx/>
              <a:buNone/>
              <a:defRPr/>
            </a:lvl1pPr>
          </a:lstStyle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Subtitle Here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Name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Date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1066800" y="1600200"/>
            <a:ext cx="1981200" cy="12954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/>
          </p:nvPr>
        </p:nvSpPr>
        <p:spPr>
          <a:xfrm>
            <a:off x="3200400" y="1600200"/>
            <a:ext cx="4953000" cy="1219200"/>
          </a:xfrm>
        </p:spPr>
        <p:txBody>
          <a:bodyPr/>
          <a:lstStyle>
            <a:lvl1pPr marL="0" algn="l">
              <a:buNone/>
              <a:defRPr>
                <a:latin typeface="Century Gothic" pitchFamily="34" charset="0"/>
              </a:defRPr>
            </a:lvl1pPr>
            <a:lvl2pPr algn="l">
              <a:buNone/>
              <a:defRPr>
                <a:latin typeface="Century Gothic" pitchFamily="34" charset="0"/>
              </a:defRPr>
            </a:lvl2pPr>
            <a:lvl3pPr algn="l">
              <a:buNone/>
              <a:defRPr>
                <a:latin typeface="Century Gothic" pitchFamily="34" charset="0"/>
              </a:defRPr>
            </a:lvl3pPr>
            <a:lvl4pPr algn="l">
              <a:buNone/>
              <a:defRPr>
                <a:latin typeface="Century Gothic" pitchFamily="34" charset="0"/>
              </a:defRPr>
            </a:lvl4pPr>
            <a:lvl5pPr algn="l">
              <a:buNone/>
              <a:defRPr>
                <a:latin typeface="Century Gothic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0999"/>
            <a:ext cx="8077200" cy="8382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0574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5B1F-87EE-48DE-9D72-027D70FD7C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9C8EB-FD21-4CFF-A795-775AA1FE1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029-CF9F-4214-9CA0-D2BF42FC7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1B7FE-9747-4B89-8A9A-C1E2A6CF9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242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fld id="{0103B9C2-5203-44D7-A69C-FA98DBEEF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8000"/>
        </a:buClr>
        <a:buFont typeface="Wingdings" pitchFamily="2" charset="2"/>
        <a:buChar char="§"/>
        <a:defRPr sz="32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8000"/>
        </a:buClr>
        <a:buFont typeface="Arial" pitchFamily="34" charset="0"/>
        <a:buChar char="–"/>
        <a:defRPr sz="28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8000"/>
        </a:buClr>
        <a:buFont typeface="Wingdings" pitchFamily="2" charset="2"/>
        <a:buChar char="§"/>
        <a:defRPr sz="24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8000"/>
        </a:buClr>
        <a:buFont typeface="Arial" pitchFamily="34" charset="0"/>
        <a:buChar char="–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8000"/>
        </a:buClr>
        <a:buFont typeface="Arial" pitchFamily="34" charset="0"/>
        <a:buChar char="»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"/>
            <a:ext cx="8077200" cy="1142999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Data and Assumptions for</a:t>
            </a:r>
            <a:br>
              <a:rPr lang="en-US" sz="3600" b="1" dirty="0" smtClean="0"/>
            </a:br>
            <a:r>
              <a:rPr lang="en-US" sz="3600" b="1" dirty="0" smtClean="0"/>
              <a:t>Final Assessment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791200"/>
            <a:ext cx="4419600" cy="914400"/>
          </a:xfrm>
        </p:spPr>
        <p:txBody>
          <a:bodyPr>
            <a:noAutofit/>
          </a:bodyPr>
          <a:lstStyle/>
          <a:p>
            <a:r>
              <a:rPr lang="en-US" sz="2000" dirty="0" smtClean="0"/>
              <a:t>Technical Committee Meeting</a:t>
            </a:r>
          </a:p>
          <a:p>
            <a:r>
              <a:rPr lang="en-US" sz="2000" dirty="0" smtClean="0"/>
              <a:t>September 28,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5B1F-87EE-48DE-9D72-027D70FD7C1E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6" name="Picture 5" descr="RA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1752600"/>
            <a:ext cx="4495800" cy="37918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August 30</a:t>
            </a:r>
            <a:r>
              <a:rPr lang="en-US" baseline="30000" dirty="0" smtClean="0"/>
              <a:t>th</a:t>
            </a:r>
            <a:r>
              <a:rPr lang="en-US" dirty="0" smtClean="0"/>
              <a:t>  Draft Assessment</a:t>
            </a:r>
          </a:p>
          <a:p>
            <a:endParaRPr lang="en-US" dirty="0" smtClean="0"/>
          </a:p>
          <a:p>
            <a:r>
              <a:rPr lang="en-US" dirty="0" smtClean="0"/>
              <a:t>Changes since the 8/30/12 Draft</a:t>
            </a:r>
          </a:p>
          <a:p>
            <a:endParaRPr lang="en-US" dirty="0" smtClean="0"/>
          </a:p>
          <a:p>
            <a:r>
              <a:rPr lang="en-US" dirty="0" smtClean="0"/>
              <a:t>September 28</a:t>
            </a:r>
            <a:r>
              <a:rPr lang="en-US" baseline="30000" dirty="0" smtClean="0"/>
              <a:t>th</a:t>
            </a:r>
            <a:r>
              <a:rPr lang="en-US" dirty="0" smtClean="0"/>
              <a:t> Draft Assessment</a:t>
            </a:r>
          </a:p>
          <a:p>
            <a:endParaRPr lang="en-US" dirty="0" smtClean="0"/>
          </a:p>
          <a:p>
            <a:r>
              <a:rPr lang="en-US" dirty="0" smtClean="0"/>
              <a:t>Proposed Changes for the 10/26/12 Final (based on comments received)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August 30, 2012 Assessment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029-CF9F-4214-9CA0-D2BF42FC7C7D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838200"/>
            <a:ext cx="8620125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Changes since the 8/30/12 Draft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Code fix (related to Canadian operation, eliminated anomalous June curtailments)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80-year hydro record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LLH Summer purchase-ahead </a:t>
            </a:r>
            <a:br>
              <a:rPr lang="en-US" dirty="0" smtClean="0"/>
            </a:br>
            <a:r>
              <a:rPr lang="en-US" dirty="0" smtClean="0"/>
              <a:t>1,000 MW to 3,000 MW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Misc resource updates </a:t>
            </a:r>
            <a:r>
              <a:rPr lang="en-US" dirty="0" smtClean="0">
                <a:solidFill>
                  <a:srgbClr val="FF0000"/>
                </a:solidFill>
              </a:rPr>
              <a:t>(next slide)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Misc Resource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Wind 4421 to 4579 MW </a:t>
            </a:r>
            <a:r>
              <a:rPr lang="en-US" dirty="0" smtClean="0">
                <a:solidFill>
                  <a:srgbClr val="FF0000"/>
                </a:solidFill>
              </a:rPr>
              <a:t>(+158)</a:t>
            </a:r>
          </a:p>
          <a:p>
            <a:r>
              <a:rPr lang="en-US" dirty="0" smtClean="0"/>
              <a:t>IPP 3,586 MW to 3,451 MW </a:t>
            </a:r>
            <a:r>
              <a:rPr lang="en-US" dirty="0" smtClean="0">
                <a:solidFill>
                  <a:srgbClr val="FF0000"/>
                </a:solidFill>
              </a:rPr>
              <a:t>(-135)</a:t>
            </a:r>
          </a:p>
          <a:p>
            <a:pPr lvl="1"/>
            <a:r>
              <a:rPr lang="en-US" dirty="0" smtClean="0"/>
              <a:t>Centralia 1 670 MW IPP changed to </a:t>
            </a:r>
            <a:br>
              <a:rPr lang="en-US" dirty="0" smtClean="0"/>
            </a:br>
            <a:r>
              <a:rPr lang="en-US" dirty="0" smtClean="0"/>
              <a:t>290 MW IPP and 380 MW firm</a:t>
            </a:r>
          </a:p>
          <a:p>
            <a:pPr lvl="1"/>
            <a:r>
              <a:rPr lang="en-US" dirty="0" smtClean="0"/>
              <a:t>Tenaska 245 MW firm changed to </a:t>
            </a:r>
            <a:br>
              <a:rPr lang="en-US" dirty="0" smtClean="0"/>
            </a:br>
            <a:r>
              <a:rPr lang="en-US" dirty="0" smtClean="0"/>
              <a:t>245 MW IPP</a:t>
            </a:r>
          </a:p>
          <a:p>
            <a:r>
              <a:rPr lang="en-US" dirty="0" smtClean="0"/>
              <a:t>Firm 12, 746 MW to 12,881 MW </a:t>
            </a:r>
            <a:r>
              <a:rPr lang="en-US" dirty="0" smtClean="0">
                <a:solidFill>
                  <a:srgbClr val="FF0000"/>
                </a:solidFill>
              </a:rPr>
              <a:t>(+135)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September 28, 2012 Assessment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029-CF9F-4214-9CA0-D2BF42FC7C7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" name="Picture 3" descr="Box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62200" y="1752600"/>
            <a:ext cx="3886200" cy="404518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Proposed Changes for Final - </a:t>
            </a:r>
            <a:r>
              <a:rPr lang="en-US" sz="3600" dirty="0" smtClean="0">
                <a:solidFill>
                  <a:srgbClr val="FF0000"/>
                </a:solidFill>
              </a:rPr>
              <a:t>Wind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Wind 4,579 MW to 4,266 MW </a:t>
            </a:r>
            <a:r>
              <a:rPr lang="en-US" dirty="0" smtClean="0">
                <a:solidFill>
                  <a:srgbClr val="FF0000"/>
                </a:solidFill>
              </a:rPr>
              <a:t>(-313)</a:t>
            </a:r>
          </a:p>
          <a:p>
            <a:pPr lvl="1"/>
            <a:r>
              <a:rPr lang="en-US" dirty="0" smtClean="0"/>
              <a:t>Add Fairfield </a:t>
            </a:r>
            <a:r>
              <a:rPr lang="en-US" dirty="0" smtClean="0">
                <a:solidFill>
                  <a:srgbClr val="FF0000"/>
                </a:solidFill>
              </a:rPr>
              <a:t>(+3.3)</a:t>
            </a:r>
          </a:p>
          <a:p>
            <a:pPr lvl="1"/>
            <a:r>
              <a:rPr lang="en-US" dirty="0" smtClean="0"/>
              <a:t>Remove Glacier I &amp; II </a:t>
            </a:r>
            <a:r>
              <a:rPr lang="en-US" dirty="0" smtClean="0">
                <a:solidFill>
                  <a:srgbClr val="FF0000"/>
                </a:solidFill>
              </a:rPr>
              <a:t>(-210)</a:t>
            </a:r>
          </a:p>
          <a:p>
            <a:pPr lvl="1"/>
            <a:r>
              <a:rPr lang="en-US" dirty="0" smtClean="0"/>
              <a:t>Add Gordon Butte </a:t>
            </a:r>
            <a:r>
              <a:rPr lang="en-US" dirty="0" smtClean="0">
                <a:solidFill>
                  <a:srgbClr val="FF0000"/>
                </a:solidFill>
              </a:rPr>
              <a:t>(+3.3)</a:t>
            </a:r>
          </a:p>
          <a:p>
            <a:pPr lvl="1"/>
            <a:r>
              <a:rPr lang="en-US" dirty="0" smtClean="0"/>
              <a:t>Adjust Judith Gap </a:t>
            </a:r>
            <a:r>
              <a:rPr lang="en-US" dirty="0" smtClean="0">
                <a:solidFill>
                  <a:srgbClr val="FF0000"/>
                </a:solidFill>
              </a:rPr>
              <a:t>(-90.4)</a:t>
            </a:r>
          </a:p>
          <a:p>
            <a:pPr lvl="1"/>
            <a:r>
              <a:rPr lang="en-US" dirty="0" smtClean="0"/>
              <a:t>Add Musselshell I &amp; II </a:t>
            </a:r>
            <a:r>
              <a:rPr lang="en-US" dirty="0" smtClean="0">
                <a:solidFill>
                  <a:srgbClr val="FF0000"/>
                </a:solidFill>
              </a:rPr>
              <a:t>(+6.6)</a:t>
            </a:r>
          </a:p>
          <a:p>
            <a:pPr lvl="1"/>
            <a:r>
              <a:rPr lang="en-US" dirty="0" smtClean="0"/>
              <a:t>Adjust </a:t>
            </a:r>
            <a:r>
              <a:rPr lang="en-US" dirty="0" err="1" smtClean="0"/>
              <a:t>Spion</a:t>
            </a:r>
            <a:r>
              <a:rPr lang="en-US" dirty="0" smtClean="0"/>
              <a:t> Kop </a:t>
            </a:r>
            <a:r>
              <a:rPr lang="en-US" dirty="0" smtClean="0">
                <a:solidFill>
                  <a:srgbClr val="FF0000"/>
                </a:solidFill>
              </a:rPr>
              <a:t>(-26.8)</a:t>
            </a:r>
          </a:p>
          <a:p>
            <a:pPr lvl="1"/>
            <a:r>
              <a:rPr lang="en-US" dirty="0" smtClean="0"/>
              <a:t>Adjust Two Dot </a:t>
            </a:r>
            <a:r>
              <a:rPr lang="en-US" dirty="0" smtClean="0">
                <a:solidFill>
                  <a:srgbClr val="FF0000"/>
                </a:solidFill>
              </a:rPr>
              <a:t>(-2.2)</a:t>
            </a:r>
          </a:p>
          <a:p>
            <a:pPr lvl="1"/>
            <a:r>
              <a:rPr lang="en-US" dirty="0" smtClean="0"/>
              <a:t>Add Two Dot II </a:t>
            </a:r>
            <a:r>
              <a:rPr lang="en-US" dirty="0" smtClean="0">
                <a:solidFill>
                  <a:srgbClr val="FF0000"/>
                </a:solidFill>
              </a:rPr>
              <a:t>(+3.3)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Proposed Changes for Final - </a:t>
            </a:r>
            <a:r>
              <a:rPr lang="en-US" sz="3600" dirty="0" smtClean="0">
                <a:solidFill>
                  <a:srgbClr val="FF0000"/>
                </a:solidFill>
              </a:rPr>
              <a:t>Thermal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Montana assumption</a:t>
            </a:r>
            <a:br>
              <a:rPr lang="en-US" dirty="0" smtClean="0"/>
            </a:br>
            <a:r>
              <a:rPr lang="en-US" dirty="0" smtClean="0"/>
              <a:t>Use 1/3 of its load and resources</a:t>
            </a:r>
          </a:p>
          <a:p>
            <a:r>
              <a:rPr lang="en-US" dirty="0" smtClean="0"/>
              <a:t>Mill Creek/Dave </a:t>
            </a:r>
            <a:r>
              <a:rPr lang="en-US" dirty="0" smtClean="0"/>
              <a:t>Gates: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7 out of 150 MW is contracted</a:t>
            </a:r>
            <a:br>
              <a:rPr lang="en-US" dirty="0" smtClean="0"/>
            </a:br>
            <a:r>
              <a:rPr lang="en-US" dirty="0" smtClean="0"/>
              <a:t>Use 1/3 of 143 </a:t>
            </a:r>
            <a:r>
              <a:rPr lang="en-US" dirty="0" smtClean="0">
                <a:solidFill>
                  <a:srgbClr val="FF0000"/>
                </a:solidFill>
              </a:rPr>
              <a:t>(50 </a:t>
            </a:r>
            <a:r>
              <a:rPr lang="en-US" dirty="0" smtClean="0">
                <a:solidFill>
                  <a:srgbClr val="FF0000"/>
                </a:solidFill>
              </a:rPr>
              <a:t>to 47 MW </a:t>
            </a:r>
            <a:r>
              <a:rPr lang="en-US" dirty="0" smtClean="0">
                <a:solidFill>
                  <a:srgbClr val="FF0000"/>
                </a:solidFill>
              </a:rPr>
              <a:t>for NW)</a:t>
            </a:r>
          </a:p>
          <a:p>
            <a:r>
              <a:rPr lang="en-US" dirty="0" smtClean="0"/>
              <a:t> Highwood Generating </a:t>
            </a:r>
            <a:r>
              <a:rPr lang="en-US" dirty="0" smtClean="0"/>
              <a:t>Station: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Off line, remove it </a:t>
            </a:r>
            <a:r>
              <a:rPr lang="en-US" dirty="0" smtClean="0">
                <a:solidFill>
                  <a:srgbClr val="FF0000"/>
                </a:solidFill>
              </a:rPr>
              <a:t>(-13 </a:t>
            </a:r>
            <a:r>
              <a:rPr lang="en-US" dirty="0" smtClean="0">
                <a:solidFill>
                  <a:srgbClr val="FF0000"/>
                </a:solidFill>
              </a:rPr>
              <a:t>MW for NW)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Proposed Changes for Final - </a:t>
            </a:r>
            <a:r>
              <a:rPr lang="en-US" sz="3600" dirty="0" smtClean="0">
                <a:solidFill>
                  <a:srgbClr val="FF0000"/>
                </a:solidFill>
              </a:rPr>
              <a:t>Hydro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Use 80-year hydro record</a:t>
            </a:r>
          </a:p>
          <a:p>
            <a:r>
              <a:rPr lang="en-US" dirty="0" smtClean="0"/>
              <a:t>Account for all hydro independents</a:t>
            </a:r>
          </a:p>
          <a:p>
            <a:r>
              <a:rPr lang="en-US" dirty="0" smtClean="0"/>
              <a:t>Ensure that hydro independent file totals are current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6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Council</Template>
  <TotalTime>1283</TotalTime>
  <Words>205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1611</vt:lpstr>
      <vt:lpstr>Data and Assumptions for Final Assessment</vt:lpstr>
      <vt:lpstr>Outline</vt:lpstr>
      <vt:lpstr>August 30, 2012 Assessment</vt:lpstr>
      <vt:lpstr>Changes since the 8/30/12 Draft</vt:lpstr>
      <vt:lpstr>Misc Resource Updates</vt:lpstr>
      <vt:lpstr>September 28, 2012 Assessment</vt:lpstr>
      <vt:lpstr>Proposed Changes for Final - Wind</vt:lpstr>
      <vt:lpstr>Proposed Changes for Final - Thermal</vt:lpstr>
      <vt:lpstr>Proposed Changes for Final - Hydro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Fazio</dc:creator>
  <cp:lastModifiedBy>Fazio</cp:lastModifiedBy>
  <cp:revision>207</cp:revision>
  <dcterms:created xsi:type="dcterms:W3CDTF">2012-02-16T19:12:14Z</dcterms:created>
  <dcterms:modified xsi:type="dcterms:W3CDTF">2012-09-28T16:24:26Z</dcterms:modified>
</cp:coreProperties>
</file>