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65" r:id="rId2"/>
    <p:sldId id="277" r:id="rId3"/>
    <p:sldId id="280" r:id="rId4"/>
    <p:sldId id="278" r:id="rId5"/>
    <p:sldId id="281" r:id="rId6"/>
    <p:sldId id="282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00"/>
    <a:srgbClr val="009900"/>
    <a:srgbClr val="A06C20"/>
    <a:srgbClr val="D9C894"/>
    <a:srgbClr val="FF9900"/>
    <a:srgbClr val="004834"/>
    <a:srgbClr val="DDDDDD"/>
    <a:srgbClr val="66FFFF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7" autoAdjust="0"/>
    <p:restoredTop sz="99647" autoAdjust="0"/>
  </p:normalViewPr>
  <p:slideViewPr>
    <p:cSldViewPr>
      <p:cViewPr varScale="1">
        <p:scale>
          <a:sx n="109" d="100"/>
          <a:sy n="109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6B5996-142C-4BFC-81AD-122E3C5E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91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0" charset="0"/>
              </a:defRPr>
            </a:lvl1pPr>
          </a:lstStyle>
          <a:p>
            <a:fld id="{C68D0CDD-86A1-4C5D-97CA-B0805716F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4351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A31F8-C30B-4133-8682-DA9D9CFE558D}" type="slidenum">
              <a:rPr lang="en-US"/>
              <a:pPr/>
              <a:t>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1CB26-32FC-4825-B668-06815EC638D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3" name="Picture 11" descr="B_Blank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</p:spPr>
      </p:pic>
      <p:pic>
        <p:nvPicPr>
          <p:cNvPr id="131084" name="Picture 12" descr="B_Top 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554163"/>
          </a:xfrm>
          <a:prstGeom prst="rect">
            <a:avLst/>
          </a:prstGeom>
          <a:noFill/>
        </p:spPr>
      </p:pic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7696200" cy="1130300"/>
          </a:xfrm>
        </p:spPr>
        <p:txBody>
          <a:bodyPr lIns="91440" tIns="45720" rIns="91440" bIns="45720"/>
          <a:lstStyle>
            <a:lvl1pPr>
              <a:lnSpc>
                <a:spcPts val="4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6400800" cy="990600"/>
          </a:xfrm>
        </p:spPr>
        <p:txBody>
          <a:bodyPr lIns="91440" tIns="45720" rIns="91440" bIns="45720"/>
          <a:lstStyle>
            <a:lvl1pPr>
              <a:lnSpc>
                <a:spcPts val="2000"/>
              </a:lnSpc>
              <a:spcBef>
                <a:spcPct val="20000"/>
              </a:spcBef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09538"/>
            <a:ext cx="1924050" cy="598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09538"/>
            <a:ext cx="5619750" cy="598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1536700"/>
            <a:ext cx="37655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250" y="1536700"/>
            <a:ext cx="37655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9538"/>
            <a:ext cx="76962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536700"/>
            <a:ext cx="7683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0096" name="Picture 48" descr="B_Avista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+mj-lt"/>
          <a:ea typeface="+mj-ea"/>
          <a:cs typeface="+mj-cs"/>
        </a:defRPr>
      </a:lvl1pPr>
      <a:lvl2pPr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2pPr>
      <a:lvl3pPr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3pPr>
      <a:lvl4pPr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4pPr>
      <a:lvl5pPr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9pPr>
    </p:titleStyle>
    <p:bodyStyle>
      <a:lvl1pPr algn="l" rtl="0" fontAlgn="base">
        <a:lnSpc>
          <a:spcPts val="2600"/>
        </a:lnSpc>
        <a:spcBef>
          <a:spcPts val="900"/>
        </a:spcBef>
        <a:spcAft>
          <a:spcPct val="0"/>
        </a:spcAft>
        <a:buClr>
          <a:schemeClr val="accent1"/>
        </a:buClr>
        <a:buFont typeface="Times" pitchFamily="-80" charset="0"/>
        <a:defRPr sz="2000">
          <a:solidFill>
            <a:srgbClr val="013668"/>
          </a:solidFill>
          <a:latin typeface="+mn-lt"/>
          <a:ea typeface="+mn-ea"/>
          <a:cs typeface="+mn-cs"/>
        </a:defRPr>
      </a:lvl1pPr>
      <a:lvl2pPr marL="458788" indent="-230188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120000"/>
        <a:buFont typeface="Wingdings" pitchFamily="-80" charset="2"/>
        <a:buChar char="§"/>
        <a:defRPr sz="2000">
          <a:solidFill>
            <a:srgbClr val="013668"/>
          </a:solidFill>
          <a:latin typeface="+mn-lt"/>
        </a:defRPr>
      </a:lvl2pPr>
      <a:lvl3pPr marL="801688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110000"/>
        <a:buFont typeface="Times" pitchFamily="-80" charset="0"/>
        <a:buChar char="–"/>
        <a:defRPr sz="2000">
          <a:solidFill>
            <a:srgbClr val="013668"/>
          </a:solidFill>
          <a:latin typeface="+mn-lt"/>
        </a:defRPr>
      </a:lvl3pPr>
      <a:lvl4pPr marL="1146175" indent="-230188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Font typeface="Times" pitchFamily="-80" charset="0"/>
        <a:buChar char="•"/>
        <a:defRPr sz="2000">
          <a:solidFill>
            <a:srgbClr val="013668"/>
          </a:solidFill>
          <a:latin typeface="+mn-lt"/>
        </a:defRPr>
      </a:lvl4pPr>
      <a:lvl5pPr marL="14890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5pPr>
      <a:lvl6pPr marL="19462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6pPr>
      <a:lvl7pPr marL="24034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7pPr>
      <a:lvl8pPr marL="28606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8pPr>
      <a:lvl9pPr marL="33178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gall@avista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Avista’s Flexibility Overview</a:t>
            </a:r>
            <a:endParaRPr lang="en-US" sz="32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6400800" cy="1524000"/>
          </a:xfrm>
        </p:spPr>
        <p:txBody>
          <a:bodyPr/>
          <a:lstStyle/>
          <a:p>
            <a:r>
              <a:rPr lang="en-US" b="1" dirty="0" smtClean="0"/>
              <a:t>James Gall</a:t>
            </a:r>
          </a:p>
          <a:p>
            <a:r>
              <a:rPr lang="en-US" dirty="0" smtClean="0"/>
              <a:t>Senior Power Supply Analyst</a:t>
            </a:r>
          </a:p>
          <a:p>
            <a:endParaRPr lang="en-US" dirty="0" smtClean="0"/>
          </a:p>
          <a:p>
            <a:r>
              <a:rPr lang="en-US" dirty="0" smtClean="0"/>
              <a:t>Contact:</a:t>
            </a:r>
          </a:p>
          <a:p>
            <a:r>
              <a:rPr lang="en-US" dirty="0" smtClean="0">
                <a:hlinkClick r:id="rId3"/>
              </a:rPr>
              <a:t>James.gall@avistacorp.com</a:t>
            </a:r>
            <a:endParaRPr lang="en-US" dirty="0" smtClean="0"/>
          </a:p>
          <a:p>
            <a:r>
              <a:rPr lang="en-US" dirty="0" smtClean="0"/>
              <a:t>509.495.2189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00800"/>
            <a:ext cx="213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5F1F8-BC25-4724-9538-94C091061A8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Future Studies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SzPct val="100000"/>
              <a:buFont typeface="Wingdings" pitchFamily="2" charset="2"/>
              <a:buChar char="§"/>
            </a:pPr>
            <a:r>
              <a:rPr lang="en-US" dirty="0" smtClean="0"/>
              <a:t>Avista is developing operations model to optimize generation for day ahead and real-time dispatch, the model </a:t>
            </a:r>
            <a:r>
              <a:rPr lang="en-US" dirty="0" smtClean="0"/>
              <a:t>will </a:t>
            </a:r>
            <a:r>
              <a:rPr lang="en-US" dirty="0" smtClean="0"/>
              <a:t>help traders with decision making. </a:t>
            </a:r>
          </a:p>
          <a:p>
            <a:pPr marL="920751" lvl="1" indent="-461963">
              <a:buSzPct val="100000"/>
              <a:buFont typeface="Wingdings" pitchFamily="2" charset="2"/>
              <a:buChar char="§"/>
            </a:pPr>
            <a:r>
              <a:rPr lang="en-US" dirty="0" smtClean="0"/>
              <a:t>The model </a:t>
            </a:r>
            <a:r>
              <a:rPr lang="en-US" dirty="0" smtClean="0"/>
              <a:t>will suggest how to </a:t>
            </a:r>
            <a:r>
              <a:rPr lang="en-US" dirty="0" smtClean="0"/>
              <a:t>optimize </a:t>
            </a:r>
            <a:r>
              <a:rPr lang="en-US" dirty="0" smtClean="0"/>
              <a:t>generating </a:t>
            </a:r>
            <a:r>
              <a:rPr lang="en-US" dirty="0" smtClean="0"/>
              <a:t>units to hold reserves, set dispatch levels, make day ahead commitment decisions, and </a:t>
            </a:r>
            <a:r>
              <a:rPr lang="en-US" dirty="0" smtClean="0"/>
              <a:t>market </a:t>
            </a:r>
            <a:r>
              <a:rPr lang="en-US" dirty="0" smtClean="0"/>
              <a:t>transactions. </a:t>
            </a:r>
          </a:p>
          <a:p>
            <a:pPr marL="920751" lvl="1" indent="-461963">
              <a:buSzPct val="100000"/>
              <a:buFont typeface="Wingdings" pitchFamily="2" charset="2"/>
              <a:buChar char="§"/>
            </a:pPr>
            <a:r>
              <a:rPr lang="en-US" dirty="0" smtClean="0"/>
              <a:t>Patent pending hydro algorithms are used to real-time dispatch hydro facilities based on unit level engineering level representation, including operating constraints. </a:t>
            </a:r>
          </a:p>
          <a:p>
            <a:pPr marL="461963" indent="-461963">
              <a:buSzPct val="100000"/>
              <a:buFont typeface="Wingdings" pitchFamily="2" charset="2"/>
              <a:buChar char="§"/>
            </a:pPr>
            <a:r>
              <a:rPr lang="en-US" dirty="0" smtClean="0"/>
              <a:t>The model can also be used for resource planning, such as wind/solar integration costs and valuation of flexible resources (battery/LMS100).</a:t>
            </a:r>
          </a:p>
          <a:p>
            <a:pPr marL="461963" indent="-461963"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461963" indent="-461963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Overview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itchFamily="2" charset="2"/>
              <a:buChar char="§"/>
            </a:pPr>
            <a:r>
              <a:rPr lang="en-US" dirty="0" smtClean="0"/>
              <a:t>System &amp; Resource Overview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dirty="0" smtClean="0"/>
              <a:t>Off system sales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dirty="0" smtClean="0"/>
              <a:t>Palouse Wind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dirty="0" smtClean="0"/>
              <a:t>IRP Planning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dirty="0" smtClean="0"/>
              <a:t>Future Studies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00800"/>
            <a:ext cx="213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5F1F8-BC25-4724-9538-94C091061A8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4114800"/>
            <a:ext cx="3765550" cy="76200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2,764 megawatts, 54 turbines</a:t>
            </a:r>
            <a:endParaRPr lang="en-US" sz="1600" dirty="0"/>
          </a:p>
          <a:p>
            <a:pPr marL="685800" lvl="1" indent="-342900">
              <a:lnSpc>
                <a:spcPct val="100000"/>
              </a:lnSpc>
              <a:spcBef>
                <a:spcPts val="300"/>
              </a:spcBef>
              <a:buSzPct val="100000"/>
              <a:buFont typeface="Wingdings" pitchFamily="2" charset="2"/>
              <a:buChar char="v"/>
            </a:pPr>
            <a:r>
              <a:rPr lang="en-US" sz="1100" dirty="0" smtClean="0"/>
              <a:t>Two cascading hydro systems, 8 dams</a:t>
            </a:r>
          </a:p>
          <a:p>
            <a:pPr marL="685800" lvl="1" indent="-342900">
              <a:lnSpc>
                <a:spcPct val="100000"/>
              </a:lnSpc>
              <a:spcBef>
                <a:spcPts val="300"/>
              </a:spcBef>
              <a:buSzPct val="100000"/>
              <a:buFont typeface="Wingdings" pitchFamily="2" charset="2"/>
              <a:buChar char="v"/>
            </a:pPr>
            <a:r>
              <a:rPr lang="en-US" sz="1100" dirty="0" smtClean="0"/>
              <a:t>Multiple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party sales and purchases contracts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47" y="109538"/>
            <a:ext cx="8219853" cy="576262"/>
          </a:xfrm>
        </p:spPr>
        <p:txBody>
          <a:bodyPr/>
          <a:lstStyle/>
          <a:p>
            <a:r>
              <a:rPr lang="en-US" sz="2800" b="1" dirty="0" smtClean="0"/>
              <a:t>Avista Balancing Authority</a:t>
            </a:r>
            <a:endParaRPr lang="en-US" sz="2800" b="1" dirty="0"/>
          </a:p>
        </p:txBody>
      </p:sp>
      <p:grpSp>
        <p:nvGrpSpPr>
          <p:cNvPr id="2" name="Group 10"/>
          <p:cNvGrpSpPr/>
          <p:nvPr/>
        </p:nvGrpSpPr>
        <p:grpSpPr>
          <a:xfrm>
            <a:off x="5410200" y="1219200"/>
            <a:ext cx="3003570" cy="2746939"/>
            <a:chOff x="5181600" y="990600"/>
            <a:chExt cx="3003570" cy="2746939"/>
          </a:xfrm>
        </p:grpSpPr>
        <p:sp>
          <p:nvSpPr>
            <p:cNvPr id="9" name="TextBox 8"/>
            <p:cNvSpPr txBox="1"/>
            <p:nvPr/>
          </p:nvSpPr>
          <p:spPr>
            <a:xfrm>
              <a:off x="5410200" y="990600"/>
              <a:ext cx="261321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66"/>
                  </a:solidFill>
                </a:rPr>
                <a:t>Resource Mix (megawatts)</a:t>
              </a:r>
              <a:endParaRPr lang="en-US" b="1" dirty="0">
                <a:solidFill>
                  <a:srgbClr val="003366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42" t="14622" r="10455" b="16977"/>
            <a:stretch/>
          </p:blipFill>
          <p:spPr bwMode="auto">
            <a:xfrm>
              <a:off x="5181600" y="1371600"/>
              <a:ext cx="3003570" cy="236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61"/>
          <a:stretch>
            <a:fillRect/>
          </a:stretch>
        </p:blipFill>
        <p:spPr bwMode="auto">
          <a:xfrm>
            <a:off x="228600" y="914400"/>
            <a:ext cx="4648200" cy="513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9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Flexible Resource Overview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/>
            <a:r>
              <a:rPr lang="en-US" sz="2400" b="1" dirty="0" smtClean="0"/>
              <a:t>Hydro: </a:t>
            </a:r>
          </a:p>
          <a:p>
            <a:pPr marL="692151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Noxon Rapids: AGC, load following, </a:t>
            </a:r>
            <a:r>
              <a:rPr lang="en-US" dirty="0" smtClean="0"/>
              <a:t>contingency reserves</a:t>
            </a:r>
            <a:endParaRPr lang="en-US" dirty="0" smtClean="0"/>
          </a:p>
          <a:p>
            <a:pPr marL="692151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Cabinet Gorge: load following, </a:t>
            </a:r>
            <a:r>
              <a:rPr lang="en-US" dirty="0" smtClean="0"/>
              <a:t>contingency </a:t>
            </a:r>
            <a:r>
              <a:rPr lang="en-US" dirty="0" smtClean="0"/>
              <a:t>reserves</a:t>
            </a:r>
          </a:p>
          <a:p>
            <a:pPr marL="692151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Long Lake: load following, </a:t>
            </a:r>
            <a:r>
              <a:rPr lang="en-US" dirty="0" smtClean="0"/>
              <a:t>contingency reserves</a:t>
            </a:r>
            <a:endParaRPr lang="en-US" dirty="0" smtClean="0"/>
          </a:p>
          <a:p>
            <a:pPr marL="233363" indent="-233363"/>
            <a:r>
              <a:rPr lang="en-US" sz="2400" b="1" dirty="0" smtClean="0"/>
              <a:t>Thermal</a:t>
            </a:r>
          </a:p>
          <a:p>
            <a:pPr marL="692151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Coyote Springs 2: load following, AGC capable</a:t>
            </a:r>
          </a:p>
          <a:p>
            <a:pPr marL="692151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Colstrip: load following</a:t>
            </a:r>
          </a:p>
          <a:p>
            <a:pPr marL="692151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Northeast: </a:t>
            </a:r>
            <a:r>
              <a:rPr lang="en-US" dirty="0" smtClean="0"/>
              <a:t>supplemental reserves</a:t>
            </a:r>
            <a:endParaRPr lang="en-US" dirty="0" smtClean="0"/>
          </a:p>
          <a:p>
            <a:pPr marL="692151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Rathdrum CT: </a:t>
            </a:r>
            <a:r>
              <a:rPr lang="en-US" dirty="0" smtClean="0"/>
              <a:t>supplemental </a:t>
            </a:r>
            <a:r>
              <a:rPr lang="en-US" dirty="0" smtClean="0"/>
              <a:t>reserves</a:t>
            </a:r>
          </a:p>
          <a:p>
            <a:pPr marL="233363" indent="-233363"/>
            <a:r>
              <a:rPr lang="en-US" sz="2400" b="1" dirty="0" smtClean="0"/>
              <a:t>Contracts</a:t>
            </a:r>
          </a:p>
          <a:p>
            <a:pPr marL="692151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Mid-Columbia: AGC, </a:t>
            </a:r>
            <a:r>
              <a:rPr lang="en-US" dirty="0" smtClean="0"/>
              <a:t>contingency </a:t>
            </a:r>
            <a:r>
              <a:rPr lang="en-US" dirty="0" smtClean="0"/>
              <a:t>reserves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00800"/>
            <a:ext cx="213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5F1F8-BC25-4724-9538-94C091061A8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Dynamic Capacity Sales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First in nation market based rate authority for Ancillary Services Sales (Tariff 9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Current </a:t>
            </a:r>
            <a:r>
              <a:rPr lang="en-US" dirty="0" smtClean="0"/>
              <a:t>Sales</a:t>
            </a:r>
            <a:endParaRPr lang="en-US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Provide Dynamic Capacity </a:t>
            </a:r>
            <a:r>
              <a:rPr lang="en-US" dirty="0" smtClean="0"/>
              <a:t>(imbalance services) to </a:t>
            </a:r>
            <a:r>
              <a:rPr lang="en-US" dirty="0" smtClean="0"/>
              <a:t>local PUD and aluminum rolling mill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dirty="0" smtClean="0"/>
              <a:t>-  3</a:t>
            </a:r>
            <a:r>
              <a:rPr lang="en-US" baseline="30000" dirty="0" smtClean="0"/>
              <a:t>rd</a:t>
            </a:r>
            <a:r>
              <a:rPr lang="en-US" dirty="0" smtClean="0"/>
              <a:t> Party Schedule hourly product, Avista serves within hour variation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5 MW dynamic sale and spin reserves to neighboring control </a:t>
            </a:r>
            <a:r>
              <a:rPr lang="en-US" dirty="0" smtClean="0"/>
              <a:t>area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dirty="0" err="1" smtClean="0"/>
              <a:t>Iberdrola</a:t>
            </a:r>
            <a:r>
              <a:rPr lang="en-US" dirty="0" smtClean="0"/>
              <a:t> imbalance market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dirty="0" smtClean="0"/>
          </a:p>
          <a:p>
            <a:pPr marL="4572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ea typeface="+mn-ea"/>
                <a:cs typeface="+mn-cs"/>
              </a:rPr>
              <a:t>Past Sales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Up to 21 MW up and 20 MW down for 41 MW </a:t>
            </a:r>
            <a:r>
              <a:rPr lang="en-US" dirty="0" smtClean="0"/>
              <a:t>range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Up to 50 MW up and 50 MW down for 100 MW range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Palouse Wind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559300"/>
          </a:xfrm>
        </p:spPr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US" sz="1600" b="1" dirty="0" smtClean="0"/>
              <a:t>Background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Developed by First Wind, owned by Palouse Wind LLC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30-year Purchase Power Agreement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Began Commercial Operation in December 13, 2012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105 MW (58- 1.8 </a:t>
            </a:r>
            <a:r>
              <a:rPr lang="en-US" sz="1600" dirty="0" err="1" smtClean="0"/>
              <a:t>Vestas</a:t>
            </a:r>
            <a:r>
              <a:rPr lang="en-US" sz="1600" dirty="0" smtClean="0"/>
              <a:t> V100 turbines)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Connected to Avista’s 230 kV Benewah-to-Shawnee Transmission Line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Expected capacity factor of 40 percent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Added to Avista’s portfolio to meet Washington State’s Energy Independence Act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1600" dirty="0" smtClean="0"/>
          </a:p>
          <a:p>
            <a:pPr marL="457200" indent="-457200">
              <a:spcBef>
                <a:spcPts val="0"/>
              </a:spcBef>
            </a:pPr>
            <a:r>
              <a:rPr lang="en-US" sz="1600" b="1" dirty="0" smtClean="0"/>
              <a:t>Flexibility Implications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Contractual rights to curtail wind output with a cost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Limit ramp ups to 10 MW per minute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Typically hold 10 MW of capacity for wind following, during high winds hold 40 MW and depend on operating reserves for high speed cutouts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Palouse Wind Output April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, 2013</a:t>
            </a:r>
            <a:endParaRPr lang="en-US" sz="2800" b="1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88668"/>
            <a:ext cx="6858000" cy="49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8153400" cy="1033462"/>
          </a:xfrm>
        </p:spPr>
        <p:txBody>
          <a:bodyPr/>
          <a:lstStyle/>
          <a:p>
            <a:r>
              <a:rPr lang="en-US" sz="2800" b="1" dirty="0" smtClean="0"/>
              <a:t>How Avista Met April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Palouse Wind Variation</a:t>
            </a:r>
            <a:endParaRPr 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072054" cy="513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IRP Planning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36700"/>
            <a:ext cx="8382000" cy="4559300"/>
          </a:xfrm>
        </p:spPr>
        <p:txBody>
          <a:bodyPr/>
          <a:lstStyle/>
          <a:p>
            <a:r>
              <a:rPr lang="en-US" b="1" dirty="0" smtClean="0"/>
              <a:t>Avista Wind Integration Study (2007)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2013 IRP Capacity Planning</a:t>
            </a:r>
          </a:p>
          <a:p>
            <a:pPr lvl="1" indent="-458788">
              <a:buFont typeface="Wingdings" pitchFamily="2" charset="2"/>
              <a:buChar char="§"/>
            </a:pPr>
            <a:r>
              <a:rPr lang="en-US" dirty="0" smtClean="0"/>
              <a:t>Long-term L&amp;R balance accounts for operating reserves, regulation, and load and wind following needs</a:t>
            </a:r>
          </a:p>
          <a:p>
            <a:pPr lvl="1" indent="-458788">
              <a:buFont typeface="Wingdings" pitchFamily="2" charset="2"/>
              <a:buChar char="§"/>
            </a:pPr>
            <a:r>
              <a:rPr lang="en-US" dirty="0" smtClean="0"/>
              <a:t>Add integration costs for variable renewable options (wind/solar)</a:t>
            </a:r>
          </a:p>
          <a:p>
            <a:pPr lvl="1" indent="-458788">
              <a:buFont typeface="Wingdings" pitchFamily="2" charset="2"/>
              <a:buChar char="§"/>
            </a:pPr>
            <a:r>
              <a:rPr lang="en-US" dirty="0" smtClean="0"/>
              <a:t>Add integration benefits for certain resources (CTs, batteries, hydro)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60429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13668"/>
      </a:dk1>
      <a:lt1>
        <a:srgbClr val="FFFFFF"/>
      </a:lt1>
      <a:dk2>
        <a:srgbClr val="013668"/>
      </a:dk2>
      <a:lt2>
        <a:srgbClr val="B8AEA8"/>
      </a:lt2>
      <a:accent1>
        <a:srgbClr val="013668"/>
      </a:accent1>
      <a:accent2>
        <a:srgbClr val="F5E983"/>
      </a:accent2>
      <a:accent3>
        <a:srgbClr val="FFFFFF"/>
      </a:accent3>
      <a:accent4>
        <a:srgbClr val="012D58"/>
      </a:accent4>
      <a:accent5>
        <a:srgbClr val="AAAEB9"/>
      </a:accent5>
      <a:accent6>
        <a:srgbClr val="DED376"/>
      </a:accent6>
      <a:hlink>
        <a:srgbClr val="6C276A"/>
      </a:hlink>
      <a:folHlink>
        <a:srgbClr val="00483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13668"/>
        </a:dk1>
        <a:lt1>
          <a:srgbClr val="FFFFFF"/>
        </a:lt1>
        <a:dk2>
          <a:srgbClr val="013668"/>
        </a:dk2>
        <a:lt2>
          <a:srgbClr val="B8AEA8"/>
        </a:lt2>
        <a:accent1>
          <a:srgbClr val="013668"/>
        </a:accent1>
        <a:accent2>
          <a:srgbClr val="F5E983"/>
        </a:accent2>
        <a:accent3>
          <a:srgbClr val="FFFFFF"/>
        </a:accent3>
        <a:accent4>
          <a:srgbClr val="012D58"/>
        </a:accent4>
        <a:accent5>
          <a:srgbClr val="AAAEB9"/>
        </a:accent5>
        <a:accent6>
          <a:srgbClr val="DED376"/>
        </a:accent6>
        <a:hlink>
          <a:srgbClr val="6C276A"/>
        </a:hlink>
        <a:folHlink>
          <a:srgbClr val="0048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24006</TotalTime>
  <Words>477</Words>
  <Application>Microsoft Office PowerPoint</Application>
  <PresentationFormat>On-screen Show (4:3)</PresentationFormat>
  <Paragraphs>78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Avista’s Flexibility Overview</vt:lpstr>
      <vt:lpstr>Overview</vt:lpstr>
      <vt:lpstr>Avista Balancing Authority</vt:lpstr>
      <vt:lpstr>Flexible Resource Overview</vt:lpstr>
      <vt:lpstr>Dynamic Capacity Sales</vt:lpstr>
      <vt:lpstr>Palouse Wind</vt:lpstr>
      <vt:lpstr>Palouse Wind Output April 7th, 2013</vt:lpstr>
      <vt:lpstr>How Avista Met April 7th Palouse Wind Variation</vt:lpstr>
      <vt:lpstr>IRP Planning</vt:lpstr>
      <vt:lpstr>Future Studies</vt:lpstr>
    </vt:vector>
  </TitlesOfParts>
  <Company>MAI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Karolyn Dowell</dc:creator>
  <cp:lastModifiedBy>James Gall</cp:lastModifiedBy>
  <cp:revision>1417</cp:revision>
  <dcterms:created xsi:type="dcterms:W3CDTF">2006-08-02T15:49:12Z</dcterms:created>
  <dcterms:modified xsi:type="dcterms:W3CDTF">2013-04-25T20:33:57Z</dcterms:modified>
</cp:coreProperties>
</file>