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6" r:id="rId1"/>
  </p:sldMasterIdLst>
  <p:notesMasterIdLst>
    <p:notesMasterId r:id="rId34"/>
  </p:notesMasterIdLst>
  <p:handoutMasterIdLst>
    <p:handoutMasterId r:id="rId35"/>
  </p:handoutMasterIdLst>
  <p:sldIdLst>
    <p:sldId id="575" r:id="rId2"/>
    <p:sldId id="620" r:id="rId3"/>
    <p:sldId id="672" r:id="rId4"/>
    <p:sldId id="671" r:id="rId5"/>
    <p:sldId id="713" r:id="rId6"/>
    <p:sldId id="673" r:id="rId7"/>
    <p:sldId id="714" r:id="rId8"/>
    <p:sldId id="715" r:id="rId9"/>
    <p:sldId id="710" r:id="rId10"/>
    <p:sldId id="716" r:id="rId11"/>
    <p:sldId id="717" r:id="rId12"/>
    <p:sldId id="674" r:id="rId13"/>
    <p:sldId id="675" r:id="rId14"/>
    <p:sldId id="701" r:id="rId15"/>
    <p:sldId id="695" r:id="rId16"/>
    <p:sldId id="698" r:id="rId17"/>
    <p:sldId id="704" r:id="rId18"/>
    <p:sldId id="706" r:id="rId19"/>
    <p:sldId id="707" r:id="rId20"/>
    <p:sldId id="702" r:id="rId21"/>
    <p:sldId id="683" r:id="rId22"/>
    <p:sldId id="684" r:id="rId23"/>
    <p:sldId id="685" r:id="rId24"/>
    <p:sldId id="711" r:id="rId25"/>
    <p:sldId id="708" r:id="rId26"/>
    <p:sldId id="686" r:id="rId27"/>
    <p:sldId id="687" r:id="rId28"/>
    <p:sldId id="688" r:id="rId29"/>
    <p:sldId id="718" r:id="rId30"/>
    <p:sldId id="719" r:id="rId31"/>
    <p:sldId id="689" r:id="rId32"/>
    <p:sldId id="705" r:id="rId33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99"/>
    <a:srgbClr val="0033CC"/>
    <a:srgbClr val="008000"/>
    <a:srgbClr val="006600"/>
    <a:srgbClr val="6600FF"/>
    <a:srgbClr val="000066"/>
    <a:srgbClr val="00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5" autoAdjust="0"/>
    <p:restoredTop sz="94707" autoAdjust="0"/>
  </p:normalViewPr>
  <p:slideViewPr>
    <p:cSldViewPr snapToGrid="0">
      <p:cViewPr varScale="1">
        <p:scale>
          <a:sx n="88" d="100"/>
          <a:sy n="88" d="100"/>
        </p:scale>
        <p:origin x="-888" y="-96"/>
      </p:cViewPr>
      <p:guideLst>
        <p:guide orient="horz" pos="20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26"/>
    </p:cViewPr>
  </p:sorterViewPr>
  <p:notesViewPr>
    <p:cSldViewPr snapToGrid="0">
      <p:cViewPr varScale="1">
        <p:scale>
          <a:sx n="69" d="100"/>
          <a:sy n="69" d="100"/>
        </p:scale>
        <p:origin x="-2814" y="-114"/>
      </p:cViewPr>
      <p:guideLst>
        <p:guide orient="horz" pos="2910"/>
        <p:guide pos="219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err="1"/>
              <a:t>iETS</a:t>
            </a:r>
            <a:r>
              <a:rPr lang="en-US" dirty="0"/>
              <a:t> – Low Cost Electric Storage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763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8875"/>
            <a:ext cx="371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Presented by Steffes </a:t>
            </a:r>
            <a:r>
              <a:rPr lang="en-US" smtClean="0"/>
              <a:t>Corporation – 888-783-3337</a:t>
            </a:r>
            <a:endParaRPr lang="en-US"/>
          </a:p>
        </p:txBody>
      </p:sp>
      <p:sp>
        <p:nvSpPr>
          <p:cNvPr id="460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763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fld id="{60E0B3EA-DF5F-400F-A1F2-48C33E726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Electric Thermal Storage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763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22800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9438"/>
            <a:ext cx="510063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Steffes Corporation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763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fld id="{429B6EC8-C454-4DCB-A3B8-7AA2201C9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Electric Thermal Storage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Presented by Steffes Corporation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C5D63-EAD9-4904-9F5D-DAF7425E385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21213" cy="3465512"/>
          </a:xfrm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Electric Thermal Storage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Presented by Steffes Corporation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392B9-6EF8-4A20-8D55-0189206176C1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88975"/>
            <a:ext cx="4598988" cy="3449638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67213"/>
            <a:ext cx="5100638" cy="4214812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Electric Thermal Storage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Presented by Steffes Corporation</a:t>
            </a: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1CA57-428B-4F84-BA73-1CFEB019B27F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21212" cy="3465512"/>
          </a:xfrm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Electric Thermal Storage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Presented by Steffes Corporation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3574A-5BF9-432A-AC37-485A44D248F1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21213" cy="3465512"/>
          </a:xfrm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Electric Thermal Storage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Presented by Steffes Corporation</a:t>
            </a: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65376-AD24-4397-864F-A9F807E0ABE7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704850"/>
            <a:ext cx="4621213" cy="3465513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95788"/>
            <a:ext cx="5119688" cy="4140200"/>
          </a:xfrm>
          <a:noFill/>
          <a:ln/>
        </p:spPr>
        <p:txBody>
          <a:bodyPr/>
          <a:lstStyle/>
          <a:p>
            <a:r>
              <a:rPr lang="en-US" dirty="0" smtClean="0"/>
              <a:t>Older people relate this to the heating of a rock to keep their bed warm.  </a:t>
            </a:r>
          </a:p>
          <a:p>
            <a:endParaRPr lang="en-US" dirty="0" smtClean="0"/>
          </a:p>
          <a:p>
            <a:r>
              <a:rPr lang="en-US" dirty="0" smtClean="0"/>
              <a:t>-It is the elderly who really love the heat for the simplicity and "Warm to the Bone" comfort.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Electric Thermal Storage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Presented by Steffes Corporation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61628-AC3A-4BD0-AF17-5AC08B6EAD71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21213" cy="3465512"/>
          </a:xfrm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Electric Thermal Storage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Presented by Steffes Corporation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635C1-7F22-4DAD-9766-34247091AB9C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21213" cy="3465512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Electric Thermal Storage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Presented by Steffes Corporation</a:t>
            </a: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3AC99-DB2F-41F4-9C48-DFDEB9A2ADA5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21213" cy="3465512"/>
          </a:xfrm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Electric Thermal Storage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Presented by Steffes Corporation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6F350-BF3D-4FD7-AD7B-324A394CA29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21213" cy="3465512"/>
          </a:xfrm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Electric Thermal Storage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Presented by Steffes Corporation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FBFA5-AD21-4D99-A92F-3C65E5A6C150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21213" cy="3465512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Electric Thermal Storage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Presented by Steffes Corporation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D1401-C899-460D-A165-A7719C5CBA9F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21213" cy="3465512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Electric Thermal Storage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Presented by Steffes Corporation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A50ED-D151-4300-980E-0AD5449D52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21213" cy="3465512"/>
          </a:xfrm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565699-79F5-4D74-B899-93BF3AC12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EDFB-F9A7-45E6-B53B-645ED7732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4CDB-9852-45A4-B181-54AE72EE8B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DF83-5783-4D4D-852C-F94231E48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742725-9D2A-44AA-A3DD-A1DFC4838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BBF8F-96A1-40A2-A49F-1381F0B42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4A51-B322-45C9-B97C-191B624EF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BB13-EE61-42C3-BDF4-EFDF31D98A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7E4A16-1047-4BA5-A9C8-50C9B54D7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B6B6-806A-4571-A8B8-778B02A5C0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197E7B-BBD3-4117-BD28-37531C03D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34A13BBA-CC46-41EC-8EE3-D67BC5CB83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32" r:id="rId2"/>
    <p:sldLayoutId id="2147484440" r:id="rId3"/>
    <p:sldLayoutId id="2147484433" r:id="rId4"/>
    <p:sldLayoutId id="2147484434" r:id="rId5"/>
    <p:sldLayoutId id="2147484435" r:id="rId6"/>
    <p:sldLayoutId id="2147484441" r:id="rId7"/>
    <p:sldLayoutId id="2147484436" r:id="rId8"/>
    <p:sldLayoutId id="2147484442" r:id="rId9"/>
    <p:sldLayoutId id="2147484437" r:id="rId10"/>
    <p:sldLayoutId id="21474844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1389063"/>
            <a:ext cx="8297863" cy="1997075"/>
          </a:xfrm>
        </p:spPr>
        <p:txBody>
          <a:bodyPr/>
          <a:lstStyle/>
          <a:p>
            <a:pPr marL="36513" algn="ctr" eaLnBrk="1" hangingPunct="1">
              <a:spcBef>
                <a:spcPts val="1200"/>
              </a:spcBef>
            </a:pPr>
            <a:r>
              <a:rPr lang="en-US" sz="4000" b="1" i="1" dirty="0" smtClean="0">
                <a:solidFill>
                  <a:schemeClr val="tx1"/>
                </a:solidFill>
              </a:rPr>
              <a:t>Grid-interactive </a:t>
            </a:r>
            <a:endParaRPr lang="en-US" sz="4400" b="1" i="1" dirty="0" smtClean="0">
              <a:solidFill>
                <a:schemeClr val="tx1"/>
              </a:solidFill>
            </a:endParaRPr>
          </a:p>
          <a:p>
            <a:pPr marL="36513" algn="ctr" eaLnBrk="1" hangingPunct="1">
              <a:spcBef>
                <a:spcPts val="1200"/>
              </a:spcBef>
            </a:pPr>
            <a:r>
              <a:rPr lang="en-US" sz="4800" b="1" dirty="0" smtClean="0">
                <a:solidFill>
                  <a:srgbClr val="008000"/>
                </a:solidFill>
              </a:rPr>
              <a:t>Renewable Heating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172075" y="4814888"/>
            <a:ext cx="3641725" cy="1776412"/>
          </a:xfrm>
          <a:prstGeom prst="rect">
            <a:avLst/>
          </a:prstGeom>
        </p:spPr>
        <p:txBody>
          <a:bodyPr lIns="182880" tIns="0">
            <a:normAutofit/>
          </a:bodyPr>
          <a:lstStyle/>
          <a:p>
            <a:pPr marL="36576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600" b="1" dirty="0">
                <a:latin typeface="+mn-lt"/>
              </a:rPr>
              <a:t>Paul Steffes</a:t>
            </a:r>
          </a:p>
          <a:p>
            <a:pPr marL="36576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800" b="1" dirty="0">
                <a:latin typeface="+mn-lt"/>
              </a:rPr>
              <a:t>Steffes Corporation</a:t>
            </a:r>
          </a:p>
          <a:p>
            <a:pPr marL="36576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800" b="1" dirty="0">
                <a:solidFill>
                  <a:srgbClr val="0033CC"/>
                </a:solidFill>
                <a:latin typeface="+mn-lt"/>
              </a:rPr>
              <a:t>psteffes@steffes.com</a:t>
            </a:r>
          </a:p>
          <a:p>
            <a:pPr marL="36576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600" b="1" dirty="0">
                <a:latin typeface="+mn-lt"/>
              </a:rPr>
              <a:t>888-783-3337</a:t>
            </a:r>
          </a:p>
        </p:txBody>
      </p:sp>
      <p:pic>
        <p:nvPicPr>
          <p:cNvPr id="6148" name="Picture 9" descr="Steffes Corp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063" y="5961063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71488" y="504825"/>
            <a:ext cx="3417887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Comfort Plus Hydronic</a:t>
            </a:r>
          </a:p>
        </p:txBody>
      </p:sp>
      <p:pic>
        <p:nvPicPr>
          <p:cNvPr id="20483" name="Picture 3" descr="510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888" y="3352800"/>
            <a:ext cx="2395537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00 Complet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4994" y="620556"/>
            <a:ext cx="4368375" cy="52223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228850" y="5895975"/>
            <a:ext cx="630078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120 to 240 kWh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236663" y="465138"/>
            <a:ext cx="6380162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ThermElect</a:t>
            </a:r>
          </a:p>
        </p:txBody>
      </p:sp>
      <p:pic>
        <p:nvPicPr>
          <p:cNvPr id="22531" name="Picture 3" descr="8100 Dual Module - TEF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88" y="4270375"/>
            <a:ext cx="259873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TEH Closed View - with PL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3" y="1236663"/>
            <a:ext cx="18288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ugwater 006.jpg"/>
          <p:cNvPicPr>
            <a:picLocks noChangeAspect="1"/>
          </p:cNvPicPr>
          <p:nvPr/>
        </p:nvPicPr>
        <p:blipFill>
          <a:blip r:embed="rId5" cstate="print"/>
          <a:srcRect r="9531"/>
          <a:stretch>
            <a:fillRect/>
          </a:stretch>
        </p:blipFill>
        <p:spPr>
          <a:xfrm>
            <a:off x="3798277" y="1818392"/>
            <a:ext cx="4602145" cy="38152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 rot="20830533">
            <a:off x="1617663" y="6007100"/>
            <a:ext cx="1617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Forced Air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 rot="20830533">
            <a:off x="1165225" y="3556000"/>
            <a:ext cx="1617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Hydronic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298450" y="3438525"/>
            <a:ext cx="12017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480 kWh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Storage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2659063" y="5862638"/>
            <a:ext cx="120173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960 kWh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695325"/>
            <a:ext cx="8555038" cy="2679700"/>
          </a:xfrm>
        </p:spPr>
        <p:txBody>
          <a:bodyPr lIns="91432" tIns="45716" rIns="91432" bIns="45716"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Smart Systems with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Renewable Heaters deliver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651000" y="3403600"/>
            <a:ext cx="5999163" cy="2746375"/>
          </a:xfrm>
        </p:spPr>
        <p:txBody>
          <a:bodyPr lIns="91432" tIns="45716" rIns="91432" bIns="45716"/>
          <a:lstStyle/>
          <a:p>
            <a:pPr marL="800100" indent="-742950" eaLnBrk="1" hangingPunct="1">
              <a:buClrTx/>
              <a:buFont typeface="Calibri" pitchFamily="34" charset="0"/>
              <a:buAutoNum type="arabicPeriod"/>
            </a:pPr>
            <a:r>
              <a:rPr lang="en-US" sz="4000" b="1" dirty="0" smtClean="0"/>
              <a:t>Renewable Integration</a:t>
            </a:r>
          </a:p>
          <a:p>
            <a:pPr marL="800100" indent="-742950" eaLnBrk="1" hangingPunct="1">
              <a:buClrTx/>
              <a:buFont typeface="Calibri" pitchFamily="34" charset="0"/>
              <a:buAutoNum type="arabicPeriod"/>
            </a:pPr>
            <a:r>
              <a:rPr lang="en-US" sz="4000" b="1" dirty="0" smtClean="0"/>
              <a:t>Arbitrage Value</a:t>
            </a:r>
          </a:p>
          <a:p>
            <a:pPr marL="800100" indent="-742950" eaLnBrk="1" hangingPunct="1">
              <a:buClrTx/>
              <a:buFont typeface="Calibri" pitchFamily="34" charset="0"/>
              <a:buAutoNum type="arabicPeriod"/>
            </a:pPr>
            <a:r>
              <a:rPr lang="en-US" sz="4000" b="1" dirty="0" smtClean="0"/>
              <a:t>Ancillary Value</a:t>
            </a:r>
          </a:p>
          <a:p>
            <a:pPr marL="800100" indent="-742950" eaLnBrk="1" hangingPunct="1">
              <a:buClrTx/>
              <a:buFont typeface="Calibri" pitchFamily="34" charset="0"/>
              <a:buAutoNum type="arabicPeriod"/>
            </a:pPr>
            <a:r>
              <a:rPr lang="en-US" sz="4000" b="1" dirty="0" smtClean="0"/>
              <a:t>Conservation</a:t>
            </a:r>
          </a:p>
        </p:txBody>
      </p:sp>
      <p:pic>
        <p:nvPicPr>
          <p:cNvPr id="4" name="Picture 9" descr="Steffes Corp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063" y="5961063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371475"/>
            <a:ext cx="898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Renewable Integration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41325" y="1349375"/>
            <a:ext cx="42068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latin typeface="+mj-lt"/>
              </a:rPr>
              <a:t>Wind and Solar ramp up &amp; down quickly. Grid interactive controls can ramp just as fast 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latin typeface="+mj-lt"/>
              </a:rPr>
              <a:t>Allows a higher percentage of Renewable Energy (RE) to be utilized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latin typeface="+mj-lt"/>
              </a:rPr>
              <a:t>Enhances RE value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latin typeface="+mj-lt"/>
              </a:rPr>
              <a:t>Reduces Carbon footprint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latin typeface="+mj-lt"/>
              </a:rPr>
              <a:t>Lowers cost for consumers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sz="3200" b="1" dirty="0">
              <a:latin typeface="+mj-lt"/>
            </a:endParaRPr>
          </a:p>
        </p:txBody>
      </p:sp>
      <p:pic>
        <p:nvPicPr>
          <p:cNvPr id="16389" name="Picture 7" descr="Cover Picture"/>
          <p:cNvPicPr>
            <a:picLocks noChangeAspect="1" noChangeArrowheads="1"/>
          </p:cNvPicPr>
          <p:nvPr/>
        </p:nvPicPr>
        <p:blipFill>
          <a:blip r:embed="rId3" cstate="print"/>
          <a:srcRect b="6354"/>
          <a:stretch>
            <a:fillRect/>
          </a:stretch>
        </p:blipFill>
        <p:spPr bwMode="auto">
          <a:xfrm>
            <a:off x="4891931" y="1528712"/>
            <a:ext cx="3654882" cy="458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513" y="1406525"/>
            <a:ext cx="72231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914400" y="784225"/>
            <a:ext cx="7412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NYISO 2008 Data</a:t>
            </a:r>
          </a:p>
        </p:txBody>
      </p:sp>
      <p:pic>
        <p:nvPicPr>
          <p:cNvPr id="4" name="Picture 9" descr="Steffes Corp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image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1514475"/>
            <a:ext cx="4600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671" y="892175"/>
            <a:ext cx="5170487" cy="622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500" dirty="0" smtClean="0"/>
              <a:t>Variability</a:t>
            </a:r>
            <a:r>
              <a:rPr lang="en-US" dirty="0" smtClean="0"/>
              <a:t> of Electric Load</a:t>
            </a:r>
            <a:endParaRPr lang="en-US" dirty="0"/>
          </a:p>
        </p:txBody>
      </p:sp>
      <p:pic>
        <p:nvPicPr>
          <p:cNvPr id="14340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51345" y="3146289"/>
            <a:ext cx="4597400" cy="2768600"/>
          </a:xfrm>
          <a:noFill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5029200" y="2460625"/>
            <a:ext cx="3908425" cy="620713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/>
          <a:p>
            <a:pPr>
              <a:defRPr/>
            </a:pPr>
            <a:r>
              <a:rPr lang="en-US" sz="3600" b="1" dirty="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Water Heater Load</a:t>
            </a:r>
          </a:p>
        </p:txBody>
      </p:sp>
      <p:pic>
        <p:nvPicPr>
          <p:cNvPr id="7" name="Picture 9" descr="Steffes Corp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5404" y="428254"/>
            <a:ext cx="5072063" cy="566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Variability of </a:t>
            </a:r>
            <a:r>
              <a:rPr lang="en-US" dirty="0" err="1" smtClean="0"/>
              <a:t>Renewables</a:t>
            </a:r>
            <a:endParaRPr lang="en-US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995" y="1857374"/>
            <a:ext cx="3924793" cy="2364429"/>
          </a:xfrm>
          <a:noFill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883285" y="1044575"/>
            <a:ext cx="3949430" cy="817563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Stable Annual Output</a:t>
            </a:r>
          </a:p>
        </p:txBody>
      </p:sp>
      <p:pic>
        <p:nvPicPr>
          <p:cNvPr id="15367" name="Picture 2" descr="image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975368"/>
            <a:ext cx="44767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teffes Corp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129" y="3669990"/>
            <a:ext cx="4480560" cy="269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mage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59" y="1484313"/>
            <a:ext cx="4600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73525" y="3165746"/>
            <a:ext cx="4597400" cy="2768600"/>
          </a:xfrm>
          <a:noFill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25450" y="773113"/>
            <a:ext cx="4832350" cy="719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Variable Real Time Price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941650" y="2463867"/>
            <a:ext cx="4027251" cy="71913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Stable Annual Average</a:t>
            </a:r>
          </a:p>
        </p:txBody>
      </p:sp>
      <p:pic>
        <p:nvPicPr>
          <p:cNvPr id="6" name="Picture 9" descr="Steffes Corp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875" y="484188"/>
            <a:ext cx="3362325" cy="1535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 smtClean="0"/>
              <a:t>Putting it </a:t>
            </a:r>
            <a:br>
              <a:rPr lang="en-US" sz="4800" dirty="0" smtClean="0"/>
            </a:br>
            <a:r>
              <a:rPr lang="en-US" sz="4800" dirty="0" smtClean="0"/>
              <a:t>Together</a:t>
            </a:r>
            <a:endParaRPr lang="en-US" sz="4800" dirty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800" y="415925"/>
            <a:ext cx="45974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2 (Accent Bar) 4"/>
          <p:cNvSpPr/>
          <p:nvPr/>
        </p:nvSpPr>
        <p:spPr>
          <a:xfrm flipH="1">
            <a:off x="696686" y="2177143"/>
            <a:ext cx="2309132" cy="32657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8654"/>
              <a:gd name="adj6" fmla="val -67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Overall Utility Load</a:t>
            </a:r>
          </a:p>
        </p:txBody>
      </p:sp>
      <p:sp>
        <p:nvSpPr>
          <p:cNvPr id="6" name="Line Callout 2 (Accent Bar) 5"/>
          <p:cNvSpPr/>
          <p:nvPr/>
        </p:nvSpPr>
        <p:spPr>
          <a:xfrm flipH="1">
            <a:off x="642256" y="2647951"/>
            <a:ext cx="2461533" cy="3238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1876"/>
              <a:gd name="adj6" fmla="val -91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Wind Generation</a:t>
            </a:r>
          </a:p>
        </p:txBody>
      </p:sp>
      <p:sp>
        <p:nvSpPr>
          <p:cNvPr id="7" name="Line Callout 2 (Accent Bar) 6"/>
          <p:cNvSpPr/>
          <p:nvPr/>
        </p:nvSpPr>
        <p:spPr>
          <a:xfrm flipH="1">
            <a:off x="881743" y="3080657"/>
            <a:ext cx="2494190" cy="33745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1476"/>
              <a:gd name="adj6" fmla="val -49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Wholesale Energy Cost</a:t>
            </a:r>
          </a:p>
        </p:txBody>
      </p:sp>
      <p:sp>
        <p:nvSpPr>
          <p:cNvPr id="8" name="Line Callout 2 (Accent Bar) 7"/>
          <p:cNvSpPr/>
          <p:nvPr/>
        </p:nvSpPr>
        <p:spPr>
          <a:xfrm flipH="1">
            <a:off x="544286" y="4484914"/>
            <a:ext cx="2555420" cy="33201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584"/>
              <a:gd name="adj6" fmla="val -77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Smart Water Heater Load</a:t>
            </a:r>
          </a:p>
        </p:txBody>
      </p:sp>
      <p:sp>
        <p:nvSpPr>
          <p:cNvPr id="11" name="Line Callout 2 (Accent Bar) 10"/>
          <p:cNvSpPr/>
          <p:nvPr/>
        </p:nvSpPr>
        <p:spPr>
          <a:xfrm flipH="1">
            <a:off x="587828" y="4942114"/>
            <a:ext cx="2860221" cy="38236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31"/>
              <a:gd name="adj6" fmla="val -41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Unusable Wind Generation</a:t>
            </a:r>
          </a:p>
        </p:txBody>
      </p:sp>
      <p:sp>
        <p:nvSpPr>
          <p:cNvPr id="12" name="Line Callout 2 (Accent Bar) 11"/>
          <p:cNvSpPr/>
          <p:nvPr/>
        </p:nvSpPr>
        <p:spPr>
          <a:xfrm flipH="1">
            <a:off x="435429" y="5519057"/>
            <a:ext cx="2479220" cy="33745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3196"/>
              <a:gd name="adj6" fmla="val -74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Typical Water Heater Load</a:t>
            </a:r>
          </a:p>
        </p:txBody>
      </p:sp>
      <p:pic>
        <p:nvPicPr>
          <p:cNvPr id="10" name="Picture 9" descr="Steffes Corp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6263" y="990600"/>
          <a:ext cx="7815942" cy="5263090"/>
        </p:xfrm>
        <a:graphic>
          <a:graphicData uri="http://schemas.openxmlformats.org/drawingml/2006/table">
            <a:tbl>
              <a:tblPr/>
              <a:tblGrid>
                <a:gridCol w="2957389"/>
                <a:gridCol w="1056207"/>
                <a:gridCol w="950588"/>
                <a:gridCol w="844968"/>
                <a:gridCol w="950588"/>
                <a:gridCol w="1056202"/>
              </a:tblGrid>
              <a:tr h="40885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Candara"/>
                        </a:rPr>
                        <a:t>This analysis uses three (3) years of actual load, wind </a:t>
                      </a:r>
                      <a:r>
                        <a:rPr lang="en-US" sz="1200" b="0" i="0" u="none" strike="noStrike" dirty="0" smtClean="0">
                          <a:latin typeface="Candara"/>
                        </a:rPr>
                        <a:t>scaled </a:t>
                      </a:r>
                      <a:r>
                        <a:rPr lang="en-US" sz="1200" b="0" i="0" u="none" strike="noStrike" dirty="0">
                          <a:latin typeface="Candara"/>
                        </a:rPr>
                        <a:t>to 25% of </a:t>
                      </a:r>
                      <a:r>
                        <a:rPr lang="en-US" sz="1200" b="0" i="0" u="none" strike="noStrike" dirty="0" smtClean="0">
                          <a:latin typeface="Candara"/>
                        </a:rPr>
                        <a:t>load, </a:t>
                      </a:r>
                      <a:r>
                        <a:rPr lang="en-US" sz="1200" b="0" i="0" u="none" strike="noStrike" dirty="0">
                          <a:latin typeface="Candara"/>
                        </a:rPr>
                        <a:t>LMP, and </a:t>
                      </a:r>
                      <a:r>
                        <a:rPr lang="en-US" sz="1200" b="0" i="0" u="none" strike="noStrike" dirty="0" smtClean="0">
                          <a:latin typeface="Candara"/>
                        </a:rPr>
                        <a:t>EPRI water </a:t>
                      </a:r>
                      <a:r>
                        <a:rPr lang="en-US" sz="1200" b="0" i="0" u="none" strike="noStrike" dirty="0">
                          <a:latin typeface="Candara"/>
                        </a:rPr>
                        <a:t>heater data.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9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Calibri"/>
                        </a:rPr>
                        <a:t>Energy Storage Method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/>
                        </a:rPr>
                        <a:t>Wholesale Cost ($/y)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/>
                        </a:rPr>
                        <a:t>Total Energy Used (</a:t>
                      </a:r>
                      <a:r>
                        <a:rPr lang="en-US" sz="1200" b="0" i="0" u="none" strike="noStrike" dirty="0" err="1">
                          <a:latin typeface="Calibri"/>
                        </a:rPr>
                        <a:t>kW·h</a:t>
                      </a:r>
                      <a:r>
                        <a:rPr lang="en-US" sz="1200" b="0" i="0" u="none" strike="noStrike" dirty="0">
                          <a:latin typeface="Calibri"/>
                        </a:rPr>
                        <a:t>/y)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/>
                        </a:rPr>
                        <a:t>Wind Energy Use (</a:t>
                      </a:r>
                      <a:r>
                        <a:rPr lang="en-US" sz="1200" b="0" i="0" u="none" strike="noStrike" dirty="0" err="1">
                          <a:latin typeface="Calibri"/>
                        </a:rPr>
                        <a:t>kW·h</a:t>
                      </a:r>
                      <a:r>
                        <a:rPr lang="en-US" sz="1200" b="0" i="0" u="none" strike="noStrike" dirty="0">
                          <a:latin typeface="Calibri"/>
                        </a:rPr>
                        <a:t>/y)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Calibri"/>
                        </a:rPr>
                        <a:t>Nonwind Energy Use (kW·h/y)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/>
                        </a:rPr>
                        <a:t>CO</a:t>
                      </a:r>
                      <a:r>
                        <a:rPr lang="en-US" sz="1200" b="0" i="0" u="none" strike="noStrike" baseline="-25000" dirty="0">
                          <a:latin typeface="Calibri"/>
                        </a:rPr>
                        <a:t>2</a:t>
                      </a:r>
                      <a:r>
                        <a:rPr lang="en-US" sz="1200" b="0" i="0" u="none" strike="noStrike" dirty="0">
                          <a:latin typeface="Calibri"/>
                        </a:rPr>
                        <a:t> Reduction† (lb/y)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Calibri"/>
                        </a:rPr>
                        <a:t>55-gal Uncontrolled Storage Water Heater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Calibri"/>
                        </a:rPr>
                        <a:t>$251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4805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1156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3649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Calibri"/>
                        </a:rPr>
                        <a:t>Baseline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718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endParaRPr lang="en-US" sz="12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endParaRPr lang="en-US" sz="1200" b="0" i="0" u="none" strike="noStrike" dirty="0" smtClean="0">
                        <a:latin typeface="Calibri"/>
                      </a:endParaRPr>
                    </a:p>
                    <a:p>
                      <a:pPr algn="l" fontAlgn="ctr"/>
                      <a:endParaRPr lang="en-US" sz="1200" b="0" i="0" u="none" strike="noStrike" dirty="0" smtClean="0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latin typeface="Calibri"/>
                        </a:rPr>
                        <a:t>85-gal Grid-Interactive Storage Water Heater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Calibri"/>
                        </a:rPr>
                        <a:t>$133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Calibri"/>
                        </a:rPr>
                        <a:t>4940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Calibri"/>
                        </a:rPr>
                        <a:t>2726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Calibri"/>
                        </a:rPr>
                        <a:t>2214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Calibri"/>
                        </a:rPr>
                        <a:t>1436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-47%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Calibri"/>
                        </a:rPr>
                        <a:t>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-39%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Calibri"/>
                        </a:rPr>
                        <a:t>105-gal Grid-Interactive Storage Water Heater with Smart Signal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Calibri"/>
                        </a:rPr>
                        <a:t>$126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Calibri"/>
                        </a:rPr>
                        <a:t>4974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Calibri"/>
                        </a:rPr>
                        <a:t>2840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Calibri"/>
                        </a:rPr>
                        <a:t>2134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Calibri"/>
                        </a:rPr>
                        <a:t>1515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-50%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-42%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9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Calibri"/>
                        </a:rPr>
                        <a:t>Assumes that COP = 2 above 55°F and COP = 1 at or below 55°F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Calibri"/>
                        </a:rPr>
                        <a:t>55-gal Heat Pump Water Heater (Zone 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Calibri"/>
                        </a:rPr>
                        <a:t>$126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Calibri"/>
                        </a:rPr>
                        <a:t>2407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Calibri"/>
                        </a:rPr>
                        <a:t>580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1828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1821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-50%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-50%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-50%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Calibri"/>
                        </a:rPr>
                        <a:t>55-gal Heat Pump Water Heater (Zone 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$153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2936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717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2219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1430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-39%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-39%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-39%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Calibri"/>
                        </a:rPr>
                        <a:t>55-gal Heat Pump Water Heater (Zone 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$187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3566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2686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964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-25%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-26%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-26%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Calibri"/>
                        </a:rPr>
                        <a:t>55-gal Heat Pump Water Heater (Zone 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$205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3899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972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2928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-18%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-19%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-20%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9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Candara"/>
                        </a:rPr>
                        <a:t>†Assumes 1 lb of CO</a:t>
                      </a:r>
                      <a:r>
                        <a:rPr lang="en-US" sz="1200" b="0" i="0" u="none" strike="noStrike" baseline="-25000">
                          <a:latin typeface="Candara"/>
                        </a:rPr>
                        <a:t>2</a:t>
                      </a:r>
                      <a:r>
                        <a:rPr lang="en-US" sz="1200" b="0" i="0" u="none" strike="noStrike">
                          <a:latin typeface="Candara"/>
                        </a:rPr>
                        <a:t> per kW·h of nonwind energy use.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271463" y="6223000"/>
            <a:ext cx="8589962" cy="612775"/>
          </a:xfrm>
          <a:prstGeom prst="rect">
            <a:avLst/>
          </a:prstGeom>
          <a:solidFill>
            <a:srgbClr val="008000"/>
          </a:solidFill>
        </p:spPr>
        <p:txBody>
          <a:bodyPr/>
          <a:lstStyle/>
          <a:p>
            <a:pPr algn="ctr">
              <a:defRPr/>
            </a:pPr>
            <a:r>
              <a:rPr lang="fr-CA" sz="3600" b="1" dirty="0" err="1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Renewable</a:t>
            </a:r>
            <a:r>
              <a:rPr lang="fr-CA" sz="3600" b="1" dirty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CA" sz="3600" b="1" dirty="0" err="1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Integration</a:t>
            </a:r>
            <a:r>
              <a:rPr lang="fr-CA" sz="3600" b="1" dirty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Arbitrage Value</a:t>
            </a:r>
          </a:p>
        </p:txBody>
      </p:sp>
      <p:sp>
        <p:nvSpPr>
          <p:cNvPr id="18565" name="Titre 1"/>
          <p:cNvSpPr txBox="1">
            <a:spLocks/>
          </p:cNvSpPr>
          <p:nvPr/>
        </p:nvSpPr>
        <p:spPr bwMode="auto">
          <a:xfrm>
            <a:off x="609600" y="2624138"/>
            <a:ext cx="5715000" cy="609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742950" eaLnBrk="1" hangingPunct="1">
              <a:spcBef>
                <a:spcPts val="250"/>
              </a:spcBef>
              <a:buSzPct val="80000"/>
            </a:pPr>
            <a:r>
              <a:rPr lang="en-US" sz="1200" b="1"/>
              <a:t>New Dimension of Conservation and Efficiency, charging more when there is renewable energy available and storing more energy to span times without renewable energy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76263" y="271463"/>
            <a:ext cx="7599362" cy="581025"/>
          </a:xfrm>
          <a:prstGeom prst="rect">
            <a:avLst/>
          </a:prstGeom>
        </p:spPr>
        <p:txBody>
          <a:bodyPr lIns="86493" tIns="43247" rIns="86493" bIns="43247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 25% Wind Energy</a:t>
            </a:r>
          </a:p>
        </p:txBody>
      </p:sp>
      <p:sp>
        <p:nvSpPr>
          <p:cNvPr id="6" name="Oval 5"/>
          <p:cNvSpPr/>
          <p:nvPr/>
        </p:nvSpPr>
        <p:spPr>
          <a:xfrm>
            <a:off x="4103914" y="3145972"/>
            <a:ext cx="685800" cy="90351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92143" y="3102430"/>
            <a:ext cx="685800" cy="90351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760413"/>
            <a:ext cx="8597900" cy="1050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/>
                </a:solidFill>
              </a:rPr>
              <a:t>Steffes Corporation</a:t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2200" i="1" dirty="0" smtClean="0">
                <a:solidFill>
                  <a:schemeClr val="tx1"/>
                </a:solidFill>
              </a:rPr>
              <a:t>“Commitment to Innovation”</a:t>
            </a:r>
            <a:endParaRPr lang="en-US" sz="5400" i="1" dirty="0" smtClean="0">
              <a:solidFill>
                <a:schemeClr val="tx1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30313" y="2509736"/>
            <a:ext cx="69008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latin typeface="+mn-lt"/>
              </a:rPr>
              <a:t>Work with approximately </a:t>
            </a:r>
            <a:r>
              <a:rPr lang="en-US" sz="2800" b="1" dirty="0" smtClean="0">
                <a:latin typeface="+mn-lt"/>
              </a:rPr>
              <a:t>200 </a:t>
            </a:r>
            <a:r>
              <a:rPr lang="en-US" sz="2800" b="1" dirty="0">
                <a:latin typeface="+mn-lt"/>
              </a:rPr>
              <a:t>Electric Utilities across North America (some for over 20 years)</a:t>
            </a:r>
          </a:p>
          <a:p>
            <a:pPr marL="231775" indent="-231775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latin typeface="+mn-lt"/>
              </a:rPr>
              <a:t>World leader in innovative electric storage</a:t>
            </a:r>
          </a:p>
        </p:txBody>
      </p:sp>
      <p:pic>
        <p:nvPicPr>
          <p:cNvPr id="4" name="Picture 9" descr="Steffes Corp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063" y="5961063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88" y="609600"/>
            <a:ext cx="6530975" cy="647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One-way Communication Option</a:t>
            </a:r>
            <a:endParaRPr lang="en-US" dirty="0"/>
          </a:p>
        </p:txBody>
      </p:sp>
      <p:pic>
        <p:nvPicPr>
          <p:cNvPr id="19459" name="Content Placeholder 3" descr="control envelope mo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381125"/>
            <a:ext cx="612775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39738" y="5927725"/>
            <a:ext cx="8296275" cy="504825"/>
          </a:xfrm>
          <a:prstGeom prst="rect">
            <a:avLst/>
          </a:prstGeom>
          <a:solidFill>
            <a:srgbClr val="008000"/>
          </a:solidFill>
        </p:spPr>
        <p:txBody>
          <a:bodyPr anchor="b">
            <a:normAutofit fontScale="90000" lnSpcReduction="20000"/>
          </a:bodyPr>
          <a:lstStyle/>
          <a:p>
            <a:pPr algn="ctr">
              <a:defRPr/>
            </a:pPr>
            <a:r>
              <a:rPr lang="fr-CA" sz="3600" b="1" dirty="0" err="1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Renewable</a:t>
            </a:r>
            <a:r>
              <a:rPr lang="fr-CA" sz="3600" b="1" dirty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CA" sz="3600" b="1" dirty="0" err="1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Integration</a:t>
            </a:r>
            <a:r>
              <a:rPr lang="fr-CA" sz="3600" b="1" dirty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Arbitrage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652463"/>
            <a:ext cx="8229600" cy="4930775"/>
          </a:xfrm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CA" sz="4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Grid</a:t>
            </a:r>
            <a:r>
              <a:rPr lang="fr-CA" sz="4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-interactive </a:t>
            </a:r>
          </a:p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CA" sz="4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Renewable</a:t>
            </a:r>
            <a:r>
              <a:rPr lang="fr-CA" sz="4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 </a:t>
            </a:r>
            <a:r>
              <a:rPr lang="fr-CA" sz="4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Heaters</a:t>
            </a:r>
            <a:r>
              <a:rPr lang="fr-CA" sz="4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fr-CA" sz="4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Fast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regulation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responding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an </a:t>
            </a: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Generation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Control (AGC), </a:t>
            </a: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Renewable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following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 </a:t>
            </a: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signals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to: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fr-CA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frequency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control</a:t>
            </a:r>
            <a:endParaRPr lang="fr-CA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generator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fuel </a:t>
            </a: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</a:t>
            </a:r>
            <a:endParaRPr lang="fr-CA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grid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reliability</a:t>
            </a:r>
            <a:endParaRPr lang="fr-CA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regulation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costs</a:t>
            </a:r>
            <a:endParaRPr lang="fr-CA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Reduced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system CO2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Yield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ancillary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value </a:t>
            </a: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payments</a:t>
            </a:r>
            <a:endParaRPr lang="fr-CA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4825" y="5702300"/>
            <a:ext cx="3459163" cy="635000"/>
          </a:xfrm>
          <a:solidFill>
            <a:srgbClr val="008000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CA" dirty="0" smtClean="0">
                <a:solidFill>
                  <a:schemeClr val="bg1"/>
                </a:solidFill>
              </a:rPr>
              <a:t>Ancillary Value</a:t>
            </a:r>
          </a:p>
        </p:txBody>
      </p:sp>
      <p:pic>
        <p:nvPicPr>
          <p:cNvPr id="4" name="Picture 9" descr="Steffes Corp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455613" y="4878388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fr-CA" dirty="0" smtClean="0">
                <a:solidFill>
                  <a:schemeClr val="bg1"/>
                </a:solidFill>
              </a:rPr>
              <a:t>Ancillary Value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200" y="555625"/>
            <a:ext cx="3670300" cy="19113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Equivalent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times and magnitudes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above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below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nominal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Requires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-speed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way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communication infrastructure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3190875"/>
            <a:ext cx="69770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319338" y="4181475"/>
            <a:ext cx="285750" cy="28575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2200276" y="2214562"/>
            <a:ext cx="2252662" cy="164306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8138" y="585788"/>
            <a:ext cx="1925637" cy="2468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6013" y="650875"/>
            <a:ext cx="1944687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503238" y="5353050"/>
            <a:ext cx="3144837" cy="504825"/>
          </a:xfrm>
          <a:prstGeom prst="rect">
            <a:avLst/>
          </a:prstGeom>
          <a:solidFill>
            <a:srgbClr val="008000"/>
          </a:solidFill>
        </p:spPr>
        <p:txBody>
          <a:bodyPr anchor="b">
            <a:normAutofit fontScale="90000" lnSpcReduction="20000"/>
          </a:bodyPr>
          <a:lstStyle/>
          <a:p>
            <a:pPr algn="ctr">
              <a:defRPr/>
            </a:pPr>
            <a:r>
              <a:rPr lang="fr-CA" sz="3600" b="1" dirty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Ancillary Value</a:t>
            </a:r>
          </a:p>
        </p:txBody>
      </p:sp>
      <p:pic>
        <p:nvPicPr>
          <p:cNvPr id="12" name="Picture 9" descr="Steffes Corp 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455613" y="4878388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fr-CA" dirty="0" smtClean="0">
                <a:solidFill>
                  <a:schemeClr val="bg1"/>
                </a:solidFill>
              </a:rPr>
              <a:t>Ancillary Value</a:t>
            </a:r>
          </a:p>
        </p:txBody>
      </p:sp>
      <p:pic>
        <p:nvPicPr>
          <p:cNvPr id="23555" name="Content Placeholder 11" descr="3-Step ACE Follow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9738" y="2544763"/>
            <a:ext cx="4114800" cy="2724150"/>
          </a:xfr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49263" y="5364163"/>
            <a:ext cx="8205787" cy="504825"/>
          </a:xfrm>
          <a:prstGeom prst="rect">
            <a:avLst/>
          </a:prstGeom>
          <a:solidFill>
            <a:srgbClr val="008000"/>
          </a:solidFill>
        </p:spPr>
        <p:txBody>
          <a:bodyPr anchor="b">
            <a:normAutofit fontScale="90000" lnSpcReduction="20000"/>
          </a:bodyPr>
          <a:lstStyle/>
          <a:p>
            <a:pPr algn="ctr">
              <a:defRPr/>
            </a:pPr>
            <a:r>
              <a:rPr lang="fr-CA" sz="3600" b="1" dirty="0" err="1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Ancillary</a:t>
            </a:r>
            <a:r>
              <a:rPr lang="fr-CA" sz="3600" b="1" dirty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fr-CA" sz="3600" b="1" dirty="0" err="1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Other</a:t>
            </a:r>
            <a:r>
              <a:rPr lang="fr-CA" sz="3600" b="1" dirty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Value</a:t>
            </a:r>
          </a:p>
        </p:txBody>
      </p:sp>
      <p:pic>
        <p:nvPicPr>
          <p:cNvPr id="23557" name="Picture 12" descr="Continuous ACE Followi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22538"/>
            <a:ext cx="411480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46100" y="817563"/>
            <a:ext cx="784066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Data from Grid-interactive space and water heating </a:t>
            </a:r>
            <a:r>
              <a:rPr lang="en-US" sz="2400" dirty="0">
                <a:latin typeface="+mj-lt"/>
              </a:rPr>
              <a:t>(2-way smart communication needed)</a:t>
            </a:r>
            <a:endParaRPr lang="en-US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963" y="2124075"/>
            <a:ext cx="40862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3-Step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3750" y="2100263"/>
            <a:ext cx="4086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Continuously-Variable</a:t>
            </a:r>
          </a:p>
        </p:txBody>
      </p:sp>
      <p:pic>
        <p:nvPicPr>
          <p:cNvPr id="9" name="Picture 9" descr="Steffes Corp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1087" y="311640"/>
            <a:ext cx="8239986" cy="719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BPA Balancing Reserves Deployment </a:t>
            </a:r>
            <a:endParaRPr lang="en-US" sz="3600" b="1" dirty="0">
              <a:solidFill>
                <a:srgbClr val="FF8D3E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9" descr="Steffes Corp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078" y="1452005"/>
            <a:ext cx="4114800" cy="298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692" y="2137804"/>
            <a:ext cx="4114800" cy="298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Bonus Economic and Environmental Value</a:t>
            </a:r>
            <a:endParaRPr lang="en-US" dirty="0"/>
          </a:p>
        </p:txBody>
      </p:sp>
      <p:pic>
        <p:nvPicPr>
          <p:cNvPr id="20483" name="Picture 2" descr="Page0001"/>
          <p:cNvPicPr>
            <a:picLocks noChangeAspect="1" noChangeArrowheads="1"/>
          </p:cNvPicPr>
          <p:nvPr/>
        </p:nvPicPr>
        <p:blipFill>
          <a:blip r:embed="rId2" cstate="print"/>
          <a:srcRect l="50841" t="25049" r="4208" b="31854"/>
          <a:stretch>
            <a:fillRect/>
          </a:stretch>
        </p:blipFill>
        <p:spPr bwMode="auto">
          <a:xfrm>
            <a:off x="2014538" y="1219200"/>
            <a:ext cx="518318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66738" y="5268913"/>
            <a:ext cx="8239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+mn-lt"/>
              </a:rPr>
              <a:t>Note the monetary value of Regulation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</a:rPr>
              <a:t>Regulating with </a:t>
            </a:r>
            <a:r>
              <a:rPr lang="en-US" sz="2000" b="1" dirty="0">
                <a:latin typeface="+mn-lt"/>
              </a:rPr>
              <a:t>a non fuel consuming resource has a significant carbon reduction (up to 70%)</a:t>
            </a:r>
          </a:p>
        </p:txBody>
      </p:sp>
      <p:pic>
        <p:nvPicPr>
          <p:cNvPr id="5" name="Picture 9" descr="Steffes Corp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02314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242" y="1658490"/>
            <a:ext cx="4167187" cy="3793241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4013"/>
            <a:ext cx="9144000" cy="1333500"/>
          </a:xfrm>
        </p:spPr>
        <p:txBody>
          <a:bodyPr lIns="86493" tIns="43247" rIns="86493" bIns="43247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 A Renewable Water Heater is a…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“Thermal Battery”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89025" y="5508625"/>
            <a:ext cx="7239000" cy="1098550"/>
          </a:xfrm>
          <a:prstGeom prst="rect">
            <a:avLst/>
          </a:prstGeom>
        </p:spPr>
        <p:txBody>
          <a:bodyPr lIns="86493" tIns="43247" rIns="86493" bIns="43247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With smart control, you affect the grid exactly like other electric storage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1757"/>
            <a:ext cx="9144000" cy="527957"/>
          </a:xfrm>
        </p:spPr>
        <p:txBody>
          <a:bodyPr lIns="86493" tIns="43247" rIns="86493" bIns="43247"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Low-Cost Electric Storage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3406" y="1404030"/>
            <a:ext cx="8294908" cy="2576512"/>
          </a:xfrm>
        </p:spPr>
        <p:txBody>
          <a:bodyPr lIns="86493" tIns="43247" rIns="86493" bIns="43247"/>
          <a:lstStyle/>
          <a:p>
            <a:pPr marL="457200" indent="-457200" eaLnBrk="1" hangingPunct="1">
              <a:lnSpc>
                <a:spcPct val="115000"/>
              </a:lnSpc>
              <a:buClrTx/>
              <a:buFont typeface="Wingdings" pitchFamily="2" charset="2"/>
              <a:buChar char="§"/>
            </a:pPr>
            <a:r>
              <a:rPr lang="en-US" sz="1800" b="1" dirty="0" smtClean="0"/>
              <a:t>To realize the dream of the smart-grid significant storage in needed</a:t>
            </a:r>
          </a:p>
          <a:p>
            <a:pPr marL="457200" indent="-457200" eaLnBrk="1" hangingPunct="1">
              <a:lnSpc>
                <a:spcPct val="115000"/>
              </a:lnSpc>
              <a:buClrTx/>
              <a:buFont typeface="Wingdings" pitchFamily="2" charset="2"/>
              <a:buChar char="§"/>
            </a:pPr>
            <a:r>
              <a:rPr lang="en-US" sz="1800" b="1" dirty="0" smtClean="0"/>
              <a:t>CALISO says 4000 Megawatts of variable storage need to balance </a:t>
            </a:r>
            <a:r>
              <a:rPr lang="en-US" sz="1800" b="1" dirty="0" err="1" smtClean="0"/>
              <a:t>renewables</a:t>
            </a:r>
            <a:r>
              <a:rPr lang="en-US" sz="1800" b="1" dirty="0" smtClean="0"/>
              <a:t> </a:t>
            </a:r>
          </a:p>
          <a:p>
            <a:pPr marL="457200" indent="-457200" eaLnBrk="1" hangingPunct="1">
              <a:lnSpc>
                <a:spcPct val="115000"/>
              </a:lnSpc>
              <a:buClrTx/>
              <a:buFont typeface="Wingdings" pitchFamily="2" charset="2"/>
              <a:buChar char="§"/>
            </a:pPr>
            <a:r>
              <a:rPr lang="en-US" sz="1800" b="1" dirty="0" smtClean="0"/>
              <a:t>Grid-interactive Thermal Storage is a small fraction of cost of other methods</a:t>
            </a:r>
          </a:p>
          <a:p>
            <a:pPr marL="457200" indent="-457200" eaLnBrk="1" hangingPunct="1">
              <a:lnSpc>
                <a:spcPct val="115000"/>
              </a:lnSpc>
              <a:buClrTx/>
              <a:buFont typeface="Wingdings" pitchFamily="2" charset="2"/>
              <a:buChar char="§"/>
            </a:pPr>
            <a:r>
              <a:rPr lang="en-US" sz="1800" b="1" dirty="0" smtClean="0"/>
              <a:t>Pursue “Low hanging Fruit”</a:t>
            </a:r>
          </a:p>
          <a:p>
            <a:pPr marL="457200" indent="-457200" eaLnBrk="1" hangingPunct="1">
              <a:lnSpc>
                <a:spcPct val="115000"/>
              </a:lnSpc>
              <a:buClrTx/>
              <a:buFont typeface="Wingdings" pitchFamily="2" charset="2"/>
              <a:buChar char="§"/>
            </a:pPr>
            <a:r>
              <a:rPr lang="en-US" sz="1800" b="1" dirty="0" smtClean="0"/>
              <a:t>Fill low-cost window of opportunity first</a:t>
            </a:r>
          </a:p>
          <a:p>
            <a:pPr marL="457200" indent="-457200" eaLnBrk="1" hangingPunct="1">
              <a:lnSpc>
                <a:spcPct val="115000"/>
              </a:lnSpc>
              <a:buClr>
                <a:srgbClr val="009900"/>
              </a:buClr>
              <a:buFont typeface="Wingdings" pitchFamily="2" charset="2"/>
              <a:buChar char="w"/>
            </a:pPr>
            <a:endParaRPr lang="en-US" b="1" dirty="0" smtClean="0"/>
          </a:p>
          <a:p>
            <a:pPr marL="457200" indent="-457200" eaLnBrk="1" hangingPunct="1">
              <a:lnSpc>
                <a:spcPct val="115000"/>
              </a:lnSpc>
              <a:buClr>
                <a:srgbClr val="009900"/>
              </a:buClr>
              <a:buFont typeface="Wingdings" pitchFamily="2" charset="2"/>
              <a:buNone/>
            </a:pPr>
            <a:endParaRPr lang="en-US" b="1" dirty="0" smtClean="0"/>
          </a:p>
        </p:txBody>
      </p:sp>
      <p:pic>
        <p:nvPicPr>
          <p:cNvPr id="25604" name="Picture 12"/>
          <p:cNvPicPr>
            <a:picLocks noChangeAspect="1" noChangeArrowheads="1"/>
          </p:cNvPicPr>
          <p:nvPr/>
        </p:nvPicPr>
        <p:blipFill>
          <a:blip r:embed="rId3" cstate="print"/>
          <a:srcRect r="19086" b="5334"/>
          <a:stretch>
            <a:fillRect/>
          </a:stretch>
        </p:blipFill>
        <p:spPr bwMode="auto">
          <a:xfrm>
            <a:off x="2101850" y="3541713"/>
            <a:ext cx="53308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teffes Corp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2575" y="561975"/>
            <a:ext cx="8556625" cy="1719263"/>
          </a:xfrm>
        </p:spPr>
        <p:txBody>
          <a:bodyPr lIns="91432" tIns="45716" rIns="91432" bIns="45716"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Grid-Interactive Electric Storage Space and Water Controls can receive various Smart Control Signals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852488" y="3084513"/>
            <a:ext cx="7486650" cy="2700337"/>
          </a:xfrm>
        </p:spPr>
        <p:txBody>
          <a:bodyPr lIns="91432" tIns="45716" rIns="91432" bIns="45716"/>
          <a:lstStyle/>
          <a:p>
            <a:pPr marL="800100" indent="-742950" eaLnBrk="1" hangingPunct="1">
              <a:buClrTx/>
              <a:buFont typeface="Calibri" pitchFamily="34" charset="0"/>
              <a:buAutoNum type="arabicPeriod"/>
            </a:pPr>
            <a:r>
              <a:rPr lang="en-US" sz="3600" b="1" dirty="0" smtClean="0"/>
              <a:t>One-Way Dual Relay Control</a:t>
            </a:r>
          </a:p>
          <a:p>
            <a:pPr marL="800100" indent="-742950" eaLnBrk="1" hangingPunct="1">
              <a:buClrTx/>
              <a:buFont typeface="Calibri" pitchFamily="34" charset="0"/>
              <a:buAutoNum type="arabicPeriod"/>
            </a:pPr>
            <a:r>
              <a:rPr lang="en-US" sz="3600" b="1" dirty="0" smtClean="0"/>
              <a:t>One-Way Variable Control Signal</a:t>
            </a:r>
          </a:p>
          <a:p>
            <a:pPr marL="800100" indent="-742950" eaLnBrk="1" hangingPunct="1">
              <a:buClrTx/>
              <a:buFont typeface="Calibri" pitchFamily="34" charset="0"/>
              <a:buAutoNum type="arabicPeriod"/>
            </a:pPr>
            <a:r>
              <a:rPr lang="en-US" sz="3600" b="1" dirty="0" smtClean="0"/>
              <a:t>Two-Way High-Speed Signal</a:t>
            </a:r>
          </a:p>
          <a:p>
            <a:pPr marL="800100" indent="-742950" eaLnBrk="1" hangingPunct="1">
              <a:buClrTx/>
              <a:buFont typeface="Calibri" pitchFamily="34" charset="0"/>
              <a:buAutoNum type="arabicPeriod"/>
            </a:pPr>
            <a:r>
              <a:rPr lang="en-US" sz="3600" b="1" dirty="0" smtClean="0"/>
              <a:t>Other…</a:t>
            </a:r>
          </a:p>
        </p:txBody>
      </p:sp>
      <p:pic>
        <p:nvPicPr>
          <p:cNvPr id="4" name="Picture 9" descr="Steffes Corp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2575" y="561975"/>
            <a:ext cx="8556625" cy="1719263"/>
          </a:xfrm>
        </p:spPr>
        <p:txBody>
          <a:bodyPr lIns="91432" tIns="45716" rIns="91432" bIns="45716"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A few possible directions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for pilot demonstrations and </a:t>
            </a:r>
            <a:r>
              <a:rPr lang="en-US" sz="4000" dirty="0" smtClean="0">
                <a:solidFill>
                  <a:schemeClr val="tx1"/>
                </a:solidFill>
              </a:rPr>
              <a:t>deployments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33137" y="2479537"/>
            <a:ext cx="8306601" cy="3237593"/>
          </a:xfrm>
        </p:spPr>
        <p:txBody>
          <a:bodyPr lIns="91432" tIns="45716" rIns="91432" bIns="45716"/>
          <a:lstStyle/>
          <a:p>
            <a:pPr marL="509588" indent="-452438" eaLnBrk="1" hangingPunct="1">
              <a:buClrTx/>
              <a:buFont typeface="Calibri" pitchFamily="34" charset="0"/>
              <a:buAutoNum type="arabicPeriod"/>
              <a:tabLst>
                <a:tab pos="461963" algn="l"/>
              </a:tabLst>
            </a:pPr>
            <a:r>
              <a:rPr lang="en-US" b="1" dirty="0" smtClean="0"/>
              <a:t>ETS Room Unit install into a selection of existing homes (single or multiple units)</a:t>
            </a:r>
          </a:p>
          <a:p>
            <a:pPr marL="509588" indent="-452438" eaLnBrk="1" hangingPunct="1">
              <a:buClrTx/>
              <a:buFont typeface="Calibri" pitchFamily="34" charset="0"/>
              <a:buAutoNum type="arabicPeriod"/>
            </a:pPr>
            <a:r>
              <a:rPr lang="en-US" b="1" dirty="0" smtClean="0"/>
              <a:t>Install ETS furnace or </a:t>
            </a:r>
            <a:r>
              <a:rPr lang="en-US" b="1" dirty="0" smtClean="0"/>
              <a:t>hydronic</a:t>
            </a:r>
            <a:r>
              <a:rPr lang="en-US" b="1" dirty="0" smtClean="0"/>
              <a:t> unit into a new or existing home. Add an air source heat pump if desired. </a:t>
            </a:r>
          </a:p>
          <a:p>
            <a:pPr marL="509588" indent="-452438" eaLnBrk="1" hangingPunct="1">
              <a:buClrTx/>
              <a:buFont typeface="Calibri" pitchFamily="34" charset="0"/>
              <a:buAutoNum type="arabicPeriod"/>
            </a:pPr>
            <a:r>
              <a:rPr lang="en-US" b="1" dirty="0" smtClean="0"/>
              <a:t>Use </a:t>
            </a:r>
            <a:r>
              <a:rPr lang="en-US" b="1" dirty="0" smtClean="0"/>
              <a:t>ThermElects</a:t>
            </a:r>
            <a:r>
              <a:rPr lang="en-US" b="1" dirty="0" smtClean="0"/>
              <a:t> for commercial or district heat, for hot air or </a:t>
            </a:r>
            <a:r>
              <a:rPr lang="en-US" b="1" dirty="0" smtClean="0"/>
              <a:t>hydronic</a:t>
            </a:r>
            <a:r>
              <a:rPr lang="en-US" b="1" dirty="0" smtClean="0"/>
              <a:t> heat</a:t>
            </a:r>
          </a:p>
        </p:txBody>
      </p:sp>
      <p:pic>
        <p:nvPicPr>
          <p:cNvPr id="4" name="Picture 9" descr="Steffes Corp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85738" y="612775"/>
            <a:ext cx="5638800" cy="2655888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“Grid-interactive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Controller” for space and water heaters</a:t>
            </a: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368300" y="3344863"/>
            <a:ext cx="61531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1175" indent="-511175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</a:rPr>
              <a:t>Adjusts the </a:t>
            </a:r>
            <a:r>
              <a:rPr lang="en-US" sz="3200" dirty="0">
                <a:latin typeface="+mn-lt"/>
              </a:rPr>
              <a:t>target </a:t>
            </a:r>
            <a:r>
              <a:rPr lang="en-US" sz="3200" dirty="0" smtClean="0">
                <a:latin typeface="+mn-lt"/>
              </a:rPr>
              <a:t>temperature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up or down in response to power availability (grid signal) - </a:t>
            </a:r>
            <a:r>
              <a:rPr lang="en-US" sz="2000" dirty="0">
                <a:latin typeface="+mn-lt"/>
              </a:rPr>
              <a:t>“Battery” charge level</a:t>
            </a:r>
            <a:endParaRPr lang="en-US" sz="2800" dirty="0">
              <a:latin typeface="+mn-lt"/>
            </a:endParaRPr>
          </a:p>
          <a:p>
            <a:pPr marL="511175" indent="-511175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</a:rPr>
              <a:t>Adjusts the input wattage</a:t>
            </a:r>
          </a:p>
          <a:p>
            <a:pPr marL="511175" indent="-511175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</a:rPr>
              <a:t>Provides Comfort Assurance, </a:t>
            </a:r>
            <a:r>
              <a:rPr lang="en-US" sz="2000" dirty="0">
                <a:latin typeface="+mn-lt"/>
              </a:rPr>
              <a:t>so home is always warm and has hot water</a:t>
            </a:r>
            <a:endParaRPr lang="en-US" sz="2800" dirty="0">
              <a:latin typeface="+mn-lt"/>
            </a:endParaRPr>
          </a:p>
          <a:p>
            <a:pPr marL="511175" indent="-511175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9221" name="Picture 14" descr="hea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8684" y="1037771"/>
            <a:ext cx="2130629" cy="194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Picture1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313343"/>
            <a:ext cx="946150" cy="24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357257" y="338138"/>
            <a:ext cx="2133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Family of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Electric Storage Products</a:t>
            </a:r>
          </a:p>
        </p:txBody>
      </p:sp>
      <p:pic>
        <p:nvPicPr>
          <p:cNvPr id="8" name="Picture 9" descr="Steffes Corp 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4063" y="5961063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2575" y="561975"/>
            <a:ext cx="8556625" cy="1719263"/>
          </a:xfrm>
        </p:spPr>
        <p:txBody>
          <a:bodyPr lIns="91432" tIns="45716" rIns="91432" bIns="45716"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Pilot demonstrations and </a:t>
            </a:r>
            <a:r>
              <a:rPr lang="en-US" sz="4400" dirty="0" smtClean="0">
                <a:solidFill>
                  <a:schemeClr val="tx1"/>
                </a:solidFill>
              </a:rPr>
              <a:t>deployments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33137" y="2479537"/>
            <a:ext cx="8306601" cy="3237593"/>
          </a:xfrm>
        </p:spPr>
        <p:txBody>
          <a:bodyPr lIns="91432" tIns="45716" rIns="91432" bIns="45716"/>
          <a:lstStyle/>
          <a:p>
            <a:pPr marL="509588" indent="-452438" eaLnBrk="1" hangingPunct="1">
              <a:buClrTx/>
              <a:buFont typeface="Wingdings" pitchFamily="2" charset="2"/>
              <a:buChar char="§"/>
            </a:pPr>
            <a:r>
              <a:rPr lang="en-US" b="1" dirty="0" smtClean="0"/>
              <a:t>Grid-interactive water heater controls can go with all demonstration installations</a:t>
            </a:r>
          </a:p>
          <a:p>
            <a:pPr marL="509588" indent="-452438" algn="ctr" eaLnBrk="1" hangingPunct="1">
              <a:buClrTx/>
              <a:buNone/>
            </a:pPr>
            <a:endParaRPr lang="en-US" sz="3200" b="1" dirty="0" smtClean="0">
              <a:solidFill>
                <a:srgbClr val="003399"/>
              </a:solidFill>
            </a:endParaRPr>
          </a:p>
          <a:p>
            <a:pPr marL="57150" indent="0" algn="ctr" eaLnBrk="1" hangingPunct="1">
              <a:buClrTx/>
              <a:buNone/>
            </a:pPr>
            <a:r>
              <a:rPr lang="en-US" sz="3200" b="1" dirty="0" smtClean="0">
                <a:solidFill>
                  <a:srgbClr val="003399"/>
                </a:solidFill>
              </a:rPr>
              <a:t>Steffes is willing to provide you with a complete proposal and work with you to demonstrate this technology on your lines. </a:t>
            </a:r>
          </a:p>
        </p:txBody>
      </p:sp>
      <p:pic>
        <p:nvPicPr>
          <p:cNvPr id="4" name="Picture 9" descr="Steffes Corp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1963" y="487363"/>
            <a:ext cx="7848600" cy="1439862"/>
          </a:xfrm>
        </p:spPr>
        <p:txBody>
          <a:bodyPr lIns="86493" tIns="43247" rIns="86493" bIns="43247"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Grid-interactive Renewable Water Heating Systems are good for…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39738" y="2481263"/>
            <a:ext cx="5297487" cy="3648075"/>
          </a:xfrm>
        </p:spPr>
        <p:txBody>
          <a:bodyPr lIns="86493" tIns="43247" rIns="86493" bIns="43247">
            <a:normAutofit/>
          </a:bodyPr>
          <a:lstStyle/>
          <a:p>
            <a:pPr marL="457200" indent="-457200" eaLnBrk="1" fontAlgn="auto" hangingPunct="1">
              <a:lnSpc>
                <a:spcPct val="115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sz="3600" b="1" dirty="0" smtClean="0">
                <a:latin typeface="+mj-lt"/>
              </a:rPr>
              <a:t>Environment</a:t>
            </a:r>
          </a:p>
          <a:p>
            <a:pPr marL="457200" indent="-457200" eaLnBrk="1" fontAlgn="auto" hangingPunct="1">
              <a:lnSpc>
                <a:spcPct val="115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sz="3600" b="1" dirty="0" smtClean="0">
                <a:latin typeface="+mj-lt"/>
              </a:rPr>
              <a:t>Consumers</a:t>
            </a:r>
          </a:p>
          <a:p>
            <a:pPr marL="457200" indent="-457200" eaLnBrk="1" fontAlgn="auto" hangingPunct="1">
              <a:lnSpc>
                <a:spcPct val="115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sz="3600" b="1" dirty="0" smtClean="0">
                <a:latin typeface="+mj-lt"/>
              </a:rPr>
              <a:t>Conservation</a:t>
            </a:r>
          </a:p>
          <a:p>
            <a:pPr marL="457200" indent="-457200" eaLnBrk="1" fontAlgn="auto" hangingPunct="1">
              <a:lnSpc>
                <a:spcPct val="115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sz="3600" b="1" dirty="0" smtClean="0">
                <a:latin typeface="+mj-lt"/>
              </a:rPr>
              <a:t>Efficiency</a:t>
            </a:r>
          </a:p>
          <a:p>
            <a:pPr marL="457200" indent="-457200" eaLnBrk="1" fontAlgn="auto" hangingPunct="1">
              <a:lnSpc>
                <a:spcPct val="115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sz="3600" b="1" dirty="0" smtClean="0">
                <a:latin typeface="+mj-lt"/>
              </a:rPr>
              <a:t>The Grid</a:t>
            </a:r>
          </a:p>
        </p:txBody>
      </p:sp>
      <p:pic>
        <p:nvPicPr>
          <p:cNvPr id="10" name="Picture 9" descr="j0399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0299" y="2151289"/>
            <a:ext cx="2596737" cy="38932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9" descr="Steffes Corp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313" y="844550"/>
            <a:ext cx="8297862" cy="1997075"/>
          </a:xfrm>
        </p:spPr>
        <p:txBody>
          <a:bodyPr/>
          <a:lstStyle/>
          <a:p>
            <a:pPr marL="36513" algn="ctr" eaLnBrk="1" hangingPunct="1">
              <a:spcBef>
                <a:spcPts val="1200"/>
              </a:spcBef>
            </a:pPr>
            <a:r>
              <a:rPr lang="en-US" sz="4000" b="1" dirty="0" smtClean="0">
                <a:solidFill>
                  <a:schemeClr val="tx1"/>
                </a:solidFill>
              </a:rPr>
              <a:t>“</a:t>
            </a:r>
            <a:r>
              <a:rPr lang="en-US" sz="4000" b="1" i="1" dirty="0" smtClean="0">
                <a:solidFill>
                  <a:schemeClr val="tx1"/>
                </a:solidFill>
              </a:rPr>
              <a:t>If we want to have a zero carbon economy, we must encourage products or technologies that have the potential of getting us there.”</a:t>
            </a:r>
            <a:endParaRPr lang="en-US" sz="4800" b="1" i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172075" y="4814888"/>
            <a:ext cx="3641725" cy="1776412"/>
          </a:xfrm>
          <a:prstGeom prst="rect">
            <a:avLst/>
          </a:prstGeom>
        </p:spPr>
        <p:txBody>
          <a:bodyPr lIns="182880" tIns="0">
            <a:normAutofit/>
          </a:bodyPr>
          <a:lstStyle/>
          <a:p>
            <a:pPr marL="36576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600" b="1" dirty="0">
                <a:latin typeface="+mn-lt"/>
              </a:rPr>
              <a:t>Paul Steffes</a:t>
            </a:r>
          </a:p>
          <a:p>
            <a:pPr marL="36576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800" b="1" dirty="0">
                <a:latin typeface="+mn-lt"/>
              </a:rPr>
              <a:t>Steffes Corporation</a:t>
            </a:r>
          </a:p>
          <a:p>
            <a:pPr marL="36576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800" b="1" dirty="0">
                <a:solidFill>
                  <a:srgbClr val="0033CC"/>
                </a:solidFill>
                <a:latin typeface="+mn-lt"/>
              </a:rPr>
              <a:t>psteffes@steffes.com</a:t>
            </a:r>
          </a:p>
          <a:p>
            <a:pPr marL="36576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600" b="1" dirty="0">
                <a:latin typeface="+mn-lt"/>
              </a:rPr>
              <a:t>888-783-3337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2168525" y="36512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3" algn="ctr" eaLnBrk="1" hangingPunct="1">
              <a:spcBef>
                <a:spcPts val="1200"/>
              </a:spcBef>
            </a:pPr>
            <a:r>
              <a:rPr lang="en-US" b="1" i="1" dirty="0"/>
              <a:t>Questions? </a:t>
            </a:r>
            <a:endParaRPr lang="en-US" sz="6000" b="1" i="1" dirty="0"/>
          </a:p>
        </p:txBody>
      </p:sp>
      <p:pic>
        <p:nvPicPr>
          <p:cNvPr id="6" name="Picture 9" descr="Steffes Corp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344" y="607418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23635" y="682172"/>
            <a:ext cx="8142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3" algn="ctr" eaLnBrk="1" hangingPunct="1">
              <a:spcBef>
                <a:spcPts val="1200"/>
              </a:spcBef>
            </a:pPr>
            <a:r>
              <a:rPr lang="en-US" sz="3600" b="1" i="1" dirty="0" smtClean="0"/>
              <a:t>Renewable Space and Water Heating System </a:t>
            </a:r>
            <a:r>
              <a:rPr lang="en-US" sz="3600" b="1" i="1" dirty="0"/>
              <a:t>Basics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4409" y="2113190"/>
            <a:ext cx="7475537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</a:rPr>
              <a:t>Direct </a:t>
            </a:r>
            <a:r>
              <a:rPr lang="en-US" sz="2800" dirty="0" smtClean="0">
                <a:latin typeface="+mn-lt"/>
              </a:rPr>
              <a:t>smart </a:t>
            </a:r>
            <a:r>
              <a:rPr lang="en-US" sz="2800" dirty="0">
                <a:latin typeface="+mn-lt"/>
              </a:rPr>
              <a:t>communication link to real-time renewable generation and other critical grid information</a:t>
            </a:r>
          </a:p>
          <a:p>
            <a:pPr marL="231775" indent="-231775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</a:rPr>
              <a:t>Then smart charging for renewable integration, grid optimization and frequency control that gives the </a:t>
            </a:r>
            <a:r>
              <a:rPr lang="en-US" sz="2800" dirty="0" smtClean="0">
                <a:latin typeface="+mn-lt"/>
              </a:rPr>
              <a:t>electric storage space or water </a:t>
            </a:r>
            <a:r>
              <a:rPr lang="en-US" sz="2800" dirty="0">
                <a:latin typeface="+mn-lt"/>
              </a:rPr>
              <a:t>heater a very small carbon footprint </a:t>
            </a:r>
            <a:r>
              <a:rPr lang="en-US" sz="2800" b="1" dirty="0">
                <a:latin typeface="+mn-lt"/>
              </a:rPr>
              <a:t>while</a:t>
            </a:r>
            <a:r>
              <a:rPr lang="en-US" sz="2800" dirty="0">
                <a:latin typeface="+mn-lt"/>
              </a:rPr>
              <a:t> increasing utility margins and lowering consumer costs</a:t>
            </a:r>
          </a:p>
        </p:txBody>
      </p:sp>
      <p:pic>
        <p:nvPicPr>
          <p:cNvPr id="4" name="Picture 9" descr="Steffes Corp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063" y="5961063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Picture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3325" y="2752725"/>
            <a:ext cx="5826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27025" y="1631950"/>
            <a:ext cx="5962650" cy="2408238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3900" b="1" u="sng" dirty="0" smtClean="0"/>
              <a:t>Residential:</a:t>
            </a:r>
          </a:p>
          <a:p>
            <a:pPr marL="344488" indent="-234950"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sz="3000" dirty="0" smtClean="0"/>
              <a:t>Room Heaters, Furnaces, Hydronic</a:t>
            </a:r>
          </a:p>
          <a:p>
            <a:pPr marL="627063" lvl="1" indent="-234950"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Up to 240kWh Storage</a:t>
            </a:r>
          </a:p>
          <a:p>
            <a:pPr marL="344488" indent="-234950"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sz="3000" dirty="0" smtClean="0"/>
              <a:t>Interactive Water Heater Controls</a:t>
            </a:r>
          </a:p>
          <a:p>
            <a:pPr marL="627063" lvl="1" indent="-234950"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100 Gallon Water Heater stores 26kWh </a:t>
            </a:r>
          </a:p>
          <a:p>
            <a:pPr marL="344488" indent="-3444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i="1" dirty="0" smtClean="0"/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384175" y="450850"/>
            <a:ext cx="833913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Family of ETS Products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5500" b="1" dirty="0">
              <a:latin typeface="+mn-lt"/>
            </a:endParaRPr>
          </a:p>
        </p:txBody>
      </p:sp>
      <p:pic>
        <p:nvPicPr>
          <p:cNvPr id="15365" name="Picture 14" descr="heat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7825" y="1458913"/>
            <a:ext cx="2252663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6" descr="Hydronic copy no pl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3413" y="3602038"/>
            <a:ext cx="14049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7"/>
          <p:cNvSpPr>
            <a:spLocks noChangeArrowheads="1"/>
          </p:cNvSpPr>
          <p:nvPr/>
        </p:nvSpPr>
        <p:spPr bwMode="auto">
          <a:xfrm>
            <a:off x="327025" y="4370388"/>
            <a:ext cx="5356225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4488" indent="-344488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900" b="1" u="sng" dirty="0">
                <a:latin typeface="+mn-lt"/>
              </a:rPr>
              <a:t>Commercial &amp; Industrial:</a:t>
            </a:r>
          </a:p>
          <a:p>
            <a:pPr marL="4635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000" dirty="0">
                <a:latin typeface="+mn-lt"/>
              </a:rPr>
              <a:t>Furnaces and Hydronics</a:t>
            </a:r>
          </a:p>
          <a:p>
            <a:pPr marL="9207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latin typeface="+mn-lt"/>
              </a:rPr>
              <a:t>Up to 960kWh Storage</a:t>
            </a:r>
          </a:p>
          <a:p>
            <a:pPr marL="344488" indent="-344488"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2800" b="1" i="1" dirty="0">
              <a:latin typeface="+mn-lt"/>
            </a:endParaRPr>
          </a:p>
        </p:txBody>
      </p:sp>
      <p:pic>
        <p:nvPicPr>
          <p:cNvPr id="15368" name="Picture 13" descr="Steffes.logo - B&amp;W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9063" y="5732463"/>
            <a:ext cx="18288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Picture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438" y="1831975"/>
            <a:ext cx="1112837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77813" y="376238"/>
            <a:ext cx="40481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Renewable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Water Heating</a:t>
            </a:r>
          </a:p>
        </p:txBody>
      </p:sp>
      <p:pic>
        <p:nvPicPr>
          <p:cNvPr id="5" name="Picture 4" descr="IWHC Installation Pics 076.jpg"/>
          <p:cNvPicPr>
            <a:picLocks noChangeAspect="1"/>
          </p:cNvPicPr>
          <p:nvPr/>
        </p:nvPicPr>
        <p:blipFill>
          <a:blip r:embed="rId4" cstate="print"/>
          <a:srcRect l="16484" r="14505"/>
          <a:stretch>
            <a:fillRect/>
          </a:stretch>
        </p:blipFill>
        <p:spPr>
          <a:xfrm>
            <a:off x="4521758" y="1186219"/>
            <a:ext cx="4040011" cy="43906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30200" y="4891088"/>
            <a:ext cx="4048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Think of a 105 gal. Water Heater as a 26kWh Battery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(nominal two day supply of hot water)</a:t>
            </a:r>
          </a:p>
        </p:txBody>
      </p:sp>
      <p:pic>
        <p:nvPicPr>
          <p:cNvPr id="7" name="Picture 9" descr="Steffes Corp 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4063" y="5961063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" y="268288"/>
            <a:ext cx="7777163" cy="1182687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 Heating Units</a:t>
            </a:r>
          </a:p>
        </p:txBody>
      </p:sp>
      <p:pic>
        <p:nvPicPr>
          <p:cNvPr id="8" name="Picture 7" descr="Baby &amp; Puppy - feathe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1524" y="1241167"/>
            <a:ext cx="5048995" cy="437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449388" y="5638800"/>
            <a:ext cx="62992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 to 40 kWh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471488" y="504825"/>
            <a:ext cx="3417887" cy="2871788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Comfort Plus Forced Air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or without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Pump</a:t>
            </a:r>
          </a:p>
        </p:txBody>
      </p:sp>
      <p:pic>
        <p:nvPicPr>
          <p:cNvPr id="4" name="Picture 3" descr="Picture 4.jpg"/>
          <p:cNvPicPr>
            <a:picLocks noChangeAspect="1"/>
          </p:cNvPicPr>
          <p:nvPr/>
        </p:nvPicPr>
        <p:blipFill>
          <a:blip r:embed="rId3" cstate="print"/>
          <a:srcRect l="7802" t="3956" r="8584" b="15604"/>
          <a:stretch>
            <a:fillRect/>
          </a:stretch>
        </p:blipFill>
        <p:spPr>
          <a:xfrm>
            <a:off x="4491614" y="914399"/>
            <a:ext cx="3846341" cy="49337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5" descr="4100 -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" y="3455988"/>
            <a:ext cx="2995613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962150" y="5824538"/>
            <a:ext cx="63007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120 to 240 kWh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0038" y="431800"/>
            <a:ext cx="8543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Grid-interactive Renewable Space Heating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339" name="Picture 3" descr="3100 CUTA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417" y="1113976"/>
            <a:ext cx="4322762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99167" y="1993444"/>
            <a:ext cx="2884261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latin typeface="+mn-lt"/>
              </a:rPr>
              <a:t>20+ years of installations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latin typeface="+mn-lt"/>
              </a:rPr>
              <a:t>Maximizing heat pump efficiency, renewable energy and providing total comfort to home. </a:t>
            </a:r>
            <a:endParaRPr lang="en-US" sz="2400" b="1" dirty="0">
              <a:latin typeface="+mn-lt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6034314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100" b="1" i="1" dirty="0">
                <a:latin typeface="+mn-lt"/>
              </a:rPr>
              <a:t>All heating is accomplished by using </a:t>
            </a:r>
            <a:r>
              <a:rPr lang="en-US" sz="2100" b="1" i="1" dirty="0" smtClean="0">
                <a:latin typeface="+mn-lt"/>
              </a:rPr>
              <a:t>renewable or off-peak energy </a:t>
            </a:r>
            <a:endParaRPr lang="en-US" sz="2100" b="1" i="1" dirty="0">
              <a:latin typeface="+mn-lt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464628" y="1563915"/>
            <a:ext cx="166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(Open View)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475512" y="2827565"/>
            <a:ext cx="881744" cy="6381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Stored renewable energy</a:t>
            </a:r>
            <a:endParaRPr lang="en-US" sz="1200" dirty="0"/>
          </a:p>
        </p:txBody>
      </p:sp>
      <p:pic>
        <p:nvPicPr>
          <p:cNvPr id="10" name="Picture 9" descr="Steffes Corp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207" y="5645376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10761</TotalTime>
  <Words>1178</Words>
  <Application>Microsoft Office PowerPoint</Application>
  <PresentationFormat>On-screen Show (4:3)</PresentationFormat>
  <Paragraphs>267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Aspect</vt:lpstr>
      <vt:lpstr>Slide 1</vt:lpstr>
      <vt:lpstr>Steffes Corporation “Commitment to Innovation”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Smart Systems with Renewable Heaters deliver</vt:lpstr>
      <vt:lpstr>Slide 13</vt:lpstr>
      <vt:lpstr>Slide 14</vt:lpstr>
      <vt:lpstr>Variability of Electric Load</vt:lpstr>
      <vt:lpstr>Variability of Renewables</vt:lpstr>
      <vt:lpstr>Slide 17</vt:lpstr>
      <vt:lpstr>Putting it  Together</vt:lpstr>
      <vt:lpstr>Slide 19</vt:lpstr>
      <vt:lpstr>One-way Communication Option</vt:lpstr>
      <vt:lpstr>Ancillary Value</vt:lpstr>
      <vt:lpstr>Ancillary Value</vt:lpstr>
      <vt:lpstr>Ancillary Value</vt:lpstr>
      <vt:lpstr>Slide 24</vt:lpstr>
      <vt:lpstr>Bonus Economic and Environmental Value</vt:lpstr>
      <vt:lpstr> A Renewable Water Heater is a… “Thermal Battery”</vt:lpstr>
      <vt:lpstr>Low-Cost Electric Storage</vt:lpstr>
      <vt:lpstr>Grid-Interactive Electric Storage Space and Water Controls can receive various Smart Control Signals</vt:lpstr>
      <vt:lpstr>A few possible directions for pilot demonstrations and deployments</vt:lpstr>
      <vt:lpstr>Pilot demonstrations and deployments</vt:lpstr>
      <vt:lpstr>Grid-interactive Renewable Water Heating Systems are good for…</vt:lpstr>
      <vt:lpstr>Slide 32</vt:lpstr>
    </vt:vector>
  </TitlesOfParts>
  <Company>Steffes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Connie</dc:creator>
  <cp:lastModifiedBy>paul</cp:lastModifiedBy>
  <cp:revision>405</cp:revision>
  <cp:lastPrinted>2004-05-03T15:47:21Z</cp:lastPrinted>
  <dcterms:created xsi:type="dcterms:W3CDTF">2001-08-06T14:13:10Z</dcterms:created>
  <dcterms:modified xsi:type="dcterms:W3CDTF">2010-07-15T15:39:50Z</dcterms:modified>
</cp:coreProperties>
</file>