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0" r:id="rId1"/>
  </p:sldMasterIdLst>
  <p:notesMasterIdLst>
    <p:notesMasterId r:id="rId15"/>
  </p:notesMasterIdLst>
  <p:sldIdLst>
    <p:sldId id="257" r:id="rId2"/>
    <p:sldId id="264" r:id="rId3"/>
    <p:sldId id="260" r:id="rId4"/>
    <p:sldId id="261" r:id="rId5"/>
    <p:sldId id="265" r:id="rId6"/>
    <p:sldId id="256" r:id="rId7"/>
    <p:sldId id="258" r:id="rId8"/>
    <p:sldId id="259" r:id="rId9"/>
    <p:sldId id="267" r:id="rId10"/>
    <p:sldId id="266" r:id="rId11"/>
    <p:sldId id="268" r:id="rId12"/>
    <p:sldId id="263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78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3" autoAdjust="0"/>
    <p:restoredTop sz="94668" autoAdjust="0"/>
  </p:normalViewPr>
  <p:slideViewPr>
    <p:cSldViewPr>
      <p:cViewPr varScale="1">
        <p:scale>
          <a:sx n="87" d="100"/>
          <a:sy n="87" d="100"/>
        </p:scale>
        <p:origin x="-624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 baseline="0"/>
            </a:pPr>
            <a:r>
              <a:rPr lang="en-US" sz="1400" baseline="0"/>
              <a:t>Cust. 2   Hsld Sz = 2 </a:t>
            </a:r>
          </a:p>
          <a:p>
            <a:pPr>
              <a:defRPr sz="1400" baseline="0"/>
            </a:pPr>
            <a:r>
              <a:rPr lang="en-US" sz="1400" baseline="0"/>
              <a:t>Annual Use 3172 kWh</a:t>
            </a:r>
          </a:p>
        </c:rich>
      </c:tx>
      <c:layout>
        <c:manualLayout>
          <c:xMode val="edge"/>
          <c:yMode val="edge"/>
          <c:x val="0.36780927230856225"/>
          <c:y val="7.1831682660761148E-2"/>
        </c:manualLayout>
      </c:layout>
      <c:overlay val="1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</c:spPr>
          <c:invertIfNegative val="0"/>
          <c:cat>
            <c:numRef>
              <c:f>Sheet1!$A$5:$A$52</c:f>
              <c:numCache>
                <c:formatCode>h:mm;@</c:formatCode>
                <c:ptCount val="48"/>
                <c:pt idx="0">
                  <c:v>2.0833333333333332E-2</c:v>
                </c:pt>
                <c:pt idx="1">
                  <c:v>4.1666666666666664E-2</c:v>
                </c:pt>
                <c:pt idx="2">
                  <c:v>6.25E-2</c:v>
                </c:pt>
                <c:pt idx="3">
                  <c:v>8.3333333333333329E-2</c:v>
                </c:pt>
                <c:pt idx="4">
                  <c:v>0.10416666666666666</c:v>
                </c:pt>
                <c:pt idx="5">
                  <c:v>0.12499999999999999</c:v>
                </c:pt>
                <c:pt idx="6">
                  <c:v>0.14583333333333331</c:v>
                </c:pt>
                <c:pt idx="7">
                  <c:v>0.16666666666666666</c:v>
                </c:pt>
                <c:pt idx="8">
                  <c:v>0.1875</c:v>
                </c:pt>
                <c:pt idx="9">
                  <c:v>0.20833333333333334</c:v>
                </c:pt>
                <c:pt idx="10">
                  <c:v>0.22916666666666669</c:v>
                </c:pt>
                <c:pt idx="11">
                  <c:v>0.25</c:v>
                </c:pt>
                <c:pt idx="12">
                  <c:v>0.27083333333333331</c:v>
                </c:pt>
                <c:pt idx="13">
                  <c:v>0.29166666666666663</c:v>
                </c:pt>
                <c:pt idx="14">
                  <c:v>0.31249999999999994</c:v>
                </c:pt>
                <c:pt idx="15">
                  <c:v>0.33333333333333326</c:v>
                </c:pt>
                <c:pt idx="16">
                  <c:v>0.35416666666666657</c:v>
                </c:pt>
                <c:pt idx="17">
                  <c:v>0.37499999999999989</c:v>
                </c:pt>
                <c:pt idx="18">
                  <c:v>0.3958333333333332</c:v>
                </c:pt>
                <c:pt idx="19">
                  <c:v>0.41666666666666652</c:v>
                </c:pt>
                <c:pt idx="20">
                  <c:v>0.43749999999999983</c:v>
                </c:pt>
                <c:pt idx="21">
                  <c:v>0.45833333333333315</c:v>
                </c:pt>
                <c:pt idx="22">
                  <c:v>0.47916666666666646</c:v>
                </c:pt>
                <c:pt idx="23">
                  <c:v>0.49999999999999978</c:v>
                </c:pt>
                <c:pt idx="24">
                  <c:v>0.52083333333333315</c:v>
                </c:pt>
                <c:pt idx="25">
                  <c:v>0.54166666666666652</c:v>
                </c:pt>
                <c:pt idx="26">
                  <c:v>0.56249999999999989</c:v>
                </c:pt>
                <c:pt idx="27">
                  <c:v>0.58333333333333326</c:v>
                </c:pt>
                <c:pt idx="28">
                  <c:v>0.60416666666666663</c:v>
                </c:pt>
                <c:pt idx="29">
                  <c:v>0.625</c:v>
                </c:pt>
                <c:pt idx="30">
                  <c:v>0.64583333333333337</c:v>
                </c:pt>
                <c:pt idx="31">
                  <c:v>0.66666666666666674</c:v>
                </c:pt>
                <c:pt idx="32">
                  <c:v>0.68750000000000011</c:v>
                </c:pt>
                <c:pt idx="33">
                  <c:v>0.70833333333333348</c:v>
                </c:pt>
                <c:pt idx="34">
                  <c:v>0.72916666666666685</c:v>
                </c:pt>
                <c:pt idx="35">
                  <c:v>0.75000000000000022</c:v>
                </c:pt>
                <c:pt idx="36">
                  <c:v>0.77083333333333359</c:v>
                </c:pt>
                <c:pt idx="37">
                  <c:v>0.79166666666666696</c:v>
                </c:pt>
                <c:pt idx="38">
                  <c:v>0.81250000000000033</c:v>
                </c:pt>
                <c:pt idx="39">
                  <c:v>0.8333333333333337</c:v>
                </c:pt>
                <c:pt idx="40">
                  <c:v>0.85416666666666707</c:v>
                </c:pt>
                <c:pt idx="41">
                  <c:v>0.87500000000000044</c:v>
                </c:pt>
                <c:pt idx="42">
                  <c:v>0.89583333333333381</c:v>
                </c:pt>
                <c:pt idx="43">
                  <c:v>0.91666666666666718</c:v>
                </c:pt>
                <c:pt idx="44">
                  <c:v>0.93750000000000056</c:v>
                </c:pt>
                <c:pt idx="45">
                  <c:v>0.95833333333333393</c:v>
                </c:pt>
                <c:pt idx="46">
                  <c:v>0.9791666666666673</c:v>
                </c:pt>
                <c:pt idx="47">
                  <c:v>1.0000000000000007</c:v>
                </c:pt>
              </c:numCache>
            </c:numRef>
          </c:cat>
          <c:val>
            <c:numRef>
              <c:f>Sheet1!$O$5:$O$52</c:f>
              <c:numCache>
                <c:formatCode>0.0</c:formatCode>
                <c:ptCount val="48"/>
                <c:pt idx="0">
                  <c:v>0</c:v>
                </c:pt>
                <c:pt idx="1">
                  <c:v>7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2.4</c:v>
                </c:pt>
                <c:pt idx="14">
                  <c:v>7</c:v>
                </c:pt>
                <c:pt idx="15">
                  <c:v>2.4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2.4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4.3199999999999994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72"/>
        <c:overlap val="3"/>
        <c:axId val="24644992"/>
        <c:axId val="24646784"/>
      </c:barChart>
      <c:barChart>
        <c:barDir val="col"/>
        <c:grouping val="clustered"/>
        <c:varyColors val="0"/>
        <c:ser>
          <c:idx val="1"/>
          <c:order val="1"/>
          <c:tx>
            <c:v>Heater kWa</c:v>
          </c:tx>
          <c:spPr>
            <a:solidFill>
              <a:srgbClr val="FF0000">
                <a:alpha val="41000"/>
              </a:srgbClr>
            </a:solidFill>
          </c:spPr>
          <c:invertIfNegative val="0"/>
          <c:val>
            <c:numRef>
              <c:f>Sheet1!$T$5:$T$52</c:f>
              <c:numCache>
                <c:formatCode>General</c:formatCode>
                <c:ptCount val="48"/>
                <c:pt idx="0" formatCode="0.00">
                  <c:v>1.0840000000000001</c:v>
                </c:pt>
                <c:pt idx="2" formatCode="0.00">
                  <c:v>1.0840000000000001</c:v>
                </c:pt>
                <c:pt idx="4" formatCode="0.00">
                  <c:v>1.0840000000000001</c:v>
                </c:pt>
                <c:pt idx="6" formatCode="0.00">
                  <c:v>1.0840000000000001</c:v>
                </c:pt>
                <c:pt idx="8" formatCode="0.00">
                  <c:v>1.0840000000000001</c:v>
                </c:pt>
                <c:pt idx="10" formatCode="0.00">
                  <c:v>0.27</c:v>
                </c:pt>
                <c:pt idx="12" formatCode="0.00">
                  <c:v>1.0840000000000001</c:v>
                </c:pt>
                <c:pt idx="14" formatCode="0.00">
                  <c:v>0.27</c:v>
                </c:pt>
                <c:pt idx="16" formatCode="0.00">
                  <c:v>0.27</c:v>
                </c:pt>
                <c:pt idx="18" formatCode="0.00">
                  <c:v>0.27</c:v>
                </c:pt>
                <c:pt idx="20" formatCode="0.00">
                  <c:v>0.27</c:v>
                </c:pt>
                <c:pt idx="22" formatCode="0.00">
                  <c:v>0.27</c:v>
                </c:pt>
                <c:pt idx="24" formatCode="0.00">
                  <c:v>0.27</c:v>
                </c:pt>
                <c:pt idx="26" formatCode="0.00">
                  <c:v>0.27</c:v>
                </c:pt>
                <c:pt idx="28" formatCode="0.00">
                  <c:v>0.1</c:v>
                </c:pt>
                <c:pt idx="33" formatCode="0.00">
                  <c:v>0.1</c:v>
                </c:pt>
                <c:pt idx="35" formatCode="0.00">
                  <c:v>0.1</c:v>
                </c:pt>
                <c:pt idx="37" formatCode="0.00">
                  <c:v>0.1</c:v>
                </c:pt>
                <c:pt idx="38" formatCode="0.00">
                  <c:v>0.4</c:v>
                </c:pt>
                <c:pt idx="39" formatCode="0.00">
                  <c:v>0.1</c:v>
                </c:pt>
                <c:pt idx="41" formatCode="0.00">
                  <c:v>0.2</c:v>
                </c:pt>
                <c:pt idx="43" formatCode="0.00">
                  <c:v>0.27</c:v>
                </c:pt>
                <c:pt idx="45" formatCode="0.00">
                  <c:v>0.5</c:v>
                </c:pt>
                <c:pt idx="47" formatCode="0.00">
                  <c:v>1.0840000000000001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3"/>
        <c:axId val="24650496"/>
        <c:axId val="24648320"/>
      </c:barChart>
      <c:catAx>
        <c:axId val="24644992"/>
        <c:scaling>
          <c:orientation val="minMax"/>
        </c:scaling>
        <c:delete val="0"/>
        <c:axPos val="b"/>
        <c:numFmt formatCode="h:mm;@" sourceLinked="1"/>
        <c:majorTickMark val="out"/>
        <c:minorTickMark val="none"/>
        <c:tickLblPos val="nextTo"/>
        <c:crossAx val="24646784"/>
        <c:crosses val="autoZero"/>
        <c:auto val="1"/>
        <c:lblAlgn val="ctr"/>
        <c:lblOffset val="100"/>
        <c:tickLblSkip val="4"/>
        <c:noMultiLvlLbl val="0"/>
      </c:catAx>
      <c:valAx>
        <c:axId val="24646784"/>
        <c:scaling>
          <c:orientation val="minMax"/>
          <c:max val="10"/>
        </c:scaling>
        <c:delete val="0"/>
        <c:axPos val="l"/>
        <c:majorGridlines/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24644992"/>
        <c:crosses val="autoZero"/>
        <c:crossBetween val="between"/>
        <c:majorUnit val="1"/>
        <c:minorUnit val="0.2"/>
      </c:valAx>
      <c:valAx>
        <c:axId val="24648320"/>
        <c:scaling>
          <c:orientation val="minMax"/>
          <c:max val="7.5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 sz="1200" baseline="0">
                    <a:solidFill>
                      <a:schemeClr val="accent2">
                        <a:lumMod val="75000"/>
                      </a:schemeClr>
                    </a:solidFill>
                  </a:defRPr>
                </a:pPr>
                <a:r>
                  <a:rPr lang="en-US" sz="1200" baseline="0">
                    <a:solidFill>
                      <a:schemeClr val="accent2">
                        <a:lumMod val="75000"/>
                      </a:schemeClr>
                    </a:solidFill>
                  </a:rPr>
                  <a:t>Heater avg kW over 30 mins</a:t>
                </a:r>
              </a:p>
            </c:rich>
          </c:tx>
          <c:layout/>
          <c:overlay val="0"/>
        </c:title>
        <c:numFmt formatCode="0.0" sourceLinked="0"/>
        <c:majorTickMark val="out"/>
        <c:minorTickMark val="none"/>
        <c:tickLblPos val="nextTo"/>
        <c:txPr>
          <a:bodyPr/>
          <a:lstStyle/>
          <a:p>
            <a:pPr>
              <a:defRPr sz="1200" baseline="0">
                <a:solidFill>
                  <a:schemeClr val="accent2">
                    <a:lumMod val="75000"/>
                  </a:schemeClr>
                </a:solidFill>
              </a:defRPr>
            </a:pPr>
            <a:endParaRPr lang="en-US"/>
          </a:p>
        </c:txPr>
        <c:crossAx val="24650496"/>
        <c:crosses val="max"/>
        <c:crossBetween val="between"/>
        <c:majorUnit val="1.5"/>
        <c:minorUnit val="0.75000000000000022"/>
      </c:valAx>
      <c:catAx>
        <c:axId val="24650496"/>
        <c:scaling>
          <c:orientation val="minMax"/>
        </c:scaling>
        <c:delete val="1"/>
        <c:axPos val="b"/>
        <c:majorTickMark val="out"/>
        <c:minorTickMark val="none"/>
        <c:tickLblPos val="none"/>
        <c:crossAx val="24648320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 baseline="0"/>
            </a:pPr>
            <a:r>
              <a:rPr lang="en-US" sz="1400" baseline="0"/>
              <a:t>Cust. 2   Hsld Sz = 2 </a:t>
            </a:r>
          </a:p>
          <a:p>
            <a:pPr>
              <a:defRPr sz="1400" baseline="0"/>
            </a:pPr>
            <a:r>
              <a:rPr lang="en-US" sz="1400" baseline="0"/>
              <a:t>Annual Use 3172 kWh</a:t>
            </a:r>
          </a:p>
        </c:rich>
      </c:tx>
      <c:layout>
        <c:manualLayout>
          <c:xMode val="edge"/>
          <c:yMode val="edge"/>
          <c:x val="0.36780927230856225"/>
          <c:y val="7.1831682660761148E-2"/>
        </c:manualLayout>
      </c:layout>
      <c:overlay val="1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</c:spPr>
          <c:invertIfNegative val="0"/>
          <c:cat>
            <c:numRef>
              <c:f>Sheet1!$A$5:$A$52</c:f>
              <c:numCache>
                <c:formatCode>h:mm;@</c:formatCode>
                <c:ptCount val="48"/>
                <c:pt idx="0">
                  <c:v>2.0833333333333332E-2</c:v>
                </c:pt>
                <c:pt idx="1">
                  <c:v>4.1666666666666664E-2</c:v>
                </c:pt>
                <c:pt idx="2">
                  <c:v>6.25E-2</c:v>
                </c:pt>
                <c:pt idx="3">
                  <c:v>8.3333333333333329E-2</c:v>
                </c:pt>
                <c:pt idx="4">
                  <c:v>0.10416666666666666</c:v>
                </c:pt>
                <c:pt idx="5">
                  <c:v>0.12499999999999999</c:v>
                </c:pt>
                <c:pt idx="6">
                  <c:v>0.14583333333333331</c:v>
                </c:pt>
                <c:pt idx="7">
                  <c:v>0.16666666666666666</c:v>
                </c:pt>
                <c:pt idx="8">
                  <c:v>0.1875</c:v>
                </c:pt>
                <c:pt idx="9">
                  <c:v>0.20833333333333334</c:v>
                </c:pt>
                <c:pt idx="10">
                  <c:v>0.22916666666666669</c:v>
                </c:pt>
                <c:pt idx="11">
                  <c:v>0.25</c:v>
                </c:pt>
                <c:pt idx="12">
                  <c:v>0.27083333333333331</c:v>
                </c:pt>
                <c:pt idx="13">
                  <c:v>0.29166666666666663</c:v>
                </c:pt>
                <c:pt idx="14">
                  <c:v>0.31249999999999994</c:v>
                </c:pt>
                <c:pt idx="15">
                  <c:v>0.33333333333333326</c:v>
                </c:pt>
                <c:pt idx="16">
                  <c:v>0.35416666666666657</c:v>
                </c:pt>
                <c:pt idx="17">
                  <c:v>0.37499999999999989</c:v>
                </c:pt>
                <c:pt idx="18">
                  <c:v>0.3958333333333332</c:v>
                </c:pt>
                <c:pt idx="19">
                  <c:v>0.41666666666666652</c:v>
                </c:pt>
                <c:pt idx="20">
                  <c:v>0.43749999999999983</c:v>
                </c:pt>
                <c:pt idx="21">
                  <c:v>0.45833333333333315</c:v>
                </c:pt>
                <c:pt idx="22">
                  <c:v>0.47916666666666646</c:v>
                </c:pt>
                <c:pt idx="23">
                  <c:v>0.49999999999999978</c:v>
                </c:pt>
                <c:pt idx="24">
                  <c:v>0.52083333333333315</c:v>
                </c:pt>
                <c:pt idx="25">
                  <c:v>0.54166666666666652</c:v>
                </c:pt>
                <c:pt idx="26">
                  <c:v>0.56249999999999989</c:v>
                </c:pt>
                <c:pt idx="27">
                  <c:v>0.58333333333333326</c:v>
                </c:pt>
                <c:pt idx="28">
                  <c:v>0.60416666666666663</c:v>
                </c:pt>
                <c:pt idx="29">
                  <c:v>0.625</c:v>
                </c:pt>
                <c:pt idx="30">
                  <c:v>0.64583333333333337</c:v>
                </c:pt>
                <c:pt idx="31">
                  <c:v>0.66666666666666674</c:v>
                </c:pt>
                <c:pt idx="32">
                  <c:v>0.68750000000000011</c:v>
                </c:pt>
                <c:pt idx="33">
                  <c:v>0.70833333333333348</c:v>
                </c:pt>
                <c:pt idx="34">
                  <c:v>0.72916666666666685</c:v>
                </c:pt>
                <c:pt idx="35">
                  <c:v>0.75000000000000022</c:v>
                </c:pt>
                <c:pt idx="36">
                  <c:v>0.77083333333333359</c:v>
                </c:pt>
                <c:pt idx="37">
                  <c:v>0.79166666666666696</c:v>
                </c:pt>
                <c:pt idx="38">
                  <c:v>0.81250000000000033</c:v>
                </c:pt>
                <c:pt idx="39">
                  <c:v>0.8333333333333337</c:v>
                </c:pt>
                <c:pt idx="40">
                  <c:v>0.85416666666666707</c:v>
                </c:pt>
                <c:pt idx="41">
                  <c:v>0.87500000000000044</c:v>
                </c:pt>
                <c:pt idx="42">
                  <c:v>0.89583333333333381</c:v>
                </c:pt>
                <c:pt idx="43">
                  <c:v>0.91666666666666718</c:v>
                </c:pt>
                <c:pt idx="44">
                  <c:v>0.93750000000000056</c:v>
                </c:pt>
                <c:pt idx="45">
                  <c:v>0.95833333333333393</c:v>
                </c:pt>
                <c:pt idx="46">
                  <c:v>0.9791666666666673</c:v>
                </c:pt>
                <c:pt idx="47">
                  <c:v>1.0000000000000007</c:v>
                </c:pt>
              </c:numCache>
            </c:numRef>
          </c:cat>
          <c:val>
            <c:numRef>
              <c:f>Sheet1!$F$5:$F$52</c:f>
              <c:numCache>
                <c:formatCode>0.0</c:formatCode>
                <c:ptCount val="48"/>
                <c:pt idx="0">
                  <c:v>0</c:v>
                </c:pt>
                <c:pt idx="1">
                  <c:v>7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2.4</c:v>
                </c:pt>
                <c:pt idx="14">
                  <c:v>7</c:v>
                </c:pt>
                <c:pt idx="15">
                  <c:v>2.4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1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1</c:v>
                </c:pt>
                <c:pt idx="27">
                  <c:v>2.4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1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4.3199999999999994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1</c:v>
                </c:pt>
                <c:pt idx="46">
                  <c:v>0</c:v>
                </c:pt>
                <c:pt idx="4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72"/>
        <c:overlap val="3"/>
        <c:axId val="24973312"/>
        <c:axId val="24974848"/>
      </c:barChart>
      <c:barChart>
        <c:barDir val="col"/>
        <c:grouping val="clustered"/>
        <c:varyColors val="0"/>
        <c:ser>
          <c:idx val="1"/>
          <c:order val="1"/>
          <c:tx>
            <c:v>Heater kWa</c:v>
          </c:tx>
          <c:spPr>
            <a:solidFill>
              <a:srgbClr val="FF0000">
                <a:alpha val="41000"/>
              </a:srgbClr>
            </a:solidFill>
          </c:spPr>
          <c:invertIfNegative val="0"/>
          <c:val>
            <c:numRef>
              <c:f>Sheet1!$P$5:$P$52</c:f>
              <c:numCache>
                <c:formatCode>0.0</c:formatCode>
                <c:ptCount val="48"/>
                <c:pt idx="0">
                  <c:v>0</c:v>
                </c:pt>
                <c:pt idx="1">
                  <c:v>4.5</c:v>
                </c:pt>
                <c:pt idx="2">
                  <c:v>0.82925394626222282</c:v>
                </c:pt>
                <c:pt idx="3">
                  <c:v>0</c:v>
                </c:pt>
                <c:pt idx="4">
                  <c:v>0</c:v>
                </c:pt>
                <c:pt idx="5">
                  <c:v>0.76132199232317466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1.8271727815756191</c:v>
                </c:pt>
                <c:pt idx="14">
                  <c:v>4.5</c:v>
                </c:pt>
                <c:pt idx="15">
                  <c:v>2.6564267278378422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0.76132199232317466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0.76132199232317466</c:v>
                </c:pt>
                <c:pt idx="27">
                  <c:v>1.8271727815756191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0.76132199232317466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3.288911006836114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0.76132199232317466</c:v>
                </c:pt>
                <c:pt idx="46">
                  <c:v>0</c:v>
                </c:pt>
                <c:pt idx="4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3"/>
        <c:axId val="24978560"/>
        <c:axId val="24976384"/>
      </c:barChart>
      <c:catAx>
        <c:axId val="24973312"/>
        <c:scaling>
          <c:orientation val="minMax"/>
        </c:scaling>
        <c:delete val="0"/>
        <c:axPos val="b"/>
        <c:numFmt formatCode="h:mm;@" sourceLinked="1"/>
        <c:majorTickMark val="out"/>
        <c:minorTickMark val="none"/>
        <c:tickLblPos val="nextTo"/>
        <c:crossAx val="24974848"/>
        <c:crosses val="autoZero"/>
        <c:auto val="1"/>
        <c:lblAlgn val="ctr"/>
        <c:lblOffset val="100"/>
        <c:tickLblSkip val="4"/>
        <c:noMultiLvlLbl val="0"/>
      </c:catAx>
      <c:valAx>
        <c:axId val="24974848"/>
        <c:scaling>
          <c:orientation val="minMax"/>
          <c:max val="10"/>
        </c:scaling>
        <c:delete val="0"/>
        <c:axPos val="l"/>
        <c:majorGridlines/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24973312"/>
        <c:crosses val="autoZero"/>
        <c:crossBetween val="between"/>
        <c:majorUnit val="1"/>
        <c:minorUnit val="0.2"/>
      </c:valAx>
      <c:valAx>
        <c:axId val="24976384"/>
        <c:scaling>
          <c:orientation val="minMax"/>
          <c:max val="7.5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 sz="1200" baseline="0">
                    <a:solidFill>
                      <a:schemeClr val="accent2">
                        <a:lumMod val="75000"/>
                      </a:schemeClr>
                    </a:solidFill>
                  </a:defRPr>
                </a:pPr>
                <a:r>
                  <a:rPr lang="en-US" sz="1200" baseline="0">
                    <a:solidFill>
                      <a:schemeClr val="accent2">
                        <a:lumMod val="75000"/>
                      </a:schemeClr>
                    </a:solidFill>
                  </a:rPr>
                  <a:t>Heater avg kW over 30 mins</a:t>
                </a:r>
              </a:p>
            </c:rich>
          </c:tx>
          <c:layout/>
          <c:overlay val="0"/>
        </c:title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sz="1200" baseline="0">
                <a:solidFill>
                  <a:schemeClr val="accent2">
                    <a:lumMod val="75000"/>
                  </a:schemeClr>
                </a:solidFill>
              </a:defRPr>
            </a:pPr>
            <a:endParaRPr lang="en-US"/>
          </a:p>
        </c:txPr>
        <c:crossAx val="24978560"/>
        <c:crosses val="max"/>
        <c:crossBetween val="between"/>
        <c:majorUnit val="1.5"/>
        <c:minorUnit val="0.75000000000000022"/>
      </c:valAx>
      <c:catAx>
        <c:axId val="24978560"/>
        <c:scaling>
          <c:orientation val="minMax"/>
        </c:scaling>
        <c:delete val="1"/>
        <c:axPos val="b"/>
        <c:majorTickMark val="out"/>
        <c:minorTickMark val="none"/>
        <c:tickLblPos val="none"/>
        <c:crossAx val="24976384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externalData r:id="rId2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0.01673</cdr:x>
      <cdr:y>0.00357</cdr:y>
    </cdr:from>
    <cdr:to>
      <cdr:x>0.06691</cdr:x>
      <cdr:y>0.91156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76200" y="14969"/>
          <a:ext cx="228600" cy="381000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7D93D8-EF85-4EB8-9F38-AEAE065FF5DF}" type="datetimeFigureOut">
              <a:rPr lang="en-US" smtClean="0"/>
              <a:t>2/15/2013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5902A2-7A81-426F-B9BF-38459CCDDA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2374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F8B93E2-6CE9-4986-A8BD-BDC3A67612A7}" type="datetime1">
              <a:rPr lang="en-US" smtClean="0"/>
              <a:t>2/15/2013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A2B68C1-74EA-4C82-ABE9-2D4314E70CA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E7105-B891-49E7-B9D3-FAC2D76AD5FE}" type="datetime1">
              <a:rPr lang="en-US" smtClean="0"/>
              <a:t>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B68C1-74EA-4C82-ABE9-2D4314E70C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50184-7D47-4FCB-9B3A-3A28CE3D139B}" type="datetime1">
              <a:rPr lang="en-US" smtClean="0"/>
              <a:t>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B68C1-74EA-4C82-ABE9-2D4314E70C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A8A4842-01A3-4660-902A-A5542D5D3B4C}" type="datetime1">
              <a:rPr lang="en-US" smtClean="0"/>
              <a:t>2/15/2013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A2B68C1-74EA-4C82-ABE9-2D4314E70CA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626465"/>
            <a:ext cx="1219200" cy="10791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581E98E-1E82-4C60-A00D-1D679DD0A263}" type="datetime1">
              <a:rPr lang="en-US" smtClean="0"/>
              <a:t>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A2B68C1-74EA-4C82-ABE9-2D4314E70CA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C8B71-5C8A-4B1D-B8CF-48C0E0752D61}" type="datetime1">
              <a:rPr lang="en-US" smtClean="0"/>
              <a:t>2/15/2013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B68C1-74EA-4C82-ABE9-2D4314E70CA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A15DC-2F03-41C7-8199-EA5CD0325C48}" type="datetime1">
              <a:rPr lang="en-US" smtClean="0"/>
              <a:t>2/15/2013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B68C1-74EA-4C82-ABE9-2D4314E70CA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5B34241-27B0-4916-BA53-C186FA15407E}" type="datetime1">
              <a:rPr lang="en-US" smtClean="0"/>
              <a:t>2/15/2013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A2B68C1-74EA-4C82-ABE9-2D4314E70CA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FBBF9-0374-4F0C-80C9-0E7DDAF657CF}" type="datetime1">
              <a:rPr lang="en-US" smtClean="0"/>
              <a:t>2/15/2013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B68C1-74EA-4C82-ABE9-2D4314E70C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7607BDF-5E3E-4F52-8A3A-D47A80DB1178}" type="datetime1">
              <a:rPr lang="en-US" smtClean="0"/>
              <a:t>2/15/2013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A2B68C1-74EA-4C82-ABE9-2D4314E70CA5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C2F7D58-4EE4-4DAF-8168-CBC5BE442F1B}" type="datetime1">
              <a:rPr lang="en-US" smtClean="0"/>
              <a:t>2/15/2013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A2B68C1-74EA-4C82-ABE9-2D4314E70CA5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9E600F0-985B-4478-B447-B9F7D0AA46E4}" type="datetime1">
              <a:rPr lang="en-US" smtClean="0"/>
              <a:t>2/15/2013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A2B68C1-74EA-4C82-ABE9-2D4314E70CA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Conrad.eustis@pgn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-radioinc.com/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447800"/>
          </a:xfrm>
        </p:spPr>
        <p:txBody>
          <a:bodyPr/>
          <a:lstStyle/>
          <a:p>
            <a:r>
              <a:rPr lang="en-US" sz="3200" dirty="0"/>
              <a:t>CEA 2045: Making </a:t>
            </a:r>
            <a:r>
              <a:rPr lang="en-US" sz="3200" dirty="0" smtClean="0"/>
              <a:t>Demand Response </a:t>
            </a:r>
            <a:r>
              <a:rPr lang="en-US" sz="3200" dirty="0"/>
              <a:t>Cost Effective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Conrad Eustis</a:t>
            </a:r>
          </a:p>
          <a:p>
            <a:r>
              <a:rPr lang="en-US" dirty="0" smtClean="0"/>
              <a:t>Portland General Electric</a:t>
            </a:r>
          </a:p>
          <a:p>
            <a:r>
              <a:rPr lang="en-US" dirty="0" smtClean="0"/>
              <a:t>February 14, 2013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304800"/>
            <a:ext cx="1828800" cy="16187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63603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020762"/>
          </a:xfrm>
        </p:spPr>
        <p:txBody>
          <a:bodyPr/>
          <a:lstStyle/>
          <a:p>
            <a:r>
              <a:rPr lang="en-US" dirty="0" smtClean="0"/>
              <a:t>Call to Action, </a:t>
            </a:r>
            <a:r>
              <a:rPr lang="en-US" b="1" dirty="0" smtClean="0"/>
              <a:t>Now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7467600" cy="494995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AHAM members (e.g. GE and Whirlpool) pushing at federal level for proprietary communications at device, translated with either special hardware, or only via broadband Internet connection.</a:t>
            </a:r>
          </a:p>
          <a:p>
            <a:r>
              <a:rPr lang="en-US" dirty="0" smtClean="0"/>
              <a:t>AO Smith friendly to utilities approaches and CEA 2045 but under pressure to look more like AHAM</a:t>
            </a:r>
          </a:p>
          <a:p>
            <a:r>
              <a:rPr lang="en-US" dirty="0" smtClean="0"/>
              <a:t>OEMs need at least regional scale and $10 to $20  per water heater to make all water heaters show up with CEA 2045. (cover incremental cost in a competitive market.)</a:t>
            </a:r>
          </a:p>
          <a:p>
            <a:r>
              <a:rPr lang="en-US" dirty="0" smtClean="0"/>
              <a:t>Lost Opportunity: Get CEA 2045 sold ASAP, sign-up customers any time in next 15 years. NPV $130 mil with only 9% adoption by 2018 &amp; 28% by 2025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A2B68C1-74EA-4C82-ABE9-2D4314E70CA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679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Numbers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0361907"/>
              </p:ext>
            </p:extLst>
          </p:nvPr>
        </p:nvGraphicFramePr>
        <p:xfrm>
          <a:off x="152400" y="1447795"/>
          <a:ext cx="8458199" cy="4267202"/>
        </p:xfrm>
        <a:graphic>
          <a:graphicData uri="http://schemas.openxmlformats.org/drawingml/2006/table">
            <a:tbl>
              <a:tblPr/>
              <a:tblGrid>
                <a:gridCol w="246104"/>
                <a:gridCol w="284962"/>
                <a:gridCol w="531066"/>
                <a:gridCol w="466302"/>
                <a:gridCol w="427444"/>
                <a:gridCol w="518113"/>
                <a:gridCol w="297915"/>
                <a:gridCol w="401538"/>
                <a:gridCol w="505161"/>
                <a:gridCol w="414491"/>
                <a:gridCol w="414491"/>
                <a:gridCol w="453349"/>
                <a:gridCol w="531066"/>
                <a:gridCol w="531066"/>
                <a:gridCol w="375632"/>
                <a:gridCol w="479254"/>
                <a:gridCol w="479254"/>
                <a:gridCol w="440396"/>
                <a:gridCol w="660595"/>
              </a:tblGrid>
              <a:tr h="203200"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1.0038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12%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150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7.0%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128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Yr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Year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Smrt WH  (1000s)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Cum'l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HtP WH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Increm &amp; Rebate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Customers on Prgm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Prgm Sign-up Incnt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Comm Device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Ann'l Cust Incent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Sunk Cst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Cum'l Carrying cost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Prgrm Cst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MW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MWh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Value $1000s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Annual Cost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Net Benefit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2013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0.5%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$0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$0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$500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$60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PV=&gt;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$132,199 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2014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0.8%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$70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$75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$3,150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$438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$0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$438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-$438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145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1.3%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$60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2%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$50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$65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$50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$6,000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$1,158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$334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$363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$1,492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-$1,128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2016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120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265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2.0%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$50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3%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$40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$45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$50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$6,000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$1,878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$574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$994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$2,452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-$1,458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2017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180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445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3.3%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$40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5%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$25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$35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$50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$7,200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$2,742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$1,256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132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$2,772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$3,998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-$1,225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2018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213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658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5.2%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$20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9%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$25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$30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$50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$4,250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$3,252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$3,143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349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$7,336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$6,395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$941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2019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213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871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8.4%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$20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14%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122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$25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$25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$50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$4,266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$3,764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$6,096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715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$15,017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$9,859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$5,157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2020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214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1,085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13.4%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$20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17%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184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$25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$20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$50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$4,282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$4,278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$8,909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107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1,072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$22,513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$13,187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$9,326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2021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215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1,300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17.4%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$20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20%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260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$25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$20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$50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$4,298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$4,794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$12,620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150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1,497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$31,428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$17,414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$14,015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2022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216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1,515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22.7%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$20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22%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333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$25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$15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$50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$4,314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$5,311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$15,936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190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1,899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$39,873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$21,247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$18,625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2023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217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1,732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29.5%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$10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24%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416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$25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$15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$40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$2,165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$5,571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$16,627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234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2,337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$49,079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$22,198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$26,881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2024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217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1,949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35.4%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$10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26%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507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$25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$15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$40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$2,173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$5,832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$20,273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281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2,811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$59,029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$26,105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$32,924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2025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218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2,167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42.5%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$10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28%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607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$25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$15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$40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$2,181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$6,094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$24,276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332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3,316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$69,632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$30,369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$39,263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2026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219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2,386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51.0%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$10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29%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692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$25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$15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$40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$2,190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$6,356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$27,683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372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3,718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$78,081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$34,039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$44,042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2027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220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2,606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61.1%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$10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30%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782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$25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$15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$30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$2,198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$6,620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$24,354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412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4,121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$86,542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$30,974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$55,568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2028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221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2,827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65.0%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$10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30%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848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$25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$15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$30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$2,206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$6,885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$26,103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439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4,389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$92,170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$32,988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$59,182</a:t>
                      </a:r>
                    </a:p>
                  </a:txBody>
                  <a:tcPr marL="6862" marR="6862" marT="68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7992208" y="2455984"/>
            <a:ext cx="762000" cy="228600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A2B68C1-74EA-4C82-ABE9-2D4314E70CA5}" type="slidenum">
              <a:rPr lang="en-US" smtClean="0"/>
              <a:t>11</a:t>
            </a:fld>
            <a:endParaRPr lang="en-US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777893"/>
            <a:ext cx="1134208" cy="10039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36939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 &amp; Milestones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7848600" cy="494995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2013</a:t>
            </a:r>
          </a:p>
          <a:p>
            <a:pPr lvl="1"/>
            <a:r>
              <a:rPr lang="en-US" dirty="0" smtClean="0"/>
              <a:t>100-home PGE-Customer Pilot</a:t>
            </a:r>
          </a:p>
          <a:p>
            <a:pPr lvl="1"/>
            <a:r>
              <a:rPr lang="en-US" dirty="0" smtClean="0"/>
              <a:t>Regional stakeholder strategy for market transformation</a:t>
            </a:r>
          </a:p>
          <a:p>
            <a:r>
              <a:rPr lang="en-US" dirty="0" smtClean="0"/>
              <a:t>2014</a:t>
            </a:r>
          </a:p>
          <a:p>
            <a:pPr lvl="1"/>
            <a:r>
              <a:rPr lang="en-US" dirty="0"/>
              <a:t>AO Smith </a:t>
            </a:r>
            <a:r>
              <a:rPr lang="en-US" dirty="0" smtClean="0"/>
              <a:t>makes CEA </a:t>
            </a:r>
            <a:r>
              <a:rPr lang="en-US" dirty="0"/>
              <a:t>2045 </a:t>
            </a:r>
            <a:r>
              <a:rPr lang="en-US" dirty="0" smtClean="0"/>
              <a:t>option available </a:t>
            </a:r>
            <a:endParaRPr lang="en-US" dirty="0"/>
          </a:p>
          <a:p>
            <a:pPr lvl="1"/>
            <a:r>
              <a:rPr lang="en-US" dirty="0" smtClean="0"/>
              <a:t>Find way so only CEA2045 water heaters sold in NW</a:t>
            </a:r>
          </a:p>
          <a:p>
            <a:pPr lvl="1"/>
            <a:r>
              <a:rPr lang="en-US" dirty="0" smtClean="0"/>
              <a:t>Customer education, enroll customer</a:t>
            </a:r>
          </a:p>
          <a:p>
            <a:pPr lvl="1"/>
            <a:r>
              <a:rPr lang="en-US" dirty="0" smtClean="0"/>
              <a:t>Research best control strategy with heat pump water heater</a:t>
            </a:r>
          </a:p>
          <a:p>
            <a:pPr lvl="1"/>
            <a:r>
              <a:rPr lang="en-US" dirty="0" smtClean="0"/>
              <a:t>Develop Customer Programs</a:t>
            </a:r>
          </a:p>
          <a:p>
            <a:pPr lvl="1"/>
            <a:r>
              <a:rPr lang="en-US" dirty="0" smtClean="0"/>
              <a:t>Develop back office control application</a:t>
            </a:r>
          </a:p>
          <a:p>
            <a:r>
              <a:rPr lang="en-US" dirty="0" smtClean="0"/>
              <a:t>2015 </a:t>
            </a:r>
          </a:p>
          <a:p>
            <a:pPr lvl="1"/>
            <a:r>
              <a:rPr lang="en-US" dirty="0" err="1" smtClean="0"/>
              <a:t>Rheem</a:t>
            </a:r>
            <a:r>
              <a:rPr lang="en-US" dirty="0" smtClean="0"/>
              <a:t> </a:t>
            </a:r>
            <a:r>
              <a:rPr lang="en-US" dirty="0"/>
              <a:t>and others not far behind</a:t>
            </a:r>
            <a:r>
              <a:rPr lang="en-US" dirty="0" smtClean="0"/>
              <a:t>?!</a:t>
            </a:r>
          </a:p>
          <a:p>
            <a:pPr lvl="1"/>
            <a:r>
              <a:rPr lang="en-US" dirty="0" smtClean="0"/>
              <a:t>Launch Basic control Program at scale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>
          <a:xfrm>
            <a:off x="8153400" y="5715000"/>
            <a:ext cx="609600" cy="521208"/>
          </a:xfrm>
        </p:spPr>
        <p:txBody>
          <a:bodyPr/>
          <a:lstStyle/>
          <a:p>
            <a:fld id="{AA2B68C1-74EA-4C82-ABE9-2D4314E70CA5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763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Conrad Eustis</a:t>
            </a:r>
          </a:p>
          <a:p>
            <a:r>
              <a:rPr lang="en-US" dirty="0" smtClean="0"/>
              <a:t>503 464 7016</a:t>
            </a:r>
          </a:p>
          <a:p>
            <a:r>
              <a:rPr lang="en-US" dirty="0" smtClean="0">
                <a:hlinkClick r:id="rId2"/>
              </a:rPr>
              <a:t>Conrad.eustis@pgn.com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A2B68C1-74EA-4C82-ABE9-2D4314E70CA5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497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ANSI/CEA 2045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Consumer Electronics Association CEA accredited to create ANSI standards</a:t>
            </a:r>
          </a:p>
          <a:p>
            <a:r>
              <a:rPr lang="en-US" dirty="0" smtClean="0"/>
              <a:t>Approved Dec. 26, 2012 after serious effort started in 2008.</a:t>
            </a:r>
          </a:p>
          <a:p>
            <a:r>
              <a:rPr lang="en-US" dirty="0" smtClean="0"/>
              <a:t>USNAP, PNNL, Whirlpool, PGE, ERPI, NIST and a cast of 100s</a:t>
            </a:r>
          </a:p>
          <a:p>
            <a:r>
              <a:rPr lang="en-US" dirty="0" smtClean="0"/>
              <a:t>Like a USB port for appliances (generically any major electric end-use).  Provides:</a:t>
            </a:r>
          </a:p>
          <a:p>
            <a:pPr lvl="1"/>
            <a:r>
              <a:rPr lang="en-US" dirty="0" smtClean="0"/>
              <a:t>AC or DC to power a communication device</a:t>
            </a:r>
          </a:p>
          <a:p>
            <a:pPr lvl="1"/>
            <a:r>
              <a:rPr lang="en-US" dirty="0" smtClean="0"/>
              <a:t>Standard, basic serial data interface to transfer data</a:t>
            </a:r>
          </a:p>
          <a:p>
            <a:pPr lvl="1"/>
            <a:r>
              <a:rPr lang="en-US" dirty="0" smtClean="0"/>
              <a:t>Communication devices can be plugged in by consumer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A2B68C1-74EA-4C82-ABE9-2D4314E70CA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001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Smart Water Heater</a:t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sz="2400" dirty="0" smtClean="0"/>
              <a:t>not quite the standard</a:t>
            </a:r>
            <a:endParaRPr lang="en-US" sz="2400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381000" y="1600200"/>
            <a:ext cx="3733800" cy="2133600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3"/>
          <a:stretch>
            <a:fillRect/>
          </a:stretch>
        </p:blipFill>
        <p:spPr>
          <a:xfrm>
            <a:off x="381000" y="3886200"/>
            <a:ext cx="3733800" cy="2194560"/>
          </a:xfrm>
          <a:prstGeom prst="rect">
            <a:avLst/>
          </a:prstGeom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1676400"/>
            <a:ext cx="3910047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267200" y="5181600"/>
            <a:ext cx="40815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Available at Lowe’s, Today</a:t>
            </a:r>
            <a:r>
              <a:rPr lang="en-US" sz="2400" b="1" dirty="0" smtClean="0"/>
              <a:t>!</a:t>
            </a:r>
            <a:endParaRPr lang="en-US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8274150" y="57912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3E6F3AC7-57CF-4D85-9FA0-06C70F400DE8}" type="slidenum">
              <a:rPr lang="en-US" smtClean="0">
                <a:solidFill>
                  <a:schemeClr val="bg1"/>
                </a:solidFill>
              </a:rPr>
              <a:t>3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0934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PGE’s Architecture for Pilot</a:t>
            </a:r>
            <a:endParaRPr lang="en-US" dirty="0"/>
          </a:p>
        </p:txBody>
      </p:sp>
      <p:grpSp>
        <p:nvGrpSpPr>
          <p:cNvPr id="29" name="Group 28"/>
          <p:cNvGrpSpPr/>
          <p:nvPr/>
        </p:nvGrpSpPr>
        <p:grpSpPr>
          <a:xfrm>
            <a:off x="457200" y="1981200"/>
            <a:ext cx="8001000" cy="2416652"/>
            <a:chOff x="457200" y="1981200"/>
            <a:chExt cx="8001000" cy="2416652"/>
          </a:xfrm>
        </p:grpSpPr>
        <p:pic>
          <p:nvPicPr>
            <p:cNvPr id="4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7200" y="1981200"/>
              <a:ext cx="8001000" cy="10994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" name="Rectangle 5"/>
            <p:cNvSpPr/>
            <p:nvPr/>
          </p:nvSpPr>
          <p:spPr>
            <a:xfrm>
              <a:off x="5257800" y="2133600"/>
              <a:ext cx="1085850" cy="851854"/>
            </a:xfrm>
            <a:prstGeom prst="rect">
              <a:avLst/>
            </a:prstGeom>
            <a:solidFill>
              <a:srgbClr val="DD8047">
                <a:lumMod val="20000"/>
                <a:lumOff val="80000"/>
              </a:srgbClr>
            </a:solidFill>
            <a:ln w="19050" cap="flat" cmpd="sng" algn="ctr">
              <a:solidFill>
                <a:srgbClr val="94B6D2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18288" tIns="18288" rIns="18288" bIns="1828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w Cen MT"/>
                  <a:ea typeface="Calibri"/>
                  <a:cs typeface="Times New Roman"/>
                </a:rPr>
                <a:t>Wi-Fi </a:t>
              </a: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w Cen MT"/>
                  <a:ea typeface="Calibri"/>
                  <a:cs typeface="Times New Roman"/>
                </a:rPr>
                <a:t>Device &amp; AOS </a:t>
              </a: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w Cen MT"/>
                  <a:ea typeface="Calibri"/>
                  <a:cs typeface="Times New Roman"/>
                </a:rPr>
                <a:t>Adaptor</a:t>
              </a: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Tw Cen MT"/>
                  <a:ea typeface="Calibri"/>
                  <a:cs typeface="Times New Roman"/>
                </a:rPr>
                <a:t> 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4385434" y="3428999"/>
              <a:ext cx="1162050" cy="968853"/>
            </a:xfrm>
            <a:prstGeom prst="rect">
              <a:avLst/>
            </a:prstGeom>
            <a:solidFill>
              <a:srgbClr val="DD8047">
                <a:lumMod val="20000"/>
                <a:lumOff val="80000"/>
              </a:srgbClr>
            </a:solidFill>
            <a:ln w="19050" cap="flat" cmpd="sng" algn="ctr">
              <a:solidFill>
                <a:srgbClr val="94B6D2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18288" tIns="18288" rIns="18288" bIns="1828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spcBef>
                  <a:spcPts val="0"/>
                </a:spcBef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w Cen MT"/>
                <a:ea typeface="Calibri"/>
                <a:cs typeface="Times New Roman"/>
              </a:endParaRPr>
            </a:p>
            <a:p>
              <a:pPr marL="0" marR="0" lvl="0" indent="0" algn="ctr" defTabSz="914400" eaLnBrk="1" fontAlgn="auto" latinLnBrk="0" hangingPunct="1">
                <a:spcBef>
                  <a:spcPts val="0"/>
                </a:spcBef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w Cen MT"/>
                  <a:ea typeface="Calibri"/>
                  <a:cs typeface="Times New Roman"/>
                </a:rPr>
                <a:t>FUTURE:</a:t>
              </a:r>
            </a:p>
            <a:p>
              <a:pPr marL="0" marR="0" lvl="0" indent="0" algn="ctr" defTabSz="914400" eaLnBrk="1" fontAlgn="auto" latinLnBrk="0" hangingPunct="1">
                <a:spcBef>
                  <a:spcPts val="0"/>
                </a:spcBef>
                <a:buClrTx/>
                <a:buSzTx/>
                <a:buFontTx/>
                <a:buNone/>
                <a:tabLst/>
                <a:defRPr/>
              </a:pPr>
              <a:r>
                <a:rPr lang="en-US" sz="1400" kern="0" dirty="0" smtClean="0">
                  <a:solidFill>
                    <a:srgbClr val="000000"/>
                  </a:solidFill>
                  <a:latin typeface="Tw Cen MT"/>
                  <a:ea typeface="Calibri"/>
                  <a:cs typeface="Times New Roman"/>
                </a:rPr>
                <a:t>Broadcast receiver would be added </a:t>
              </a: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w Cen MT"/>
                <a:ea typeface="Calibri"/>
                <a:cs typeface="Times New Roman"/>
              </a:endParaRPr>
            </a:p>
            <a:p>
              <a:pPr marL="0" marR="0" lvl="0" indent="0" algn="ctr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Tw Cen MT"/>
                  <a:ea typeface="Calibri"/>
                  <a:cs typeface="Times New Roman"/>
                </a:rPr>
                <a:t> </a:t>
              </a:r>
            </a:p>
          </p:txBody>
        </p:sp>
        <p:cxnSp>
          <p:nvCxnSpPr>
            <p:cNvPr id="10" name="Elbow Connector 9"/>
            <p:cNvCxnSpPr>
              <a:stCxn id="8" idx="3"/>
              <a:endCxn id="6" idx="2"/>
            </p:cNvCxnSpPr>
            <p:nvPr/>
          </p:nvCxnSpPr>
          <p:spPr>
            <a:xfrm flipV="1">
              <a:off x="5547484" y="2985454"/>
              <a:ext cx="253241" cy="927972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 Box 2"/>
            <p:cNvSpPr txBox="1">
              <a:spLocks noChangeArrowheads="1"/>
            </p:cNvSpPr>
            <p:nvPr/>
          </p:nvSpPr>
          <p:spPr bwMode="auto">
            <a:xfrm>
              <a:off x="1905000" y="3273287"/>
              <a:ext cx="1600200" cy="892653"/>
            </a:xfrm>
            <a:prstGeom prst="rect">
              <a:avLst/>
            </a:prstGeom>
            <a:gradFill>
              <a:gsLst>
                <a:gs pos="0">
                  <a:schemeClr val="bg2">
                    <a:lumMod val="50000"/>
                  </a:schemeClr>
                </a:gs>
                <a:gs pos="54000">
                  <a:srgbClr val="9CB86E">
                    <a:lumMod val="60000"/>
                    <a:lumOff val="40000"/>
                  </a:srgbClr>
                </a:gs>
                <a:gs pos="100000">
                  <a:srgbClr val="156B13"/>
                </a:gs>
              </a:gsLst>
              <a:lin ang="0" scaled="0"/>
            </a:gra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18288" tIns="18288" rIns="18288" bIns="1828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600" kern="0" dirty="0" smtClean="0">
                  <a:solidFill>
                    <a:srgbClr val="000000"/>
                  </a:solidFill>
                  <a:latin typeface="Tw Cen MT"/>
                  <a:ea typeface="Calibri"/>
                  <a:cs typeface="Times New Roman"/>
                </a:rPr>
                <a:t>Future Alternate</a:t>
              </a:r>
              <a:r>
                <a:rPr lang="en-US" sz="1600" kern="0" dirty="0">
                  <a:solidFill>
                    <a:srgbClr val="000000"/>
                  </a:solidFill>
                  <a:latin typeface="Tw Cen MT"/>
                  <a:ea typeface="Calibri"/>
                  <a:cs typeface="Times New Roman"/>
                </a:rPr>
                <a:t>:</a:t>
              </a:r>
            </a:p>
            <a:p>
              <a:pPr marL="0" marR="0" lvl="0" indent="0" algn="ctr" defTabSz="914400" eaLnBrk="1" fontAlgn="auto" latinLnBrk="0" hangingPunct="1">
                <a:spcBef>
                  <a:spcPts val="0"/>
                </a:spcBef>
                <a:buClrTx/>
                <a:buSzTx/>
                <a:buFontTx/>
                <a:buNone/>
                <a:tabLst/>
                <a:defRPr/>
              </a:pPr>
              <a:r>
                <a:rPr lang="en-US" sz="1600" kern="0" dirty="0">
                  <a:solidFill>
                    <a:srgbClr val="000000"/>
                  </a:solidFill>
                  <a:latin typeface="Tw Cen MT"/>
                  <a:ea typeface="Calibri"/>
                  <a:cs typeface="Times New Roman"/>
                </a:rPr>
                <a:t>Use PGE Smart Meter System</a:t>
              </a:r>
            </a:p>
          </p:txBody>
        </p:sp>
        <p:cxnSp>
          <p:nvCxnSpPr>
            <p:cNvPr id="14" name="Elbow Connector 13"/>
            <p:cNvCxnSpPr>
              <a:endCxn id="12" idx="1"/>
            </p:cNvCxnSpPr>
            <p:nvPr/>
          </p:nvCxnSpPr>
          <p:spPr>
            <a:xfrm rot="16200000" flipH="1">
              <a:off x="996036" y="2810650"/>
              <a:ext cx="979728" cy="838199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Elbow Connector 22"/>
            <p:cNvCxnSpPr/>
            <p:nvPr/>
          </p:nvCxnSpPr>
          <p:spPr>
            <a:xfrm flipV="1">
              <a:off x="3286125" y="2809301"/>
              <a:ext cx="1971675" cy="927972"/>
            </a:xfrm>
            <a:prstGeom prst="bentConnector3">
              <a:avLst>
                <a:gd name="adj1" fmla="val 28324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Rectangle 27"/>
            <p:cNvSpPr/>
            <p:nvPr/>
          </p:nvSpPr>
          <p:spPr>
            <a:xfrm>
              <a:off x="579783" y="2136915"/>
              <a:ext cx="1066800" cy="606285"/>
            </a:xfrm>
            <a:prstGeom prst="rect">
              <a:avLst/>
            </a:prstGeom>
            <a:solidFill>
              <a:srgbClr val="1F497D">
                <a:lumMod val="20000"/>
                <a:lumOff val="80000"/>
              </a:srgbClr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18288" tIns="18288" rIns="18288" bIns="1828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Calibri"/>
                  <a:cs typeface="Times New Roman"/>
                </a:rPr>
                <a:t>PGE’s DRBizNet application (UISOL)</a:t>
              </a:r>
              <a:endPara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615141" y="4659868"/>
            <a:ext cx="717536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Key Point:  Any utility can pick the communication path of  their </a:t>
            </a:r>
          </a:p>
          <a:p>
            <a:r>
              <a:rPr lang="en-US" dirty="0" smtClean="0"/>
              <a:t>choice or support multiple options.  E.g. FM broadcast provides a </a:t>
            </a:r>
          </a:p>
          <a:p>
            <a:r>
              <a:rPr lang="en-US" dirty="0" smtClean="0"/>
              <a:t>privacy option. </a:t>
            </a:r>
            <a:r>
              <a:rPr lang="en-US" sz="1400" dirty="0" smtClean="0"/>
              <a:t>(</a:t>
            </a:r>
            <a:r>
              <a:rPr lang="en-US" sz="1400" dirty="0" smtClean="0">
                <a:hlinkClick r:id="rId3"/>
              </a:rPr>
              <a:t>e-Radio</a:t>
            </a:r>
            <a:r>
              <a:rPr lang="en-US" sz="1400" dirty="0"/>
              <a:t> </a:t>
            </a:r>
            <a:r>
              <a:rPr lang="en-US" sz="1400" dirty="0" smtClean="0"/>
              <a:t>has access to 99.9 % of homes, today, through FM RDS)</a:t>
            </a:r>
            <a:endParaRPr lang="en-US" sz="1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>
          <a:xfrm>
            <a:off x="8153400" y="5715262"/>
            <a:ext cx="609600" cy="521208"/>
          </a:xfrm>
        </p:spPr>
        <p:txBody>
          <a:bodyPr/>
          <a:lstStyle/>
          <a:p>
            <a:fld id="{AA2B68C1-74EA-4C82-ABE9-2D4314E70CA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7065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15962"/>
          </a:xfrm>
        </p:spPr>
        <p:txBody>
          <a:bodyPr/>
          <a:lstStyle/>
          <a:p>
            <a:r>
              <a:rPr lang="en-US" dirty="0" smtClean="0"/>
              <a:t>Why Should you Care?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7467600" cy="5562600"/>
          </a:xfrm>
        </p:spPr>
        <p:txBody>
          <a:bodyPr>
            <a:normAutofit/>
          </a:bodyPr>
          <a:lstStyle/>
          <a:p>
            <a:r>
              <a:rPr lang="en-US" dirty="0" smtClean="0"/>
              <a:t>In a Sentence:  </a:t>
            </a:r>
          </a:p>
          <a:p>
            <a:pPr lvl="1"/>
            <a:r>
              <a:rPr lang="en-US" sz="2000" dirty="0" smtClean="0"/>
              <a:t>Reduce cost of DR by at least factor of ten.</a:t>
            </a:r>
          </a:p>
          <a:p>
            <a:r>
              <a:rPr lang="en-US" dirty="0" smtClean="0"/>
              <a:t>Example: Incremental cost at water heater $10 to $20.  Communication devices in volume $15. As direct load control about at 0.6 kW contribution on peak; heat pump water heater in heat pump mode about 0.3 kW.  Implies $35/.3 or $115/kW (compare to peak plant at $800/kW)</a:t>
            </a:r>
          </a:p>
          <a:p>
            <a:r>
              <a:rPr lang="en-US" dirty="0" smtClean="0"/>
              <a:t>Northwest has 3.4 million electric water heaters and that number will grow as heat pump water heaters reach full stride</a:t>
            </a:r>
          </a:p>
          <a:p>
            <a:r>
              <a:rPr lang="en-US" dirty="0" smtClean="0"/>
              <a:t>Can you say: 2,000 MW of peak load       reduction at $100/kW?</a:t>
            </a:r>
            <a:endParaRPr lang="en-US" dirty="0"/>
          </a:p>
          <a:p>
            <a:r>
              <a:rPr lang="en-US" dirty="0" smtClean="0"/>
              <a:t>But wait there’s more……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A2B68C1-74EA-4C82-ABE9-2D4314E70CA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2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2162"/>
          </a:xfrm>
        </p:spPr>
        <p:txBody>
          <a:bodyPr/>
          <a:lstStyle/>
          <a:p>
            <a:r>
              <a:rPr lang="en-US" dirty="0" smtClean="0"/>
              <a:t>Water Heater 101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366567" y="762000"/>
            <a:ext cx="4091633" cy="5711952"/>
          </a:xfrm>
        </p:spPr>
        <p:txBody>
          <a:bodyPr/>
          <a:lstStyle/>
          <a:p>
            <a:r>
              <a:rPr lang="en-US" dirty="0" smtClean="0"/>
              <a:t>Top element has priority</a:t>
            </a:r>
          </a:p>
          <a:p>
            <a:r>
              <a:rPr lang="en-US" dirty="0" smtClean="0"/>
              <a:t>Cold water dense, stays on bottom</a:t>
            </a:r>
          </a:p>
          <a:p>
            <a:r>
              <a:rPr lang="en-US" b="1" u="sng" dirty="0" smtClean="0">
                <a:solidFill>
                  <a:srgbClr val="1E7833"/>
                </a:solidFill>
              </a:rPr>
              <a:t>Basic Idea: Keep top third of tank hot</a:t>
            </a:r>
          </a:p>
          <a:p>
            <a:r>
              <a:rPr lang="en-US" dirty="0" smtClean="0"/>
              <a:t>Cycle heating on bottom element for load control</a:t>
            </a:r>
          </a:p>
          <a:p>
            <a:r>
              <a:rPr lang="en-US" dirty="0" smtClean="0"/>
              <a:t>For Wind response:</a:t>
            </a:r>
          </a:p>
          <a:p>
            <a:pPr lvl="1"/>
            <a:r>
              <a:rPr lang="en-US" dirty="0" smtClean="0"/>
              <a:t>0 to 650 watts available  entire 24 hours</a:t>
            </a:r>
          </a:p>
          <a:p>
            <a:r>
              <a:rPr lang="en-US" dirty="0" smtClean="0"/>
              <a:t>For load shift:</a:t>
            </a:r>
          </a:p>
          <a:p>
            <a:pPr lvl="1"/>
            <a:r>
              <a:rPr lang="en-US" dirty="0" smtClean="0"/>
              <a:t>1,200 watts for 6 hours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381000" y="1695635"/>
            <a:ext cx="3972250" cy="4815734"/>
            <a:chOff x="381000" y="1695635"/>
            <a:chExt cx="3972250" cy="4815734"/>
          </a:xfrm>
        </p:grpSpPr>
        <p:sp>
          <p:nvSpPr>
            <p:cNvPr id="31" name="Oval 30"/>
            <p:cNvSpPr/>
            <p:nvPr/>
          </p:nvSpPr>
          <p:spPr>
            <a:xfrm>
              <a:off x="381000" y="6206569"/>
              <a:ext cx="1905000" cy="304800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oup 14"/>
            <p:cNvGrpSpPr/>
            <p:nvPr/>
          </p:nvGrpSpPr>
          <p:grpSpPr>
            <a:xfrm>
              <a:off x="762000" y="1855417"/>
              <a:ext cx="1385047" cy="4152900"/>
              <a:chOff x="6768353" y="1219200"/>
              <a:chExt cx="1385047" cy="4152900"/>
            </a:xfrm>
          </p:grpSpPr>
          <p:sp>
            <p:nvSpPr>
              <p:cNvPr id="13" name="Can 12"/>
              <p:cNvSpPr/>
              <p:nvPr/>
            </p:nvSpPr>
            <p:spPr>
              <a:xfrm>
                <a:off x="6768353" y="1219200"/>
                <a:ext cx="76200" cy="4152900"/>
              </a:xfrm>
              <a:prstGeom prst="can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Can 13"/>
              <p:cNvSpPr/>
              <p:nvPr/>
            </p:nvSpPr>
            <p:spPr>
              <a:xfrm rot="5400000">
                <a:off x="7429500" y="571500"/>
                <a:ext cx="76200" cy="1371600"/>
              </a:xfrm>
              <a:prstGeom prst="can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1" name="Can 10"/>
            <p:cNvSpPr/>
            <p:nvPr/>
          </p:nvSpPr>
          <p:spPr>
            <a:xfrm>
              <a:off x="1314062" y="2074298"/>
              <a:ext cx="76200" cy="419880"/>
            </a:xfrm>
            <a:prstGeom prst="can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Moon 6"/>
            <p:cNvSpPr/>
            <p:nvPr/>
          </p:nvSpPr>
          <p:spPr>
            <a:xfrm>
              <a:off x="1124338" y="6179767"/>
              <a:ext cx="1600200" cy="114300"/>
            </a:xfrm>
            <a:prstGeom prst="moon">
              <a:avLst>
                <a:gd name="adj" fmla="val 14706"/>
              </a:avLst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Moon 7"/>
            <p:cNvSpPr/>
            <p:nvPr/>
          </p:nvSpPr>
          <p:spPr>
            <a:xfrm>
              <a:off x="1124338" y="3855667"/>
              <a:ext cx="1600200" cy="114300"/>
            </a:xfrm>
            <a:prstGeom prst="moon">
              <a:avLst>
                <a:gd name="adj" fmla="val 14706"/>
              </a:avLst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Can 11"/>
            <p:cNvSpPr/>
            <p:nvPr/>
          </p:nvSpPr>
          <p:spPr>
            <a:xfrm rot="5400000">
              <a:off x="1651747" y="1722067"/>
              <a:ext cx="76200" cy="762000"/>
            </a:xfrm>
            <a:prstGeom prst="can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040516" y="1695635"/>
              <a:ext cx="16932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ym typeface="Symbol"/>
                </a:rPr>
                <a:t></a:t>
              </a:r>
              <a:r>
                <a:rPr lang="en-US" dirty="0" smtClean="0"/>
                <a:t>Cold Water In</a:t>
              </a:r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951655" y="1912567"/>
              <a:ext cx="17878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ym typeface="Symbol"/>
                </a:rPr>
                <a:t>Hot</a:t>
              </a:r>
              <a:r>
                <a:rPr lang="en-US" dirty="0" smtClean="0"/>
                <a:t> Water Out</a:t>
              </a:r>
              <a:endParaRPr lang="en-US" dirty="0"/>
            </a:p>
          </p:txBody>
        </p:sp>
        <p:grpSp>
          <p:nvGrpSpPr>
            <p:cNvPr id="21" name="Group 20"/>
            <p:cNvGrpSpPr/>
            <p:nvPr/>
          </p:nvGrpSpPr>
          <p:grpSpPr>
            <a:xfrm>
              <a:off x="381000" y="2176934"/>
              <a:ext cx="1905000" cy="304800"/>
              <a:chOff x="6705600" y="1532965"/>
              <a:chExt cx="1905000" cy="304800"/>
            </a:xfrm>
          </p:grpSpPr>
          <p:sp>
            <p:nvSpPr>
              <p:cNvPr id="18" name="Oval 17"/>
              <p:cNvSpPr/>
              <p:nvPr/>
            </p:nvSpPr>
            <p:spPr>
              <a:xfrm>
                <a:off x="6705600" y="1532965"/>
                <a:ext cx="1905000" cy="30480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7543800" y="1645025"/>
                <a:ext cx="228600" cy="7620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6987985" y="1647467"/>
                <a:ext cx="228600" cy="69273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23" name="Straight Connector 22"/>
            <p:cNvCxnSpPr>
              <a:stCxn id="18" idx="2"/>
            </p:cNvCxnSpPr>
            <p:nvPr/>
          </p:nvCxnSpPr>
          <p:spPr>
            <a:xfrm>
              <a:off x="381000" y="2329334"/>
              <a:ext cx="0" cy="402963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2286000" y="2320369"/>
              <a:ext cx="0" cy="402963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Rectangle 34"/>
            <p:cNvSpPr/>
            <p:nvPr/>
          </p:nvSpPr>
          <p:spPr>
            <a:xfrm>
              <a:off x="381000" y="3853334"/>
              <a:ext cx="1905000" cy="2496670"/>
            </a:xfrm>
            <a:prstGeom prst="rect">
              <a:avLst/>
            </a:prstGeom>
            <a:solidFill>
              <a:schemeClr val="tx2">
                <a:lumMod val="40000"/>
                <a:lumOff val="60000"/>
                <a:alpha val="5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381000" y="2481734"/>
              <a:ext cx="1905000" cy="1371600"/>
            </a:xfrm>
            <a:prstGeom prst="rect">
              <a:avLst/>
            </a:prstGeom>
            <a:solidFill>
              <a:schemeClr val="accent2">
                <a:lumMod val="40000"/>
                <a:lumOff val="60000"/>
                <a:alpha val="5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ight Triangle 41"/>
            <p:cNvSpPr/>
            <p:nvPr/>
          </p:nvSpPr>
          <p:spPr>
            <a:xfrm>
              <a:off x="381000" y="2369767"/>
              <a:ext cx="533400" cy="111967"/>
            </a:xfrm>
            <a:prstGeom prst="rtTriangle">
              <a:avLst/>
            </a:prstGeom>
            <a:solidFill>
              <a:schemeClr val="accent2">
                <a:lumMod val="40000"/>
                <a:lumOff val="60000"/>
                <a:alpha val="4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ight Triangle 42"/>
            <p:cNvSpPr/>
            <p:nvPr/>
          </p:nvSpPr>
          <p:spPr>
            <a:xfrm rot="10800000" flipV="1">
              <a:off x="1752600" y="2388429"/>
              <a:ext cx="533400" cy="96418"/>
            </a:xfrm>
            <a:prstGeom prst="rtTriangle">
              <a:avLst/>
            </a:prstGeom>
            <a:solidFill>
              <a:schemeClr val="accent2">
                <a:lumMod val="40000"/>
                <a:lumOff val="60000"/>
                <a:alpha val="4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7" name="Group 46"/>
            <p:cNvGrpSpPr/>
            <p:nvPr/>
          </p:nvGrpSpPr>
          <p:grpSpPr>
            <a:xfrm>
              <a:off x="1066800" y="2967818"/>
              <a:ext cx="833052" cy="2068949"/>
              <a:chOff x="6898674" y="1600200"/>
              <a:chExt cx="833052" cy="2068949"/>
            </a:xfrm>
          </p:grpSpPr>
          <p:sp>
            <p:nvSpPr>
              <p:cNvPr id="45" name="TextBox 44"/>
              <p:cNvSpPr txBox="1"/>
              <p:nvPr/>
            </p:nvSpPr>
            <p:spPr>
              <a:xfrm>
                <a:off x="6934200" y="1600200"/>
                <a:ext cx="79752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16 gal.</a:t>
                </a:r>
              </a:p>
              <a:p>
                <a:r>
                  <a:rPr lang="en-US" dirty="0" smtClean="0"/>
                  <a:t>above</a:t>
                </a:r>
                <a:endParaRPr lang="en-US" dirty="0"/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6898674" y="3022818"/>
                <a:ext cx="79752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34 gal.</a:t>
                </a:r>
              </a:p>
              <a:p>
                <a:r>
                  <a:rPr lang="en-US" dirty="0" smtClean="0"/>
                  <a:t>below</a:t>
                </a:r>
                <a:endParaRPr lang="en-US" dirty="0"/>
              </a:p>
            </p:txBody>
          </p:sp>
        </p:grpSp>
        <p:grpSp>
          <p:nvGrpSpPr>
            <p:cNvPr id="22" name="Group 21"/>
            <p:cNvGrpSpPr/>
            <p:nvPr/>
          </p:nvGrpSpPr>
          <p:grpSpPr>
            <a:xfrm>
              <a:off x="1481211" y="5039662"/>
              <a:ext cx="2872039" cy="338554"/>
              <a:chOff x="1481211" y="5039662"/>
              <a:chExt cx="2872039" cy="338554"/>
            </a:xfrm>
          </p:grpSpPr>
          <p:sp>
            <p:nvSpPr>
              <p:cNvPr id="4" name="TextBox 3"/>
              <p:cNvSpPr txBox="1"/>
              <p:nvPr/>
            </p:nvSpPr>
            <p:spPr>
              <a:xfrm>
                <a:off x="2305895" y="5039662"/>
                <a:ext cx="204735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 smtClean="0">
                    <a:solidFill>
                      <a:srgbClr val="C00000"/>
                    </a:solidFill>
                  </a:rPr>
                  <a:t>6.4 </a:t>
                </a:r>
                <a:r>
                  <a:rPr lang="en-US" sz="1600" b="1" dirty="0">
                    <a:solidFill>
                      <a:srgbClr val="C00000"/>
                    </a:solidFill>
                  </a:rPr>
                  <a:t>kWh to reheat</a:t>
                </a:r>
              </a:p>
            </p:txBody>
          </p:sp>
          <p:cxnSp>
            <p:nvCxnSpPr>
              <p:cNvPr id="6" name="Straight Arrow Connector 5"/>
              <p:cNvCxnSpPr>
                <a:stCxn id="4" idx="1"/>
              </p:cNvCxnSpPr>
              <p:nvPr/>
            </p:nvCxnSpPr>
            <p:spPr>
              <a:xfrm flipH="1">
                <a:off x="1481211" y="5208939"/>
                <a:ext cx="824684" cy="15389"/>
              </a:xfrm>
              <a:prstGeom prst="straightConnector1">
                <a:avLst/>
              </a:prstGeom>
              <a:ln w="63500">
                <a:solidFill>
                  <a:srgbClr val="FF0000"/>
                </a:solidFill>
                <a:tailEnd type="triangl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9" name="Group 38"/>
            <p:cNvGrpSpPr/>
            <p:nvPr/>
          </p:nvGrpSpPr>
          <p:grpSpPr>
            <a:xfrm>
              <a:off x="1524000" y="2743200"/>
              <a:ext cx="2695709" cy="338554"/>
              <a:chOff x="1481211" y="5039662"/>
              <a:chExt cx="2695709" cy="338554"/>
            </a:xfrm>
          </p:grpSpPr>
          <p:sp>
            <p:nvSpPr>
              <p:cNvPr id="40" name="TextBox 39"/>
              <p:cNvSpPr txBox="1"/>
              <p:nvPr/>
            </p:nvSpPr>
            <p:spPr>
              <a:xfrm>
                <a:off x="2305895" y="5039662"/>
                <a:ext cx="187102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 smtClean="0">
                    <a:solidFill>
                      <a:srgbClr val="C00000"/>
                    </a:solidFill>
                  </a:rPr>
                  <a:t>4 </a:t>
                </a:r>
                <a:r>
                  <a:rPr lang="en-US" sz="1600" b="1" dirty="0">
                    <a:solidFill>
                      <a:srgbClr val="C00000"/>
                    </a:solidFill>
                  </a:rPr>
                  <a:t>kWh to reheat</a:t>
                </a:r>
              </a:p>
            </p:txBody>
          </p:sp>
          <p:cxnSp>
            <p:nvCxnSpPr>
              <p:cNvPr id="41" name="Straight Arrow Connector 40"/>
              <p:cNvCxnSpPr>
                <a:stCxn id="40" idx="1"/>
              </p:cNvCxnSpPr>
              <p:nvPr/>
            </p:nvCxnSpPr>
            <p:spPr>
              <a:xfrm flipH="1">
                <a:off x="1481211" y="5208939"/>
                <a:ext cx="824684" cy="15389"/>
              </a:xfrm>
              <a:prstGeom prst="straightConnector1">
                <a:avLst/>
              </a:prstGeom>
              <a:ln w="63500">
                <a:solidFill>
                  <a:srgbClr val="FF0000"/>
                </a:solidFill>
                <a:tailEnd type="triangl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TextBox 8"/>
            <p:cNvSpPr txBox="1"/>
            <p:nvPr/>
          </p:nvSpPr>
          <p:spPr>
            <a:xfrm>
              <a:off x="2048680" y="3512767"/>
              <a:ext cx="209922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dirty="0" smtClean="0"/>
                <a:t>Upper Heat Element</a:t>
              </a:r>
            </a:p>
            <a:p>
              <a:pPr algn="r"/>
              <a:r>
                <a:rPr lang="en-US" dirty="0" smtClean="0"/>
                <a:t>4500 Watts</a:t>
              </a:r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065288" y="5762036"/>
              <a:ext cx="208986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dirty="0" smtClean="0"/>
                <a:t>Lower Heat Element</a:t>
              </a:r>
            </a:p>
            <a:p>
              <a:pPr algn="r"/>
              <a:r>
                <a:rPr lang="en-US" dirty="0" smtClean="0"/>
                <a:t>4500 Watts</a:t>
              </a:r>
              <a:endParaRPr lang="en-US" dirty="0"/>
            </a:p>
          </p:txBody>
        </p:sp>
      </p:grpSp>
      <p:sp>
        <p:nvSpPr>
          <p:cNvPr id="25" name="Slide Number Placeholder 24"/>
          <p:cNvSpPr>
            <a:spLocks noGrp="1"/>
          </p:cNvSpPr>
          <p:nvPr>
            <p:ph type="sldNum" sz="quarter" idx="15"/>
          </p:nvPr>
        </p:nvSpPr>
        <p:spPr>
          <a:xfrm>
            <a:off x="8154081" y="5715709"/>
            <a:ext cx="609600" cy="521208"/>
          </a:xfrm>
        </p:spPr>
        <p:txBody>
          <a:bodyPr/>
          <a:lstStyle/>
          <a:p>
            <a:fld id="{AA2B68C1-74EA-4C82-ABE9-2D4314E70CA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098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2,200 MW of Load Following Capability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7816950" cy="4949952"/>
          </a:xfrm>
        </p:spPr>
        <p:txBody>
          <a:bodyPr>
            <a:normAutofit/>
          </a:bodyPr>
          <a:lstStyle/>
          <a:p>
            <a:r>
              <a:rPr lang="en-US" dirty="0" smtClean="0"/>
              <a:t>More than 3,400,000 Water Heaters in Northwest</a:t>
            </a:r>
          </a:p>
          <a:p>
            <a:pPr lvl="1"/>
            <a:r>
              <a:rPr lang="en-US" dirty="0" smtClean="0"/>
              <a:t>Create 60 groups of 50,000 each</a:t>
            </a:r>
          </a:p>
          <a:p>
            <a:pPr lvl="1"/>
            <a:r>
              <a:rPr lang="en-US" dirty="0" smtClean="0"/>
              <a:t>300 watt average means cycle 4 minutes on-duration,         and 56 minutes off duration in each hour</a:t>
            </a:r>
          </a:p>
          <a:p>
            <a:pPr lvl="1"/>
            <a:r>
              <a:rPr lang="en-US" dirty="0"/>
              <a:t>Each </a:t>
            </a:r>
            <a:r>
              <a:rPr lang="en-US" dirty="0" smtClean="0"/>
              <a:t>group’s “on” time staggered by a minute</a:t>
            </a:r>
            <a:endParaRPr lang="en-US" dirty="0"/>
          </a:p>
          <a:p>
            <a:pPr lvl="1"/>
            <a:r>
              <a:rPr lang="en-US" dirty="0" smtClean="0"/>
              <a:t>Load of one group on = 50,000 * 4.5 </a:t>
            </a:r>
            <a:r>
              <a:rPr lang="en-US" sz="1800" dirty="0" smtClean="0"/>
              <a:t>kW</a:t>
            </a:r>
            <a:r>
              <a:rPr lang="en-US" dirty="0" smtClean="0"/>
              <a:t> = 225</a:t>
            </a:r>
            <a:r>
              <a:rPr lang="en-US" sz="1800" dirty="0" smtClean="0"/>
              <a:t> MW</a:t>
            </a:r>
          </a:p>
          <a:p>
            <a:pPr lvl="1"/>
            <a:r>
              <a:rPr lang="en-US" dirty="0" smtClean="0"/>
              <a:t>Normally 4 groups on during any minute: 900</a:t>
            </a:r>
            <a:r>
              <a:rPr lang="en-US" sz="1800" dirty="0" smtClean="0"/>
              <a:t> MW</a:t>
            </a:r>
            <a:r>
              <a:rPr lang="en-US" dirty="0" smtClean="0"/>
              <a:t> total</a:t>
            </a:r>
          </a:p>
          <a:p>
            <a:pPr lvl="1"/>
            <a:r>
              <a:rPr lang="en-US" dirty="0" smtClean="0"/>
              <a:t>However, each group’s actual cycle time can be decreased or increased using broadcast control messages</a:t>
            </a:r>
          </a:p>
          <a:p>
            <a:pPr lvl="1"/>
            <a:r>
              <a:rPr lang="en-US" dirty="0" smtClean="0"/>
              <a:t>Thus, total control range is easily 0 to 2,200</a:t>
            </a:r>
            <a:r>
              <a:rPr lang="en-US" sz="1800" dirty="0" smtClean="0"/>
              <a:t> MW</a:t>
            </a:r>
          </a:p>
          <a:p>
            <a:pPr lvl="1"/>
            <a:r>
              <a:rPr lang="en-US" dirty="0" smtClean="0"/>
              <a:t>In back-office, control system software tracks            total run time for each group, to ensure                 enough, and equal, “on” time for each group</a:t>
            </a:r>
          </a:p>
          <a:p>
            <a:pPr lvl="1"/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>
          <a:xfrm>
            <a:off x="8153400" y="5715000"/>
            <a:ext cx="609600" cy="521208"/>
          </a:xfrm>
        </p:spPr>
        <p:txBody>
          <a:bodyPr/>
          <a:lstStyle/>
          <a:p>
            <a:fld id="{AA2B68C1-74EA-4C82-ABE9-2D4314E70CA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3645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16950" cy="1143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21,000 </a:t>
            </a:r>
            <a:r>
              <a:rPr lang="en-US" sz="2800" dirty="0" err="1" smtClean="0"/>
              <a:t>MWh</a:t>
            </a:r>
            <a:r>
              <a:rPr lang="en-US" sz="2800" dirty="0" smtClean="0"/>
              <a:t> of Shapeable Load, Every Day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3,400,000 water heaters</a:t>
            </a:r>
          </a:p>
          <a:p>
            <a:r>
              <a:rPr lang="en-US" dirty="0" smtClean="0"/>
              <a:t>6.4 kWh added between Midnight and 6am</a:t>
            </a:r>
          </a:p>
          <a:p>
            <a:r>
              <a:rPr lang="en-US" dirty="0" smtClean="0"/>
              <a:t>At 1,200 watt cycle: “on” 16 minutes, “off” 44</a:t>
            </a:r>
          </a:p>
          <a:p>
            <a:r>
              <a:rPr lang="en-US" dirty="0" smtClean="0"/>
              <a:t>Shift 21,000 MWh average load 3,600 MW</a:t>
            </a:r>
          </a:p>
          <a:p>
            <a:r>
              <a:rPr lang="en-US" u="sng" dirty="0" smtClean="0"/>
              <a:t>Flexibility to create any load shape</a:t>
            </a:r>
          </a:p>
          <a:p>
            <a:endParaRPr lang="en-US" dirty="0"/>
          </a:p>
          <a:p>
            <a:r>
              <a:rPr lang="en-US" dirty="0" smtClean="0"/>
              <a:t>Basic principle:  broadcast nominal “on” time duration before each group begins on-cycle,</a:t>
            </a:r>
          </a:p>
          <a:p>
            <a:r>
              <a:rPr lang="en-US" dirty="0" smtClean="0"/>
              <a:t>Increase or decrease while “on” to tailor real time response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>
          <a:xfrm>
            <a:off x="8153400" y="5715000"/>
            <a:ext cx="609600" cy="521208"/>
          </a:xfrm>
        </p:spPr>
        <p:txBody>
          <a:bodyPr/>
          <a:lstStyle/>
          <a:p>
            <a:fld id="{AA2B68C1-74EA-4C82-ABE9-2D4314E70CA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118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har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0419976"/>
              </p:ext>
            </p:extLst>
          </p:nvPr>
        </p:nvGraphicFramePr>
        <p:xfrm>
          <a:off x="4114800" y="1711965"/>
          <a:ext cx="4555192" cy="41960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382000" cy="1143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Manage Shape by Duty Cycle Request</a:t>
            </a:r>
            <a:br>
              <a:rPr lang="en-US" dirty="0" smtClean="0"/>
            </a:br>
            <a:r>
              <a:rPr lang="en-US" sz="1000" dirty="0" smtClean="0">
                <a:solidFill>
                  <a:schemeClr val="tx1"/>
                </a:solidFill>
                <a:latin typeface="High Tower Text" pitchFamily="18" charset="0"/>
                <a:cs typeface="Kartika" pitchFamily="18" charset="0"/>
              </a:rPr>
              <a:t>7 </a:t>
            </a:r>
            <a:r>
              <a:rPr lang="en-US" sz="1000" dirty="0">
                <a:solidFill>
                  <a:schemeClr val="tx1"/>
                </a:solidFill>
                <a:latin typeface="High Tower Text" pitchFamily="18" charset="0"/>
                <a:cs typeface="Kartika" pitchFamily="18" charset="0"/>
              </a:rPr>
              <a:t>min=  shower,   6.3 min= Dishwasher,   4.3 min=  Disk Sink,   2.4 min = Bath Sink</a:t>
            </a:r>
            <a:r>
              <a:rPr lang="en-US" sz="1000" dirty="0">
                <a:solidFill>
                  <a:schemeClr val="tx1"/>
                </a:solidFill>
                <a:latin typeface="Kartika" pitchFamily="18" charset="0"/>
                <a:cs typeface="Kartika" pitchFamily="18" charset="0"/>
              </a:rPr>
              <a:t> </a:t>
            </a:r>
            <a:br>
              <a:rPr lang="en-US" sz="1000" dirty="0">
                <a:solidFill>
                  <a:schemeClr val="tx1"/>
                </a:solidFill>
                <a:latin typeface="Kartika" pitchFamily="18" charset="0"/>
                <a:cs typeface="Kartika" pitchFamily="18" charset="0"/>
              </a:rPr>
            </a:br>
            <a:r>
              <a:rPr lang="en-US" sz="2700" dirty="0" smtClean="0"/>
              <a:t>Before                                    After</a:t>
            </a:r>
            <a:endParaRPr lang="en-US" sz="2700" dirty="0"/>
          </a:p>
        </p:txBody>
      </p:sp>
      <p:graphicFrame>
        <p:nvGraphicFramePr>
          <p:cNvPr id="4" name="Char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611551"/>
              </p:ext>
            </p:extLst>
          </p:nvPr>
        </p:nvGraphicFramePr>
        <p:xfrm>
          <a:off x="228600" y="1676400"/>
          <a:ext cx="4549689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12" name="Group 11"/>
          <p:cNvGrpSpPr/>
          <p:nvPr/>
        </p:nvGrpSpPr>
        <p:grpSpPr>
          <a:xfrm>
            <a:off x="6034250" y="3053682"/>
            <a:ext cx="1558760" cy="2142574"/>
            <a:chOff x="5943600" y="3001993"/>
            <a:chExt cx="1558760" cy="2142574"/>
          </a:xfrm>
        </p:grpSpPr>
        <p:sp>
          <p:nvSpPr>
            <p:cNvPr id="5" name="TextBox 4"/>
            <p:cNvSpPr txBox="1"/>
            <p:nvPr/>
          </p:nvSpPr>
          <p:spPr>
            <a:xfrm>
              <a:off x="5943600" y="3001993"/>
              <a:ext cx="1558760" cy="84504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>
                <a:lnSpc>
                  <a:spcPts val="2000"/>
                </a:lnSpc>
              </a:pPr>
              <a:r>
                <a:rPr lang="en-US" sz="1400" dirty="0" smtClean="0"/>
                <a:t>Smart Water </a:t>
              </a:r>
            </a:p>
            <a:p>
              <a:pPr>
                <a:lnSpc>
                  <a:spcPts val="2000"/>
                </a:lnSpc>
              </a:pPr>
              <a:r>
                <a:rPr lang="en-US" sz="1400" dirty="0" smtClean="0"/>
                <a:t>Heater operates </a:t>
              </a:r>
            </a:p>
            <a:p>
              <a:pPr>
                <a:lnSpc>
                  <a:spcPts val="2000"/>
                </a:lnSpc>
              </a:pPr>
              <a:r>
                <a:rPr lang="en-US" sz="1400" dirty="0" smtClean="0"/>
                <a:t>to keep top 3</a:t>
              </a:r>
              <a:r>
                <a:rPr lang="en-US" sz="1400" baseline="30000" dirty="0" smtClean="0"/>
                <a:t>rd</a:t>
              </a:r>
              <a:r>
                <a:rPr lang="en-US" sz="1400" dirty="0" smtClean="0"/>
                <a:t> Hot</a:t>
              </a:r>
              <a:endParaRPr lang="en-US" sz="1400" dirty="0"/>
            </a:p>
          </p:txBody>
        </p:sp>
        <p:cxnSp>
          <p:nvCxnSpPr>
            <p:cNvPr id="7" name="Straight Arrow Connector 6"/>
            <p:cNvCxnSpPr/>
            <p:nvPr/>
          </p:nvCxnSpPr>
          <p:spPr>
            <a:xfrm>
              <a:off x="6324600" y="3810000"/>
              <a:ext cx="779380" cy="13345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TextBox 9"/>
          <p:cNvSpPr txBox="1"/>
          <p:nvPr/>
        </p:nvSpPr>
        <p:spPr>
          <a:xfrm>
            <a:off x="762000" y="5943600"/>
            <a:ext cx="6553200" cy="338554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1600" dirty="0" smtClean="0"/>
              <a:t>Black lines show minutes </a:t>
            </a:r>
            <a:r>
              <a:rPr lang="en-US" sz="1200" dirty="0" smtClean="0"/>
              <a:t>(left “y” axis)</a:t>
            </a:r>
            <a:r>
              <a:rPr lang="en-US" sz="1600" dirty="0" smtClean="0"/>
              <a:t> of hot </a:t>
            </a:r>
            <a:r>
              <a:rPr lang="en-US" sz="1600" dirty="0"/>
              <a:t>w</a:t>
            </a:r>
            <a:r>
              <a:rPr lang="en-US" sz="1600" dirty="0" smtClean="0"/>
              <a:t>ater draw at  1.9  </a:t>
            </a:r>
            <a:r>
              <a:rPr lang="en-US" sz="1600" dirty="0" err="1" smtClean="0"/>
              <a:t>gpm</a:t>
            </a:r>
            <a:endParaRPr lang="en-US" sz="1600" dirty="0"/>
          </a:p>
        </p:txBody>
      </p:sp>
      <p:sp>
        <p:nvSpPr>
          <p:cNvPr id="11" name="Rectangle 10"/>
          <p:cNvSpPr/>
          <p:nvPr/>
        </p:nvSpPr>
        <p:spPr>
          <a:xfrm>
            <a:off x="4396151" y="2685691"/>
            <a:ext cx="228600" cy="1905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8153400" y="5791200"/>
            <a:ext cx="609600" cy="521208"/>
          </a:xfrm>
          <a:prstGeom prst="rect">
            <a:avLst/>
          </a:prstGeom>
        </p:spPr>
        <p:txBody>
          <a:bodyPr/>
          <a:lstStyle/>
          <a:p>
            <a:pPr algn="ctr"/>
            <a:fld id="{AA2B68C1-74EA-4C82-ABE9-2D4314E70CA5}" type="slidenum">
              <a:rPr lang="en-US" sz="1400" b="1">
                <a:solidFill>
                  <a:srgbClr val="FFFFFF"/>
                </a:solidFill>
              </a:rPr>
              <a:pPr algn="ctr"/>
              <a:t>9</a:t>
            </a:fld>
            <a:endParaRPr lang="en-US" sz="1400" b="1" dirty="0">
              <a:solidFill>
                <a:srgbClr val="FFFFFF"/>
              </a:solidFill>
            </a:endParaRPr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837557"/>
            <a:ext cx="1066800" cy="9442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54731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331</TotalTime>
  <Words>1371</Words>
  <Application>Microsoft Office PowerPoint</Application>
  <PresentationFormat>On-screen Show (4:3)</PresentationFormat>
  <Paragraphs>433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Oriel</vt:lpstr>
      <vt:lpstr>CEA 2045: Making Demand Response Cost Effective</vt:lpstr>
      <vt:lpstr>ANSI/CEA 2045</vt:lpstr>
      <vt:lpstr>The Smart Water Heater  not quite the standard</vt:lpstr>
      <vt:lpstr>PGE’s Architecture for Pilot</vt:lpstr>
      <vt:lpstr>Why Should you Care?</vt:lpstr>
      <vt:lpstr>Water Heater 101</vt:lpstr>
      <vt:lpstr>2,200 MW of Load Following Capability</vt:lpstr>
      <vt:lpstr>21,000 MWh of Shapeable Load, Every Day</vt:lpstr>
      <vt:lpstr>Manage Shape by Duty Cycle Request 7 min=  shower,   6.3 min= Dishwasher,   4.3 min=  Disk Sink,   2.4 min = Bath Sink  Before                                    After</vt:lpstr>
      <vt:lpstr>Call to Action, Now!</vt:lpstr>
      <vt:lpstr>The Numbers</vt:lpstr>
      <vt:lpstr>Timeline &amp; Milestones</vt:lpstr>
      <vt:lpstr>Questions</vt:lpstr>
    </vt:vector>
  </TitlesOfParts>
  <Company>Portland General Electric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PGE</dc:creator>
  <cp:lastModifiedBy>Conrad Eustis</cp:lastModifiedBy>
  <cp:revision>40</cp:revision>
  <dcterms:created xsi:type="dcterms:W3CDTF">2012-02-23T19:55:47Z</dcterms:created>
  <dcterms:modified xsi:type="dcterms:W3CDTF">2013-02-15T23:34:20Z</dcterms:modified>
</cp:coreProperties>
</file>