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 id="2147483651" r:id="rId6"/>
    <p:sldMasterId id="2147483674" r:id="rId7"/>
  </p:sldMasterIdLst>
  <p:notesMasterIdLst>
    <p:notesMasterId r:id="rId25"/>
  </p:notesMasterIdLst>
  <p:handoutMasterIdLst>
    <p:handoutMasterId r:id="rId26"/>
  </p:handoutMasterIdLst>
  <p:sldIdLst>
    <p:sldId id="259" r:id="rId8"/>
    <p:sldId id="309" r:id="rId9"/>
    <p:sldId id="310" r:id="rId10"/>
    <p:sldId id="312" r:id="rId11"/>
    <p:sldId id="268" r:id="rId12"/>
    <p:sldId id="314" r:id="rId13"/>
    <p:sldId id="315" r:id="rId14"/>
    <p:sldId id="316" r:id="rId15"/>
    <p:sldId id="317" r:id="rId16"/>
    <p:sldId id="313" r:id="rId17"/>
    <p:sldId id="307" r:id="rId18"/>
    <p:sldId id="269" r:id="rId19"/>
    <p:sldId id="292" r:id="rId20"/>
    <p:sldId id="321" r:id="rId21"/>
    <p:sldId id="319" r:id="rId22"/>
    <p:sldId id="302" r:id="rId23"/>
    <p:sldId id="303" r:id="rId24"/>
  </p:sldIdLst>
  <p:sldSz cx="9144000" cy="6858000" type="screen4x3"/>
  <p:notesSz cx="9220200" cy="69342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67F"/>
    <a:srgbClr val="F57617"/>
    <a:srgbClr val="422B82"/>
    <a:srgbClr val="273691"/>
    <a:srgbClr val="F58025"/>
    <a:srgbClr val="5A481C"/>
    <a:srgbClr val="5E9732"/>
    <a:srgbClr val="D316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6" autoAdjust="0"/>
    <p:restoredTop sz="90350" autoAdjust="0"/>
  </p:normalViewPr>
  <p:slideViewPr>
    <p:cSldViewPr>
      <p:cViewPr varScale="1">
        <p:scale>
          <a:sx n="109" d="100"/>
          <a:sy n="109" d="100"/>
        </p:scale>
        <p:origin x="-162" y="-78"/>
      </p:cViewPr>
      <p:guideLst>
        <p:guide orient="horz" pos="1008"/>
        <p:guide pos="45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1080" y="-78"/>
      </p:cViewPr>
      <p:guideLst>
        <p:guide orient="horz" pos="2184"/>
        <p:guide pos="29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pihv021c2.bud.bpa.gov\cifs_user_data_02\Users\tjd1268\Desktop\TD_PSE_FebruarySample_040114_copy.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2"/>
          <c:order val="2"/>
          <c:tx>
            <c:strRef>
              <c:f>TempPIVOT!$H$5</c:f>
              <c:strCache>
                <c:ptCount val="1"/>
                <c:pt idx="0">
                  <c:v>Indoor Temperature (This Study)</c:v>
                </c:pt>
              </c:strCache>
            </c:strRef>
          </c:tx>
          <c:spPr>
            <a:solidFill>
              <a:srgbClr val="2D2D8A">
                <a:alpha val="50000"/>
              </a:srgbClr>
            </a:solidFill>
          </c:spPr>
          <c:cat>
            <c:numRef>
              <c:f>TempPIVOT!$E$6:$E$29</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TempPIVOT!$H$6:$H$29</c:f>
              <c:numCache>
                <c:formatCode>General</c:formatCode>
                <c:ptCount val="24"/>
                <c:pt idx="0">
                  <c:v>67.732366711977036</c:v>
                </c:pt>
                <c:pt idx="1">
                  <c:v>67.224581108451403</c:v>
                </c:pt>
                <c:pt idx="2">
                  <c:v>66.729256324659076</c:v>
                </c:pt>
                <c:pt idx="3">
                  <c:v>66.29935159925671</c:v>
                </c:pt>
                <c:pt idx="4">
                  <c:v>66.312552223563216</c:v>
                </c:pt>
                <c:pt idx="5">
                  <c:v>66.784523320085896</c:v>
                </c:pt>
                <c:pt idx="6">
                  <c:v>67.179463674586827</c:v>
                </c:pt>
                <c:pt idx="7">
                  <c:v>67.663378766140525</c:v>
                </c:pt>
                <c:pt idx="8">
                  <c:v>68.086886138330129</c:v>
                </c:pt>
                <c:pt idx="9">
                  <c:v>68.264746355251376</c:v>
                </c:pt>
                <c:pt idx="10">
                  <c:v>68.569574915283312</c:v>
                </c:pt>
                <c:pt idx="11">
                  <c:v>68.657815328907645</c:v>
                </c:pt>
                <c:pt idx="12">
                  <c:v>68.873897450809267</c:v>
                </c:pt>
                <c:pt idx="13">
                  <c:v>68.895916066088148</c:v>
                </c:pt>
                <c:pt idx="14">
                  <c:v>68.829401330376868</c:v>
                </c:pt>
                <c:pt idx="15">
                  <c:v>68.837694041061596</c:v>
                </c:pt>
                <c:pt idx="16">
                  <c:v>68.776221334057652</c:v>
                </c:pt>
                <c:pt idx="17">
                  <c:v>69.012830583922479</c:v>
                </c:pt>
                <c:pt idx="18">
                  <c:v>69.581522205996066</c:v>
                </c:pt>
                <c:pt idx="19">
                  <c:v>70.367178502879028</c:v>
                </c:pt>
                <c:pt idx="20">
                  <c:v>70.358791291668666</c:v>
                </c:pt>
                <c:pt idx="21">
                  <c:v>69.705762128437684</c:v>
                </c:pt>
                <c:pt idx="22">
                  <c:v>68.945622922273287</c:v>
                </c:pt>
                <c:pt idx="23">
                  <c:v>68.23731799575107</c:v>
                </c:pt>
              </c:numCache>
            </c:numRef>
          </c:val>
        </c:ser>
        <c:dLbls/>
        <c:gapWidth val="86"/>
        <c:axId val="41619840"/>
        <c:axId val="41620992"/>
      </c:barChart>
      <c:lineChart>
        <c:grouping val="standard"/>
        <c:ser>
          <c:idx val="0"/>
          <c:order val="0"/>
          <c:tx>
            <c:strRef>
              <c:f>TempPIVOT!$F$5</c:f>
              <c:strCache>
                <c:ptCount val="1"/>
                <c:pt idx="0">
                  <c:v>Heating Set Point (RTF Model)</c:v>
                </c:pt>
              </c:strCache>
            </c:strRef>
          </c:tx>
          <c:spPr>
            <a:ln>
              <a:noFill/>
            </a:ln>
          </c:spPr>
          <c:marker>
            <c:symbol val="dash"/>
            <c:size val="24"/>
            <c:spPr>
              <a:solidFill>
                <a:schemeClr val="tx1"/>
              </a:solidFill>
              <a:ln>
                <a:solidFill>
                  <a:schemeClr val="tx1"/>
                </a:solidFill>
              </a:ln>
            </c:spPr>
          </c:marker>
          <c:cat>
            <c:numRef>
              <c:f>TempPIVOT!$E$6:$E$29</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TempPIVOT!$F$6:$F$29</c:f>
              <c:numCache>
                <c:formatCode>General</c:formatCode>
                <c:ptCount val="24"/>
                <c:pt idx="0">
                  <c:v>64</c:v>
                </c:pt>
                <c:pt idx="1">
                  <c:v>64</c:v>
                </c:pt>
                <c:pt idx="2">
                  <c:v>64</c:v>
                </c:pt>
                <c:pt idx="3">
                  <c:v>64</c:v>
                </c:pt>
                <c:pt idx="4">
                  <c:v>64</c:v>
                </c:pt>
                <c:pt idx="5">
                  <c:v>64</c:v>
                </c:pt>
                <c:pt idx="6">
                  <c:v>64</c:v>
                </c:pt>
                <c:pt idx="7">
                  <c:v>64</c:v>
                </c:pt>
                <c:pt idx="8">
                  <c:v>69</c:v>
                </c:pt>
                <c:pt idx="9">
                  <c:v>69</c:v>
                </c:pt>
                <c:pt idx="10">
                  <c:v>69</c:v>
                </c:pt>
                <c:pt idx="11">
                  <c:v>69</c:v>
                </c:pt>
                <c:pt idx="12">
                  <c:v>69</c:v>
                </c:pt>
                <c:pt idx="13">
                  <c:v>69</c:v>
                </c:pt>
                <c:pt idx="14">
                  <c:v>69</c:v>
                </c:pt>
                <c:pt idx="15">
                  <c:v>69</c:v>
                </c:pt>
                <c:pt idx="16">
                  <c:v>69</c:v>
                </c:pt>
                <c:pt idx="17">
                  <c:v>69</c:v>
                </c:pt>
                <c:pt idx="18">
                  <c:v>69</c:v>
                </c:pt>
                <c:pt idx="19">
                  <c:v>69</c:v>
                </c:pt>
                <c:pt idx="20">
                  <c:v>69</c:v>
                </c:pt>
                <c:pt idx="21">
                  <c:v>69</c:v>
                </c:pt>
                <c:pt idx="22">
                  <c:v>64</c:v>
                </c:pt>
                <c:pt idx="23">
                  <c:v>64</c:v>
                </c:pt>
              </c:numCache>
            </c:numRef>
          </c:val>
        </c:ser>
        <c:ser>
          <c:idx val="1"/>
          <c:order val="1"/>
          <c:tx>
            <c:strRef>
              <c:f>TempPIVOT!$G$5</c:f>
              <c:strCache>
                <c:ptCount val="1"/>
                <c:pt idx="0">
                  <c:v>Heating Set Point (This Study)</c:v>
                </c:pt>
              </c:strCache>
            </c:strRef>
          </c:tx>
          <c:spPr>
            <a:ln w="3175">
              <a:solidFill>
                <a:srgbClr val="000000"/>
              </a:solidFill>
            </a:ln>
          </c:spPr>
          <c:marker>
            <c:symbol val="diamond"/>
            <c:size val="12"/>
            <c:spPr>
              <a:solidFill>
                <a:srgbClr val="FFC000"/>
              </a:solidFill>
              <a:ln w="22225">
                <a:solidFill>
                  <a:srgbClr val="C00000"/>
                </a:solidFill>
              </a:ln>
            </c:spPr>
          </c:marker>
          <c:cat>
            <c:numRef>
              <c:f>TempPIVOT!$E$6:$E$29</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TempPIVOT!$G$6:$G$29</c:f>
              <c:numCache>
                <c:formatCode>General</c:formatCode>
                <c:ptCount val="24"/>
                <c:pt idx="0">
                  <c:v>64.555837486784355</c:v>
                </c:pt>
                <c:pt idx="1">
                  <c:v>64.695433621800774</c:v>
                </c:pt>
                <c:pt idx="2">
                  <c:v>64.94029280456904</c:v>
                </c:pt>
                <c:pt idx="3">
                  <c:v>65.86375677064801</c:v>
                </c:pt>
                <c:pt idx="4">
                  <c:v>67.275972518800373</c:v>
                </c:pt>
                <c:pt idx="5">
                  <c:v>68.116417705906542</c:v>
                </c:pt>
                <c:pt idx="6">
                  <c:v>68.278026302923536</c:v>
                </c:pt>
                <c:pt idx="7">
                  <c:v>67.874972409226316</c:v>
                </c:pt>
                <c:pt idx="8">
                  <c:v>67.152269210933468</c:v>
                </c:pt>
                <c:pt idx="9">
                  <c:v>67.139318655162157</c:v>
                </c:pt>
                <c:pt idx="10">
                  <c:v>67.547419894479475</c:v>
                </c:pt>
                <c:pt idx="11">
                  <c:v>67.709693143308129</c:v>
                </c:pt>
                <c:pt idx="12">
                  <c:v>68.036153920713417</c:v>
                </c:pt>
                <c:pt idx="13">
                  <c:v>68.35975878805705</c:v>
                </c:pt>
                <c:pt idx="14">
                  <c:v>68.619977827050903</c:v>
                </c:pt>
                <c:pt idx="15">
                  <c:v>68.884284760474046</c:v>
                </c:pt>
                <c:pt idx="16">
                  <c:v>69.137460711652608</c:v>
                </c:pt>
                <c:pt idx="17">
                  <c:v>69.292915123629868</c:v>
                </c:pt>
                <c:pt idx="18">
                  <c:v>69.562129542135565</c:v>
                </c:pt>
                <c:pt idx="19">
                  <c:v>70.107759802577448</c:v>
                </c:pt>
                <c:pt idx="20">
                  <c:v>69.317034541706477</c:v>
                </c:pt>
                <c:pt idx="21">
                  <c:v>66.698303990820691</c:v>
                </c:pt>
                <c:pt idx="22">
                  <c:v>65.361722336552063</c:v>
                </c:pt>
                <c:pt idx="23">
                  <c:v>64.856210166329817</c:v>
                </c:pt>
              </c:numCache>
            </c:numRef>
          </c:val>
        </c:ser>
        <c:dLbls/>
        <c:marker val="1"/>
        <c:axId val="41619840"/>
        <c:axId val="41620992"/>
      </c:lineChart>
      <c:catAx>
        <c:axId val="41619840"/>
        <c:scaling>
          <c:orientation val="minMax"/>
        </c:scaling>
        <c:axPos val="b"/>
        <c:title>
          <c:tx>
            <c:rich>
              <a:bodyPr/>
              <a:lstStyle/>
              <a:p>
                <a:pPr>
                  <a:defRPr sz="1400"/>
                </a:pPr>
                <a:r>
                  <a:rPr lang="en-US" sz="1400"/>
                  <a:t>Hour of Day</a:t>
                </a:r>
              </a:p>
            </c:rich>
          </c:tx>
          <c:layout/>
        </c:title>
        <c:numFmt formatCode="General" sourceLinked="1"/>
        <c:tickLblPos val="nextTo"/>
        <c:crossAx val="41620992"/>
        <c:crosses val="autoZero"/>
        <c:auto val="1"/>
        <c:lblAlgn val="ctr"/>
        <c:lblOffset val="100"/>
      </c:catAx>
      <c:valAx>
        <c:axId val="41620992"/>
        <c:scaling>
          <c:orientation val="minMax"/>
          <c:max val="72"/>
          <c:min val="62"/>
        </c:scaling>
        <c:axPos val="l"/>
        <c:majorGridlines/>
        <c:title>
          <c:tx>
            <c:rich>
              <a:bodyPr rot="-5400000" vert="horz"/>
              <a:lstStyle/>
              <a:p>
                <a:pPr>
                  <a:defRPr sz="1400"/>
                </a:pPr>
                <a:r>
                  <a:rPr lang="en-US" sz="1400"/>
                  <a:t>Indoor Temperature &amp; Set Point (Degrees F)</a:t>
                </a:r>
              </a:p>
            </c:rich>
          </c:tx>
          <c:layout/>
        </c:title>
        <c:numFmt formatCode="General" sourceLinked="1"/>
        <c:tickLblPos val="nextTo"/>
        <c:crossAx val="41619840"/>
        <c:crosses val="autoZero"/>
        <c:crossBetween val="between"/>
      </c:valAx>
    </c:plotArea>
    <c:legend>
      <c:legendPos val="t"/>
      <c:layout/>
      <c:txPr>
        <a:bodyPr/>
        <a:lstStyle/>
        <a:p>
          <a:pPr algn="ctr">
            <a:defRPr sz="1800"/>
          </a:pPr>
          <a:endParaRPr lang="en-US"/>
        </a:p>
      </c:txPr>
    </c:legend>
    <c:plotVisOnly val="1"/>
    <c:dispBlanksAs val="gap"/>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5AAFC-14EF-4F0E-8A1F-4B5BFB0F316C}" type="doc">
      <dgm:prSet loTypeId="urn:microsoft.com/office/officeart/2005/8/layout/chevron1" loCatId="process" qsTypeId="urn:microsoft.com/office/officeart/2005/8/quickstyle/simple1" qsCatId="simple" csTypeId="urn:microsoft.com/office/officeart/2005/8/colors/accent1_2" csCatId="accent1" phldr="1"/>
      <dgm:spPr/>
    </dgm:pt>
    <dgm:pt modelId="{FEF71A77-8C7C-4FAE-ADFB-3BC0F4B31B3E}">
      <dgm:prSet phldrT="[Text]"/>
      <dgm:spPr>
        <a:solidFill>
          <a:srgbClr val="A81004"/>
        </a:solidFill>
      </dgm:spPr>
      <dgm:t>
        <a:bodyPr/>
        <a:lstStyle/>
        <a:p>
          <a:r>
            <a:rPr lang="en-US" dirty="0" smtClean="0"/>
            <a:t>7</a:t>
          </a:r>
          <a:endParaRPr lang="en-US" dirty="0"/>
        </a:p>
      </dgm:t>
    </dgm:pt>
    <dgm:pt modelId="{DEAC7C7F-57D1-4541-BEF7-5EF001FE8761}" type="parTrans" cxnId="{72DF707F-E918-4ACC-923F-170A0323BD47}">
      <dgm:prSet/>
      <dgm:spPr/>
      <dgm:t>
        <a:bodyPr/>
        <a:lstStyle/>
        <a:p>
          <a:endParaRPr lang="en-US"/>
        </a:p>
      </dgm:t>
    </dgm:pt>
    <dgm:pt modelId="{2AB57633-A85E-464D-8252-F62EA6BD671E}" type="sibTrans" cxnId="{72DF707F-E918-4ACC-923F-170A0323BD47}">
      <dgm:prSet/>
      <dgm:spPr/>
      <dgm:t>
        <a:bodyPr/>
        <a:lstStyle/>
        <a:p>
          <a:endParaRPr lang="en-US"/>
        </a:p>
      </dgm:t>
    </dgm:pt>
    <dgm:pt modelId="{DC9F2C38-E482-4B82-A395-E560181E7703}">
      <dgm:prSet phldrT="[Text]"/>
      <dgm:spPr>
        <a:solidFill>
          <a:srgbClr val="A81004"/>
        </a:solidFill>
      </dgm:spPr>
      <dgm:t>
        <a:bodyPr/>
        <a:lstStyle/>
        <a:p>
          <a:r>
            <a:rPr lang="en-US" dirty="0" smtClean="0"/>
            <a:t>8</a:t>
          </a:r>
          <a:endParaRPr lang="en-US" dirty="0"/>
        </a:p>
      </dgm:t>
    </dgm:pt>
    <dgm:pt modelId="{480AAA7C-BCF5-4DB6-9743-28331CDEB7FF}" type="parTrans" cxnId="{AC0B971C-B0F5-4100-9368-00875D0EFAA9}">
      <dgm:prSet/>
      <dgm:spPr/>
      <dgm:t>
        <a:bodyPr/>
        <a:lstStyle/>
        <a:p>
          <a:endParaRPr lang="en-US"/>
        </a:p>
      </dgm:t>
    </dgm:pt>
    <dgm:pt modelId="{C2B16679-1957-4406-9D49-6D4E47BB93B2}" type="sibTrans" cxnId="{AC0B971C-B0F5-4100-9368-00875D0EFAA9}">
      <dgm:prSet/>
      <dgm:spPr/>
      <dgm:t>
        <a:bodyPr/>
        <a:lstStyle/>
        <a:p>
          <a:endParaRPr lang="en-US"/>
        </a:p>
      </dgm:t>
    </dgm:pt>
    <dgm:pt modelId="{7C1211F7-746D-4DD2-A9F3-11C032831590}">
      <dgm:prSet phldrT="[Text]"/>
      <dgm:spPr>
        <a:solidFill>
          <a:srgbClr val="A81004"/>
        </a:solidFill>
      </dgm:spPr>
      <dgm:t>
        <a:bodyPr/>
        <a:lstStyle/>
        <a:p>
          <a:r>
            <a:rPr lang="en-US" dirty="0" smtClean="0"/>
            <a:t>9</a:t>
          </a:r>
          <a:endParaRPr lang="en-US" dirty="0"/>
        </a:p>
      </dgm:t>
    </dgm:pt>
    <dgm:pt modelId="{336D9BEB-AE9C-4545-8C68-68C493DD0E74}" type="parTrans" cxnId="{D9D34684-CAF2-43FE-801C-18AF971F1039}">
      <dgm:prSet/>
      <dgm:spPr/>
      <dgm:t>
        <a:bodyPr/>
        <a:lstStyle/>
        <a:p>
          <a:endParaRPr lang="en-US"/>
        </a:p>
      </dgm:t>
    </dgm:pt>
    <dgm:pt modelId="{68DA012C-C9C9-4AC8-8EF8-EDF3FF840C4A}" type="sibTrans" cxnId="{D9D34684-CAF2-43FE-801C-18AF971F1039}">
      <dgm:prSet/>
      <dgm:spPr/>
      <dgm:t>
        <a:bodyPr/>
        <a:lstStyle/>
        <a:p>
          <a:endParaRPr lang="en-US"/>
        </a:p>
      </dgm:t>
    </dgm:pt>
    <dgm:pt modelId="{A8BBAADA-C998-463A-9F99-6BE26EC80D9D}">
      <dgm:prSet phldrT="[Text]"/>
      <dgm:spPr>
        <a:solidFill>
          <a:srgbClr val="F93627"/>
        </a:solidFill>
      </dgm:spPr>
      <dgm:t>
        <a:bodyPr/>
        <a:lstStyle/>
        <a:p>
          <a:r>
            <a:rPr lang="en-US" dirty="0" smtClean="0"/>
            <a:t>6</a:t>
          </a:r>
          <a:endParaRPr lang="en-US" dirty="0"/>
        </a:p>
      </dgm:t>
    </dgm:pt>
    <dgm:pt modelId="{0F3FC12B-BD6E-4CD6-BA16-2206660CC30A}" type="parTrans" cxnId="{F0936A2D-2FE1-48B9-AEDD-8D9798B8EDED}">
      <dgm:prSet/>
      <dgm:spPr/>
      <dgm:t>
        <a:bodyPr/>
        <a:lstStyle/>
        <a:p>
          <a:endParaRPr lang="en-US"/>
        </a:p>
      </dgm:t>
    </dgm:pt>
    <dgm:pt modelId="{BC88FBBE-8C1C-46D0-A212-C1ABF7A5AB5B}" type="sibTrans" cxnId="{F0936A2D-2FE1-48B9-AEDD-8D9798B8EDED}">
      <dgm:prSet/>
      <dgm:spPr/>
      <dgm:t>
        <a:bodyPr/>
        <a:lstStyle/>
        <a:p>
          <a:endParaRPr lang="en-US"/>
        </a:p>
      </dgm:t>
    </dgm:pt>
    <dgm:pt modelId="{4BAD47BD-BB02-48C7-8FE6-4F2D93A869BC}">
      <dgm:prSet phldrT="[Text]"/>
      <dgm:spPr>
        <a:solidFill>
          <a:srgbClr val="F93627"/>
        </a:solidFill>
      </dgm:spPr>
      <dgm:t>
        <a:bodyPr/>
        <a:lstStyle/>
        <a:p>
          <a:r>
            <a:rPr lang="en-US" dirty="0" smtClean="0"/>
            <a:t>5</a:t>
          </a:r>
          <a:endParaRPr lang="en-US" dirty="0"/>
        </a:p>
      </dgm:t>
    </dgm:pt>
    <dgm:pt modelId="{63EABEB3-9A00-47C2-8496-453EB2157864}" type="parTrans" cxnId="{579FB507-B8B1-41B9-91FC-CC1806D87C51}">
      <dgm:prSet/>
      <dgm:spPr/>
      <dgm:t>
        <a:bodyPr/>
        <a:lstStyle/>
        <a:p>
          <a:endParaRPr lang="en-US"/>
        </a:p>
      </dgm:t>
    </dgm:pt>
    <dgm:pt modelId="{C133B303-3E0E-4DE6-BEDA-7A6A9A739470}" type="sibTrans" cxnId="{579FB507-B8B1-41B9-91FC-CC1806D87C51}">
      <dgm:prSet/>
      <dgm:spPr/>
      <dgm:t>
        <a:bodyPr/>
        <a:lstStyle/>
        <a:p>
          <a:endParaRPr lang="en-US"/>
        </a:p>
      </dgm:t>
    </dgm:pt>
    <dgm:pt modelId="{9518D9DE-DA82-40A9-B02D-FFCE36A9C5BD}">
      <dgm:prSet phldrT="[Text]"/>
      <dgm:spPr>
        <a:solidFill>
          <a:srgbClr val="F93627"/>
        </a:solidFill>
      </dgm:spPr>
      <dgm:t>
        <a:bodyPr/>
        <a:lstStyle/>
        <a:p>
          <a:r>
            <a:rPr lang="en-US" dirty="0" smtClean="0"/>
            <a:t>4</a:t>
          </a:r>
          <a:endParaRPr lang="en-US" dirty="0"/>
        </a:p>
      </dgm:t>
    </dgm:pt>
    <dgm:pt modelId="{1C5657A6-65DC-46EC-B20B-B8F35AAF7A8F}" type="parTrans" cxnId="{1658C4C6-5A5B-45D6-8182-06E13C597114}">
      <dgm:prSet/>
      <dgm:spPr/>
      <dgm:t>
        <a:bodyPr/>
        <a:lstStyle/>
        <a:p>
          <a:endParaRPr lang="en-US"/>
        </a:p>
      </dgm:t>
    </dgm:pt>
    <dgm:pt modelId="{4C438D48-83C7-459F-9E81-A41AA7DE9304}" type="sibTrans" cxnId="{1658C4C6-5A5B-45D6-8182-06E13C597114}">
      <dgm:prSet/>
      <dgm:spPr/>
      <dgm:t>
        <a:bodyPr/>
        <a:lstStyle/>
        <a:p>
          <a:endParaRPr lang="en-US"/>
        </a:p>
      </dgm:t>
    </dgm:pt>
    <dgm:pt modelId="{55D6B6C3-0EEF-4B12-935F-370D35DA33F3}">
      <dgm:prSet phldrT="[Text]"/>
      <dgm:spPr>
        <a:solidFill>
          <a:srgbClr val="FDBAB5"/>
        </a:solidFill>
      </dgm:spPr>
      <dgm:t>
        <a:bodyPr/>
        <a:lstStyle/>
        <a:p>
          <a:r>
            <a:rPr lang="en-US" dirty="0" smtClean="0"/>
            <a:t>3</a:t>
          </a:r>
          <a:endParaRPr lang="en-US" dirty="0"/>
        </a:p>
      </dgm:t>
    </dgm:pt>
    <dgm:pt modelId="{C3F93BB7-9828-4704-B3FB-B41CCD0809E5}" type="parTrans" cxnId="{5B8E28C6-2B35-4A0E-B772-D33271473788}">
      <dgm:prSet/>
      <dgm:spPr/>
      <dgm:t>
        <a:bodyPr/>
        <a:lstStyle/>
        <a:p>
          <a:endParaRPr lang="en-US"/>
        </a:p>
      </dgm:t>
    </dgm:pt>
    <dgm:pt modelId="{E6E5DFE1-5E8B-4A55-A823-09EC033D7ED8}" type="sibTrans" cxnId="{5B8E28C6-2B35-4A0E-B772-D33271473788}">
      <dgm:prSet/>
      <dgm:spPr/>
      <dgm:t>
        <a:bodyPr/>
        <a:lstStyle/>
        <a:p>
          <a:endParaRPr lang="en-US"/>
        </a:p>
      </dgm:t>
    </dgm:pt>
    <dgm:pt modelId="{433ED5F3-F896-4B93-8587-98C257318F13}">
      <dgm:prSet phldrT="[Text]"/>
      <dgm:spPr>
        <a:solidFill>
          <a:srgbClr val="FDBAB5"/>
        </a:solidFill>
        <a:ln>
          <a:noFill/>
        </a:ln>
      </dgm:spPr>
      <dgm:t>
        <a:bodyPr/>
        <a:lstStyle/>
        <a:p>
          <a:r>
            <a:rPr lang="en-US" dirty="0" smtClean="0"/>
            <a:t>2</a:t>
          </a:r>
          <a:endParaRPr lang="en-US" dirty="0"/>
        </a:p>
      </dgm:t>
    </dgm:pt>
    <dgm:pt modelId="{B422010C-EFDC-4C33-ABBC-0C67BF0432D4}" type="parTrans" cxnId="{1CA999DE-381E-4F11-9116-85110173635E}">
      <dgm:prSet/>
      <dgm:spPr/>
      <dgm:t>
        <a:bodyPr/>
        <a:lstStyle/>
        <a:p>
          <a:endParaRPr lang="en-US"/>
        </a:p>
      </dgm:t>
    </dgm:pt>
    <dgm:pt modelId="{11FCE2CF-E8FC-4A4C-95EF-4041F30B4DDC}" type="sibTrans" cxnId="{1CA999DE-381E-4F11-9116-85110173635E}">
      <dgm:prSet/>
      <dgm:spPr/>
      <dgm:t>
        <a:bodyPr/>
        <a:lstStyle/>
        <a:p>
          <a:endParaRPr lang="en-US"/>
        </a:p>
      </dgm:t>
    </dgm:pt>
    <dgm:pt modelId="{46BFE582-BB7A-4489-8460-9CDB03D78002}">
      <dgm:prSet phldrT="[Text]"/>
      <dgm:spPr>
        <a:solidFill>
          <a:srgbClr val="FDBAB5"/>
        </a:solidFill>
        <a:ln>
          <a:noFill/>
        </a:ln>
      </dgm:spPr>
      <dgm:t>
        <a:bodyPr/>
        <a:lstStyle/>
        <a:p>
          <a:r>
            <a:rPr lang="en-US" dirty="0" smtClean="0"/>
            <a:t>1</a:t>
          </a:r>
          <a:endParaRPr lang="en-US" dirty="0"/>
        </a:p>
      </dgm:t>
    </dgm:pt>
    <dgm:pt modelId="{46F48B13-ED36-4F60-B4CF-D09C1E8E44AD}" type="parTrans" cxnId="{1197FAD2-0073-4A83-B71D-EBF8A1473DF6}">
      <dgm:prSet/>
      <dgm:spPr/>
      <dgm:t>
        <a:bodyPr/>
        <a:lstStyle/>
        <a:p>
          <a:endParaRPr lang="en-US"/>
        </a:p>
      </dgm:t>
    </dgm:pt>
    <dgm:pt modelId="{3C8C5926-9ABF-48EB-B6C8-8FB6F5DC50CC}" type="sibTrans" cxnId="{1197FAD2-0073-4A83-B71D-EBF8A1473DF6}">
      <dgm:prSet/>
      <dgm:spPr/>
      <dgm:t>
        <a:bodyPr/>
        <a:lstStyle/>
        <a:p>
          <a:endParaRPr lang="en-US"/>
        </a:p>
      </dgm:t>
    </dgm:pt>
    <dgm:pt modelId="{6B9D1263-5C7A-4C46-ACF2-F8E3267C9155}" type="pres">
      <dgm:prSet presAssocID="{1C45AAFC-14EF-4F0E-8A1F-4B5BFB0F316C}" presName="Name0" presStyleCnt="0">
        <dgm:presLayoutVars>
          <dgm:dir/>
          <dgm:animLvl val="lvl"/>
          <dgm:resizeHandles val="exact"/>
        </dgm:presLayoutVars>
      </dgm:prSet>
      <dgm:spPr/>
    </dgm:pt>
    <dgm:pt modelId="{9C995975-4D3C-49AE-8F3E-52239C930DBA}" type="pres">
      <dgm:prSet presAssocID="{46BFE582-BB7A-4489-8460-9CDB03D78002}" presName="parTxOnly" presStyleLbl="node1" presStyleIdx="0" presStyleCnt="9">
        <dgm:presLayoutVars>
          <dgm:chMax val="0"/>
          <dgm:chPref val="0"/>
          <dgm:bulletEnabled val="1"/>
        </dgm:presLayoutVars>
      </dgm:prSet>
      <dgm:spPr/>
      <dgm:t>
        <a:bodyPr/>
        <a:lstStyle/>
        <a:p>
          <a:endParaRPr lang="en-US"/>
        </a:p>
      </dgm:t>
    </dgm:pt>
    <dgm:pt modelId="{7DC93188-631E-4592-85A5-056A63941A6A}" type="pres">
      <dgm:prSet presAssocID="{3C8C5926-9ABF-48EB-B6C8-8FB6F5DC50CC}" presName="parTxOnlySpace" presStyleCnt="0"/>
      <dgm:spPr/>
    </dgm:pt>
    <dgm:pt modelId="{6F3421E0-E6BC-481B-9E76-61D23CF9FBA5}" type="pres">
      <dgm:prSet presAssocID="{433ED5F3-F896-4B93-8587-98C257318F13}" presName="parTxOnly" presStyleLbl="node1" presStyleIdx="1" presStyleCnt="9">
        <dgm:presLayoutVars>
          <dgm:chMax val="0"/>
          <dgm:chPref val="0"/>
          <dgm:bulletEnabled val="1"/>
        </dgm:presLayoutVars>
      </dgm:prSet>
      <dgm:spPr/>
      <dgm:t>
        <a:bodyPr/>
        <a:lstStyle/>
        <a:p>
          <a:endParaRPr lang="en-US"/>
        </a:p>
      </dgm:t>
    </dgm:pt>
    <dgm:pt modelId="{4AA02982-5EF7-4A8B-B96D-530D8DBCCE72}" type="pres">
      <dgm:prSet presAssocID="{11FCE2CF-E8FC-4A4C-95EF-4041F30B4DDC}" presName="parTxOnlySpace" presStyleCnt="0"/>
      <dgm:spPr/>
    </dgm:pt>
    <dgm:pt modelId="{FB74BB96-107B-4E82-B3C1-CBE24E3D7C13}" type="pres">
      <dgm:prSet presAssocID="{55D6B6C3-0EEF-4B12-935F-370D35DA33F3}" presName="parTxOnly" presStyleLbl="node1" presStyleIdx="2" presStyleCnt="9">
        <dgm:presLayoutVars>
          <dgm:chMax val="0"/>
          <dgm:chPref val="0"/>
          <dgm:bulletEnabled val="1"/>
        </dgm:presLayoutVars>
      </dgm:prSet>
      <dgm:spPr/>
      <dgm:t>
        <a:bodyPr/>
        <a:lstStyle/>
        <a:p>
          <a:endParaRPr lang="en-US"/>
        </a:p>
      </dgm:t>
    </dgm:pt>
    <dgm:pt modelId="{251DE275-D0B1-4B86-8873-14059DF9F3BA}" type="pres">
      <dgm:prSet presAssocID="{E6E5DFE1-5E8B-4A55-A823-09EC033D7ED8}" presName="parTxOnlySpace" presStyleCnt="0"/>
      <dgm:spPr/>
    </dgm:pt>
    <dgm:pt modelId="{D7AD137B-61FB-47CB-B88E-48830C0F203D}" type="pres">
      <dgm:prSet presAssocID="{9518D9DE-DA82-40A9-B02D-FFCE36A9C5BD}" presName="parTxOnly" presStyleLbl="node1" presStyleIdx="3" presStyleCnt="9">
        <dgm:presLayoutVars>
          <dgm:chMax val="0"/>
          <dgm:chPref val="0"/>
          <dgm:bulletEnabled val="1"/>
        </dgm:presLayoutVars>
      </dgm:prSet>
      <dgm:spPr/>
      <dgm:t>
        <a:bodyPr/>
        <a:lstStyle/>
        <a:p>
          <a:endParaRPr lang="en-US"/>
        </a:p>
      </dgm:t>
    </dgm:pt>
    <dgm:pt modelId="{6EE478E2-07B3-4370-95F3-33998CAA2A13}" type="pres">
      <dgm:prSet presAssocID="{4C438D48-83C7-459F-9E81-A41AA7DE9304}" presName="parTxOnlySpace" presStyleCnt="0"/>
      <dgm:spPr/>
    </dgm:pt>
    <dgm:pt modelId="{75E61653-DC2B-485F-802A-C9B4C0F69DF9}" type="pres">
      <dgm:prSet presAssocID="{4BAD47BD-BB02-48C7-8FE6-4F2D93A869BC}" presName="parTxOnly" presStyleLbl="node1" presStyleIdx="4" presStyleCnt="9">
        <dgm:presLayoutVars>
          <dgm:chMax val="0"/>
          <dgm:chPref val="0"/>
          <dgm:bulletEnabled val="1"/>
        </dgm:presLayoutVars>
      </dgm:prSet>
      <dgm:spPr/>
      <dgm:t>
        <a:bodyPr/>
        <a:lstStyle/>
        <a:p>
          <a:endParaRPr lang="en-US"/>
        </a:p>
      </dgm:t>
    </dgm:pt>
    <dgm:pt modelId="{BF3D63ED-EE94-4BFB-8E5C-659D162796A2}" type="pres">
      <dgm:prSet presAssocID="{C133B303-3E0E-4DE6-BEDA-7A6A9A739470}" presName="parTxOnlySpace" presStyleCnt="0"/>
      <dgm:spPr/>
    </dgm:pt>
    <dgm:pt modelId="{00C5B69D-518D-4017-98F7-D3648B68491E}" type="pres">
      <dgm:prSet presAssocID="{A8BBAADA-C998-463A-9F99-6BE26EC80D9D}" presName="parTxOnly" presStyleLbl="node1" presStyleIdx="5" presStyleCnt="9">
        <dgm:presLayoutVars>
          <dgm:chMax val="0"/>
          <dgm:chPref val="0"/>
          <dgm:bulletEnabled val="1"/>
        </dgm:presLayoutVars>
      </dgm:prSet>
      <dgm:spPr/>
      <dgm:t>
        <a:bodyPr/>
        <a:lstStyle/>
        <a:p>
          <a:endParaRPr lang="en-US"/>
        </a:p>
      </dgm:t>
    </dgm:pt>
    <dgm:pt modelId="{1536AD72-86C3-4E23-8BAC-049EF613AD93}" type="pres">
      <dgm:prSet presAssocID="{BC88FBBE-8C1C-46D0-A212-C1ABF7A5AB5B}" presName="parTxOnlySpace" presStyleCnt="0"/>
      <dgm:spPr/>
    </dgm:pt>
    <dgm:pt modelId="{9F00668B-B16E-407A-AE3B-3CDB0618567D}" type="pres">
      <dgm:prSet presAssocID="{FEF71A77-8C7C-4FAE-ADFB-3BC0F4B31B3E}" presName="parTxOnly" presStyleLbl="node1" presStyleIdx="6" presStyleCnt="9">
        <dgm:presLayoutVars>
          <dgm:chMax val="0"/>
          <dgm:chPref val="0"/>
          <dgm:bulletEnabled val="1"/>
        </dgm:presLayoutVars>
      </dgm:prSet>
      <dgm:spPr/>
      <dgm:t>
        <a:bodyPr/>
        <a:lstStyle/>
        <a:p>
          <a:endParaRPr lang="en-US"/>
        </a:p>
      </dgm:t>
    </dgm:pt>
    <dgm:pt modelId="{1AACDD25-079C-40F3-8325-773E802BE910}" type="pres">
      <dgm:prSet presAssocID="{2AB57633-A85E-464D-8252-F62EA6BD671E}" presName="parTxOnlySpace" presStyleCnt="0"/>
      <dgm:spPr/>
    </dgm:pt>
    <dgm:pt modelId="{7F941C91-E404-426B-835B-B8FDE2153D6A}" type="pres">
      <dgm:prSet presAssocID="{DC9F2C38-E482-4B82-A395-E560181E7703}" presName="parTxOnly" presStyleLbl="node1" presStyleIdx="7" presStyleCnt="9">
        <dgm:presLayoutVars>
          <dgm:chMax val="0"/>
          <dgm:chPref val="0"/>
          <dgm:bulletEnabled val="1"/>
        </dgm:presLayoutVars>
      </dgm:prSet>
      <dgm:spPr/>
      <dgm:t>
        <a:bodyPr/>
        <a:lstStyle/>
        <a:p>
          <a:endParaRPr lang="en-US"/>
        </a:p>
      </dgm:t>
    </dgm:pt>
    <dgm:pt modelId="{44C68407-3EC7-4ADC-A8E5-3685532A7831}" type="pres">
      <dgm:prSet presAssocID="{C2B16679-1957-4406-9D49-6D4E47BB93B2}" presName="parTxOnlySpace" presStyleCnt="0"/>
      <dgm:spPr/>
    </dgm:pt>
    <dgm:pt modelId="{76AFBFA3-702B-4313-A41D-745A6ADDCAE8}" type="pres">
      <dgm:prSet presAssocID="{7C1211F7-746D-4DD2-A9F3-11C032831590}" presName="parTxOnly" presStyleLbl="node1" presStyleIdx="8" presStyleCnt="9">
        <dgm:presLayoutVars>
          <dgm:chMax val="0"/>
          <dgm:chPref val="0"/>
          <dgm:bulletEnabled val="1"/>
        </dgm:presLayoutVars>
      </dgm:prSet>
      <dgm:spPr/>
      <dgm:t>
        <a:bodyPr/>
        <a:lstStyle/>
        <a:p>
          <a:endParaRPr lang="en-US"/>
        </a:p>
      </dgm:t>
    </dgm:pt>
  </dgm:ptLst>
  <dgm:cxnLst>
    <dgm:cxn modelId="{1197FAD2-0073-4A83-B71D-EBF8A1473DF6}" srcId="{1C45AAFC-14EF-4F0E-8A1F-4B5BFB0F316C}" destId="{46BFE582-BB7A-4489-8460-9CDB03D78002}" srcOrd="0" destOrd="0" parTransId="{46F48B13-ED36-4F60-B4CF-D09C1E8E44AD}" sibTransId="{3C8C5926-9ABF-48EB-B6C8-8FB6F5DC50CC}"/>
    <dgm:cxn modelId="{145476BC-73E0-4B32-A0CB-42F5BEE294E0}" type="presOf" srcId="{55D6B6C3-0EEF-4B12-935F-370D35DA33F3}" destId="{FB74BB96-107B-4E82-B3C1-CBE24E3D7C13}" srcOrd="0" destOrd="0" presId="urn:microsoft.com/office/officeart/2005/8/layout/chevron1"/>
    <dgm:cxn modelId="{579FB507-B8B1-41B9-91FC-CC1806D87C51}" srcId="{1C45AAFC-14EF-4F0E-8A1F-4B5BFB0F316C}" destId="{4BAD47BD-BB02-48C7-8FE6-4F2D93A869BC}" srcOrd="4" destOrd="0" parTransId="{63EABEB3-9A00-47C2-8496-453EB2157864}" sibTransId="{C133B303-3E0E-4DE6-BEDA-7A6A9A739470}"/>
    <dgm:cxn modelId="{F0936A2D-2FE1-48B9-AEDD-8D9798B8EDED}" srcId="{1C45AAFC-14EF-4F0E-8A1F-4B5BFB0F316C}" destId="{A8BBAADA-C998-463A-9F99-6BE26EC80D9D}" srcOrd="5" destOrd="0" parTransId="{0F3FC12B-BD6E-4CD6-BA16-2206660CC30A}" sibTransId="{BC88FBBE-8C1C-46D0-A212-C1ABF7A5AB5B}"/>
    <dgm:cxn modelId="{4543EAEB-FABE-4ADB-BAEC-4319E23E1AEB}" type="presOf" srcId="{DC9F2C38-E482-4B82-A395-E560181E7703}" destId="{7F941C91-E404-426B-835B-B8FDE2153D6A}" srcOrd="0" destOrd="0" presId="urn:microsoft.com/office/officeart/2005/8/layout/chevron1"/>
    <dgm:cxn modelId="{9A895A2D-B80F-4074-801A-DFE0BA3A55A1}" type="presOf" srcId="{1C45AAFC-14EF-4F0E-8A1F-4B5BFB0F316C}" destId="{6B9D1263-5C7A-4C46-ACF2-F8E3267C9155}" srcOrd="0" destOrd="0" presId="urn:microsoft.com/office/officeart/2005/8/layout/chevron1"/>
    <dgm:cxn modelId="{54274E10-41D4-4246-B63D-2AE77F37D871}" type="presOf" srcId="{FEF71A77-8C7C-4FAE-ADFB-3BC0F4B31B3E}" destId="{9F00668B-B16E-407A-AE3B-3CDB0618567D}" srcOrd="0" destOrd="0" presId="urn:microsoft.com/office/officeart/2005/8/layout/chevron1"/>
    <dgm:cxn modelId="{BD9DFB16-D3E1-4BB8-A47E-39DD2345A237}" type="presOf" srcId="{9518D9DE-DA82-40A9-B02D-FFCE36A9C5BD}" destId="{D7AD137B-61FB-47CB-B88E-48830C0F203D}" srcOrd="0" destOrd="0" presId="urn:microsoft.com/office/officeart/2005/8/layout/chevron1"/>
    <dgm:cxn modelId="{9F626733-A18B-40C6-BD3F-A845EBE57D74}" type="presOf" srcId="{46BFE582-BB7A-4489-8460-9CDB03D78002}" destId="{9C995975-4D3C-49AE-8F3E-52239C930DBA}" srcOrd="0" destOrd="0" presId="urn:microsoft.com/office/officeart/2005/8/layout/chevron1"/>
    <dgm:cxn modelId="{5B8E28C6-2B35-4A0E-B772-D33271473788}" srcId="{1C45AAFC-14EF-4F0E-8A1F-4B5BFB0F316C}" destId="{55D6B6C3-0EEF-4B12-935F-370D35DA33F3}" srcOrd="2" destOrd="0" parTransId="{C3F93BB7-9828-4704-B3FB-B41CCD0809E5}" sibTransId="{E6E5DFE1-5E8B-4A55-A823-09EC033D7ED8}"/>
    <dgm:cxn modelId="{AC0B971C-B0F5-4100-9368-00875D0EFAA9}" srcId="{1C45AAFC-14EF-4F0E-8A1F-4B5BFB0F316C}" destId="{DC9F2C38-E482-4B82-A395-E560181E7703}" srcOrd="7" destOrd="0" parTransId="{480AAA7C-BCF5-4DB6-9743-28331CDEB7FF}" sibTransId="{C2B16679-1957-4406-9D49-6D4E47BB93B2}"/>
    <dgm:cxn modelId="{D9D34684-CAF2-43FE-801C-18AF971F1039}" srcId="{1C45AAFC-14EF-4F0E-8A1F-4B5BFB0F316C}" destId="{7C1211F7-746D-4DD2-A9F3-11C032831590}" srcOrd="8" destOrd="0" parTransId="{336D9BEB-AE9C-4545-8C68-68C493DD0E74}" sibTransId="{68DA012C-C9C9-4AC8-8EF8-EDF3FF840C4A}"/>
    <dgm:cxn modelId="{CF18CD61-6A8D-47B7-ACA9-AB2EEB7B9288}" type="presOf" srcId="{A8BBAADA-C998-463A-9F99-6BE26EC80D9D}" destId="{00C5B69D-518D-4017-98F7-D3648B68491E}" srcOrd="0" destOrd="0" presId="urn:microsoft.com/office/officeart/2005/8/layout/chevron1"/>
    <dgm:cxn modelId="{808334BB-032B-4876-9062-3733E46B4CC0}" type="presOf" srcId="{4BAD47BD-BB02-48C7-8FE6-4F2D93A869BC}" destId="{75E61653-DC2B-485F-802A-C9B4C0F69DF9}" srcOrd="0" destOrd="0" presId="urn:microsoft.com/office/officeart/2005/8/layout/chevron1"/>
    <dgm:cxn modelId="{C0555C2D-FDF3-4E47-8AF9-89A328A3ED60}" type="presOf" srcId="{7C1211F7-746D-4DD2-A9F3-11C032831590}" destId="{76AFBFA3-702B-4313-A41D-745A6ADDCAE8}" srcOrd="0" destOrd="0" presId="urn:microsoft.com/office/officeart/2005/8/layout/chevron1"/>
    <dgm:cxn modelId="{72DF707F-E918-4ACC-923F-170A0323BD47}" srcId="{1C45AAFC-14EF-4F0E-8A1F-4B5BFB0F316C}" destId="{FEF71A77-8C7C-4FAE-ADFB-3BC0F4B31B3E}" srcOrd="6" destOrd="0" parTransId="{DEAC7C7F-57D1-4541-BEF7-5EF001FE8761}" sibTransId="{2AB57633-A85E-464D-8252-F62EA6BD671E}"/>
    <dgm:cxn modelId="{FD205893-E5DC-4F36-97CF-A3A8FBEE5DBC}" type="presOf" srcId="{433ED5F3-F896-4B93-8587-98C257318F13}" destId="{6F3421E0-E6BC-481B-9E76-61D23CF9FBA5}" srcOrd="0" destOrd="0" presId="urn:microsoft.com/office/officeart/2005/8/layout/chevron1"/>
    <dgm:cxn modelId="{1658C4C6-5A5B-45D6-8182-06E13C597114}" srcId="{1C45AAFC-14EF-4F0E-8A1F-4B5BFB0F316C}" destId="{9518D9DE-DA82-40A9-B02D-FFCE36A9C5BD}" srcOrd="3" destOrd="0" parTransId="{1C5657A6-65DC-46EC-B20B-B8F35AAF7A8F}" sibTransId="{4C438D48-83C7-459F-9E81-A41AA7DE9304}"/>
    <dgm:cxn modelId="{1CA999DE-381E-4F11-9116-85110173635E}" srcId="{1C45AAFC-14EF-4F0E-8A1F-4B5BFB0F316C}" destId="{433ED5F3-F896-4B93-8587-98C257318F13}" srcOrd="1" destOrd="0" parTransId="{B422010C-EFDC-4C33-ABBC-0C67BF0432D4}" sibTransId="{11FCE2CF-E8FC-4A4C-95EF-4041F30B4DDC}"/>
    <dgm:cxn modelId="{57427700-02B2-4F94-A7E4-2E2FC66AA959}" type="presParOf" srcId="{6B9D1263-5C7A-4C46-ACF2-F8E3267C9155}" destId="{9C995975-4D3C-49AE-8F3E-52239C930DBA}" srcOrd="0" destOrd="0" presId="urn:microsoft.com/office/officeart/2005/8/layout/chevron1"/>
    <dgm:cxn modelId="{181CD876-3F60-49DA-9D9F-2A5173CF928B}" type="presParOf" srcId="{6B9D1263-5C7A-4C46-ACF2-F8E3267C9155}" destId="{7DC93188-631E-4592-85A5-056A63941A6A}" srcOrd="1" destOrd="0" presId="urn:microsoft.com/office/officeart/2005/8/layout/chevron1"/>
    <dgm:cxn modelId="{42E25C21-85A5-4499-8C6C-EA1E871033C7}" type="presParOf" srcId="{6B9D1263-5C7A-4C46-ACF2-F8E3267C9155}" destId="{6F3421E0-E6BC-481B-9E76-61D23CF9FBA5}" srcOrd="2" destOrd="0" presId="urn:microsoft.com/office/officeart/2005/8/layout/chevron1"/>
    <dgm:cxn modelId="{C380662F-92EF-429B-BA76-E352A7FB61DD}" type="presParOf" srcId="{6B9D1263-5C7A-4C46-ACF2-F8E3267C9155}" destId="{4AA02982-5EF7-4A8B-B96D-530D8DBCCE72}" srcOrd="3" destOrd="0" presId="urn:microsoft.com/office/officeart/2005/8/layout/chevron1"/>
    <dgm:cxn modelId="{D9E8B204-8933-4370-AF74-A18245A43B84}" type="presParOf" srcId="{6B9D1263-5C7A-4C46-ACF2-F8E3267C9155}" destId="{FB74BB96-107B-4E82-B3C1-CBE24E3D7C13}" srcOrd="4" destOrd="0" presId="urn:microsoft.com/office/officeart/2005/8/layout/chevron1"/>
    <dgm:cxn modelId="{A50EF06F-F008-4F2F-BB81-B87BA326247C}" type="presParOf" srcId="{6B9D1263-5C7A-4C46-ACF2-F8E3267C9155}" destId="{251DE275-D0B1-4B86-8873-14059DF9F3BA}" srcOrd="5" destOrd="0" presId="urn:microsoft.com/office/officeart/2005/8/layout/chevron1"/>
    <dgm:cxn modelId="{30CC60B0-CE50-4E23-BEAD-4E9AD3D1CEB0}" type="presParOf" srcId="{6B9D1263-5C7A-4C46-ACF2-F8E3267C9155}" destId="{D7AD137B-61FB-47CB-B88E-48830C0F203D}" srcOrd="6" destOrd="0" presId="urn:microsoft.com/office/officeart/2005/8/layout/chevron1"/>
    <dgm:cxn modelId="{B4F2B961-3460-4D31-AF54-5A01564EDB5C}" type="presParOf" srcId="{6B9D1263-5C7A-4C46-ACF2-F8E3267C9155}" destId="{6EE478E2-07B3-4370-95F3-33998CAA2A13}" srcOrd="7" destOrd="0" presId="urn:microsoft.com/office/officeart/2005/8/layout/chevron1"/>
    <dgm:cxn modelId="{46B40FD0-7805-4663-B284-0B06C7E95E7B}" type="presParOf" srcId="{6B9D1263-5C7A-4C46-ACF2-F8E3267C9155}" destId="{75E61653-DC2B-485F-802A-C9B4C0F69DF9}" srcOrd="8" destOrd="0" presId="urn:microsoft.com/office/officeart/2005/8/layout/chevron1"/>
    <dgm:cxn modelId="{F49DE1C4-DECF-4C66-A344-ADF1683CB0AB}" type="presParOf" srcId="{6B9D1263-5C7A-4C46-ACF2-F8E3267C9155}" destId="{BF3D63ED-EE94-4BFB-8E5C-659D162796A2}" srcOrd="9" destOrd="0" presId="urn:microsoft.com/office/officeart/2005/8/layout/chevron1"/>
    <dgm:cxn modelId="{236520A6-C656-4E1E-9E8D-0265B8A18D15}" type="presParOf" srcId="{6B9D1263-5C7A-4C46-ACF2-F8E3267C9155}" destId="{00C5B69D-518D-4017-98F7-D3648B68491E}" srcOrd="10" destOrd="0" presId="urn:microsoft.com/office/officeart/2005/8/layout/chevron1"/>
    <dgm:cxn modelId="{9F705A9B-F8BD-4BDC-8650-8C0CF1387F70}" type="presParOf" srcId="{6B9D1263-5C7A-4C46-ACF2-F8E3267C9155}" destId="{1536AD72-86C3-4E23-8BAC-049EF613AD93}" srcOrd="11" destOrd="0" presId="urn:microsoft.com/office/officeart/2005/8/layout/chevron1"/>
    <dgm:cxn modelId="{B0930F13-703D-43CD-BD9A-DDEB521C7358}" type="presParOf" srcId="{6B9D1263-5C7A-4C46-ACF2-F8E3267C9155}" destId="{9F00668B-B16E-407A-AE3B-3CDB0618567D}" srcOrd="12" destOrd="0" presId="urn:microsoft.com/office/officeart/2005/8/layout/chevron1"/>
    <dgm:cxn modelId="{51865194-54F3-47C6-AEEC-1D77A4C4F68F}" type="presParOf" srcId="{6B9D1263-5C7A-4C46-ACF2-F8E3267C9155}" destId="{1AACDD25-079C-40F3-8325-773E802BE910}" srcOrd="13" destOrd="0" presId="urn:microsoft.com/office/officeart/2005/8/layout/chevron1"/>
    <dgm:cxn modelId="{4BE97CE2-1FA8-436F-AA50-398CF83C6370}" type="presParOf" srcId="{6B9D1263-5C7A-4C46-ACF2-F8E3267C9155}" destId="{7F941C91-E404-426B-835B-B8FDE2153D6A}" srcOrd="14" destOrd="0" presId="urn:microsoft.com/office/officeart/2005/8/layout/chevron1"/>
    <dgm:cxn modelId="{73C8241C-1E4D-490D-804C-653F97758359}" type="presParOf" srcId="{6B9D1263-5C7A-4C46-ACF2-F8E3267C9155}" destId="{44C68407-3EC7-4ADC-A8E5-3685532A7831}" srcOrd="15" destOrd="0" presId="urn:microsoft.com/office/officeart/2005/8/layout/chevron1"/>
    <dgm:cxn modelId="{0BB20A7D-3DF8-4061-955D-F5AB60AA11A0}" type="presParOf" srcId="{6B9D1263-5C7A-4C46-ACF2-F8E3267C9155}" destId="{76AFBFA3-702B-4313-A41D-745A6ADDCAE8}" srcOrd="16" destOrd="0" presId="urn:microsoft.com/office/officeart/2005/8/layout/chevron1"/>
  </dgm:cxnLst>
  <dgm:bg/>
  <dgm:whole/>
  <dgm:extLst>
    <a:ext uri="http://schemas.microsoft.com/office/drawing/2008/diagram">
      <dsp:dataModelExt xmlns:dsp="http://schemas.microsoft.com/office/drawing/2008/diagram" xmlns=""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81050D-4404-480E-885D-37CAE267F2F3}" type="doc">
      <dgm:prSet loTypeId="urn:microsoft.com/office/officeart/2005/8/layout/chevron1" loCatId="process" qsTypeId="urn:microsoft.com/office/officeart/2005/8/quickstyle/simple2" qsCatId="simple" csTypeId="urn:microsoft.com/office/officeart/2005/8/colors/colorful2" csCatId="colorful" phldr="1"/>
      <dgm:spPr/>
    </dgm:pt>
    <dgm:pt modelId="{DF0E9A51-D8D1-44CA-95A2-9B8411E0C843}">
      <dgm:prSet phldrT="[Text]" custT="1"/>
      <dgm:spPr/>
      <dgm:t>
        <a:bodyPr/>
        <a:lstStyle/>
        <a:p>
          <a:r>
            <a:rPr lang="en-US" sz="1800" b="1" dirty="0" smtClean="0">
              <a:latin typeface="Arial" charset="0"/>
            </a:rPr>
            <a:t>Collect high resolution real-time data at low cost</a:t>
          </a:r>
          <a:endParaRPr lang="en-US" sz="1800" b="1" dirty="0"/>
        </a:p>
      </dgm:t>
    </dgm:pt>
    <dgm:pt modelId="{0BAA377A-33F6-4A62-AE63-8BD807D40260}" type="parTrans" cxnId="{4366093B-D5AE-4A9D-8C1D-6532E062A451}">
      <dgm:prSet/>
      <dgm:spPr/>
      <dgm:t>
        <a:bodyPr/>
        <a:lstStyle/>
        <a:p>
          <a:endParaRPr lang="en-US"/>
        </a:p>
      </dgm:t>
    </dgm:pt>
    <dgm:pt modelId="{B8606E23-70F1-4A91-8EC1-A20EF3008173}" type="sibTrans" cxnId="{4366093B-D5AE-4A9D-8C1D-6532E062A451}">
      <dgm:prSet/>
      <dgm:spPr/>
      <dgm:t>
        <a:bodyPr/>
        <a:lstStyle/>
        <a:p>
          <a:endParaRPr lang="en-US"/>
        </a:p>
      </dgm:t>
    </dgm:pt>
    <dgm:pt modelId="{7BA50851-1492-44A1-B6F6-FB309A16D567}">
      <dgm:prSet phldrT="[Text]" custT="1"/>
      <dgm:spPr/>
      <dgm:t>
        <a:bodyPr/>
        <a:lstStyle/>
        <a:p>
          <a:r>
            <a:rPr lang="en-US" sz="1800" b="1" dirty="0" smtClean="0">
              <a:latin typeface="Arial" charset="0"/>
            </a:rPr>
            <a:t>Aggregate large data sets and analyze</a:t>
          </a:r>
          <a:endParaRPr lang="en-US" sz="1800" b="1" dirty="0"/>
        </a:p>
      </dgm:t>
    </dgm:pt>
    <dgm:pt modelId="{3DA7D644-FDA3-410C-90AB-778ADF5EC055}" type="parTrans" cxnId="{598F8717-D56A-4F83-A069-F30AD92A208B}">
      <dgm:prSet/>
      <dgm:spPr/>
      <dgm:t>
        <a:bodyPr/>
        <a:lstStyle/>
        <a:p>
          <a:endParaRPr lang="en-US"/>
        </a:p>
      </dgm:t>
    </dgm:pt>
    <dgm:pt modelId="{35EC9FCD-0F7E-42F3-8EE1-59FDBE55E096}" type="sibTrans" cxnId="{598F8717-D56A-4F83-A069-F30AD92A208B}">
      <dgm:prSet/>
      <dgm:spPr/>
      <dgm:t>
        <a:bodyPr/>
        <a:lstStyle/>
        <a:p>
          <a:endParaRPr lang="en-US"/>
        </a:p>
      </dgm:t>
    </dgm:pt>
    <dgm:pt modelId="{9C3A7A0A-5259-4FE3-981A-8D4FA5653335}">
      <dgm:prSet phldrT="[Text]" custT="1"/>
      <dgm:spPr>
        <a:solidFill>
          <a:srgbClr val="F57617"/>
        </a:solidFill>
      </dgm:spPr>
      <dgm:t>
        <a:bodyPr/>
        <a:lstStyle/>
        <a:p>
          <a:r>
            <a:rPr lang="en-US" sz="1800" b="1" dirty="0" smtClean="0">
              <a:latin typeface="Arial" charset="0"/>
            </a:rPr>
            <a:t>Use data to verify &amp; improve thermostat performance. </a:t>
          </a:r>
          <a:endParaRPr lang="en-US" sz="1800" b="1" dirty="0"/>
        </a:p>
      </dgm:t>
    </dgm:pt>
    <dgm:pt modelId="{B6E70206-995C-4BA7-950F-F420CA1A84E1}" type="parTrans" cxnId="{10F92CDD-FC09-4954-AEBB-AD6BE2654B61}">
      <dgm:prSet/>
      <dgm:spPr/>
      <dgm:t>
        <a:bodyPr/>
        <a:lstStyle/>
        <a:p>
          <a:endParaRPr lang="en-US"/>
        </a:p>
      </dgm:t>
    </dgm:pt>
    <dgm:pt modelId="{A27AACFB-AD9A-46BA-A2A0-6A85B7BB4E58}" type="sibTrans" cxnId="{10F92CDD-FC09-4954-AEBB-AD6BE2654B61}">
      <dgm:prSet/>
      <dgm:spPr/>
      <dgm:t>
        <a:bodyPr/>
        <a:lstStyle/>
        <a:p>
          <a:endParaRPr lang="en-US"/>
        </a:p>
      </dgm:t>
    </dgm:pt>
    <dgm:pt modelId="{FE8431EA-AAAE-4F19-BEA2-35257E77A8CB}" type="pres">
      <dgm:prSet presAssocID="{5A81050D-4404-480E-885D-37CAE267F2F3}" presName="Name0" presStyleCnt="0">
        <dgm:presLayoutVars>
          <dgm:dir/>
          <dgm:animLvl val="lvl"/>
          <dgm:resizeHandles val="exact"/>
        </dgm:presLayoutVars>
      </dgm:prSet>
      <dgm:spPr/>
    </dgm:pt>
    <dgm:pt modelId="{0F79A252-69EC-45B0-9339-3C91EED47C1A}" type="pres">
      <dgm:prSet presAssocID="{DF0E9A51-D8D1-44CA-95A2-9B8411E0C843}" presName="parTxOnly" presStyleLbl="node1" presStyleIdx="0" presStyleCnt="3" custScaleY="116979">
        <dgm:presLayoutVars>
          <dgm:chMax val="0"/>
          <dgm:chPref val="0"/>
          <dgm:bulletEnabled val="1"/>
        </dgm:presLayoutVars>
      </dgm:prSet>
      <dgm:spPr/>
      <dgm:t>
        <a:bodyPr/>
        <a:lstStyle/>
        <a:p>
          <a:endParaRPr lang="en-US"/>
        </a:p>
      </dgm:t>
    </dgm:pt>
    <dgm:pt modelId="{5BFFF128-5005-41AF-BAC2-67008688464A}" type="pres">
      <dgm:prSet presAssocID="{B8606E23-70F1-4A91-8EC1-A20EF3008173}" presName="parTxOnlySpace" presStyleCnt="0"/>
      <dgm:spPr/>
    </dgm:pt>
    <dgm:pt modelId="{73EA6F5D-8703-4BD7-9BB4-45D0022B3194}" type="pres">
      <dgm:prSet presAssocID="{7BA50851-1492-44A1-B6F6-FB309A16D567}" presName="parTxOnly" presStyleLbl="node1" presStyleIdx="1" presStyleCnt="3" custScaleY="116979">
        <dgm:presLayoutVars>
          <dgm:chMax val="0"/>
          <dgm:chPref val="0"/>
          <dgm:bulletEnabled val="1"/>
        </dgm:presLayoutVars>
      </dgm:prSet>
      <dgm:spPr/>
      <dgm:t>
        <a:bodyPr/>
        <a:lstStyle/>
        <a:p>
          <a:endParaRPr lang="en-US"/>
        </a:p>
      </dgm:t>
    </dgm:pt>
    <dgm:pt modelId="{120A82F8-EE97-44C4-978D-6F8E9A598665}" type="pres">
      <dgm:prSet presAssocID="{35EC9FCD-0F7E-42F3-8EE1-59FDBE55E096}" presName="parTxOnlySpace" presStyleCnt="0"/>
      <dgm:spPr/>
    </dgm:pt>
    <dgm:pt modelId="{D9BA9089-CF02-498D-8E89-1145A4113DE6}" type="pres">
      <dgm:prSet presAssocID="{9C3A7A0A-5259-4FE3-981A-8D4FA5653335}" presName="parTxOnly" presStyleLbl="node1" presStyleIdx="2" presStyleCnt="3" custScaleY="116979">
        <dgm:presLayoutVars>
          <dgm:chMax val="0"/>
          <dgm:chPref val="0"/>
          <dgm:bulletEnabled val="1"/>
        </dgm:presLayoutVars>
      </dgm:prSet>
      <dgm:spPr/>
      <dgm:t>
        <a:bodyPr/>
        <a:lstStyle/>
        <a:p>
          <a:endParaRPr lang="en-US"/>
        </a:p>
      </dgm:t>
    </dgm:pt>
  </dgm:ptLst>
  <dgm:cxnLst>
    <dgm:cxn modelId="{598F8717-D56A-4F83-A069-F30AD92A208B}" srcId="{5A81050D-4404-480E-885D-37CAE267F2F3}" destId="{7BA50851-1492-44A1-B6F6-FB309A16D567}" srcOrd="1" destOrd="0" parTransId="{3DA7D644-FDA3-410C-90AB-778ADF5EC055}" sibTransId="{35EC9FCD-0F7E-42F3-8EE1-59FDBE55E096}"/>
    <dgm:cxn modelId="{BA661532-9BA8-44A5-8DF7-DBF1DE5D3AC0}" type="presOf" srcId="{9C3A7A0A-5259-4FE3-981A-8D4FA5653335}" destId="{D9BA9089-CF02-498D-8E89-1145A4113DE6}" srcOrd="0" destOrd="0" presId="urn:microsoft.com/office/officeart/2005/8/layout/chevron1"/>
    <dgm:cxn modelId="{F0237831-42C0-4A50-9F28-33C8AAB14615}" type="presOf" srcId="{5A81050D-4404-480E-885D-37CAE267F2F3}" destId="{FE8431EA-AAAE-4F19-BEA2-35257E77A8CB}" srcOrd="0" destOrd="0" presId="urn:microsoft.com/office/officeart/2005/8/layout/chevron1"/>
    <dgm:cxn modelId="{4366093B-D5AE-4A9D-8C1D-6532E062A451}" srcId="{5A81050D-4404-480E-885D-37CAE267F2F3}" destId="{DF0E9A51-D8D1-44CA-95A2-9B8411E0C843}" srcOrd="0" destOrd="0" parTransId="{0BAA377A-33F6-4A62-AE63-8BD807D40260}" sibTransId="{B8606E23-70F1-4A91-8EC1-A20EF3008173}"/>
    <dgm:cxn modelId="{95A43888-3DBB-4AC7-A11D-2CC7A27BA006}" type="presOf" srcId="{DF0E9A51-D8D1-44CA-95A2-9B8411E0C843}" destId="{0F79A252-69EC-45B0-9339-3C91EED47C1A}" srcOrd="0" destOrd="0" presId="urn:microsoft.com/office/officeart/2005/8/layout/chevron1"/>
    <dgm:cxn modelId="{1429DFCB-9D4A-4DA7-AF71-829297CD0D56}" type="presOf" srcId="{7BA50851-1492-44A1-B6F6-FB309A16D567}" destId="{73EA6F5D-8703-4BD7-9BB4-45D0022B3194}" srcOrd="0" destOrd="0" presId="urn:microsoft.com/office/officeart/2005/8/layout/chevron1"/>
    <dgm:cxn modelId="{10F92CDD-FC09-4954-AEBB-AD6BE2654B61}" srcId="{5A81050D-4404-480E-885D-37CAE267F2F3}" destId="{9C3A7A0A-5259-4FE3-981A-8D4FA5653335}" srcOrd="2" destOrd="0" parTransId="{B6E70206-995C-4BA7-950F-F420CA1A84E1}" sibTransId="{A27AACFB-AD9A-46BA-A2A0-6A85B7BB4E58}"/>
    <dgm:cxn modelId="{4CDDB334-3EFA-4CA3-B236-496ACAB2FBF0}" type="presParOf" srcId="{FE8431EA-AAAE-4F19-BEA2-35257E77A8CB}" destId="{0F79A252-69EC-45B0-9339-3C91EED47C1A}" srcOrd="0" destOrd="0" presId="urn:microsoft.com/office/officeart/2005/8/layout/chevron1"/>
    <dgm:cxn modelId="{D9E30C3B-F702-4E35-AA0D-687A1442925B}" type="presParOf" srcId="{FE8431EA-AAAE-4F19-BEA2-35257E77A8CB}" destId="{5BFFF128-5005-41AF-BAC2-67008688464A}" srcOrd="1" destOrd="0" presId="urn:microsoft.com/office/officeart/2005/8/layout/chevron1"/>
    <dgm:cxn modelId="{54569638-0CDD-4B85-842A-EF70DD9F2EDC}" type="presParOf" srcId="{FE8431EA-AAAE-4F19-BEA2-35257E77A8CB}" destId="{73EA6F5D-8703-4BD7-9BB4-45D0022B3194}" srcOrd="2" destOrd="0" presId="urn:microsoft.com/office/officeart/2005/8/layout/chevron1"/>
    <dgm:cxn modelId="{16996BD2-2929-4160-B3D8-C643F4E17304}" type="presParOf" srcId="{FE8431EA-AAAE-4F19-BEA2-35257E77A8CB}" destId="{120A82F8-EE97-44C4-978D-6F8E9A598665}" srcOrd="3" destOrd="0" presId="urn:microsoft.com/office/officeart/2005/8/layout/chevron1"/>
    <dgm:cxn modelId="{3E706364-1BB6-4120-A977-EAEDC05E7CAD}" type="presParOf" srcId="{FE8431EA-AAAE-4F19-BEA2-35257E77A8CB}" destId="{D9BA9089-CF02-498D-8E89-1145A4113DE6}"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995975-4D3C-49AE-8F3E-52239C930DBA}">
      <dsp:nvSpPr>
        <dsp:cNvPr id="0" name=""/>
        <dsp:cNvSpPr/>
      </dsp:nvSpPr>
      <dsp:spPr>
        <a:xfrm>
          <a:off x="76" y="114650"/>
          <a:ext cx="760249" cy="304099"/>
        </a:xfrm>
        <a:prstGeom prst="chevron">
          <a:avLst/>
        </a:prstGeom>
        <a:solidFill>
          <a:srgbClr val="FDBA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1</a:t>
          </a:r>
          <a:endParaRPr lang="en-US" sz="1900" kern="1200" dirty="0"/>
        </a:p>
      </dsp:txBody>
      <dsp:txXfrm>
        <a:off x="76" y="114650"/>
        <a:ext cx="760249" cy="304099"/>
      </dsp:txXfrm>
    </dsp:sp>
    <dsp:sp modelId="{6F3421E0-E6BC-481B-9E76-61D23CF9FBA5}">
      <dsp:nvSpPr>
        <dsp:cNvPr id="0" name=""/>
        <dsp:cNvSpPr/>
      </dsp:nvSpPr>
      <dsp:spPr>
        <a:xfrm>
          <a:off x="684300" y="114650"/>
          <a:ext cx="760249" cy="304099"/>
        </a:xfrm>
        <a:prstGeom prst="chevron">
          <a:avLst/>
        </a:prstGeom>
        <a:solidFill>
          <a:srgbClr val="FDBAB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2</a:t>
          </a:r>
          <a:endParaRPr lang="en-US" sz="1900" kern="1200" dirty="0"/>
        </a:p>
      </dsp:txBody>
      <dsp:txXfrm>
        <a:off x="684300" y="114650"/>
        <a:ext cx="760249" cy="304099"/>
      </dsp:txXfrm>
    </dsp:sp>
    <dsp:sp modelId="{FB74BB96-107B-4E82-B3C1-CBE24E3D7C13}">
      <dsp:nvSpPr>
        <dsp:cNvPr id="0" name=""/>
        <dsp:cNvSpPr/>
      </dsp:nvSpPr>
      <dsp:spPr>
        <a:xfrm>
          <a:off x="1368525" y="114650"/>
          <a:ext cx="760249" cy="304099"/>
        </a:xfrm>
        <a:prstGeom prst="chevron">
          <a:avLst/>
        </a:prstGeom>
        <a:solidFill>
          <a:srgbClr val="FDBAB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3</a:t>
          </a:r>
          <a:endParaRPr lang="en-US" sz="1900" kern="1200" dirty="0"/>
        </a:p>
      </dsp:txBody>
      <dsp:txXfrm>
        <a:off x="1368525" y="114650"/>
        <a:ext cx="760249" cy="304099"/>
      </dsp:txXfrm>
    </dsp:sp>
    <dsp:sp modelId="{D7AD137B-61FB-47CB-B88E-48830C0F203D}">
      <dsp:nvSpPr>
        <dsp:cNvPr id="0" name=""/>
        <dsp:cNvSpPr/>
      </dsp:nvSpPr>
      <dsp:spPr>
        <a:xfrm>
          <a:off x="2052749" y="114650"/>
          <a:ext cx="760249" cy="304099"/>
        </a:xfrm>
        <a:prstGeom prst="chevron">
          <a:avLst/>
        </a:prstGeom>
        <a:solidFill>
          <a:srgbClr val="F936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4</a:t>
          </a:r>
          <a:endParaRPr lang="en-US" sz="1900" kern="1200" dirty="0"/>
        </a:p>
      </dsp:txBody>
      <dsp:txXfrm>
        <a:off x="2052749" y="114650"/>
        <a:ext cx="760249" cy="304099"/>
      </dsp:txXfrm>
    </dsp:sp>
    <dsp:sp modelId="{75E61653-DC2B-485F-802A-C9B4C0F69DF9}">
      <dsp:nvSpPr>
        <dsp:cNvPr id="0" name=""/>
        <dsp:cNvSpPr/>
      </dsp:nvSpPr>
      <dsp:spPr>
        <a:xfrm>
          <a:off x="2736974" y="114650"/>
          <a:ext cx="760249" cy="304099"/>
        </a:xfrm>
        <a:prstGeom prst="chevron">
          <a:avLst/>
        </a:prstGeom>
        <a:solidFill>
          <a:srgbClr val="F936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5</a:t>
          </a:r>
          <a:endParaRPr lang="en-US" sz="1900" kern="1200" dirty="0"/>
        </a:p>
      </dsp:txBody>
      <dsp:txXfrm>
        <a:off x="2736974" y="114650"/>
        <a:ext cx="760249" cy="304099"/>
      </dsp:txXfrm>
    </dsp:sp>
    <dsp:sp modelId="{00C5B69D-518D-4017-98F7-D3648B68491E}">
      <dsp:nvSpPr>
        <dsp:cNvPr id="0" name=""/>
        <dsp:cNvSpPr/>
      </dsp:nvSpPr>
      <dsp:spPr>
        <a:xfrm>
          <a:off x="3421198" y="114650"/>
          <a:ext cx="760249" cy="304099"/>
        </a:xfrm>
        <a:prstGeom prst="chevron">
          <a:avLst/>
        </a:prstGeom>
        <a:solidFill>
          <a:srgbClr val="F936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6</a:t>
          </a:r>
          <a:endParaRPr lang="en-US" sz="1900" kern="1200" dirty="0"/>
        </a:p>
      </dsp:txBody>
      <dsp:txXfrm>
        <a:off x="3421198" y="114650"/>
        <a:ext cx="760249" cy="304099"/>
      </dsp:txXfrm>
    </dsp:sp>
    <dsp:sp modelId="{9F00668B-B16E-407A-AE3B-3CDB0618567D}">
      <dsp:nvSpPr>
        <dsp:cNvPr id="0" name=""/>
        <dsp:cNvSpPr/>
      </dsp:nvSpPr>
      <dsp:spPr>
        <a:xfrm>
          <a:off x="4105423" y="114650"/>
          <a:ext cx="760249" cy="304099"/>
        </a:xfrm>
        <a:prstGeom prst="chevron">
          <a:avLst/>
        </a:prstGeom>
        <a:solidFill>
          <a:srgbClr val="A810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7</a:t>
          </a:r>
          <a:endParaRPr lang="en-US" sz="1900" kern="1200" dirty="0"/>
        </a:p>
      </dsp:txBody>
      <dsp:txXfrm>
        <a:off x="4105423" y="114650"/>
        <a:ext cx="760249" cy="304099"/>
      </dsp:txXfrm>
    </dsp:sp>
    <dsp:sp modelId="{7F941C91-E404-426B-835B-B8FDE2153D6A}">
      <dsp:nvSpPr>
        <dsp:cNvPr id="0" name=""/>
        <dsp:cNvSpPr/>
      </dsp:nvSpPr>
      <dsp:spPr>
        <a:xfrm>
          <a:off x="4789647" y="114650"/>
          <a:ext cx="760249" cy="304099"/>
        </a:xfrm>
        <a:prstGeom prst="chevron">
          <a:avLst/>
        </a:prstGeom>
        <a:solidFill>
          <a:srgbClr val="A810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8</a:t>
          </a:r>
          <a:endParaRPr lang="en-US" sz="1900" kern="1200" dirty="0"/>
        </a:p>
      </dsp:txBody>
      <dsp:txXfrm>
        <a:off x="4789647" y="114650"/>
        <a:ext cx="760249" cy="304099"/>
      </dsp:txXfrm>
    </dsp:sp>
    <dsp:sp modelId="{76AFBFA3-702B-4313-A41D-745A6ADDCAE8}">
      <dsp:nvSpPr>
        <dsp:cNvPr id="0" name=""/>
        <dsp:cNvSpPr/>
      </dsp:nvSpPr>
      <dsp:spPr>
        <a:xfrm>
          <a:off x="5473872" y="114650"/>
          <a:ext cx="760249" cy="304099"/>
        </a:xfrm>
        <a:prstGeom prst="chevron">
          <a:avLst/>
        </a:prstGeom>
        <a:solidFill>
          <a:srgbClr val="A8100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9</a:t>
          </a:r>
          <a:endParaRPr lang="en-US" sz="1900" kern="1200" dirty="0"/>
        </a:p>
      </dsp:txBody>
      <dsp:txXfrm>
        <a:off x="5473872" y="114650"/>
        <a:ext cx="760249" cy="3040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79A252-69EC-45B0-9339-3C91EED47C1A}">
      <dsp:nvSpPr>
        <dsp:cNvPr id="0" name=""/>
        <dsp:cNvSpPr/>
      </dsp:nvSpPr>
      <dsp:spPr>
        <a:xfrm>
          <a:off x="2673" y="609598"/>
          <a:ext cx="3257001" cy="1524002"/>
        </a:xfrm>
        <a:prstGeom prst="chevr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Arial" charset="0"/>
            </a:rPr>
            <a:t>Collect high resolution real-time data at low cost</a:t>
          </a:r>
          <a:endParaRPr lang="en-US" sz="1800" b="1" kern="1200" dirty="0"/>
        </a:p>
      </dsp:txBody>
      <dsp:txXfrm>
        <a:off x="2673" y="609598"/>
        <a:ext cx="3257001" cy="1524002"/>
      </dsp:txXfrm>
    </dsp:sp>
    <dsp:sp modelId="{73EA6F5D-8703-4BD7-9BB4-45D0022B3194}">
      <dsp:nvSpPr>
        <dsp:cNvPr id="0" name=""/>
        <dsp:cNvSpPr/>
      </dsp:nvSpPr>
      <dsp:spPr>
        <a:xfrm>
          <a:off x="2933974" y="609598"/>
          <a:ext cx="3257001" cy="1524002"/>
        </a:xfrm>
        <a:prstGeom prst="chevron">
          <a:avLst/>
        </a:prstGeom>
        <a:solidFill>
          <a:schemeClr val="accent2">
            <a:hueOff val="-7200000"/>
            <a:satOff val="-25001"/>
            <a:lumOff val="300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Arial" charset="0"/>
            </a:rPr>
            <a:t>Aggregate large data sets and analyze</a:t>
          </a:r>
          <a:endParaRPr lang="en-US" sz="1800" b="1" kern="1200" dirty="0"/>
        </a:p>
      </dsp:txBody>
      <dsp:txXfrm>
        <a:off x="2933974" y="609598"/>
        <a:ext cx="3257001" cy="1524002"/>
      </dsp:txXfrm>
    </dsp:sp>
    <dsp:sp modelId="{D9BA9089-CF02-498D-8E89-1145A4113DE6}">
      <dsp:nvSpPr>
        <dsp:cNvPr id="0" name=""/>
        <dsp:cNvSpPr/>
      </dsp:nvSpPr>
      <dsp:spPr>
        <a:xfrm>
          <a:off x="5865275" y="609598"/>
          <a:ext cx="3257001" cy="1524002"/>
        </a:xfrm>
        <a:prstGeom prst="chevron">
          <a:avLst/>
        </a:prstGeom>
        <a:solidFill>
          <a:srgbClr val="F57617"/>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Arial" charset="0"/>
            </a:rPr>
            <a:t>Use data to verify &amp; improve thermostat performance. </a:t>
          </a:r>
          <a:endParaRPr lang="en-US" sz="1800" b="1" kern="1200" dirty="0"/>
        </a:p>
      </dsp:txBody>
      <dsp:txXfrm>
        <a:off x="5865275" y="609598"/>
        <a:ext cx="3257001" cy="15240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3994858" cy="34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382" tIns="46191" rIns="92382" bIns="46191" numCol="1" anchor="t" anchorCtr="0" compatLnSpc="1">
            <a:prstTxWarp prst="textNoShape">
              <a:avLst/>
            </a:prstTxWarp>
          </a:bodyPr>
          <a:lstStyle>
            <a:lvl1pPr defTabSz="923925">
              <a:defRPr sz="1200" baseline="0" smtClean="0"/>
            </a:lvl1pPr>
          </a:lstStyle>
          <a:p>
            <a:pPr>
              <a:defRPr/>
            </a:pPr>
            <a:endParaRPr lang="en-US"/>
          </a:p>
        </p:txBody>
      </p:sp>
      <p:sp>
        <p:nvSpPr>
          <p:cNvPr id="15363" name="Rectangle 3"/>
          <p:cNvSpPr>
            <a:spLocks noGrp="1" noChangeArrowheads="1"/>
          </p:cNvSpPr>
          <p:nvPr>
            <p:ph type="dt" sz="quarter" idx="1"/>
          </p:nvPr>
        </p:nvSpPr>
        <p:spPr bwMode="auto">
          <a:xfrm>
            <a:off x="5223238" y="1"/>
            <a:ext cx="3994858" cy="34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382" tIns="46191" rIns="92382" bIns="46191" numCol="1" anchor="t" anchorCtr="0" compatLnSpc="1">
            <a:prstTxWarp prst="textNoShape">
              <a:avLst/>
            </a:prstTxWarp>
          </a:bodyPr>
          <a:lstStyle>
            <a:lvl1pPr algn="r" defTabSz="923925">
              <a:defRPr sz="1200" baseline="0" smtClean="0"/>
            </a:lvl1pPr>
          </a:lstStyle>
          <a:p>
            <a:pPr>
              <a:defRPr/>
            </a:pPr>
            <a:endParaRPr lang="en-US"/>
          </a:p>
        </p:txBody>
      </p:sp>
      <p:sp>
        <p:nvSpPr>
          <p:cNvPr id="15364" name="Rectangle 4"/>
          <p:cNvSpPr>
            <a:spLocks noGrp="1" noChangeArrowheads="1"/>
          </p:cNvSpPr>
          <p:nvPr>
            <p:ph type="ftr" sz="quarter" idx="2"/>
          </p:nvPr>
        </p:nvSpPr>
        <p:spPr bwMode="auto">
          <a:xfrm>
            <a:off x="0" y="6586775"/>
            <a:ext cx="3994858" cy="34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382" tIns="46191" rIns="92382" bIns="46191" numCol="1" anchor="b" anchorCtr="0" compatLnSpc="1">
            <a:prstTxWarp prst="textNoShape">
              <a:avLst/>
            </a:prstTxWarp>
          </a:bodyPr>
          <a:lstStyle>
            <a:lvl1pPr defTabSz="923925">
              <a:defRPr sz="1200" baseline="0" smtClean="0"/>
            </a:lvl1pPr>
          </a:lstStyle>
          <a:p>
            <a:pPr>
              <a:defRPr/>
            </a:pPr>
            <a:endParaRPr lang="en-US"/>
          </a:p>
        </p:txBody>
      </p:sp>
      <p:sp>
        <p:nvSpPr>
          <p:cNvPr id="15365" name="Rectangle 5"/>
          <p:cNvSpPr>
            <a:spLocks noGrp="1" noChangeArrowheads="1"/>
          </p:cNvSpPr>
          <p:nvPr>
            <p:ph type="sldNum" sz="quarter" idx="3"/>
          </p:nvPr>
        </p:nvSpPr>
        <p:spPr bwMode="auto">
          <a:xfrm>
            <a:off x="5223238" y="6586775"/>
            <a:ext cx="3994858" cy="346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382" tIns="46191" rIns="92382" bIns="46191" numCol="1" anchor="b" anchorCtr="0" compatLnSpc="1">
            <a:prstTxWarp prst="textNoShape">
              <a:avLst/>
            </a:prstTxWarp>
          </a:bodyPr>
          <a:lstStyle>
            <a:lvl1pPr algn="r" defTabSz="923925">
              <a:defRPr sz="1200" baseline="0" smtClean="0"/>
            </a:lvl1pPr>
          </a:lstStyle>
          <a:p>
            <a:pPr>
              <a:defRPr/>
            </a:pPr>
            <a:fld id="{B38A5A28-3370-4E1F-9AAE-D4DFC832D003}" type="slidenum">
              <a:rPr lang="en-US"/>
              <a:pPr>
                <a:defRPr/>
              </a:pPr>
              <a:t>‹#›</a:t>
            </a:fld>
            <a:endParaRPr lang="en-US"/>
          </a:p>
        </p:txBody>
      </p:sp>
    </p:spTree>
    <p:extLst>
      <p:ext uri="{BB962C8B-B14F-4D97-AF65-F5344CB8AC3E}">
        <p14:creationId xmlns:p14="http://schemas.microsoft.com/office/powerpoint/2010/main" xmlns="" val="1813349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1"/>
            <a:ext cx="3994858" cy="34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defTabSz="923925">
              <a:defRPr sz="1200" baseline="0" smtClean="0"/>
            </a:lvl1pPr>
          </a:lstStyle>
          <a:p>
            <a:pPr>
              <a:defRPr/>
            </a:pPr>
            <a:endParaRPr lang="en-US"/>
          </a:p>
        </p:txBody>
      </p:sp>
      <p:sp>
        <p:nvSpPr>
          <p:cNvPr id="17411" name="Rectangle 3"/>
          <p:cNvSpPr>
            <a:spLocks noGrp="1" noChangeArrowheads="1"/>
          </p:cNvSpPr>
          <p:nvPr>
            <p:ph type="dt" idx="1"/>
          </p:nvPr>
        </p:nvSpPr>
        <p:spPr bwMode="auto">
          <a:xfrm>
            <a:off x="5223238" y="1"/>
            <a:ext cx="3994858" cy="34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lvl1pPr algn="r" defTabSz="923925">
              <a:defRPr sz="1200" baseline="0" smtClean="0"/>
            </a:lvl1pPr>
          </a:lstStyle>
          <a:p>
            <a:pPr>
              <a:defRPr/>
            </a:pPr>
            <a:fld id="{4281ED9A-2961-4BF5-B8BD-0DB0BA1C50A0}" type="datetimeFigureOut">
              <a:rPr lang="en-US"/>
              <a:pPr>
                <a:defRPr/>
              </a:pPr>
              <a:t>6/5/2014</a:t>
            </a:fld>
            <a:endParaRPr lang="en-US"/>
          </a:p>
        </p:txBody>
      </p:sp>
      <p:sp>
        <p:nvSpPr>
          <p:cNvPr id="8196" name="Rectangle 4"/>
          <p:cNvSpPr>
            <a:spLocks noGrp="1" noRot="1" noChangeAspect="1" noChangeArrowheads="1" noTextEdit="1"/>
          </p:cNvSpPr>
          <p:nvPr>
            <p:ph type="sldImg" idx="2"/>
          </p:nvPr>
        </p:nvSpPr>
        <p:spPr bwMode="auto">
          <a:xfrm>
            <a:off x="2876550" y="520700"/>
            <a:ext cx="3467100" cy="26003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7413" name="Rectangle 5"/>
          <p:cNvSpPr>
            <a:spLocks noGrp="1" noChangeArrowheads="1"/>
          </p:cNvSpPr>
          <p:nvPr>
            <p:ph type="body" sz="quarter" idx="3"/>
          </p:nvPr>
        </p:nvSpPr>
        <p:spPr bwMode="auto">
          <a:xfrm>
            <a:off x="922863" y="3293987"/>
            <a:ext cx="7374474" cy="3119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82" tIns="46191" rIns="92382" bIns="461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6586775"/>
            <a:ext cx="3994858" cy="34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defTabSz="923925">
              <a:defRPr sz="1200" baseline="0" smtClean="0"/>
            </a:lvl1pPr>
          </a:lstStyle>
          <a:p>
            <a:pPr>
              <a:defRPr/>
            </a:pPr>
            <a:endParaRPr lang="en-US"/>
          </a:p>
        </p:txBody>
      </p:sp>
      <p:sp>
        <p:nvSpPr>
          <p:cNvPr id="17415" name="Rectangle 7"/>
          <p:cNvSpPr>
            <a:spLocks noGrp="1" noChangeArrowheads="1"/>
          </p:cNvSpPr>
          <p:nvPr>
            <p:ph type="sldNum" sz="quarter" idx="5"/>
          </p:nvPr>
        </p:nvSpPr>
        <p:spPr bwMode="auto">
          <a:xfrm>
            <a:off x="5223238" y="6586775"/>
            <a:ext cx="3994858" cy="34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82" tIns="46191" rIns="92382" bIns="46191" numCol="1" anchor="b" anchorCtr="0" compatLnSpc="1">
            <a:prstTxWarp prst="textNoShape">
              <a:avLst/>
            </a:prstTxWarp>
          </a:bodyPr>
          <a:lstStyle>
            <a:lvl1pPr algn="r" defTabSz="923925">
              <a:defRPr sz="1200" baseline="0" smtClean="0"/>
            </a:lvl1pPr>
          </a:lstStyle>
          <a:p>
            <a:pPr>
              <a:defRPr/>
            </a:pPr>
            <a:fld id="{8A3DACD2-B295-4174-997C-C5A503AD7FC9}" type="slidenum">
              <a:rPr lang="en-US"/>
              <a:pPr>
                <a:defRPr/>
              </a:pPr>
              <a:t>‹#›</a:t>
            </a:fld>
            <a:endParaRPr lang="en-US"/>
          </a:p>
        </p:txBody>
      </p:sp>
    </p:spTree>
    <p:extLst>
      <p:ext uri="{BB962C8B-B14F-4D97-AF65-F5344CB8AC3E}">
        <p14:creationId xmlns:p14="http://schemas.microsoft.com/office/powerpoint/2010/main" xmlns="" val="815671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892" eaLnBrk="1" hangingPunct="1">
              <a:defRPr/>
            </a:pPr>
            <a:r>
              <a:rPr lang="en-US" sz="1100" dirty="0">
                <a:latin typeface="Arial" charset="0"/>
              </a:rPr>
              <a:t>For definition, characteristics of “smart thermostats” include digital technology with sufficient sensors and processing to perform advanced functions, such as adaptive control of temperature set points.  We believe there is a key factor that differentiates this generation of smart thermostats from earlier programmable thermostats:  It is now possible for a vendor to actively collect real-time performance data and use this data to measure and improve as-installed thermostat performance. This unprecedented data allows rapid testing and improvement of optimization algorithms and other control features.  Compare this to previous products, where large scale field testing of product performance was not at all practical.  Indeed, after more than a decade, the actual performance of programmable thermostats is still an open question. With Internet connected smart thermostats, new software-based improvements can be downloaded to existing smart thermostats rapidly and cheaply.  </a:t>
            </a:r>
          </a:p>
          <a:p>
            <a:endParaRPr lang="en-US" dirty="0"/>
          </a:p>
        </p:txBody>
      </p:sp>
      <p:sp>
        <p:nvSpPr>
          <p:cNvPr id="4" name="Slide Number Placeholder 3"/>
          <p:cNvSpPr>
            <a:spLocks noGrp="1"/>
          </p:cNvSpPr>
          <p:nvPr>
            <p:ph type="sldNum" sz="quarter" idx="10"/>
          </p:nvPr>
        </p:nvSpPr>
        <p:spPr/>
        <p:txBody>
          <a:bodyPr/>
          <a:lstStyle/>
          <a:p>
            <a:fld id="{7B6D7DFF-B455-45FB-BC15-C49E7FA9A940}" type="slidenum">
              <a:rPr lang="en-US" smtClean="0"/>
              <a:pPr/>
              <a:t>12</a:t>
            </a:fld>
            <a:endParaRPr lang="en-US" dirty="0"/>
          </a:p>
        </p:txBody>
      </p:sp>
    </p:spTree>
    <p:extLst>
      <p:ext uri="{BB962C8B-B14F-4D97-AF65-F5344CB8AC3E}">
        <p14:creationId xmlns:p14="http://schemas.microsoft.com/office/powerpoint/2010/main" xmlns="" val="2650458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2">
              <a:buFont typeface="Calibri" pitchFamily="34" charset="0"/>
              <a:buNone/>
            </a:pPr>
            <a:r>
              <a:rPr lang="en-US" dirty="0" smtClean="0">
                <a:latin typeface="Arial" pitchFamily="34" charset="0"/>
              </a:rPr>
              <a:t>We have projects at various stages of readiness for programs.  On the left side of this chart, we start with commercially available products, with a concept for how they might fit into incentive programs.  </a:t>
            </a:r>
          </a:p>
          <a:p>
            <a:pPr lvl="2">
              <a:buFont typeface="Calibri" pitchFamily="34" charset="0"/>
              <a:buNone/>
            </a:pPr>
            <a:r>
              <a:rPr lang="en-US" dirty="0" smtClean="0">
                <a:latin typeface="Arial" pitchFamily="34" charset="0"/>
              </a:rPr>
              <a:t>Over time, products move along the timeline from left to right.   At the right side of the chart, some of the products move into utility incentive programs.  </a:t>
            </a:r>
          </a:p>
          <a:p>
            <a:pPr lvl="2">
              <a:buFont typeface="Calibri" pitchFamily="34" charset="0"/>
              <a:buNone/>
            </a:pPr>
            <a:r>
              <a:rPr lang="en-US" dirty="0" smtClean="0">
                <a:latin typeface="Arial" pitchFamily="34" charset="0"/>
              </a:rPr>
              <a:t>The vertical axis of the chart shows the potential for regional energy savings, of the various technologies.</a:t>
            </a:r>
          </a:p>
          <a:p>
            <a:pPr lvl="2">
              <a:buFont typeface="Calibri" pitchFamily="34" charset="0"/>
              <a:buNone/>
            </a:pPr>
            <a:endParaRPr lang="en-US" dirty="0" smtClean="0">
              <a:latin typeface="Arial" pitchFamily="34" charset="0"/>
            </a:endParaRPr>
          </a:p>
          <a:p>
            <a:pPr lvl="2">
              <a:buFont typeface="Calibri" pitchFamily="34" charset="0"/>
              <a:buNone/>
            </a:pPr>
            <a:r>
              <a:rPr lang="en-US" dirty="0" smtClean="0">
                <a:latin typeface="Arial" pitchFamily="34" charset="0"/>
              </a:rPr>
              <a:t>As products move from the ‘concept validation’ column on the left to the ‘lab and field tests’ column in the middle, and then to the ‘pilot program and deployment’ column on the right, this usually involves multiple projects.  Before each new project begins, the product is evaluated to make sure it’s still on track, for eventually moving into programs.  This process, of frequent evaluation between short projects, emulates the Technology Innovations best practice of stage gates.  Some products don’t make the cut, so they are dropped from further projects, before ever reaching programs.  This process emulates the Technology Innovations best practice of pruning.  Here’s an animation to show how the process worked in 2013…</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a:solidFill>
                  <a:schemeClr val="tx1"/>
                </a:solidFill>
                <a:latin typeface="Arial" pitchFamily="34" charset="0"/>
              </a:defRPr>
            </a:lvl1pPr>
            <a:lvl2pPr marL="742950" indent="-285750" defTabSz="927100" eaLnBrk="0" hangingPunct="0">
              <a:defRPr>
                <a:solidFill>
                  <a:schemeClr val="tx1"/>
                </a:solidFill>
                <a:latin typeface="Arial" pitchFamily="34" charset="0"/>
              </a:defRPr>
            </a:lvl2pPr>
            <a:lvl3pPr marL="1143000" indent="-228600" defTabSz="927100" eaLnBrk="0" hangingPunct="0">
              <a:defRPr>
                <a:solidFill>
                  <a:schemeClr val="tx1"/>
                </a:solidFill>
                <a:latin typeface="Arial" pitchFamily="34" charset="0"/>
              </a:defRPr>
            </a:lvl3pPr>
            <a:lvl4pPr marL="1600200" indent="-228600" defTabSz="927100" eaLnBrk="0" hangingPunct="0">
              <a:defRPr>
                <a:solidFill>
                  <a:schemeClr val="tx1"/>
                </a:solidFill>
                <a:latin typeface="Arial" pitchFamily="34" charset="0"/>
              </a:defRPr>
            </a:lvl4pPr>
            <a:lvl5pPr marL="2057400" indent="-228600" defTabSz="927100" eaLnBrk="0" hangingPunct="0">
              <a:defRPr>
                <a:solidFill>
                  <a:schemeClr val="tx1"/>
                </a:solidFill>
                <a:latin typeface="Arial" pitchFamily="34" charset="0"/>
              </a:defRPr>
            </a:lvl5pPr>
            <a:lvl6pPr marL="2514600" indent="-228600" defTabSz="927100" eaLnBrk="0" fontAlgn="base" hangingPunct="0">
              <a:spcBef>
                <a:spcPct val="0"/>
              </a:spcBef>
              <a:spcAft>
                <a:spcPct val="0"/>
              </a:spcAft>
              <a:defRPr>
                <a:solidFill>
                  <a:schemeClr val="tx1"/>
                </a:solidFill>
                <a:latin typeface="Arial" pitchFamily="34" charset="0"/>
              </a:defRPr>
            </a:lvl6pPr>
            <a:lvl7pPr marL="2971800" indent="-228600" defTabSz="927100" eaLnBrk="0" fontAlgn="base" hangingPunct="0">
              <a:spcBef>
                <a:spcPct val="0"/>
              </a:spcBef>
              <a:spcAft>
                <a:spcPct val="0"/>
              </a:spcAft>
              <a:defRPr>
                <a:solidFill>
                  <a:schemeClr val="tx1"/>
                </a:solidFill>
                <a:latin typeface="Arial" pitchFamily="34" charset="0"/>
              </a:defRPr>
            </a:lvl7pPr>
            <a:lvl8pPr marL="3429000" indent="-228600" defTabSz="927100" eaLnBrk="0" fontAlgn="base" hangingPunct="0">
              <a:spcBef>
                <a:spcPct val="0"/>
              </a:spcBef>
              <a:spcAft>
                <a:spcPct val="0"/>
              </a:spcAft>
              <a:defRPr>
                <a:solidFill>
                  <a:schemeClr val="tx1"/>
                </a:solidFill>
                <a:latin typeface="Arial" pitchFamily="34" charset="0"/>
              </a:defRPr>
            </a:lvl8pPr>
            <a:lvl9pPr marL="3886200" indent="-228600" defTabSz="927100" eaLnBrk="0" fontAlgn="base" hangingPunct="0">
              <a:spcBef>
                <a:spcPct val="0"/>
              </a:spcBef>
              <a:spcAft>
                <a:spcPct val="0"/>
              </a:spcAft>
              <a:defRPr>
                <a:solidFill>
                  <a:schemeClr val="tx1"/>
                </a:solidFill>
                <a:latin typeface="Arial" pitchFamily="34" charset="0"/>
              </a:defRPr>
            </a:lvl9pPr>
          </a:lstStyle>
          <a:p>
            <a:pPr eaLnBrk="1" hangingPunct="1"/>
            <a:fld id="{1504F48B-7814-4E7C-A6F0-BC6D9534B415}" type="slidenum">
              <a:rPr lang="en-US" smtClean="0"/>
              <a:pPr eaLnBrk="1" hangingPunct="1"/>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areas that we are focusing our emerging technology efforts on because we see the greatest potential</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pPr>
              <a:defRPr/>
            </a:pPr>
            <a:fld id="{0AD2366D-F6F6-4D6B-A68B-0E1E04CB9B1E}" type="slidenum">
              <a:rPr lang="en-US" smtClean="0"/>
              <a:pPr>
                <a:defRPr/>
              </a:pPr>
              <a:t>4</a:t>
            </a:fld>
            <a:endParaRPr lang="en-US"/>
          </a:p>
        </p:txBody>
      </p:sp>
    </p:spTree>
    <p:extLst>
      <p:ext uri="{BB962C8B-B14F-4D97-AF65-F5344CB8AC3E}">
        <p14:creationId xmlns:p14="http://schemas.microsoft.com/office/powerpoint/2010/main" xmlns="" val="236373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eaLnBrk="0" hangingPunct="0">
              <a:defRPr baseline="-25000">
                <a:solidFill>
                  <a:schemeClr val="tx1"/>
                </a:solidFill>
                <a:latin typeface="Arial" charset="0"/>
              </a:defRPr>
            </a:lvl1pPr>
            <a:lvl2pPr marL="742950" indent="-285750" defTabSz="922338" eaLnBrk="0" hangingPunct="0">
              <a:defRPr baseline="-25000">
                <a:solidFill>
                  <a:schemeClr val="tx1"/>
                </a:solidFill>
                <a:latin typeface="Arial" charset="0"/>
              </a:defRPr>
            </a:lvl2pPr>
            <a:lvl3pPr marL="1143000" indent="-228600" defTabSz="922338" eaLnBrk="0" hangingPunct="0">
              <a:defRPr baseline="-25000">
                <a:solidFill>
                  <a:schemeClr val="tx1"/>
                </a:solidFill>
                <a:latin typeface="Arial" charset="0"/>
              </a:defRPr>
            </a:lvl3pPr>
            <a:lvl4pPr marL="1600200" indent="-228600" defTabSz="922338" eaLnBrk="0" hangingPunct="0">
              <a:defRPr baseline="-25000">
                <a:solidFill>
                  <a:schemeClr val="tx1"/>
                </a:solidFill>
                <a:latin typeface="Arial" charset="0"/>
              </a:defRPr>
            </a:lvl4pPr>
            <a:lvl5pPr marL="2057400" indent="-228600" defTabSz="922338" eaLnBrk="0" hangingPunct="0">
              <a:defRPr baseline="-25000">
                <a:solidFill>
                  <a:schemeClr val="tx1"/>
                </a:solidFill>
                <a:latin typeface="Arial" charset="0"/>
              </a:defRPr>
            </a:lvl5pPr>
            <a:lvl6pPr marL="2514600" indent="-228600" defTabSz="922338" eaLnBrk="0" fontAlgn="base" hangingPunct="0">
              <a:spcBef>
                <a:spcPct val="0"/>
              </a:spcBef>
              <a:spcAft>
                <a:spcPct val="0"/>
              </a:spcAft>
              <a:defRPr baseline="-25000">
                <a:solidFill>
                  <a:schemeClr val="tx1"/>
                </a:solidFill>
                <a:latin typeface="Arial" charset="0"/>
              </a:defRPr>
            </a:lvl6pPr>
            <a:lvl7pPr marL="2971800" indent="-228600" defTabSz="922338" eaLnBrk="0" fontAlgn="base" hangingPunct="0">
              <a:spcBef>
                <a:spcPct val="0"/>
              </a:spcBef>
              <a:spcAft>
                <a:spcPct val="0"/>
              </a:spcAft>
              <a:defRPr baseline="-25000">
                <a:solidFill>
                  <a:schemeClr val="tx1"/>
                </a:solidFill>
                <a:latin typeface="Arial" charset="0"/>
              </a:defRPr>
            </a:lvl7pPr>
            <a:lvl8pPr marL="3429000" indent="-228600" defTabSz="922338" eaLnBrk="0" fontAlgn="base" hangingPunct="0">
              <a:spcBef>
                <a:spcPct val="0"/>
              </a:spcBef>
              <a:spcAft>
                <a:spcPct val="0"/>
              </a:spcAft>
              <a:defRPr baseline="-25000">
                <a:solidFill>
                  <a:schemeClr val="tx1"/>
                </a:solidFill>
                <a:latin typeface="Arial" charset="0"/>
              </a:defRPr>
            </a:lvl8pPr>
            <a:lvl9pPr marL="3886200" indent="-228600" defTabSz="922338" eaLnBrk="0" fontAlgn="base" hangingPunct="0">
              <a:spcBef>
                <a:spcPct val="0"/>
              </a:spcBef>
              <a:spcAft>
                <a:spcPct val="0"/>
              </a:spcAft>
              <a:defRPr baseline="-25000">
                <a:solidFill>
                  <a:schemeClr val="tx1"/>
                </a:solidFill>
                <a:latin typeface="Arial" charset="0"/>
              </a:defRPr>
            </a:lvl9pPr>
          </a:lstStyle>
          <a:p>
            <a:pPr eaLnBrk="1" hangingPunct="1"/>
            <a:fld id="{228A0804-0AC4-460F-8477-2A5386E44FC0}" type="slidenum">
              <a:rPr lang="en-US" baseline="0" smtClean="0"/>
              <a:pPr eaLnBrk="1" hangingPunct="1"/>
              <a:t>5</a:t>
            </a:fld>
            <a:endParaRPr lang="en-US" baseline="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22863" y="3178177"/>
            <a:ext cx="7374474" cy="352440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14242-45E7-4E14-BC85-8606DABC8180}" type="slidenum">
              <a:rPr lang="en-US"/>
              <a:pPr/>
              <a:t>6</a:t>
            </a:fld>
            <a:endParaRPr lang="en-US" dirty="0"/>
          </a:p>
        </p:txBody>
      </p:sp>
      <p:sp>
        <p:nvSpPr>
          <p:cNvPr id="264194" name="Rectangle 2"/>
          <p:cNvSpPr>
            <a:spLocks noGrp="1" noRot="1" noChangeAspect="1" noChangeArrowheads="1" noTextEdit="1"/>
          </p:cNvSpPr>
          <p:nvPr>
            <p:ph type="sldImg"/>
          </p:nvPr>
        </p:nvSpPr>
        <p:spPr>
          <a:xfrm>
            <a:off x="2876550" y="520700"/>
            <a:ext cx="3467100" cy="2600325"/>
          </a:xfrm>
          <a:ln/>
        </p:spPr>
      </p:sp>
      <p:sp>
        <p:nvSpPr>
          <p:cNvPr id="264195" name="Rectangle 3"/>
          <p:cNvSpPr>
            <a:spLocks noGrp="1" noChangeArrowheads="1"/>
          </p:cNvSpPr>
          <p:nvPr>
            <p:ph type="body" idx="1"/>
          </p:nvPr>
        </p:nvSpPr>
        <p:spPr>
          <a:xfrm>
            <a:off x="922421" y="3293976"/>
            <a:ext cx="7375360" cy="3119702"/>
          </a:xfrm>
        </p:spPr>
        <p:txBody>
          <a:bodyPr lIns="92375" tIns="46187" rIns="92375" bIns="46187"/>
          <a:lstStyle/>
          <a:p>
            <a:pPr lvl="0"/>
            <a:r>
              <a:rPr lang="en-US" dirty="0" smtClean="0"/>
              <a:t>Sponsored by EPRI – Bring Japanese Manufacturers and US Utilities together</a:t>
            </a:r>
          </a:p>
          <a:p>
            <a:pPr lvl="0"/>
            <a:r>
              <a:rPr lang="en-US" dirty="0" smtClean="0"/>
              <a:t>Gain </a:t>
            </a:r>
            <a:r>
              <a:rPr lang="en-US" b="1" dirty="0" smtClean="0"/>
              <a:t>knowledge</a:t>
            </a:r>
            <a:r>
              <a:rPr lang="en-US" dirty="0" smtClean="0"/>
              <a:t> on new technology</a:t>
            </a:r>
          </a:p>
          <a:p>
            <a:pPr lvl="0"/>
            <a:r>
              <a:rPr lang="en-US" dirty="0" smtClean="0"/>
              <a:t>Expand </a:t>
            </a:r>
            <a:r>
              <a:rPr lang="en-US" b="1" dirty="0" smtClean="0"/>
              <a:t>relationship</a:t>
            </a:r>
            <a:r>
              <a:rPr lang="en-US" dirty="0" smtClean="0"/>
              <a:t> with world class vendors who manufacture energy efficient products.</a:t>
            </a:r>
          </a:p>
          <a:p>
            <a:pPr lvl="0"/>
            <a:r>
              <a:rPr lang="en-US" b="1" dirty="0" smtClean="0"/>
              <a:t>Influence</a:t>
            </a:r>
            <a:r>
              <a:rPr lang="en-US" dirty="0" smtClean="0"/>
              <a:t> new product design to meet the particular needs of the BPA region.</a:t>
            </a:r>
          </a:p>
          <a:p>
            <a:pPr lvl="0"/>
            <a:r>
              <a:rPr lang="en-US" b="1" dirty="0" smtClean="0"/>
              <a:t>Bring</a:t>
            </a:r>
            <a:r>
              <a:rPr lang="en-US" dirty="0" smtClean="0"/>
              <a:t> new energy efficient technology to BPA territory.</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Products are introduced to US when a clear market need is identified, understood, and a suitable product developed.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dirty="0" smtClean="0"/>
              <a:t>Good examples are Eco Cute for Japanese homes, and Daikin </a:t>
            </a:r>
            <a:r>
              <a:rPr lang="en-US" sz="1200" dirty="0" err="1" smtClean="0"/>
              <a:t>Altherma</a:t>
            </a:r>
            <a:r>
              <a:rPr lang="en-US" sz="1200" dirty="0" smtClean="0"/>
              <a:t> for European homes.</a:t>
            </a:r>
            <a:endParaRPr lang="en-US" dirty="0"/>
          </a:p>
        </p:txBody>
      </p:sp>
      <p:sp>
        <p:nvSpPr>
          <p:cNvPr id="4" name="Slide Number Placeholder 3"/>
          <p:cNvSpPr>
            <a:spLocks noGrp="1"/>
          </p:cNvSpPr>
          <p:nvPr>
            <p:ph type="sldNum" sz="quarter" idx="10"/>
          </p:nvPr>
        </p:nvSpPr>
        <p:spPr/>
        <p:txBody>
          <a:bodyPr/>
          <a:lstStyle/>
          <a:p>
            <a:pPr>
              <a:defRPr/>
            </a:pPr>
            <a:fld id="{8A3DACD2-B295-4174-997C-C5A503AD7FC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 Q</a:t>
            </a:r>
          </a:p>
          <a:p>
            <a:r>
              <a:rPr lang="en-US" dirty="0" smtClean="0"/>
              <a:t>Utilizes dual refrigerant pipes that maximize the characteristics of two types of HFC refrigerant, R410A and R134a. Achieves COP 4.0 for boiling and COP 3.0 during circulation and heat retention. </a:t>
            </a:r>
          </a:p>
          <a:p>
            <a:r>
              <a:rPr lang="en-US" dirty="0" smtClean="0"/>
              <a:t>22% less energy required per year for water heating and heat retention (compared to previous model). </a:t>
            </a:r>
          </a:p>
          <a:p>
            <a:r>
              <a:rPr lang="en-US" dirty="0" smtClean="0"/>
              <a:t>Heat source device has circulation and heat retention functions so the new MEGA-Q requires no reheating unit for pipe heat retention and no electric heater for tank heat retention. </a:t>
            </a:r>
          </a:p>
          <a:p>
            <a:r>
              <a:rPr lang="en-US" dirty="0" smtClean="0"/>
              <a:t>Operates at a wider temperature range; at outside temperatures as low as -20°C (for extremely cold regions). </a:t>
            </a:r>
          </a:p>
          <a:p>
            <a:endParaRPr lang="en-US" dirty="0"/>
          </a:p>
        </p:txBody>
      </p:sp>
      <p:sp>
        <p:nvSpPr>
          <p:cNvPr id="4" name="Slide Number Placeholder 3"/>
          <p:cNvSpPr>
            <a:spLocks noGrp="1"/>
          </p:cNvSpPr>
          <p:nvPr>
            <p:ph type="sldNum" sz="quarter" idx="10"/>
          </p:nvPr>
        </p:nvSpPr>
        <p:spPr/>
        <p:txBody>
          <a:bodyPr/>
          <a:lstStyle/>
          <a:p>
            <a:fld id="{7B6D7DFF-B455-45FB-BC15-C49E7FA9A940}" type="slidenum">
              <a:rPr lang="en-US" smtClean="0"/>
              <a:pPr/>
              <a:t>9</a:t>
            </a:fld>
            <a:endParaRPr lang="en-US" dirty="0"/>
          </a:p>
        </p:txBody>
      </p:sp>
    </p:spTree>
    <p:extLst>
      <p:ext uri="{BB962C8B-B14F-4D97-AF65-F5344CB8AC3E}">
        <p14:creationId xmlns:p14="http://schemas.microsoft.com/office/powerpoint/2010/main" xmlns="" val="24357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D2366D-F6F6-4D6B-A68B-0E1E04CB9B1E}" type="slidenum">
              <a:rPr lang="en-US" smtClean="0"/>
              <a:pPr>
                <a:defRPr/>
              </a:pPr>
              <a:t>10</a:t>
            </a:fld>
            <a:endParaRPr lang="en-US"/>
          </a:p>
        </p:txBody>
      </p:sp>
    </p:spTree>
    <p:extLst>
      <p:ext uri="{BB962C8B-B14F-4D97-AF65-F5344CB8AC3E}">
        <p14:creationId xmlns:p14="http://schemas.microsoft.com/office/powerpoint/2010/main" xmlns="" val="33982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i="1" dirty="0" smtClean="0"/>
              <a:t>Leverage the p</a:t>
            </a:r>
            <a:r>
              <a:rPr lang="en-US" sz="2400" i="1" dirty="0" smtClean="0"/>
              <a:t>owerful wireless and Internet data aggregation capabilities providing high resolution, large scale performance data at very low cost</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8A3DACD2-B295-4174-997C-C5A503AD7FC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2F1DA14E-DD21-4F05-956C-8F0A754DF580}" type="slidenum">
              <a:rPr lang="en-US"/>
              <a:pPr>
                <a:defRPr/>
              </a:pPr>
              <a:t>‹#›</a:t>
            </a:fld>
            <a:endParaRPr lang="en-US"/>
          </a:p>
        </p:txBody>
      </p:sp>
    </p:spTree>
    <p:extLst>
      <p:ext uri="{BB962C8B-B14F-4D97-AF65-F5344CB8AC3E}">
        <p14:creationId xmlns:p14="http://schemas.microsoft.com/office/powerpoint/2010/main" xmlns="" val="246595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35F2B90E-3A01-4EAB-9601-77C3CC3FD090}" type="slidenum">
              <a:rPr lang="en-US"/>
              <a:pPr>
                <a:defRPr/>
              </a:pPr>
              <a:t>‹#›</a:t>
            </a:fld>
            <a:endParaRPr lang="en-US"/>
          </a:p>
        </p:txBody>
      </p:sp>
    </p:spTree>
    <p:extLst>
      <p:ext uri="{BB962C8B-B14F-4D97-AF65-F5344CB8AC3E}">
        <p14:creationId xmlns:p14="http://schemas.microsoft.com/office/powerpoint/2010/main" xmlns="" val="2711415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37117C5D-3C2A-4093-8FE7-BCE5D8010002}" type="slidenum">
              <a:rPr lang="en-US"/>
              <a:pPr>
                <a:defRPr/>
              </a:pPr>
              <a:t>‹#›</a:t>
            </a:fld>
            <a:endParaRPr lang="en-US"/>
          </a:p>
        </p:txBody>
      </p:sp>
    </p:spTree>
    <p:extLst>
      <p:ext uri="{BB962C8B-B14F-4D97-AF65-F5344CB8AC3E}">
        <p14:creationId xmlns:p14="http://schemas.microsoft.com/office/powerpoint/2010/main" xmlns="" val="199996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54956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D1606049-A61F-46D5-B256-B479EDAF6281}" type="slidenum">
              <a:rPr lang="en-US"/>
              <a:pPr>
                <a:defRPr/>
              </a:pPr>
              <a:t>‹#›</a:t>
            </a:fld>
            <a:endParaRPr lang="en-US"/>
          </a:p>
        </p:txBody>
      </p:sp>
    </p:spTree>
    <p:extLst>
      <p:ext uri="{BB962C8B-B14F-4D97-AF65-F5344CB8AC3E}">
        <p14:creationId xmlns:p14="http://schemas.microsoft.com/office/powerpoint/2010/main" xmlns="" val="3506952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41163CB3-F5ED-476C-B6AB-01007096A0B2}" type="slidenum">
              <a:rPr lang="en-US"/>
              <a:pPr>
                <a:defRPr/>
              </a:pPr>
              <a:t>‹#›</a:t>
            </a:fld>
            <a:endParaRPr lang="en-US"/>
          </a:p>
        </p:txBody>
      </p:sp>
    </p:spTree>
    <p:extLst>
      <p:ext uri="{BB962C8B-B14F-4D97-AF65-F5344CB8AC3E}">
        <p14:creationId xmlns:p14="http://schemas.microsoft.com/office/powerpoint/2010/main" xmlns="" val="278717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14259705-0305-48AD-8F65-5CBE9FB845B3}" type="slidenum">
              <a:rPr lang="en-US"/>
              <a:pPr>
                <a:defRPr/>
              </a:pPr>
              <a:t>‹#›</a:t>
            </a:fld>
            <a:endParaRPr lang="en-US"/>
          </a:p>
        </p:txBody>
      </p:sp>
    </p:spTree>
    <p:extLst>
      <p:ext uri="{BB962C8B-B14F-4D97-AF65-F5344CB8AC3E}">
        <p14:creationId xmlns:p14="http://schemas.microsoft.com/office/powerpoint/2010/main" xmlns="" val="325385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44DFAABC-F511-4BA5-BAD7-CE194DCD5663}" type="slidenum">
              <a:rPr lang="en-US"/>
              <a:pPr>
                <a:defRPr/>
              </a:pPr>
              <a:t>‹#›</a:t>
            </a:fld>
            <a:endParaRPr lang="en-US"/>
          </a:p>
        </p:txBody>
      </p:sp>
    </p:spTree>
    <p:extLst>
      <p:ext uri="{BB962C8B-B14F-4D97-AF65-F5344CB8AC3E}">
        <p14:creationId xmlns:p14="http://schemas.microsoft.com/office/powerpoint/2010/main" xmlns="" val="3690860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6F00CD54-C0C6-4C3D-B1EE-8B68E82F811E}" type="slidenum">
              <a:rPr lang="en-US"/>
              <a:pPr>
                <a:defRPr/>
              </a:pPr>
              <a:t>‹#›</a:t>
            </a:fld>
            <a:endParaRPr lang="en-US"/>
          </a:p>
        </p:txBody>
      </p:sp>
    </p:spTree>
    <p:extLst>
      <p:ext uri="{BB962C8B-B14F-4D97-AF65-F5344CB8AC3E}">
        <p14:creationId xmlns:p14="http://schemas.microsoft.com/office/powerpoint/2010/main" xmlns="" val="387873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07719FBC-263C-44DB-9851-4252EBE1E6B3}" type="slidenum">
              <a:rPr lang="en-US"/>
              <a:pPr>
                <a:defRPr/>
              </a:pPr>
              <a:t>‹#›</a:t>
            </a:fld>
            <a:endParaRPr lang="en-US"/>
          </a:p>
        </p:txBody>
      </p:sp>
    </p:spTree>
    <p:extLst>
      <p:ext uri="{BB962C8B-B14F-4D97-AF65-F5344CB8AC3E}">
        <p14:creationId xmlns:p14="http://schemas.microsoft.com/office/powerpoint/2010/main" xmlns="" val="1116843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3271DA11-632C-4BD4-ACD5-5FE886C0004B}" type="slidenum">
              <a:rPr lang="en-US"/>
              <a:pPr>
                <a:defRPr/>
              </a:pPr>
              <a:t>‹#›</a:t>
            </a:fld>
            <a:endParaRPr lang="en-US"/>
          </a:p>
        </p:txBody>
      </p:sp>
    </p:spTree>
    <p:extLst>
      <p:ext uri="{BB962C8B-B14F-4D97-AF65-F5344CB8AC3E}">
        <p14:creationId xmlns:p14="http://schemas.microsoft.com/office/powerpoint/2010/main" xmlns="" val="222702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 y="533400"/>
            <a:ext cx="9144000" cy="715963"/>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76200" y="1371600"/>
            <a:ext cx="899160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sldNum" sz="quarter" idx="10"/>
          </p:nvPr>
        </p:nvSpPr>
        <p:spPr>
          <a:xfrm>
            <a:off x="8153400" y="6553200"/>
            <a:ext cx="603250" cy="247650"/>
          </a:xfrm>
          <a:ln/>
        </p:spPr>
        <p:txBody>
          <a:bodyPr anchor="ctr"/>
          <a:lstStyle>
            <a:lvl1pPr>
              <a:defRPr sz="1600"/>
            </a:lvl1pPr>
          </a:lstStyle>
          <a:p>
            <a:pPr>
              <a:defRPr/>
            </a:pPr>
            <a:fld id="{54309111-9267-437D-874A-BE364A9C2A61}" type="slidenum">
              <a:rPr lang="en-US" smtClean="0"/>
              <a:pPr>
                <a:defRPr/>
              </a:pPr>
              <a:t>‹#›</a:t>
            </a:fld>
            <a:endParaRPr lang="en-US" dirty="0"/>
          </a:p>
        </p:txBody>
      </p:sp>
    </p:spTree>
    <p:extLst>
      <p:ext uri="{BB962C8B-B14F-4D97-AF65-F5344CB8AC3E}">
        <p14:creationId xmlns:p14="http://schemas.microsoft.com/office/powerpoint/2010/main" xmlns="" val="1375169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26A93993-796C-4025-8028-F5ADE3BE98C4}" type="slidenum">
              <a:rPr lang="en-US"/>
              <a:pPr>
                <a:defRPr/>
              </a:pPr>
              <a:t>‹#›</a:t>
            </a:fld>
            <a:endParaRPr lang="en-US"/>
          </a:p>
        </p:txBody>
      </p:sp>
    </p:spTree>
    <p:extLst>
      <p:ext uri="{BB962C8B-B14F-4D97-AF65-F5344CB8AC3E}">
        <p14:creationId xmlns:p14="http://schemas.microsoft.com/office/powerpoint/2010/main" xmlns="" val="238001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88069C4A-69D3-4E4F-A287-7A9780E5E472}" type="slidenum">
              <a:rPr lang="en-US"/>
              <a:pPr>
                <a:defRPr/>
              </a:pPr>
              <a:t>‹#›</a:t>
            </a:fld>
            <a:endParaRPr lang="en-US"/>
          </a:p>
        </p:txBody>
      </p:sp>
    </p:spTree>
    <p:extLst>
      <p:ext uri="{BB962C8B-B14F-4D97-AF65-F5344CB8AC3E}">
        <p14:creationId xmlns:p14="http://schemas.microsoft.com/office/powerpoint/2010/main" xmlns="" val="3161174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881E54B3-B741-4B7B-BD50-576F2723741B}" type="slidenum">
              <a:rPr lang="en-US"/>
              <a:pPr>
                <a:defRPr/>
              </a:pPr>
              <a:t>‹#›</a:t>
            </a:fld>
            <a:endParaRPr lang="en-US"/>
          </a:p>
        </p:txBody>
      </p:sp>
    </p:spTree>
    <p:extLst>
      <p:ext uri="{BB962C8B-B14F-4D97-AF65-F5344CB8AC3E}">
        <p14:creationId xmlns:p14="http://schemas.microsoft.com/office/powerpoint/2010/main" xmlns="" val="423842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42F14D02-6327-47B6-9827-3434F87C065D}" type="slidenum">
              <a:rPr lang="en-US"/>
              <a:pPr>
                <a:defRPr/>
              </a:pPr>
              <a:t>‹#›</a:t>
            </a:fld>
            <a:endParaRPr lang="en-US"/>
          </a:p>
        </p:txBody>
      </p:sp>
    </p:spTree>
    <p:extLst>
      <p:ext uri="{BB962C8B-B14F-4D97-AF65-F5344CB8AC3E}">
        <p14:creationId xmlns:p14="http://schemas.microsoft.com/office/powerpoint/2010/main" xmlns="" val="2853130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3"/>
          <p:cNvSpPr>
            <a:spLocks noChangeArrowheads="1"/>
          </p:cNvSpPr>
          <p:nvPr userDrawn="1"/>
        </p:nvSpPr>
        <p:spPr bwMode="auto">
          <a:xfrm>
            <a:off x="0" y="457200"/>
            <a:ext cx="9144000" cy="228600"/>
          </a:xfrm>
          <a:prstGeom prst="rect">
            <a:avLst/>
          </a:prstGeom>
          <a:solidFill>
            <a:srgbClr val="00467F"/>
          </a:solidFill>
          <a:ln>
            <a:noFill/>
          </a:ln>
          <a:effectLst/>
          <a:extLst>
            <a:ext uri="{91240B29-F687-4F45-9708-019B960494DF}">
              <a14:hiddenLine xmlns:a14="http://schemas.microsoft.com/office/drawing/2010/main" xmlns="" w="9525">
                <a:solidFill>
                  <a:srgbClr val="5A481C"/>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5E9732"/>
              </a:solidFill>
            </a:endParaRPr>
          </a:p>
        </p:txBody>
      </p:sp>
      <p:sp>
        <p:nvSpPr>
          <p:cNvPr id="5" name="Rectangle 4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aseline="0" smtClean="0"/>
              <a:t>B     O     N     N     E     V     I     L     L     E             P     O     W     E     R             A     D     M     I     N     I     S     T     R     A     T     I     O     N</a:t>
            </a:r>
          </a:p>
        </p:txBody>
      </p:sp>
      <p:sp>
        <p:nvSpPr>
          <p:cNvPr id="4098" name="Rectangle 2"/>
          <p:cNvSpPr>
            <a:spLocks noGrp="1" noChangeArrowheads="1"/>
          </p:cNvSpPr>
          <p:nvPr>
            <p:ph type="ctrTitle"/>
          </p:nvPr>
        </p:nvSpPr>
        <p:spPr>
          <a:xfrm>
            <a:off x="685800" y="1958975"/>
            <a:ext cx="7772400" cy="1470025"/>
          </a:xfrm>
        </p:spPr>
        <p:txBody>
          <a:bodyPr/>
          <a:lstStyle>
            <a:lvl1pP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15240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smtClean="0"/>
            </a:lvl1pPr>
          </a:lstStyle>
          <a:p>
            <a:pPr>
              <a:defRPr/>
            </a:pPr>
            <a:endParaRPr lang="en-US"/>
          </a:p>
        </p:txBody>
      </p:sp>
    </p:spTree>
    <p:extLst>
      <p:ext uri="{BB962C8B-B14F-4D97-AF65-F5344CB8AC3E}">
        <p14:creationId xmlns:p14="http://schemas.microsoft.com/office/powerpoint/2010/main" xmlns="" val="4221806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35169"/>
            <a:ext cx="8763000" cy="381000"/>
          </a:xfrm>
          <a:prstGeom prst="rect">
            <a:avLst/>
          </a:prstGeom>
        </p:spPr>
        <p:txBody>
          <a:bodyPr/>
          <a:lstStyle>
            <a:lvl1pPr>
              <a:defRPr sz="3400" baseline="0"/>
            </a:lvl1pPr>
          </a:lstStyle>
          <a:p>
            <a:r>
              <a:rPr lang="en-US" smtClean="0"/>
              <a:t>Click to edit Master title style</a:t>
            </a:r>
            <a:endParaRPr lang="en-US" dirty="0"/>
          </a:p>
        </p:txBody>
      </p:sp>
      <p:sp>
        <p:nvSpPr>
          <p:cNvPr id="3" name="Content Placeholder 2"/>
          <p:cNvSpPr>
            <a:spLocks noGrp="1"/>
          </p:cNvSpPr>
          <p:nvPr>
            <p:ph idx="1"/>
          </p:nvPr>
        </p:nvSpPr>
        <p:spPr>
          <a:xfrm>
            <a:off x="457200" y="1066799"/>
            <a:ext cx="8229600" cy="5369437"/>
          </a:xfrm>
          <a:prstGeom prst="rect">
            <a:avLst/>
          </a:prstGeom>
        </p:spPr>
        <p:txBody>
          <a:bodyPr/>
          <a:lstStyle>
            <a:lvl1pPr>
              <a:defRPr sz="28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7"/>
          <p:cNvSpPr>
            <a:spLocks noGrp="1" noChangeArrowheads="1"/>
          </p:cNvSpPr>
          <p:nvPr>
            <p:ph type="sldNum" sz="quarter" idx="10"/>
          </p:nvPr>
        </p:nvSpPr>
        <p:spPr>
          <a:xfrm>
            <a:off x="6407150" y="6467475"/>
            <a:ext cx="2736850" cy="390525"/>
          </a:xfrm>
          <a:prstGeom prst="rect">
            <a:avLst/>
          </a:prstGeom>
          <a:ln/>
        </p:spPr>
        <p:txBody>
          <a:bodyPr/>
          <a:lstStyle>
            <a:lvl1pPr>
              <a:defRPr/>
            </a:lvl1pPr>
          </a:lstStyle>
          <a:p>
            <a:pPr>
              <a:defRPr/>
            </a:pPr>
            <a:fld id="{409ACEBD-EC97-4C27-A288-BC8FBE3D19EB}" type="slidenum">
              <a:rPr lang="en-US"/>
              <a:pPr>
                <a:defRPr/>
              </a:pPr>
              <a:t>‹#›</a:t>
            </a:fld>
            <a:endParaRPr lang="en-US"/>
          </a:p>
        </p:txBody>
      </p:sp>
    </p:spTree>
    <p:extLst>
      <p:ext uri="{BB962C8B-B14F-4D97-AF65-F5344CB8AC3E}">
        <p14:creationId xmlns:p14="http://schemas.microsoft.com/office/powerpoint/2010/main" xmlns="" val="105362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7F07BC09-5B17-4224-AF14-BD4DBD8FA690}" type="slidenum">
              <a:rPr lang="en-US"/>
              <a:pPr>
                <a:defRPr/>
              </a:pPr>
              <a:t>‹#›</a:t>
            </a:fld>
            <a:endParaRPr lang="en-US"/>
          </a:p>
        </p:txBody>
      </p:sp>
    </p:spTree>
    <p:extLst>
      <p:ext uri="{BB962C8B-B14F-4D97-AF65-F5344CB8AC3E}">
        <p14:creationId xmlns:p14="http://schemas.microsoft.com/office/powerpoint/2010/main" xmlns="" val="364121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CD139D60-30DA-4947-8330-1A09BB88A3E1}" type="slidenum">
              <a:rPr lang="en-US"/>
              <a:pPr>
                <a:defRPr/>
              </a:pPr>
              <a:t>‹#›</a:t>
            </a:fld>
            <a:endParaRPr lang="en-US"/>
          </a:p>
        </p:txBody>
      </p:sp>
    </p:spTree>
    <p:extLst>
      <p:ext uri="{BB962C8B-B14F-4D97-AF65-F5344CB8AC3E}">
        <p14:creationId xmlns:p14="http://schemas.microsoft.com/office/powerpoint/2010/main" xmlns="" val="81487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D81A474B-DD28-48E1-86B1-308CAB3920FB}" type="slidenum">
              <a:rPr lang="en-US"/>
              <a:pPr>
                <a:defRPr/>
              </a:pPr>
              <a:t>‹#›</a:t>
            </a:fld>
            <a:endParaRPr lang="en-US"/>
          </a:p>
        </p:txBody>
      </p:sp>
    </p:spTree>
    <p:extLst>
      <p:ext uri="{BB962C8B-B14F-4D97-AF65-F5344CB8AC3E}">
        <p14:creationId xmlns:p14="http://schemas.microsoft.com/office/powerpoint/2010/main" xmlns="" val="278678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6A4D45D7-028A-4260-83C6-478F3C77195E}" type="slidenum">
              <a:rPr lang="en-US"/>
              <a:pPr>
                <a:defRPr/>
              </a:pPr>
              <a:t>‹#›</a:t>
            </a:fld>
            <a:endParaRPr lang="en-US"/>
          </a:p>
        </p:txBody>
      </p:sp>
    </p:spTree>
    <p:extLst>
      <p:ext uri="{BB962C8B-B14F-4D97-AF65-F5344CB8AC3E}">
        <p14:creationId xmlns:p14="http://schemas.microsoft.com/office/powerpoint/2010/main" xmlns="" val="2997753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D1683C2E-C92D-44C0-880C-5EA02FBE11C3}" type="slidenum">
              <a:rPr lang="en-US"/>
              <a:pPr>
                <a:defRPr/>
              </a:pPr>
              <a:t>‹#›</a:t>
            </a:fld>
            <a:endParaRPr lang="en-US"/>
          </a:p>
        </p:txBody>
      </p:sp>
    </p:spTree>
    <p:extLst>
      <p:ext uri="{BB962C8B-B14F-4D97-AF65-F5344CB8AC3E}">
        <p14:creationId xmlns:p14="http://schemas.microsoft.com/office/powerpoint/2010/main" xmlns="" val="1849822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CFEEF303-983B-406F-84A5-6E0C0B72BADC}" type="slidenum">
              <a:rPr lang="en-US"/>
              <a:pPr>
                <a:defRPr/>
              </a:pPr>
              <a:t>‹#›</a:t>
            </a:fld>
            <a:endParaRPr lang="en-US"/>
          </a:p>
        </p:txBody>
      </p:sp>
    </p:spTree>
    <p:extLst>
      <p:ext uri="{BB962C8B-B14F-4D97-AF65-F5344CB8AC3E}">
        <p14:creationId xmlns:p14="http://schemas.microsoft.com/office/powerpoint/2010/main" xmlns="" val="270057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7BDF156D-7E4C-4711-8BA8-42BAAACF5166}" type="slidenum">
              <a:rPr lang="en-US"/>
              <a:pPr>
                <a:defRPr/>
              </a:pPr>
              <a:t>‹#›</a:t>
            </a:fld>
            <a:endParaRPr lang="en-US"/>
          </a:p>
        </p:txBody>
      </p:sp>
    </p:spTree>
    <p:extLst>
      <p:ext uri="{BB962C8B-B14F-4D97-AF65-F5344CB8AC3E}">
        <p14:creationId xmlns:p14="http://schemas.microsoft.com/office/powerpoint/2010/main" xmlns="" val="385893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xmlns="">
                <a:solidFill>
                  <a:srgbClr val="C1D82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 y="1828800"/>
            <a:ext cx="89916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aseline="0"/>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smtClean="0">
                <a:solidFill>
                  <a:srgbClr val="00467F"/>
                </a:solidFill>
              </a:defRPr>
            </a:lvl1pPr>
          </a:lstStyle>
          <a:p>
            <a:pPr>
              <a:defRPr/>
            </a:pPr>
            <a:fld id="{6A2F1DE9-F91C-4AFE-B455-EC0A0EE52AC4}" type="slidenum">
              <a:rPr lang="en-US"/>
              <a:pPr>
                <a:defRPr/>
              </a:pPr>
              <a:t>‹#›</a:t>
            </a:fld>
            <a:endParaRPr lang="en-US"/>
          </a:p>
        </p:txBody>
      </p:sp>
      <p:sp>
        <p:nvSpPr>
          <p:cNvPr id="1030" name="Rectangle 14"/>
          <p:cNvSpPr>
            <a:spLocks noChangeArrowheads="1"/>
          </p:cNvSpPr>
          <p:nvPr userDrawn="1"/>
        </p:nvSpPr>
        <p:spPr bwMode="auto">
          <a:xfrm>
            <a:off x="0" y="381000"/>
            <a:ext cx="9144000" cy="76200"/>
          </a:xfrm>
          <a:prstGeom prst="rect">
            <a:avLst/>
          </a:prstGeom>
          <a:solidFill>
            <a:srgbClr val="00467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471"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aseline="0" smtClean="0"/>
              <a:t>B     O     N     N     E     V     I     L     L     E             P     O     W     E     R             A     D     M     I     N     I     S     T     R     A     T     I     O     N</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1" r:id="rId12"/>
  </p:sldLayoutIdLst>
  <p:hf hdr="0" ftr="0" dt="0"/>
  <p:txStyles>
    <p:titleStyle>
      <a:lvl1pPr algn="ctr" rtl="0" eaLnBrk="0" fontAlgn="base" hangingPunct="0">
        <a:spcBef>
          <a:spcPct val="0"/>
        </a:spcBef>
        <a:spcAft>
          <a:spcPct val="0"/>
        </a:spcAft>
        <a:defRPr sz="4000">
          <a:solidFill>
            <a:srgbClr val="00467F"/>
          </a:solidFill>
          <a:latin typeface="+mj-lt"/>
          <a:ea typeface="+mj-ea"/>
          <a:cs typeface="+mj-cs"/>
        </a:defRPr>
      </a:lvl1pPr>
      <a:lvl2pPr algn="ctr" rtl="0" eaLnBrk="0" fontAlgn="base" hangingPunct="0">
        <a:spcBef>
          <a:spcPct val="0"/>
        </a:spcBef>
        <a:spcAft>
          <a:spcPct val="0"/>
        </a:spcAft>
        <a:defRPr sz="4000">
          <a:solidFill>
            <a:srgbClr val="00467F"/>
          </a:solidFill>
          <a:latin typeface="Arial" charset="0"/>
        </a:defRPr>
      </a:lvl2pPr>
      <a:lvl3pPr algn="ctr" rtl="0" eaLnBrk="0" fontAlgn="base" hangingPunct="0">
        <a:spcBef>
          <a:spcPct val="0"/>
        </a:spcBef>
        <a:spcAft>
          <a:spcPct val="0"/>
        </a:spcAft>
        <a:defRPr sz="4000">
          <a:solidFill>
            <a:srgbClr val="00467F"/>
          </a:solidFill>
          <a:latin typeface="Arial" charset="0"/>
        </a:defRPr>
      </a:lvl3pPr>
      <a:lvl4pPr algn="ctr" rtl="0" eaLnBrk="0" fontAlgn="base" hangingPunct="0">
        <a:spcBef>
          <a:spcPct val="0"/>
        </a:spcBef>
        <a:spcAft>
          <a:spcPct val="0"/>
        </a:spcAft>
        <a:defRPr sz="4000">
          <a:solidFill>
            <a:srgbClr val="00467F"/>
          </a:solidFill>
          <a:latin typeface="Arial" charset="0"/>
        </a:defRPr>
      </a:lvl4pPr>
      <a:lvl5pPr algn="ctr" rtl="0" eaLnBrk="0" fontAlgn="base" hangingPunct="0">
        <a:spcBef>
          <a:spcPct val="0"/>
        </a:spcBef>
        <a:spcAft>
          <a:spcPct val="0"/>
        </a:spcAft>
        <a:defRPr sz="4000">
          <a:solidFill>
            <a:srgbClr val="00467F"/>
          </a:solidFill>
          <a:latin typeface="Arial" charset="0"/>
        </a:defRPr>
      </a:lvl5pPr>
      <a:lvl6pPr marL="457200" algn="ctr" rtl="0" eaLnBrk="0" fontAlgn="base" hangingPunct="0">
        <a:spcBef>
          <a:spcPct val="0"/>
        </a:spcBef>
        <a:spcAft>
          <a:spcPct val="0"/>
        </a:spcAft>
        <a:defRPr sz="4000">
          <a:solidFill>
            <a:srgbClr val="00467F"/>
          </a:solidFill>
          <a:latin typeface="Arial" charset="0"/>
        </a:defRPr>
      </a:lvl6pPr>
      <a:lvl7pPr marL="914400" algn="ctr" rtl="0" eaLnBrk="0" fontAlgn="base" hangingPunct="0">
        <a:spcBef>
          <a:spcPct val="0"/>
        </a:spcBef>
        <a:spcAft>
          <a:spcPct val="0"/>
        </a:spcAft>
        <a:defRPr sz="4000">
          <a:solidFill>
            <a:srgbClr val="00467F"/>
          </a:solidFill>
          <a:latin typeface="Arial" charset="0"/>
        </a:defRPr>
      </a:lvl7pPr>
      <a:lvl8pPr marL="1371600" algn="ctr" rtl="0" eaLnBrk="0" fontAlgn="base" hangingPunct="0">
        <a:spcBef>
          <a:spcPct val="0"/>
        </a:spcBef>
        <a:spcAft>
          <a:spcPct val="0"/>
        </a:spcAft>
        <a:defRPr sz="4000">
          <a:solidFill>
            <a:srgbClr val="00467F"/>
          </a:solidFill>
          <a:latin typeface="Arial" charset="0"/>
        </a:defRPr>
      </a:lvl8pPr>
      <a:lvl9pPr marL="1828800" algn="ctr" rtl="0" eaLnBrk="0" fontAlgn="base" hangingPunct="0">
        <a:spcBef>
          <a:spcPct val="0"/>
        </a:spcBef>
        <a:spcAft>
          <a:spcPct val="0"/>
        </a:spcAft>
        <a:defRPr sz="4000">
          <a:solidFill>
            <a:srgbClr val="00467F"/>
          </a:solidFill>
          <a:latin typeface="Arial" charset="0"/>
        </a:defRPr>
      </a:lvl9pPr>
    </p:titleStyle>
    <p:bodyStyle>
      <a:lvl1pPr marL="342900" indent="-342900" algn="l" rtl="0" eaLnBrk="0" fontAlgn="base" hangingPunct="0">
        <a:spcBef>
          <a:spcPct val="20000"/>
        </a:spcBef>
        <a:spcAft>
          <a:spcPct val="0"/>
        </a:spcAft>
        <a:buClr>
          <a:srgbClr val="00467F"/>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467F"/>
        </a:buClr>
        <a:buChar char="•"/>
        <a:defRPr sz="2400">
          <a:solidFill>
            <a:schemeClr val="tx1"/>
          </a:solidFill>
          <a:latin typeface="+mn-lt"/>
        </a:defRPr>
      </a:lvl2pPr>
      <a:lvl3pPr marL="1143000" indent="-228600" algn="l" rtl="0" eaLnBrk="0" fontAlgn="base" hangingPunct="0">
        <a:spcBef>
          <a:spcPct val="20000"/>
        </a:spcBef>
        <a:spcAft>
          <a:spcPct val="0"/>
        </a:spcAft>
        <a:buClr>
          <a:srgbClr val="00467F"/>
        </a:buClr>
        <a:buFont typeface="Verdana"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00467F"/>
        </a:buClr>
        <a:buFont typeface="Wingdings" pitchFamily="2" charset="2"/>
        <a:buChar char="§"/>
        <a:defRPr sz="1800">
          <a:solidFill>
            <a:schemeClr val="tx1"/>
          </a:solidFill>
          <a:latin typeface="+mn-lt"/>
        </a:defRPr>
      </a:lvl4pPr>
      <a:lvl5pPr marL="2057400" indent="-228600" algn="l" rtl="0" eaLnBrk="0" fontAlgn="base" hangingPunct="0">
        <a:spcBef>
          <a:spcPct val="20000"/>
        </a:spcBef>
        <a:spcAft>
          <a:spcPct val="0"/>
        </a:spcAft>
        <a:buClr>
          <a:srgbClr val="00467F"/>
        </a:buClr>
        <a:buChar char="•"/>
        <a:defRPr sz="1800">
          <a:solidFill>
            <a:schemeClr val="tx1"/>
          </a:solidFill>
          <a:latin typeface="+mn-lt"/>
        </a:defRPr>
      </a:lvl5pPr>
      <a:lvl6pPr marL="2514600" indent="-228600" algn="l" rtl="0" eaLnBrk="0" fontAlgn="base" hangingPunct="0">
        <a:spcBef>
          <a:spcPct val="20000"/>
        </a:spcBef>
        <a:spcAft>
          <a:spcPct val="0"/>
        </a:spcAft>
        <a:buClr>
          <a:srgbClr val="00467F"/>
        </a:buClr>
        <a:buChar char="•"/>
        <a:defRPr sz="2000">
          <a:solidFill>
            <a:schemeClr val="tx1"/>
          </a:solidFill>
          <a:latin typeface="+mn-lt"/>
        </a:defRPr>
      </a:lvl6pPr>
      <a:lvl7pPr marL="2971800" indent="-228600" algn="l" rtl="0" eaLnBrk="0" fontAlgn="base" hangingPunct="0">
        <a:spcBef>
          <a:spcPct val="20000"/>
        </a:spcBef>
        <a:spcAft>
          <a:spcPct val="0"/>
        </a:spcAft>
        <a:buClr>
          <a:srgbClr val="00467F"/>
        </a:buClr>
        <a:buChar char="•"/>
        <a:defRPr sz="2000">
          <a:solidFill>
            <a:schemeClr val="tx1"/>
          </a:solidFill>
          <a:latin typeface="+mn-lt"/>
        </a:defRPr>
      </a:lvl7pPr>
      <a:lvl8pPr marL="3429000" indent="-228600" algn="l" rtl="0" eaLnBrk="0" fontAlgn="base" hangingPunct="0">
        <a:spcBef>
          <a:spcPct val="20000"/>
        </a:spcBef>
        <a:spcAft>
          <a:spcPct val="0"/>
        </a:spcAft>
        <a:buClr>
          <a:srgbClr val="00467F"/>
        </a:buClr>
        <a:buChar char="•"/>
        <a:defRPr sz="2000">
          <a:solidFill>
            <a:schemeClr val="tx1"/>
          </a:solidFill>
          <a:latin typeface="+mn-lt"/>
        </a:defRPr>
      </a:lvl8pPr>
      <a:lvl9pPr marL="3886200" indent="-228600" algn="l" rtl="0" eaLnBrk="0" fontAlgn="base" hangingPunct="0">
        <a:spcBef>
          <a:spcPct val="20000"/>
        </a:spcBef>
        <a:spcAft>
          <a:spcPct val="0"/>
        </a:spcAft>
        <a:buClr>
          <a:srgbClr val="00467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baseline="0"/>
          </a:p>
        </p:txBody>
      </p:sp>
      <p:sp>
        <p:nvSpPr>
          <p:cNvPr id="2051"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xmlns="">
                <a:solidFill>
                  <a:srgbClr val="C1D82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2103438"/>
            <a:ext cx="8229600" cy="376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83"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100" baseline="0" smtClean="0"/>
              <a:t>B     O     N     N     E     V     I     L     L     E             P     O     W     E     R             A     D     M     I     N     I     S     T     R     A     T     I     O     N</a:t>
            </a:r>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smtClean="0">
                <a:solidFill>
                  <a:srgbClr val="00467F"/>
                </a:solidFill>
              </a:defRPr>
            </a:lvl1pPr>
          </a:lstStyle>
          <a:p>
            <a:pPr>
              <a:defRPr/>
            </a:pPr>
            <a:fld id="{6892F0DD-48A5-4095-87F8-6D07F5810A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000">
          <a:solidFill>
            <a:srgbClr val="00467F"/>
          </a:solidFill>
          <a:latin typeface="+mj-lt"/>
          <a:ea typeface="+mj-ea"/>
          <a:cs typeface="+mj-cs"/>
        </a:defRPr>
      </a:lvl1pPr>
      <a:lvl2pPr algn="ctr" rtl="0" eaLnBrk="0" fontAlgn="base" hangingPunct="0">
        <a:spcBef>
          <a:spcPct val="0"/>
        </a:spcBef>
        <a:spcAft>
          <a:spcPct val="0"/>
        </a:spcAft>
        <a:defRPr sz="4000">
          <a:solidFill>
            <a:srgbClr val="00467F"/>
          </a:solidFill>
          <a:latin typeface="Arial" charset="0"/>
        </a:defRPr>
      </a:lvl2pPr>
      <a:lvl3pPr algn="ctr" rtl="0" eaLnBrk="0" fontAlgn="base" hangingPunct="0">
        <a:spcBef>
          <a:spcPct val="0"/>
        </a:spcBef>
        <a:spcAft>
          <a:spcPct val="0"/>
        </a:spcAft>
        <a:defRPr sz="4000">
          <a:solidFill>
            <a:srgbClr val="00467F"/>
          </a:solidFill>
          <a:latin typeface="Arial" charset="0"/>
        </a:defRPr>
      </a:lvl3pPr>
      <a:lvl4pPr algn="ctr" rtl="0" eaLnBrk="0" fontAlgn="base" hangingPunct="0">
        <a:spcBef>
          <a:spcPct val="0"/>
        </a:spcBef>
        <a:spcAft>
          <a:spcPct val="0"/>
        </a:spcAft>
        <a:defRPr sz="4000">
          <a:solidFill>
            <a:srgbClr val="00467F"/>
          </a:solidFill>
          <a:latin typeface="Arial" charset="0"/>
        </a:defRPr>
      </a:lvl4pPr>
      <a:lvl5pPr algn="ctr" rtl="0" eaLnBrk="0" fontAlgn="base" hangingPunct="0">
        <a:spcBef>
          <a:spcPct val="0"/>
        </a:spcBef>
        <a:spcAft>
          <a:spcPct val="0"/>
        </a:spcAft>
        <a:defRPr sz="4000">
          <a:solidFill>
            <a:srgbClr val="00467F"/>
          </a:solidFill>
          <a:latin typeface="Arial" charset="0"/>
        </a:defRPr>
      </a:lvl5pPr>
      <a:lvl6pPr marL="457200" algn="ctr" rtl="0" eaLnBrk="0" fontAlgn="base" hangingPunct="0">
        <a:spcBef>
          <a:spcPct val="0"/>
        </a:spcBef>
        <a:spcAft>
          <a:spcPct val="0"/>
        </a:spcAft>
        <a:defRPr sz="4000">
          <a:solidFill>
            <a:srgbClr val="00467F"/>
          </a:solidFill>
          <a:latin typeface="Arial" charset="0"/>
        </a:defRPr>
      </a:lvl6pPr>
      <a:lvl7pPr marL="914400" algn="ctr" rtl="0" eaLnBrk="0" fontAlgn="base" hangingPunct="0">
        <a:spcBef>
          <a:spcPct val="0"/>
        </a:spcBef>
        <a:spcAft>
          <a:spcPct val="0"/>
        </a:spcAft>
        <a:defRPr sz="4000">
          <a:solidFill>
            <a:srgbClr val="00467F"/>
          </a:solidFill>
          <a:latin typeface="Arial" charset="0"/>
        </a:defRPr>
      </a:lvl7pPr>
      <a:lvl8pPr marL="1371600" algn="ctr" rtl="0" eaLnBrk="0" fontAlgn="base" hangingPunct="0">
        <a:spcBef>
          <a:spcPct val="0"/>
        </a:spcBef>
        <a:spcAft>
          <a:spcPct val="0"/>
        </a:spcAft>
        <a:defRPr sz="4000">
          <a:solidFill>
            <a:srgbClr val="00467F"/>
          </a:solidFill>
          <a:latin typeface="Arial" charset="0"/>
        </a:defRPr>
      </a:lvl8pPr>
      <a:lvl9pPr marL="1828800" algn="ctr" rtl="0" eaLnBrk="0" fontAlgn="base" hangingPunct="0">
        <a:spcBef>
          <a:spcPct val="0"/>
        </a:spcBef>
        <a:spcAft>
          <a:spcPct val="0"/>
        </a:spcAft>
        <a:defRPr sz="4000">
          <a:solidFill>
            <a:srgbClr val="00467F"/>
          </a:solidFill>
          <a:latin typeface="Arial" charset="0"/>
        </a:defRPr>
      </a:lvl9pPr>
    </p:titleStyle>
    <p:bodyStyle>
      <a:lvl1pPr marL="342900" indent="-342900" algn="l" rtl="0" eaLnBrk="0" fontAlgn="base" hangingPunct="0">
        <a:spcBef>
          <a:spcPct val="20000"/>
        </a:spcBef>
        <a:spcAft>
          <a:spcPct val="0"/>
        </a:spcAft>
        <a:buClr>
          <a:srgbClr val="00467F"/>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467F"/>
        </a:buClr>
        <a:buChar char="•"/>
        <a:defRPr sz="2800">
          <a:solidFill>
            <a:schemeClr val="tx1"/>
          </a:solidFill>
          <a:latin typeface="+mn-lt"/>
        </a:defRPr>
      </a:lvl2pPr>
      <a:lvl3pPr marL="1143000" indent="-228600" algn="l" rtl="0" eaLnBrk="0" fontAlgn="base" hangingPunct="0">
        <a:spcBef>
          <a:spcPct val="20000"/>
        </a:spcBef>
        <a:spcAft>
          <a:spcPct val="0"/>
        </a:spcAft>
        <a:buClr>
          <a:srgbClr val="00467F"/>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00467F"/>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00467F"/>
        </a:buClr>
        <a:buChar char="•"/>
        <a:defRPr sz="2000">
          <a:solidFill>
            <a:schemeClr val="tx1"/>
          </a:solidFill>
          <a:latin typeface="+mn-lt"/>
        </a:defRPr>
      </a:lvl5pPr>
      <a:lvl6pPr marL="2514600" indent="-228600" algn="l" rtl="0" eaLnBrk="0" fontAlgn="base" hangingPunct="0">
        <a:spcBef>
          <a:spcPct val="20000"/>
        </a:spcBef>
        <a:spcAft>
          <a:spcPct val="0"/>
        </a:spcAft>
        <a:buClr>
          <a:srgbClr val="00467F"/>
        </a:buClr>
        <a:buChar char="•"/>
        <a:defRPr sz="2000">
          <a:solidFill>
            <a:schemeClr val="tx1"/>
          </a:solidFill>
          <a:latin typeface="+mn-lt"/>
        </a:defRPr>
      </a:lvl6pPr>
      <a:lvl7pPr marL="2971800" indent="-228600" algn="l" rtl="0" eaLnBrk="0" fontAlgn="base" hangingPunct="0">
        <a:spcBef>
          <a:spcPct val="20000"/>
        </a:spcBef>
        <a:spcAft>
          <a:spcPct val="0"/>
        </a:spcAft>
        <a:buClr>
          <a:srgbClr val="00467F"/>
        </a:buClr>
        <a:buChar char="•"/>
        <a:defRPr sz="2000">
          <a:solidFill>
            <a:schemeClr val="tx1"/>
          </a:solidFill>
          <a:latin typeface="+mn-lt"/>
        </a:defRPr>
      </a:lvl7pPr>
      <a:lvl8pPr marL="3429000" indent="-228600" algn="l" rtl="0" eaLnBrk="0" fontAlgn="base" hangingPunct="0">
        <a:spcBef>
          <a:spcPct val="20000"/>
        </a:spcBef>
        <a:spcAft>
          <a:spcPct val="0"/>
        </a:spcAft>
        <a:buClr>
          <a:srgbClr val="00467F"/>
        </a:buClr>
        <a:buChar char="•"/>
        <a:defRPr sz="2000">
          <a:solidFill>
            <a:schemeClr val="tx1"/>
          </a:solidFill>
          <a:latin typeface="+mn-lt"/>
        </a:defRPr>
      </a:lvl8pPr>
      <a:lvl9pPr marL="3886200" indent="-228600" algn="l" rtl="0" eaLnBrk="0" fontAlgn="base" hangingPunct="0">
        <a:spcBef>
          <a:spcPct val="20000"/>
        </a:spcBef>
        <a:spcAft>
          <a:spcPct val="0"/>
        </a:spcAft>
        <a:buClr>
          <a:srgbClr val="00467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2286000" y="5791200"/>
            <a:ext cx="4953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20000"/>
              </a:spcBef>
              <a:buClr>
                <a:srgbClr val="0069AA"/>
              </a:buClr>
              <a:buFont typeface="Wingdings" pitchFamily="2" charset="2"/>
              <a:buNone/>
              <a:defRPr sz="2000" baseline="0" smtClean="0">
                <a:solidFill>
                  <a:schemeClr val="bg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ctr" rtl="0" eaLnBrk="0" fontAlgn="base" hangingPunct="0">
        <a:spcBef>
          <a:spcPct val="0"/>
        </a:spcBef>
        <a:spcAft>
          <a:spcPct val="0"/>
        </a:spcAft>
        <a:defRPr sz="4400">
          <a:solidFill>
            <a:srgbClr val="0069AA"/>
          </a:solidFill>
          <a:latin typeface="Arial" charset="0"/>
          <a:ea typeface="+mj-ea"/>
          <a:cs typeface="+mj-cs"/>
        </a:defRPr>
      </a:lvl1pPr>
      <a:lvl2pPr algn="ctr" rtl="0" eaLnBrk="0" fontAlgn="base" hangingPunct="0">
        <a:spcBef>
          <a:spcPct val="0"/>
        </a:spcBef>
        <a:spcAft>
          <a:spcPct val="0"/>
        </a:spcAft>
        <a:defRPr sz="4400">
          <a:solidFill>
            <a:srgbClr val="0069AA"/>
          </a:solidFill>
          <a:latin typeface="Arial" charset="0"/>
        </a:defRPr>
      </a:lvl2pPr>
      <a:lvl3pPr algn="ctr" rtl="0" eaLnBrk="0" fontAlgn="base" hangingPunct="0">
        <a:spcBef>
          <a:spcPct val="0"/>
        </a:spcBef>
        <a:spcAft>
          <a:spcPct val="0"/>
        </a:spcAft>
        <a:defRPr sz="4400">
          <a:solidFill>
            <a:srgbClr val="0069AA"/>
          </a:solidFill>
          <a:latin typeface="Arial" charset="0"/>
        </a:defRPr>
      </a:lvl3pPr>
      <a:lvl4pPr algn="ctr" rtl="0" eaLnBrk="0" fontAlgn="base" hangingPunct="0">
        <a:spcBef>
          <a:spcPct val="0"/>
        </a:spcBef>
        <a:spcAft>
          <a:spcPct val="0"/>
        </a:spcAft>
        <a:defRPr sz="4400">
          <a:solidFill>
            <a:srgbClr val="0069AA"/>
          </a:solidFill>
          <a:latin typeface="Arial" charset="0"/>
        </a:defRPr>
      </a:lvl4pPr>
      <a:lvl5pPr algn="ctr" rtl="0" eaLnBrk="0" fontAlgn="base" hangingPunct="0">
        <a:spcBef>
          <a:spcPct val="0"/>
        </a:spcBef>
        <a:spcAft>
          <a:spcPct val="0"/>
        </a:spcAft>
        <a:defRPr sz="4400">
          <a:solidFill>
            <a:srgbClr val="0069AA"/>
          </a:solidFill>
          <a:latin typeface="Arial" charset="0"/>
        </a:defRPr>
      </a:lvl5pPr>
      <a:lvl6pPr marL="457200" algn="ctr" rtl="0" fontAlgn="base">
        <a:spcBef>
          <a:spcPct val="0"/>
        </a:spcBef>
        <a:spcAft>
          <a:spcPct val="0"/>
        </a:spcAft>
        <a:defRPr sz="4400">
          <a:solidFill>
            <a:srgbClr val="0069AA"/>
          </a:solidFill>
          <a:latin typeface="Arial" charset="0"/>
        </a:defRPr>
      </a:lvl6pPr>
      <a:lvl7pPr marL="914400" algn="ctr" rtl="0" fontAlgn="base">
        <a:spcBef>
          <a:spcPct val="0"/>
        </a:spcBef>
        <a:spcAft>
          <a:spcPct val="0"/>
        </a:spcAft>
        <a:defRPr sz="4400">
          <a:solidFill>
            <a:srgbClr val="0069AA"/>
          </a:solidFill>
          <a:latin typeface="Arial" charset="0"/>
        </a:defRPr>
      </a:lvl7pPr>
      <a:lvl8pPr marL="1371600" algn="ctr" rtl="0" fontAlgn="base">
        <a:spcBef>
          <a:spcPct val="0"/>
        </a:spcBef>
        <a:spcAft>
          <a:spcPct val="0"/>
        </a:spcAft>
        <a:defRPr sz="4400">
          <a:solidFill>
            <a:srgbClr val="0069AA"/>
          </a:solidFill>
          <a:latin typeface="Arial" charset="0"/>
        </a:defRPr>
      </a:lvl8pPr>
      <a:lvl9pPr marL="1828800" algn="ctr" rtl="0" fontAlgn="base">
        <a:spcBef>
          <a:spcPct val="0"/>
        </a:spcBef>
        <a:spcAft>
          <a:spcPct val="0"/>
        </a:spcAft>
        <a:defRPr sz="4400">
          <a:solidFill>
            <a:srgbClr val="0069AA"/>
          </a:solidFill>
          <a:latin typeface="Arial" charset="0"/>
        </a:defRPr>
      </a:lvl9pPr>
    </p:titleStyle>
    <p:bodyStyle>
      <a:lvl1pPr marL="342900" indent="-342900" algn="l" rtl="0" eaLnBrk="0" fontAlgn="base" hangingPunct="0">
        <a:spcBef>
          <a:spcPct val="20000"/>
        </a:spcBef>
        <a:spcAft>
          <a:spcPct val="0"/>
        </a:spcAft>
        <a:buClr>
          <a:srgbClr val="0069AA"/>
        </a:buClr>
        <a:buFont typeface="Wingdings" pitchFamily="2" charset="2"/>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javascript:ClickThumbnail(2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nistrationjmcallahan@bpa.gov503-230-4496www.bpa.gov/energy/n/emerging_technology/www.e3tnw.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javascript:ClickThumbnail(2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26" Type="http://schemas.openxmlformats.org/officeDocument/2006/relationships/hyperlink" Target="javascript:ClickThumbnail(21)" TargetMode="External"/><Relationship Id="rId3" Type="http://schemas.openxmlformats.org/officeDocument/2006/relationships/image" Target="../media/image4.jpeg"/><Relationship Id="rId21" Type="http://schemas.openxmlformats.org/officeDocument/2006/relationships/diagramLayout" Target="../diagrams/layout1.xml"/><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24" Type="http://schemas.microsoft.com/office/2007/relationships/diagramDrawing" Target="../diagrams/drawing1.xml"/><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diagramColors" Target="../diagrams/colors1.xml"/><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diagramQuickStyle" Target="../diagrams/quickStyle1.xml"/><Relationship Id="rId27"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javascript:ClickThumbnail(21)" TargetMode="External"/><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google.com/url?sa=i&amp;rct=j&amp;q=bonneville+power+administration&amp;source=images&amp;cd=&amp;cad=rja&amp;docid=7Bd0yoESsTSp-M&amp;tbnid=maalsXW7tCb8iM:&amp;ved=0CAUQjRw&amp;url=http://blogs.cas.suffolk.edu/mtogawa/&amp;ei=PuBtUerzJMmkiQLym4HICw&amp;bvm=bv.45368065,d.cGE&amp;psig=AFQjCNHqhCGh9-KuceWX0TuLkTqzcgH0pQ&amp;ust=1366241707467127" TargetMode="External"/><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371600" y="4343400"/>
            <a:ext cx="6400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spcAft>
                <a:spcPct val="60000"/>
              </a:spcAft>
              <a:buClr>
                <a:srgbClr val="0069AA"/>
              </a:buClr>
              <a:buFont typeface="Wingdings" pitchFamily="2" charset="2"/>
              <a:buNone/>
            </a:pPr>
            <a:endParaRPr lang="en-US" sz="2400" baseline="0">
              <a:solidFill>
                <a:schemeClr val="bg1"/>
              </a:solidFill>
            </a:endParaRPr>
          </a:p>
        </p:txBody>
      </p:sp>
      <p:sp>
        <p:nvSpPr>
          <p:cNvPr id="5123" name="Rectangle 12"/>
          <p:cNvSpPr>
            <a:spLocks noGrp="1" noChangeArrowheads="1"/>
          </p:cNvSpPr>
          <p:nvPr>
            <p:ph type="ctrTitle" idx="4294967295"/>
          </p:nvPr>
        </p:nvSpPr>
        <p:spPr bwMode="auto">
          <a:xfrm>
            <a:off x="685800" y="2590800"/>
            <a:ext cx="7772400" cy="24384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sz="3200" b="1" dirty="0" smtClean="0">
                <a:solidFill>
                  <a:srgbClr val="0070C0"/>
                </a:solidFill>
              </a:rPr>
              <a:t>Emerging Technology Update</a:t>
            </a:r>
            <a:br>
              <a:rPr lang="en-US" sz="3200" b="1" dirty="0" smtClean="0">
                <a:solidFill>
                  <a:srgbClr val="0070C0"/>
                </a:solidFill>
              </a:rPr>
            </a:br>
            <a:r>
              <a:rPr lang="en-US" sz="3200" b="1" dirty="0" smtClean="0">
                <a:solidFill>
                  <a:srgbClr val="0070C0"/>
                </a:solidFill>
              </a:rPr>
              <a:t>Presented To</a:t>
            </a:r>
            <a:br>
              <a:rPr lang="en-US" sz="3200" b="1" dirty="0" smtClean="0">
                <a:solidFill>
                  <a:srgbClr val="0070C0"/>
                </a:solidFill>
              </a:rPr>
            </a:br>
            <a:r>
              <a:rPr lang="en-US" sz="3200" b="1" i="1" dirty="0"/>
              <a:t>Conservation Resources </a:t>
            </a:r>
            <a:r>
              <a:rPr lang="en-US" sz="3200" b="1" i="1" dirty="0" smtClean="0"/>
              <a:t/>
            </a:r>
            <a:br>
              <a:rPr lang="en-US" sz="3200" b="1" i="1" dirty="0" smtClean="0"/>
            </a:br>
            <a:r>
              <a:rPr lang="en-US" sz="3200" b="1" i="1" dirty="0" smtClean="0"/>
              <a:t>Advisory </a:t>
            </a:r>
            <a:r>
              <a:rPr lang="en-US" sz="3200" b="1" i="1" dirty="0"/>
              <a:t>Committee </a:t>
            </a:r>
            <a:r>
              <a:rPr lang="en-US" sz="3200" b="1" dirty="0"/>
              <a:t/>
            </a:r>
            <a:br>
              <a:rPr lang="en-US" sz="3200" b="1" dirty="0"/>
            </a:br>
            <a:r>
              <a:rPr lang="en-US" sz="3200" b="1" dirty="0"/>
              <a:t>June 4, 2014  </a:t>
            </a:r>
            <a:r>
              <a:rPr lang="en-US" sz="3200" b="1" dirty="0" smtClean="0">
                <a:solidFill>
                  <a:srgbClr val="0070C0"/>
                </a:solidFill>
              </a:rPr>
              <a:t/>
            </a:r>
            <a:br>
              <a:rPr lang="en-US" sz="3200" b="1" dirty="0" smtClean="0">
                <a:solidFill>
                  <a:srgbClr val="0070C0"/>
                </a:solidFill>
              </a:rPr>
            </a:br>
            <a:endParaRPr lang="en-US" sz="3200" dirty="0" smtClean="0">
              <a:solidFill>
                <a:schemeClr val="tx1"/>
              </a:solidFill>
            </a:endParaRPr>
          </a:p>
        </p:txBody>
      </p:sp>
      <p:sp>
        <p:nvSpPr>
          <p:cNvPr id="5124" name="Rectangle 13"/>
          <p:cNvSpPr>
            <a:spLocks noGrp="1" noChangeArrowheads="1"/>
          </p:cNvSpPr>
          <p:nvPr>
            <p:ph type="subTitle" idx="4294967295"/>
          </p:nvPr>
        </p:nvSpPr>
        <p:spPr bwMode="auto">
          <a:xfrm>
            <a:off x="457200" y="5257800"/>
            <a:ext cx="7315200" cy="140176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a:spcBef>
                <a:spcPts val="0"/>
              </a:spcBef>
              <a:buFont typeface="Wingdings" pitchFamily="2" charset="2"/>
              <a:buNone/>
            </a:pPr>
            <a:r>
              <a:rPr lang="en-US" sz="2000" b="1" dirty="0" smtClean="0">
                <a:solidFill>
                  <a:srgbClr val="0070C0"/>
                </a:solidFill>
              </a:rPr>
              <a:t>Jack Callahan, P.E</a:t>
            </a:r>
            <a:r>
              <a:rPr lang="en-US" sz="2000" dirty="0" smtClean="0">
                <a:solidFill>
                  <a:srgbClr val="0070C0"/>
                </a:solidFill>
              </a:rPr>
              <a:t>.</a:t>
            </a:r>
            <a:r>
              <a:rPr lang="en-US" sz="2000" b="1" dirty="0" smtClean="0">
                <a:solidFill>
                  <a:srgbClr val="0070C0"/>
                </a:solidFill>
              </a:rPr>
              <a:t>,CMVP</a:t>
            </a:r>
            <a:endParaRPr lang="en-US" sz="2000" dirty="0" smtClean="0">
              <a:solidFill>
                <a:srgbClr val="0070C0"/>
              </a:solidFill>
            </a:endParaRPr>
          </a:p>
          <a:p>
            <a:pPr marL="0" indent="0">
              <a:spcBef>
                <a:spcPts val="0"/>
              </a:spcBef>
              <a:buFont typeface="Wingdings" pitchFamily="2" charset="2"/>
              <a:buNone/>
            </a:pPr>
            <a:r>
              <a:rPr lang="en-US" sz="2000" dirty="0" smtClean="0">
                <a:solidFill>
                  <a:srgbClr val="0070C0"/>
                </a:solidFill>
              </a:rPr>
              <a:t>Senior Engineer</a:t>
            </a:r>
          </a:p>
          <a:p>
            <a:pPr marL="0" indent="0">
              <a:spcBef>
                <a:spcPts val="0"/>
              </a:spcBef>
              <a:buFont typeface="Wingdings" pitchFamily="2" charset="2"/>
              <a:buNone/>
            </a:pPr>
            <a:r>
              <a:rPr lang="en-US" sz="2000" dirty="0" smtClean="0">
                <a:solidFill>
                  <a:srgbClr val="0070C0"/>
                </a:solidFill>
              </a:rPr>
              <a:t>Bonneville Power Administration</a:t>
            </a:r>
          </a:p>
          <a:p>
            <a:pPr marL="0" indent="0">
              <a:spcBef>
                <a:spcPts val="0"/>
              </a:spcBef>
              <a:buFont typeface="Wingdings" pitchFamily="2" charset="2"/>
              <a:buNone/>
            </a:pPr>
            <a:r>
              <a:rPr lang="en-US" sz="2000" dirty="0" smtClean="0">
                <a:solidFill>
                  <a:srgbClr val="0070C0"/>
                </a:solidFill>
              </a:rPr>
              <a:t>May 16</a:t>
            </a:r>
            <a:r>
              <a:rPr lang="en-US" sz="2000" baseline="30000" dirty="0" smtClean="0">
                <a:solidFill>
                  <a:srgbClr val="0070C0"/>
                </a:solidFill>
              </a:rPr>
              <a:t>th</a:t>
            </a:r>
            <a:r>
              <a:rPr lang="en-US" sz="2000" dirty="0" smtClean="0">
                <a:solidFill>
                  <a:srgbClr val="0070C0"/>
                </a:solidFill>
              </a:rPr>
              <a:t>, 2014</a:t>
            </a:r>
          </a:p>
        </p:txBody>
      </p:sp>
      <p:pic>
        <p:nvPicPr>
          <p:cNvPr id="5125" name="Picture 14" descr="BPA Logo - new colors - cmyk---4 no tex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53871" y="5562600"/>
            <a:ext cx="1561529" cy="109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Smart Grid report artwork - photo grid - 5 pics"/>
          <p:cNvPicPr>
            <a:picLocks noChangeAspect="1" noChangeArrowheads="1"/>
          </p:cNvPicPr>
          <p:nvPr/>
        </p:nvPicPr>
        <p:blipFill>
          <a:blip r:embed="rId4" cstate="print"/>
          <a:srcRect/>
          <a:stretch>
            <a:fillRect/>
          </a:stretch>
        </p:blipFill>
        <p:spPr bwMode="auto">
          <a:xfrm>
            <a:off x="685800" y="685800"/>
            <a:ext cx="7696200"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08709" y="533400"/>
            <a:ext cx="8763000" cy="381000"/>
          </a:xfrm>
        </p:spPr>
        <p:txBody>
          <a:bodyPr/>
          <a:lstStyle/>
          <a:p>
            <a:r>
              <a:rPr lang="en-US" dirty="0" smtClean="0"/>
              <a:t>2. Rooftop Units (RTUs)</a:t>
            </a:r>
          </a:p>
        </p:txBody>
      </p:sp>
      <p:sp>
        <p:nvSpPr>
          <p:cNvPr id="20483" name="Content Placeholder 2"/>
          <p:cNvSpPr>
            <a:spLocks noGrp="1"/>
          </p:cNvSpPr>
          <p:nvPr>
            <p:ph idx="1"/>
          </p:nvPr>
        </p:nvSpPr>
        <p:spPr>
          <a:xfrm>
            <a:off x="457200" y="1110158"/>
            <a:ext cx="5410200" cy="5519242"/>
          </a:xfrm>
        </p:spPr>
        <p:txBody>
          <a:bodyPr/>
          <a:lstStyle/>
          <a:p>
            <a:r>
              <a:rPr lang="en-US" sz="2400" dirty="0" smtClean="0"/>
              <a:t>Why </a:t>
            </a:r>
            <a:r>
              <a:rPr lang="en-US" sz="2400" dirty="0"/>
              <a:t>we chose this focus area</a:t>
            </a:r>
          </a:p>
          <a:p>
            <a:pPr lvl="1"/>
            <a:r>
              <a:rPr lang="en-US" sz="2000" dirty="0" smtClean="0">
                <a:solidFill>
                  <a:srgbClr val="000000"/>
                </a:solidFill>
              </a:rPr>
              <a:t>RTUs serve &gt;50% of the conditioned commercial space in the PNW</a:t>
            </a:r>
          </a:p>
          <a:p>
            <a:pPr lvl="0"/>
            <a:r>
              <a:rPr lang="en-US" sz="2400" dirty="0" smtClean="0">
                <a:solidFill>
                  <a:srgbClr val="000000"/>
                </a:solidFill>
              </a:rPr>
              <a:t>Technology</a:t>
            </a:r>
            <a:endParaRPr lang="en-US" sz="2400" dirty="0">
              <a:solidFill>
                <a:srgbClr val="000000"/>
              </a:solidFill>
            </a:endParaRPr>
          </a:p>
          <a:p>
            <a:pPr lvl="1"/>
            <a:r>
              <a:rPr lang="en-US" sz="2000" dirty="0" smtClean="0">
                <a:solidFill>
                  <a:srgbClr val="000000"/>
                </a:solidFill>
              </a:rPr>
              <a:t>Advanced Retrofit Controller</a:t>
            </a:r>
          </a:p>
          <a:p>
            <a:pPr lvl="2"/>
            <a:r>
              <a:rPr lang="en-US" sz="2000" dirty="0" smtClean="0">
                <a:solidFill>
                  <a:srgbClr val="000000"/>
                </a:solidFill>
              </a:rPr>
              <a:t>Commercially successful</a:t>
            </a:r>
          </a:p>
          <a:p>
            <a:pPr lvl="2"/>
            <a:r>
              <a:rPr lang="en-US" sz="2000" dirty="0" smtClean="0">
                <a:solidFill>
                  <a:srgbClr val="000000"/>
                </a:solidFill>
              </a:rPr>
              <a:t>Remote monitoring and M&amp;V</a:t>
            </a:r>
          </a:p>
          <a:p>
            <a:pPr lvl="2"/>
            <a:r>
              <a:rPr lang="en-US" sz="2000" dirty="0" smtClean="0">
                <a:solidFill>
                  <a:srgbClr val="000000"/>
                </a:solidFill>
              </a:rPr>
              <a:t>Saves ~ 50%</a:t>
            </a:r>
          </a:p>
          <a:p>
            <a:pPr lvl="1"/>
            <a:r>
              <a:rPr lang="en-US" sz="2000" dirty="0" smtClean="0">
                <a:solidFill>
                  <a:srgbClr val="000000"/>
                </a:solidFill>
              </a:rPr>
              <a:t>Advanced Rooftop Units </a:t>
            </a:r>
          </a:p>
          <a:p>
            <a:pPr lvl="2"/>
            <a:r>
              <a:rPr lang="en-US" sz="2000" dirty="0" smtClean="0">
                <a:solidFill>
                  <a:srgbClr val="000000"/>
                </a:solidFill>
              </a:rPr>
              <a:t>Variable Capacity</a:t>
            </a:r>
          </a:p>
          <a:p>
            <a:pPr lvl="2"/>
            <a:r>
              <a:rPr lang="en-US" sz="2000" dirty="0" smtClean="0">
                <a:solidFill>
                  <a:srgbClr val="000000"/>
                </a:solidFill>
              </a:rPr>
              <a:t>IEER &gt; 18</a:t>
            </a:r>
          </a:p>
          <a:p>
            <a:pPr lvl="2"/>
            <a:r>
              <a:rPr lang="en-US" dirty="0" smtClean="0">
                <a:solidFill>
                  <a:srgbClr val="000000"/>
                </a:solidFill>
              </a:rPr>
              <a:t>Diagnostics</a:t>
            </a:r>
          </a:p>
          <a:p>
            <a:pPr lvl="2"/>
            <a:r>
              <a:rPr lang="en-US" dirty="0" smtClean="0">
                <a:solidFill>
                  <a:srgbClr val="000000"/>
                </a:solidFill>
              </a:rPr>
              <a:t>Multiple Manufacturers</a:t>
            </a:r>
            <a:endParaRPr lang="en-US" sz="2000" dirty="0" smtClean="0">
              <a:solidFill>
                <a:srgbClr val="000000"/>
              </a:solidFill>
            </a:endParaRPr>
          </a:p>
          <a:p>
            <a:pPr lvl="2"/>
            <a:endParaRPr lang="en-US" sz="2000" dirty="0" smtClean="0">
              <a:solidFill>
                <a:srgbClr val="000000"/>
              </a:solidFill>
            </a:endParaRPr>
          </a:p>
          <a:p>
            <a:pPr lvl="2"/>
            <a:endParaRPr lang="en-US" sz="2000" dirty="0">
              <a:solidFill>
                <a:srgbClr val="000000"/>
              </a:solidFill>
            </a:endParaRPr>
          </a:p>
          <a:p>
            <a:pPr lvl="1"/>
            <a:endParaRPr lang="en-US" sz="1200" dirty="0"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828243-998F-4F84-BCDD-F4A1E77BA34F}" type="slidenum">
              <a:rPr lang="en-US" smtClean="0">
                <a:solidFill>
                  <a:srgbClr val="00467F"/>
                </a:solidFill>
              </a:rPr>
              <a:pPr eaLnBrk="1" hangingPunct="1"/>
              <a:t>10</a:t>
            </a:fld>
            <a:endParaRPr lang="en-US" smtClean="0">
              <a:solidFill>
                <a:srgbClr val="00467F"/>
              </a:solidFill>
            </a:endParaRPr>
          </a:p>
        </p:txBody>
      </p:sp>
      <p:pic>
        <p:nvPicPr>
          <p:cNvPr id="8" name="Picture 2" descr="Pictur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002" y="6187915"/>
            <a:ext cx="748198" cy="59388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029200" y="3818224"/>
            <a:ext cx="3493477" cy="2628532"/>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867400" y="880894"/>
            <a:ext cx="1981200" cy="2438080"/>
          </a:xfrm>
          <a:prstGeom prst="rect">
            <a:avLst/>
          </a:prstGeom>
        </p:spPr>
      </p:pic>
    </p:spTree>
    <p:extLst>
      <p:ext uri="{BB962C8B-B14F-4D97-AF65-F5344CB8AC3E}">
        <p14:creationId xmlns:p14="http://schemas.microsoft.com/office/powerpoint/2010/main" xmlns="" val="1204931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3. Energy Management: </a:t>
            </a:r>
            <a:r>
              <a:rPr lang="en-US" sz="3200" b="1" i="1" dirty="0" smtClean="0"/>
              <a:t>Smart Connected Devices</a:t>
            </a:r>
            <a:endParaRPr lang="en-US" sz="3200" b="1" i="1" dirty="0"/>
          </a:p>
        </p:txBody>
      </p:sp>
      <p:sp>
        <p:nvSpPr>
          <p:cNvPr id="3" name="Content Placeholder 2"/>
          <p:cNvSpPr>
            <a:spLocks noGrp="1"/>
          </p:cNvSpPr>
          <p:nvPr>
            <p:ph idx="1"/>
          </p:nvPr>
        </p:nvSpPr>
        <p:spPr>
          <a:xfrm>
            <a:off x="457200" y="1371600"/>
            <a:ext cx="8229600" cy="5257800"/>
          </a:xfrm>
        </p:spPr>
        <p:txBody>
          <a:bodyPr/>
          <a:lstStyle/>
          <a:p>
            <a:pPr marL="457200" indent="-457200">
              <a:buFont typeface="Wingdings" charset="2"/>
              <a:buChar char="Ø"/>
            </a:pPr>
            <a:r>
              <a:rPr lang="en-US" dirty="0" smtClean="0"/>
              <a:t>Low cost, high resolution, real-time, large scale performance data.</a:t>
            </a:r>
            <a:endParaRPr lang="en-US" sz="2400" dirty="0" smtClean="0"/>
          </a:p>
          <a:p>
            <a:pPr marL="457200" indent="-457200">
              <a:buFont typeface="Wingdings" charset="2"/>
              <a:buChar char="Ø"/>
            </a:pPr>
            <a:r>
              <a:rPr lang="en-US" dirty="0" smtClean="0"/>
              <a:t>Feedback used by manufacturers and providers for performance improvements.</a:t>
            </a:r>
          </a:p>
          <a:p>
            <a:pPr marL="457200" indent="-457200">
              <a:buFont typeface="+mj-lt"/>
              <a:buAutoNum type="arabicPeriod"/>
            </a:pPr>
            <a:endParaRPr lang="en-US" dirty="0"/>
          </a:p>
        </p:txBody>
      </p:sp>
      <p:pic>
        <p:nvPicPr>
          <p:cNvPr id="6" name="Picture 3" descr="http://e3tnw.org/Documents/279_high%20bay%20with%20wireless%20contro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3657600"/>
            <a:ext cx="3605932"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9000" y="3886200"/>
            <a:ext cx="2106718" cy="14097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2400" y="3299923"/>
            <a:ext cx="2891317" cy="3558077"/>
          </a:xfrm>
          <a:prstGeom prst="rect">
            <a:avLst/>
          </a:prstGeom>
        </p:spPr>
      </p:pic>
      <p:sp>
        <p:nvSpPr>
          <p:cNvPr id="9" name="Slide Number Placeholder 8"/>
          <p:cNvSpPr>
            <a:spLocks noGrp="1"/>
          </p:cNvSpPr>
          <p:nvPr>
            <p:ph type="sldNum" sz="quarter" idx="10"/>
          </p:nvPr>
        </p:nvSpPr>
        <p:spPr/>
        <p:txBody>
          <a:bodyPr/>
          <a:lstStyle/>
          <a:p>
            <a:pPr>
              <a:defRPr/>
            </a:pPr>
            <a:fld id="{54309111-9267-437D-874A-BE364A9C2A61}" type="slidenum">
              <a:rPr lang="en-US" smtClean="0"/>
              <a:pPr>
                <a:defRPr/>
              </a:pPr>
              <a:t>11</a:t>
            </a:fld>
            <a:endParaRPr lang="en-US" dirty="0"/>
          </a:p>
        </p:txBody>
      </p:sp>
    </p:spTree>
    <p:extLst>
      <p:ext uri="{BB962C8B-B14F-4D97-AF65-F5344CB8AC3E}">
        <p14:creationId xmlns:p14="http://schemas.microsoft.com/office/powerpoint/2010/main" xmlns="" val="4000512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153400" cy="685800"/>
          </a:xfrm>
        </p:spPr>
        <p:txBody>
          <a:bodyPr/>
          <a:lstStyle/>
          <a:p>
            <a:r>
              <a:rPr lang="en-US" b="1" dirty="0" smtClean="0"/>
              <a:t>Smart Thermostats</a:t>
            </a:r>
            <a:endParaRPr lang="en-US" b="1" dirty="0"/>
          </a:p>
        </p:txBody>
      </p:sp>
      <p:sp>
        <p:nvSpPr>
          <p:cNvPr id="3" name="Content Placeholder 2"/>
          <p:cNvSpPr>
            <a:spLocks noGrp="1"/>
          </p:cNvSpPr>
          <p:nvPr>
            <p:ph idx="1"/>
          </p:nvPr>
        </p:nvSpPr>
        <p:spPr>
          <a:xfrm>
            <a:off x="381000" y="1143000"/>
            <a:ext cx="8458200" cy="5105400"/>
          </a:xfrm>
        </p:spPr>
        <p:txBody>
          <a:bodyPr/>
          <a:lstStyle/>
          <a:p>
            <a:pPr indent="0">
              <a:buNone/>
            </a:pPr>
            <a:r>
              <a:rPr lang="en-US" b="1" dirty="0" smtClean="0">
                <a:solidFill>
                  <a:srgbClr val="0070C0"/>
                </a:solidFill>
              </a:rPr>
              <a:t>The Hype</a:t>
            </a:r>
            <a:endParaRPr lang="en-US" sz="2800" dirty="0" smtClean="0"/>
          </a:p>
          <a:p>
            <a:pPr indent="0">
              <a:buNone/>
            </a:pPr>
            <a:r>
              <a:rPr lang="en-US" sz="2800" dirty="0" smtClean="0"/>
              <a:t>Intelligent, internet </a:t>
            </a:r>
            <a:r>
              <a:rPr lang="en-US" sz="2800" dirty="0"/>
              <a:t>connected thermostats </a:t>
            </a:r>
            <a:r>
              <a:rPr lang="en-US" sz="2800" dirty="0" smtClean="0"/>
              <a:t>promise </a:t>
            </a:r>
            <a:r>
              <a:rPr lang="en-US" sz="2800" dirty="0"/>
              <a:t>deeper and more persistent energy </a:t>
            </a:r>
            <a:r>
              <a:rPr lang="en-US" sz="2800" dirty="0" smtClean="0"/>
              <a:t>savings.</a:t>
            </a:r>
          </a:p>
          <a:p>
            <a:pPr lvl="1" indent="0">
              <a:buNone/>
            </a:pPr>
            <a:r>
              <a:rPr lang="en-US" dirty="0" smtClean="0"/>
              <a:t>…</a:t>
            </a:r>
            <a:r>
              <a:rPr lang="en-US" i="1" dirty="0" smtClean="0"/>
              <a:t>but will these savings occur in the real world</a:t>
            </a:r>
            <a:r>
              <a:rPr lang="en-US" dirty="0" smtClean="0"/>
              <a:t>?</a:t>
            </a:r>
          </a:p>
          <a:p>
            <a:pPr lvl="1" indent="0">
              <a:buNone/>
            </a:pPr>
            <a:r>
              <a:rPr lang="en-US" i="1" dirty="0" smtClean="0"/>
              <a:t>…and how will we know?</a:t>
            </a:r>
          </a:p>
          <a:p>
            <a:pPr indent="0">
              <a:spcBef>
                <a:spcPts val="1200"/>
              </a:spcBef>
              <a:buNone/>
            </a:pPr>
            <a:r>
              <a:rPr lang="en-US" b="1" dirty="0" smtClean="0">
                <a:solidFill>
                  <a:srgbClr val="0070C0"/>
                </a:solidFill>
              </a:rPr>
              <a:t>The Hope</a:t>
            </a:r>
          </a:p>
          <a:p>
            <a:pPr indent="0">
              <a:buNone/>
            </a:pPr>
            <a:endParaRPr lang="en-US" sz="2800" dirty="0" smtClean="0">
              <a:solidFill>
                <a:srgbClr val="0070C0"/>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xmlns="" val="1996739776"/>
              </p:ext>
            </p:extLst>
          </p:nvPr>
        </p:nvGraphicFramePr>
        <p:xfrm>
          <a:off x="76200" y="3962400"/>
          <a:ext cx="912495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a:defRPr/>
            </a:pPr>
            <a:fld id="{54309111-9267-437D-874A-BE364A9C2A61}" type="slidenum">
              <a:rPr lang="en-US" smtClean="0"/>
              <a:pPr>
                <a:defRPr/>
              </a:pPr>
              <a:t>12</a:t>
            </a:fld>
            <a:endParaRPr lang="en-US" dirty="0"/>
          </a:p>
        </p:txBody>
      </p:sp>
    </p:spTree>
    <p:extLst>
      <p:ext uri="{BB962C8B-B14F-4D97-AF65-F5344CB8AC3E}">
        <p14:creationId xmlns:p14="http://schemas.microsoft.com/office/powerpoint/2010/main" xmlns="" val="371724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xmlns="" val="3580969712"/>
              </p:ext>
            </p:extLst>
          </p:nvPr>
        </p:nvGraphicFramePr>
        <p:xfrm>
          <a:off x="304800" y="1600200"/>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oAutofit/>
          </a:bodyPr>
          <a:lstStyle/>
          <a:p>
            <a:pPr algn="ctr">
              <a:defRPr sz="1800" b="1" i="0" u="none" strike="noStrike" kern="1200" baseline="0">
                <a:solidFill>
                  <a:srgbClr val="000000"/>
                </a:solidFill>
                <a:latin typeface="+mn-lt"/>
                <a:ea typeface="+mn-ea"/>
                <a:cs typeface="+mn-cs"/>
              </a:defRPr>
            </a:pPr>
            <a:r>
              <a:rPr lang="en-US" sz="2400" b="1" dirty="0" smtClean="0">
                <a:solidFill>
                  <a:srgbClr val="000000"/>
                </a:solidFill>
                <a:latin typeface="+mn-lt"/>
                <a:cs typeface="+mn-cs"/>
              </a:rPr>
              <a:t>Aggregated Thermostat Data</a:t>
            </a:r>
            <a:endParaRPr lang="en-US" sz="1600" b="1" dirty="0" smtClean="0">
              <a:solidFill>
                <a:srgbClr val="000000"/>
              </a:solidFill>
              <a:latin typeface="+mn-lt"/>
              <a:cs typeface="+mn-cs"/>
            </a:endParaRPr>
          </a:p>
          <a:p>
            <a:pPr algn="ctr">
              <a:defRPr sz="1800" b="1" i="0" u="none" strike="noStrike" kern="1200" baseline="0">
                <a:solidFill>
                  <a:srgbClr val="000000"/>
                </a:solidFill>
                <a:latin typeface="+mn-lt"/>
                <a:ea typeface="+mn-ea"/>
                <a:cs typeface="+mn-cs"/>
              </a:defRPr>
            </a:pPr>
            <a:r>
              <a:rPr lang="en-US" b="1" dirty="0">
                <a:solidFill>
                  <a:srgbClr val="000000"/>
                </a:solidFill>
                <a:latin typeface="+mn-lt"/>
                <a:cs typeface="+mn-cs"/>
              </a:rPr>
              <a:t>for 900 networked thermostats in the Pacific </a:t>
            </a:r>
            <a:r>
              <a:rPr lang="en-US" b="1" dirty="0" smtClean="0">
                <a:solidFill>
                  <a:srgbClr val="000000"/>
                </a:solidFill>
                <a:latin typeface="+mn-lt"/>
                <a:cs typeface="+mn-cs"/>
              </a:rPr>
              <a:t>Northwest</a:t>
            </a:r>
          </a:p>
          <a:p>
            <a:pPr algn="ctr">
              <a:defRPr sz="1800" b="1" i="0" u="none" strike="noStrike" kern="1200" baseline="0">
                <a:solidFill>
                  <a:srgbClr val="000000"/>
                </a:solidFill>
                <a:latin typeface="+mn-lt"/>
                <a:ea typeface="+mn-ea"/>
                <a:cs typeface="+mn-cs"/>
              </a:defRPr>
            </a:pPr>
            <a:r>
              <a:rPr lang="en-US" b="1" baseline="0" dirty="0" smtClean="0">
                <a:solidFill>
                  <a:srgbClr val="000000"/>
                </a:solidFill>
              </a:rPr>
              <a:t>by hour of day, 2/1/14 to 2/28/14</a:t>
            </a:r>
            <a:endParaRPr lang="en-US" b="1" dirty="0">
              <a:solidFill>
                <a:srgbClr val="000000"/>
              </a:solidFill>
              <a:latin typeface="+mn-lt"/>
              <a:cs typeface="+mn-cs"/>
            </a:endParaRPr>
          </a:p>
        </p:txBody>
      </p:sp>
      <p:sp>
        <p:nvSpPr>
          <p:cNvPr id="4" name="TextBox 3"/>
          <p:cNvSpPr txBox="1"/>
          <p:nvPr/>
        </p:nvSpPr>
        <p:spPr>
          <a:xfrm>
            <a:off x="1962150" y="2438400"/>
            <a:ext cx="6096000" cy="646331"/>
          </a:xfrm>
          <a:prstGeom prst="rect">
            <a:avLst/>
          </a:prstGeom>
          <a:noFill/>
        </p:spPr>
        <p:txBody>
          <a:bodyPr wrap="square" rtlCol="0" anchor="t">
            <a:spAutoFit/>
          </a:bodyPr>
          <a:lstStyle/>
          <a:p>
            <a:r>
              <a:rPr lang="en-US" sz="5400" dirty="0" smtClean="0">
                <a:solidFill>
                  <a:srgbClr val="D31645">
                    <a:alpha val="13000"/>
                  </a:srgbClr>
                </a:solidFill>
              </a:rPr>
              <a:t>Preliminary Analysis</a:t>
            </a:r>
            <a:endParaRPr lang="en-US" sz="5400" dirty="0">
              <a:solidFill>
                <a:srgbClr val="D31645">
                  <a:alpha val="13000"/>
                </a:srgbClr>
              </a:solidFill>
            </a:endParaRPr>
          </a:p>
        </p:txBody>
      </p:sp>
      <p:sp>
        <p:nvSpPr>
          <p:cNvPr id="5" name="Slide Number Placeholder 4"/>
          <p:cNvSpPr>
            <a:spLocks noGrp="1"/>
          </p:cNvSpPr>
          <p:nvPr>
            <p:ph type="sldNum" sz="quarter" idx="10"/>
          </p:nvPr>
        </p:nvSpPr>
        <p:spPr/>
        <p:txBody>
          <a:bodyPr/>
          <a:lstStyle/>
          <a:p>
            <a:pPr>
              <a:defRPr/>
            </a:pPr>
            <a:fld id="{D1683C2E-C92D-44C0-880C-5EA02FBE11C3}" type="slidenum">
              <a:rPr lang="en-US" smtClean="0"/>
              <a:pPr>
                <a:defRPr/>
              </a:pPr>
              <a:t>13</a:t>
            </a:fld>
            <a:endParaRPr lang="en-US"/>
          </a:p>
        </p:txBody>
      </p:sp>
    </p:spTree>
    <p:extLst>
      <p:ext uri="{BB962C8B-B14F-4D97-AF65-F5344CB8AC3E}">
        <p14:creationId xmlns:p14="http://schemas.microsoft.com/office/powerpoint/2010/main" xmlns="" val="2989672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LED Lights ramping up in Programs since 2013</a:t>
            </a:r>
            <a:endParaRPr lang="en-US" dirty="0"/>
          </a:p>
        </p:txBody>
      </p:sp>
      <p:sp>
        <p:nvSpPr>
          <p:cNvPr id="3" name="Content Placeholder 2"/>
          <p:cNvSpPr>
            <a:spLocks noGrp="1"/>
          </p:cNvSpPr>
          <p:nvPr>
            <p:ph idx="1"/>
          </p:nvPr>
        </p:nvSpPr>
        <p:spPr>
          <a:xfrm>
            <a:off x="381000" y="1371600"/>
            <a:ext cx="8382000" cy="5181600"/>
          </a:xfrm>
        </p:spPr>
        <p:txBody>
          <a:bodyPr/>
          <a:lstStyle/>
          <a:p>
            <a:r>
              <a:rPr lang="en-US" dirty="0" smtClean="0"/>
              <a:t>PAR lamps</a:t>
            </a:r>
          </a:p>
          <a:p>
            <a:r>
              <a:rPr lang="en-US" dirty="0" smtClean="0"/>
              <a:t>Streetlights / Parking lot lights</a:t>
            </a:r>
          </a:p>
          <a:p>
            <a:r>
              <a:rPr lang="en-US" dirty="0" smtClean="0"/>
              <a:t>High Bay</a:t>
            </a:r>
          </a:p>
          <a:p>
            <a:r>
              <a:rPr lang="en-US" dirty="0" smtClean="0"/>
              <a:t>Office ambient</a:t>
            </a:r>
          </a:p>
          <a:p>
            <a:r>
              <a:rPr lang="en-US" dirty="0" smtClean="0"/>
              <a:t>Exterior: </a:t>
            </a:r>
            <a:r>
              <a:rPr lang="en-US" dirty="0" err="1"/>
              <a:t>W</a:t>
            </a:r>
            <a:r>
              <a:rPr lang="en-US" dirty="0" err="1" smtClean="0"/>
              <a:t>allpack</a:t>
            </a:r>
            <a:r>
              <a:rPr lang="en-US" dirty="0" smtClean="0"/>
              <a:t>, Yard lights</a:t>
            </a:r>
          </a:p>
          <a:p>
            <a:endParaRPr lang="en-US" dirty="0"/>
          </a:p>
        </p:txBody>
      </p:sp>
      <p:pic>
        <p:nvPicPr>
          <p:cNvPr id="70658" name="Picture 2" descr="http://www.e3tnw.org/Documents/401_LED%20linear%20offic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5990" y="4343400"/>
            <a:ext cx="256032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70660" name="Picture 4" descr="http://www.e3tnw.org/Documents/crsovr_xaws3-xawm3-wall-l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5550" y="1219200"/>
            <a:ext cx="1981200" cy="1981201"/>
          </a:xfrm>
          <a:prstGeom prst="rect">
            <a:avLst/>
          </a:prstGeom>
          <a:noFill/>
          <a:extLst>
            <a:ext uri="{909E8E84-426E-40DD-AFC4-6F175D3DCCD1}">
              <a14:hiddenFill xmlns:a14="http://schemas.microsoft.com/office/drawing/2010/main" xmlns="">
                <a:solidFill>
                  <a:srgbClr val="FFFFFF"/>
                </a:solidFill>
              </a14:hiddenFill>
            </a:ext>
          </a:extLst>
        </p:spPr>
      </p:pic>
      <p:pic>
        <p:nvPicPr>
          <p:cNvPr id="70662" name="Picture 6" descr="http://asset1.cbsistatic.com/cnwk.1d/i/tim/2011/11/15/DigitalLummens_daylight_610x349.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 y="4438650"/>
            <a:ext cx="3729214"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0"/>
          </p:nvPr>
        </p:nvSpPr>
        <p:spPr/>
        <p:txBody>
          <a:bodyPr/>
          <a:lstStyle/>
          <a:p>
            <a:pPr>
              <a:defRPr/>
            </a:pPr>
            <a:fld id="{54309111-9267-437D-874A-BE364A9C2A61}" type="slidenum">
              <a:rPr lang="en-US" smtClean="0"/>
              <a:pPr>
                <a:defRPr/>
              </a:pPr>
              <a:t>14</a:t>
            </a:fld>
            <a:endParaRPr lang="en-US" dirty="0"/>
          </a:p>
        </p:txBody>
      </p:sp>
    </p:spTree>
    <p:extLst>
      <p:ext uri="{BB962C8B-B14F-4D97-AF65-F5344CB8AC3E}">
        <p14:creationId xmlns:p14="http://schemas.microsoft.com/office/powerpoint/2010/main" xmlns="" val="393459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706562"/>
          </a:xfrm>
        </p:spPr>
        <p:txBody>
          <a:bodyPr>
            <a:normAutofit/>
          </a:bodyPr>
          <a:lstStyle/>
          <a:p>
            <a:r>
              <a:rPr lang="en-US" dirty="0" smtClean="0"/>
              <a:t>LED Lighting, Future Attractions </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dirty="0" smtClean="0"/>
              <a:t>Fixture efficacy of 200+ lumens per watt will replace fluorescents &amp; remaining HID</a:t>
            </a:r>
          </a:p>
          <a:p>
            <a:r>
              <a:rPr lang="en-US" dirty="0" smtClean="0"/>
              <a:t>Costs Declining</a:t>
            </a:r>
          </a:p>
          <a:p>
            <a:r>
              <a:rPr lang="en-US" dirty="0" smtClean="0"/>
              <a:t>Advanced Lighting Controls </a:t>
            </a:r>
          </a:p>
          <a:p>
            <a:pPr lvl="1"/>
            <a:r>
              <a:rPr lang="en-US" dirty="0" smtClean="0"/>
              <a:t>Networked, multi-function, fixture level control</a:t>
            </a:r>
          </a:p>
          <a:p>
            <a:pPr lvl="1"/>
            <a:r>
              <a:rPr lang="en-US" dirty="0" smtClean="0"/>
              <a:t>Cheaper, more reliable controls will save 30% to 90%, someday</a:t>
            </a:r>
          </a:p>
        </p:txBody>
      </p:sp>
      <p:sp>
        <p:nvSpPr>
          <p:cNvPr id="4" name="Slide Number Placeholder 3"/>
          <p:cNvSpPr>
            <a:spLocks noGrp="1"/>
          </p:cNvSpPr>
          <p:nvPr>
            <p:ph type="sldNum" sz="quarter" idx="10"/>
          </p:nvPr>
        </p:nvSpPr>
        <p:spPr/>
        <p:txBody>
          <a:bodyPr/>
          <a:lstStyle/>
          <a:p>
            <a:pPr>
              <a:defRPr/>
            </a:pPr>
            <a:fld id="{54309111-9267-437D-874A-BE364A9C2A61}" type="slidenum">
              <a:rPr lang="en-US" smtClean="0"/>
              <a:pPr>
                <a:defRPr/>
              </a:pPr>
              <a:t>15</a:t>
            </a:fld>
            <a:endParaRPr lang="en-US" dirty="0"/>
          </a:p>
        </p:txBody>
      </p:sp>
    </p:spTree>
    <p:extLst>
      <p:ext uri="{BB962C8B-B14F-4D97-AF65-F5344CB8AC3E}">
        <p14:creationId xmlns:p14="http://schemas.microsoft.com/office/powerpoint/2010/main" xmlns="" val="2002207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371600"/>
            <a:ext cx="8686800" cy="5181600"/>
          </a:xfrm>
        </p:spPr>
        <p:txBody>
          <a:bodyPr/>
          <a:lstStyle/>
          <a:p>
            <a:pPr marL="514350" indent="-514350">
              <a:buFont typeface="+mj-lt"/>
              <a:buAutoNum type="arabicPeriod"/>
            </a:pPr>
            <a:r>
              <a:rPr lang="en-US" dirty="0" smtClean="0"/>
              <a:t>Many promising </a:t>
            </a:r>
            <a:r>
              <a:rPr lang="en-US" dirty="0"/>
              <a:t>n</a:t>
            </a:r>
            <a:r>
              <a:rPr lang="en-US" dirty="0" smtClean="0"/>
              <a:t>ew </a:t>
            </a:r>
            <a:r>
              <a:rPr lang="en-US" dirty="0"/>
              <a:t>t</a:t>
            </a:r>
            <a:r>
              <a:rPr lang="en-US" dirty="0" smtClean="0"/>
              <a:t>echnologies for energy efficiency.  </a:t>
            </a:r>
          </a:p>
          <a:p>
            <a:pPr marL="514350" indent="-514350">
              <a:buFont typeface="+mj-lt"/>
              <a:buAutoNum type="arabicPeriod"/>
            </a:pPr>
            <a:r>
              <a:rPr lang="en-US" dirty="0" smtClean="0"/>
              <a:t>BPA emerging technology focus areas include:</a:t>
            </a:r>
          </a:p>
          <a:p>
            <a:pPr marL="914400" lvl="1" indent="-514350">
              <a:buFont typeface="Wingdings" charset="2"/>
              <a:buChar char="Ø"/>
            </a:pPr>
            <a:r>
              <a:rPr lang="en-US" dirty="0" smtClean="0"/>
              <a:t>Energy Management: Smart Connected Devices</a:t>
            </a:r>
          </a:p>
          <a:p>
            <a:pPr marL="914400" lvl="1" indent="-514350">
              <a:buFont typeface="Wingdings" charset="2"/>
              <a:buChar char="Ø"/>
            </a:pPr>
            <a:r>
              <a:rPr lang="en-US" dirty="0" smtClean="0"/>
              <a:t>Variable Capacity HVAC</a:t>
            </a:r>
          </a:p>
          <a:p>
            <a:pPr marL="914400" lvl="1" indent="-514350">
              <a:buFont typeface="Wingdings" charset="2"/>
              <a:buChar char="Ø"/>
            </a:pPr>
            <a:r>
              <a:rPr lang="en-US" dirty="0" smtClean="0"/>
              <a:t>Advanced Rooftop Unit HVAC (RTU)</a:t>
            </a:r>
          </a:p>
          <a:p>
            <a:pPr marL="914400" lvl="1" indent="-514350">
              <a:buFont typeface="Wingdings" charset="2"/>
              <a:buChar char="Ø"/>
            </a:pPr>
            <a:r>
              <a:rPr lang="en-US" dirty="0" smtClean="0"/>
              <a:t>LED Lighting</a:t>
            </a:r>
          </a:p>
          <a:p>
            <a:pPr marL="514350" indent="-514350">
              <a:buFont typeface="+mj-lt"/>
              <a:buAutoNum type="arabicPeriod"/>
            </a:pPr>
            <a:r>
              <a:rPr lang="en-US" dirty="0" smtClean="0"/>
              <a:t>A long &amp; uncertain </a:t>
            </a:r>
            <a:r>
              <a:rPr lang="en-US" dirty="0"/>
              <a:t>p</a:t>
            </a:r>
            <a:r>
              <a:rPr lang="en-US" dirty="0" smtClean="0"/>
              <a:t>ath to regional energy savings</a:t>
            </a:r>
          </a:p>
          <a:p>
            <a:pPr marL="914400" lvl="1" indent="-514350"/>
            <a:r>
              <a:rPr lang="en-US" dirty="0" smtClean="0"/>
              <a:t>Technical Potential – 35%</a:t>
            </a:r>
          </a:p>
          <a:p>
            <a:pPr marL="914400" lvl="1" indent="-514350"/>
            <a:r>
              <a:rPr lang="en-US" dirty="0" smtClean="0"/>
              <a:t>Market Potential – 26%</a:t>
            </a:r>
          </a:p>
          <a:p>
            <a:pPr marL="914400" lvl="1" indent="-514350"/>
            <a:r>
              <a:rPr lang="en-US" dirty="0" smtClean="0"/>
              <a:t>Program Delivery Potential – 25%</a:t>
            </a:r>
          </a:p>
          <a:p>
            <a:pPr marL="514350" indent="-514350">
              <a:buFont typeface="+mj-lt"/>
              <a:buAutoNum type="arabicPeriod"/>
            </a:pPr>
            <a:endParaRPr lang="en-US" dirty="0" smtClean="0"/>
          </a:p>
          <a:p>
            <a:pPr marL="514350" indent="-514350">
              <a:buFont typeface="+mj-lt"/>
              <a:buAutoNum type="arabicPeriod"/>
            </a:pPr>
            <a:endParaRPr lang="en-US" dirty="0" smtClean="0"/>
          </a:p>
          <a:p>
            <a:pPr marL="914400" lvl="1" indent="-514350">
              <a:buFont typeface="Wingdings" charset="2"/>
              <a:buChar char="Ø"/>
            </a:pPr>
            <a:endParaRPr lang="en-US" dirty="0" smtClean="0"/>
          </a:p>
          <a:p>
            <a:pPr marL="914400" lvl="1" indent="-514350">
              <a:buFont typeface="Wingdings" charset="2"/>
              <a:buChar char="Ø"/>
            </a:pPr>
            <a:endParaRPr lang="en-US" dirty="0" smtClean="0"/>
          </a:p>
          <a:p>
            <a:pPr marL="914400" lvl="1" indent="-514350">
              <a:buFont typeface="+mj-lt"/>
              <a:buAutoNum type="arabicPeriod"/>
            </a:pPr>
            <a:endParaRPr lang="en-US" dirty="0" smtClean="0"/>
          </a:p>
          <a:p>
            <a:pPr marL="514350" indent="-514350">
              <a:buFont typeface="Wingdings" charset="2"/>
              <a:buChar char="Ø"/>
            </a:pPr>
            <a:endParaRPr lang="en-US" dirty="0" smtClean="0"/>
          </a:p>
          <a:p>
            <a:pPr marL="914400" lvl="1" indent="-514350">
              <a:buFont typeface="Wingdings" charset="2"/>
              <a:buChar char="Ø"/>
            </a:pPr>
            <a:endParaRPr lang="en-US" dirty="0" smtClean="0"/>
          </a:p>
          <a:p>
            <a:pPr marL="914400" lvl="1"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0"/>
          </p:nvPr>
        </p:nvSpPr>
        <p:spPr/>
        <p:txBody>
          <a:bodyPr/>
          <a:lstStyle/>
          <a:p>
            <a:pPr>
              <a:defRPr/>
            </a:pPr>
            <a:fld id="{54309111-9267-437D-874A-BE364A9C2A61}"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ChangeArrowheads="1"/>
          </p:cNvSpPr>
          <p:nvPr/>
        </p:nvSpPr>
        <p:spPr bwMode="auto">
          <a:xfrm>
            <a:off x="1371600" y="4343400"/>
            <a:ext cx="6400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spcAft>
                <a:spcPct val="60000"/>
              </a:spcAft>
              <a:buClr>
                <a:srgbClr val="0069AA"/>
              </a:buClr>
              <a:buFont typeface="Wingdings" pitchFamily="2" charset="2"/>
              <a:buNone/>
            </a:pPr>
            <a:endParaRPr lang="en-US" sz="2400" baseline="0">
              <a:solidFill>
                <a:schemeClr val="bg1"/>
              </a:solidFill>
            </a:endParaRPr>
          </a:p>
        </p:txBody>
      </p:sp>
      <p:sp>
        <p:nvSpPr>
          <p:cNvPr id="5123" name="Rectangle 12"/>
          <p:cNvSpPr>
            <a:spLocks noGrp="1" noChangeArrowheads="1"/>
          </p:cNvSpPr>
          <p:nvPr>
            <p:ph type="ctrTitle" idx="4294967295"/>
          </p:nvPr>
        </p:nvSpPr>
        <p:spPr bwMode="auto">
          <a:xfrm>
            <a:off x="685800" y="2590800"/>
            <a:ext cx="7772400" cy="9144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sz="3200" b="1" dirty="0" smtClean="0">
                <a:solidFill>
                  <a:srgbClr val="0070C0"/>
                </a:solidFill>
              </a:rPr>
              <a:t>Contact Info</a:t>
            </a:r>
            <a:br>
              <a:rPr lang="en-US" sz="3200" b="1" dirty="0" smtClean="0">
                <a:solidFill>
                  <a:srgbClr val="0070C0"/>
                </a:solidFill>
              </a:rPr>
            </a:br>
            <a:endParaRPr lang="en-US" sz="3200" dirty="0" smtClean="0">
              <a:solidFill>
                <a:schemeClr val="tx1"/>
              </a:solidFill>
            </a:endParaRPr>
          </a:p>
        </p:txBody>
      </p:sp>
      <p:sp>
        <p:nvSpPr>
          <p:cNvPr id="5124" name="Rectangle 13"/>
          <p:cNvSpPr>
            <a:spLocks noGrp="1" noChangeArrowheads="1"/>
          </p:cNvSpPr>
          <p:nvPr>
            <p:ph type="subTitle" idx="4294967295"/>
          </p:nvPr>
        </p:nvSpPr>
        <p:spPr bwMode="auto">
          <a:xfrm>
            <a:off x="457200" y="3962400"/>
            <a:ext cx="7315200" cy="2286000"/>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indent="0">
              <a:spcBef>
                <a:spcPts val="0"/>
              </a:spcBef>
              <a:buFont typeface="Wingdings" pitchFamily="2" charset="2"/>
              <a:buNone/>
            </a:pPr>
            <a:r>
              <a:rPr lang="en-US" sz="2000" b="1" dirty="0" smtClean="0">
                <a:solidFill>
                  <a:srgbClr val="0070C0"/>
                </a:solidFill>
              </a:rPr>
              <a:t>Jack Callahan, P.E</a:t>
            </a:r>
            <a:r>
              <a:rPr lang="en-US" sz="2000" dirty="0" smtClean="0">
                <a:solidFill>
                  <a:srgbClr val="0070C0"/>
                </a:solidFill>
              </a:rPr>
              <a:t>.</a:t>
            </a:r>
            <a:r>
              <a:rPr lang="en-US" sz="2000" b="1" dirty="0" smtClean="0">
                <a:solidFill>
                  <a:srgbClr val="0070C0"/>
                </a:solidFill>
              </a:rPr>
              <a:t>, CEM, CMVP</a:t>
            </a:r>
            <a:endParaRPr lang="en-US" sz="2000" dirty="0" smtClean="0">
              <a:solidFill>
                <a:srgbClr val="0070C0"/>
              </a:solidFill>
            </a:endParaRPr>
          </a:p>
          <a:p>
            <a:pPr marL="0" indent="0">
              <a:spcBef>
                <a:spcPts val="0"/>
              </a:spcBef>
              <a:buFont typeface="Wingdings" pitchFamily="2" charset="2"/>
              <a:buNone/>
            </a:pPr>
            <a:r>
              <a:rPr lang="en-US" sz="2000" dirty="0" smtClean="0">
                <a:solidFill>
                  <a:srgbClr val="0070C0"/>
                </a:solidFill>
              </a:rPr>
              <a:t>Senior Engineer</a:t>
            </a:r>
          </a:p>
          <a:p>
            <a:pPr marL="0" indent="0">
              <a:spcBef>
                <a:spcPts val="0"/>
              </a:spcBef>
              <a:buFont typeface="Wingdings" pitchFamily="2" charset="2"/>
              <a:buNone/>
            </a:pPr>
            <a:r>
              <a:rPr lang="en-US" sz="2000" dirty="0" smtClean="0">
                <a:solidFill>
                  <a:srgbClr val="0070C0"/>
                </a:solidFill>
              </a:rPr>
              <a:t>Bonneville Power Administration</a:t>
            </a:r>
          </a:p>
          <a:p>
            <a:pPr marL="0" indent="0">
              <a:spcBef>
                <a:spcPts val="0"/>
              </a:spcBef>
              <a:buNone/>
            </a:pPr>
            <a:r>
              <a:rPr lang="en-US" sz="2000" dirty="0" smtClean="0">
                <a:solidFill>
                  <a:srgbClr val="0070C0"/>
                </a:solidFill>
              </a:rPr>
              <a:t>jmcallahan@bpa.gov</a:t>
            </a:r>
            <a:endParaRPr lang="en-US" sz="2000" dirty="0" smtClean="0">
              <a:solidFill>
                <a:srgbClr val="0070C0"/>
              </a:solidFill>
              <a:hlinkClick r:id="rId3"/>
            </a:endParaRPr>
          </a:p>
          <a:p>
            <a:pPr marL="0" indent="0">
              <a:spcBef>
                <a:spcPts val="0"/>
              </a:spcBef>
              <a:buNone/>
            </a:pPr>
            <a:r>
              <a:rPr lang="en-US" sz="2000" dirty="0" smtClean="0">
                <a:solidFill>
                  <a:srgbClr val="0070C0"/>
                </a:solidFill>
              </a:rPr>
              <a:t>503-230-4496</a:t>
            </a:r>
            <a:endParaRPr lang="en-US" sz="2000" dirty="0" smtClean="0">
              <a:solidFill>
                <a:srgbClr val="0070C0"/>
              </a:solidFill>
              <a:hlinkClick r:id="rId3"/>
            </a:endParaRPr>
          </a:p>
          <a:p>
            <a:pPr marL="0" indent="0">
              <a:spcBef>
                <a:spcPts val="0"/>
              </a:spcBef>
              <a:buNone/>
            </a:pPr>
            <a:r>
              <a:rPr lang="en-US" sz="2000" u="sng" dirty="0" smtClean="0">
                <a:hlinkClick r:id="rId3"/>
              </a:rPr>
              <a:t>www.bpa.gov/energy/n/emerging_technology/</a:t>
            </a:r>
          </a:p>
          <a:p>
            <a:pPr marL="0" indent="0">
              <a:spcBef>
                <a:spcPts val="0"/>
              </a:spcBef>
              <a:buNone/>
            </a:pPr>
            <a:r>
              <a:rPr lang="en-US" sz="2000" u="sng" dirty="0" smtClean="0">
                <a:hlinkClick r:id="rId3"/>
              </a:rPr>
              <a:t>www.e3tnw.org</a:t>
            </a:r>
            <a:endParaRPr lang="en-US" sz="2000" dirty="0" smtClean="0">
              <a:solidFill>
                <a:srgbClr val="0070C0"/>
              </a:solidFill>
            </a:endParaRPr>
          </a:p>
          <a:p>
            <a:pPr marL="0" indent="0">
              <a:spcBef>
                <a:spcPts val="0"/>
              </a:spcBef>
              <a:buFont typeface="Wingdings" pitchFamily="2" charset="2"/>
              <a:buNone/>
            </a:pPr>
            <a:endParaRPr lang="en-US" sz="2000" dirty="0" smtClean="0">
              <a:solidFill>
                <a:srgbClr val="0070C0"/>
              </a:solidFill>
            </a:endParaRPr>
          </a:p>
          <a:p>
            <a:pPr marL="0" indent="0">
              <a:spcBef>
                <a:spcPts val="0"/>
              </a:spcBef>
              <a:buFont typeface="Wingdings" pitchFamily="2" charset="2"/>
              <a:buNone/>
            </a:pPr>
            <a:endParaRPr lang="en-US" sz="2000" dirty="0" smtClean="0">
              <a:solidFill>
                <a:srgbClr val="0070C0"/>
              </a:solidFill>
            </a:endParaRPr>
          </a:p>
        </p:txBody>
      </p:sp>
      <p:pic>
        <p:nvPicPr>
          <p:cNvPr id="5125" name="Picture 14" descr="BPA Logo - new colors - cmyk---4 no tex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45401" y="5486400"/>
            <a:ext cx="1670000" cy="117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7"/>
          <p:cNvSpPr>
            <a:spLocks noGrp="1"/>
          </p:cNvSpPr>
          <p:nvPr>
            <p:ph type="sldNum" sz="quarter" idx="10"/>
          </p:nvPr>
        </p:nvSpPr>
        <p:spPr/>
        <p:txBody>
          <a:bodyPr/>
          <a:lstStyle/>
          <a:p>
            <a:pPr>
              <a:defRPr/>
            </a:pPr>
            <a:fld id="{2F1DA14E-DD21-4F05-956C-8F0A754DF580}" type="slidenum">
              <a:rPr lang="en-US" smtClean="0"/>
              <a:pPr>
                <a:defRPr/>
              </a:pPr>
              <a:t>17</a:t>
            </a:fld>
            <a:endParaRPr lang="en-US"/>
          </a:p>
        </p:txBody>
      </p:sp>
      <p:pic>
        <p:nvPicPr>
          <p:cNvPr id="9" name="Picture 8" descr="Smart Grid report artwork - photo grid - 5 pics"/>
          <p:cNvPicPr>
            <a:picLocks noChangeAspect="1" noChangeArrowheads="1"/>
          </p:cNvPicPr>
          <p:nvPr/>
        </p:nvPicPr>
        <p:blipFill>
          <a:blip r:embed="rId5" cstate="print"/>
          <a:srcRect/>
          <a:stretch>
            <a:fillRect/>
          </a:stretch>
        </p:blipFill>
        <p:spPr bwMode="auto">
          <a:xfrm>
            <a:off x="381000" y="457200"/>
            <a:ext cx="8153400" cy="18785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90002" y="427037"/>
            <a:ext cx="9144000" cy="715963"/>
          </a:xfrm>
        </p:spPr>
        <p:txBody>
          <a:bodyPr/>
          <a:lstStyle/>
          <a:p>
            <a:r>
              <a:rPr lang="en-US" dirty="0" smtClean="0"/>
              <a:t>Emerging Technology Pipeline</a:t>
            </a:r>
          </a:p>
        </p:txBody>
      </p:sp>
      <p:sp>
        <p:nvSpPr>
          <p:cNvPr id="7171" name="Slide Number Placeholder 3"/>
          <p:cNvSpPr>
            <a:spLocks noGrp="1"/>
          </p:cNvSpPr>
          <p:nvPr>
            <p:ph type="sldNum" sz="quarter" idx="10"/>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F894403-74DB-4C15-83F9-E498702BC15B}" type="slidenum">
              <a:rPr lang="en-US" smtClean="0"/>
              <a:pPr/>
              <a:t>2</a:t>
            </a:fld>
            <a:endParaRPr lang="en-US" dirty="0" smtClean="0"/>
          </a:p>
        </p:txBody>
      </p:sp>
      <p:pic>
        <p:nvPicPr>
          <p:cNvPr id="15" name="Picture 2" descr="Pictur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02" y="6187915"/>
            <a:ext cx="748198" cy="593883"/>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Freeform 8"/>
          <p:cNvSpPr>
            <a:spLocks/>
          </p:cNvSpPr>
          <p:nvPr/>
        </p:nvSpPr>
        <p:spPr bwMode="auto">
          <a:xfrm>
            <a:off x="2939483" y="2114425"/>
            <a:ext cx="5137718" cy="1110670"/>
          </a:xfrm>
          <a:custGeom>
            <a:avLst/>
            <a:gdLst>
              <a:gd name="connsiteX0" fmla="*/ 0 w 10000"/>
              <a:gd name="connsiteY0" fmla="*/ 10916 h 11015"/>
              <a:gd name="connsiteX1" fmla="*/ 2085 w 10000"/>
              <a:gd name="connsiteY1" fmla="*/ 9039 h 11015"/>
              <a:gd name="connsiteX2" fmla="*/ 3966 w 10000"/>
              <a:gd name="connsiteY2" fmla="*/ 2969 h 11015"/>
              <a:gd name="connsiteX3" fmla="*/ 5001 w 10000"/>
              <a:gd name="connsiteY3" fmla="*/ 1070 h 11015"/>
              <a:gd name="connsiteX4" fmla="*/ 8053 w 10000"/>
              <a:gd name="connsiteY4" fmla="*/ 9387 h 11015"/>
              <a:gd name="connsiteX5" fmla="*/ 10000 w 10000"/>
              <a:gd name="connsiteY5" fmla="*/ 10844 h 11015"/>
              <a:gd name="connsiteX6" fmla="*/ 0 w 10000"/>
              <a:gd name="connsiteY6" fmla="*/ 10916 h 11015"/>
              <a:gd name="connsiteX0" fmla="*/ 0 w 10000"/>
              <a:gd name="connsiteY0" fmla="*/ 9865 h 9964"/>
              <a:gd name="connsiteX1" fmla="*/ 2085 w 10000"/>
              <a:gd name="connsiteY1" fmla="*/ 7988 h 9964"/>
              <a:gd name="connsiteX2" fmla="*/ 3966 w 10000"/>
              <a:gd name="connsiteY2" fmla="*/ 1918 h 9964"/>
              <a:gd name="connsiteX3" fmla="*/ 5001 w 10000"/>
              <a:gd name="connsiteY3" fmla="*/ 19 h 9964"/>
              <a:gd name="connsiteX4" fmla="*/ 5834 w 10000"/>
              <a:gd name="connsiteY4" fmla="*/ 2030 h 9964"/>
              <a:gd name="connsiteX5" fmla="*/ 8053 w 10000"/>
              <a:gd name="connsiteY5" fmla="*/ 8336 h 9964"/>
              <a:gd name="connsiteX6" fmla="*/ 10000 w 10000"/>
              <a:gd name="connsiteY6" fmla="*/ 9793 h 9964"/>
              <a:gd name="connsiteX7" fmla="*/ 0 w 10000"/>
              <a:gd name="connsiteY7" fmla="*/ 9865 h 9964"/>
              <a:gd name="connsiteX0" fmla="*/ 0 w 10000"/>
              <a:gd name="connsiteY0" fmla="*/ 9169 h 9268"/>
              <a:gd name="connsiteX1" fmla="*/ 2085 w 10000"/>
              <a:gd name="connsiteY1" fmla="*/ 7285 h 9268"/>
              <a:gd name="connsiteX2" fmla="*/ 3966 w 10000"/>
              <a:gd name="connsiteY2" fmla="*/ 1193 h 9268"/>
              <a:gd name="connsiteX3" fmla="*/ 5001 w 10000"/>
              <a:gd name="connsiteY3" fmla="*/ 129 h 9268"/>
              <a:gd name="connsiteX4" fmla="*/ 5834 w 10000"/>
              <a:gd name="connsiteY4" fmla="*/ 1305 h 9268"/>
              <a:gd name="connsiteX5" fmla="*/ 8053 w 10000"/>
              <a:gd name="connsiteY5" fmla="*/ 7634 h 9268"/>
              <a:gd name="connsiteX6" fmla="*/ 10000 w 10000"/>
              <a:gd name="connsiteY6" fmla="*/ 9096 h 9268"/>
              <a:gd name="connsiteX7" fmla="*/ 0 w 10000"/>
              <a:gd name="connsiteY7" fmla="*/ 9169 h 9268"/>
              <a:gd name="connsiteX0" fmla="*/ 0 w 10000"/>
              <a:gd name="connsiteY0" fmla="*/ 9893 h 10000"/>
              <a:gd name="connsiteX1" fmla="*/ 2085 w 10000"/>
              <a:gd name="connsiteY1" fmla="*/ 7860 h 10000"/>
              <a:gd name="connsiteX2" fmla="*/ 3966 w 10000"/>
              <a:gd name="connsiteY2" fmla="*/ 1287 h 10000"/>
              <a:gd name="connsiteX3" fmla="*/ 5001 w 10000"/>
              <a:gd name="connsiteY3" fmla="*/ 139 h 10000"/>
              <a:gd name="connsiteX4" fmla="*/ 5976 w 10000"/>
              <a:gd name="connsiteY4" fmla="*/ 2074 h 10000"/>
              <a:gd name="connsiteX5" fmla="*/ 8053 w 10000"/>
              <a:gd name="connsiteY5" fmla="*/ 8237 h 10000"/>
              <a:gd name="connsiteX6" fmla="*/ 10000 w 10000"/>
              <a:gd name="connsiteY6" fmla="*/ 9814 h 10000"/>
              <a:gd name="connsiteX7" fmla="*/ 0 w 10000"/>
              <a:gd name="connsiteY7" fmla="*/ 989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9893"/>
                </a:moveTo>
                <a:cubicBezTo>
                  <a:pt x="627" y="9767"/>
                  <a:pt x="1254" y="9642"/>
                  <a:pt x="2085" y="7860"/>
                </a:cubicBezTo>
                <a:cubicBezTo>
                  <a:pt x="2746" y="6426"/>
                  <a:pt x="3480" y="2574"/>
                  <a:pt x="3966" y="1287"/>
                </a:cubicBezTo>
                <a:cubicBezTo>
                  <a:pt x="4452" y="0"/>
                  <a:pt x="4666" y="8"/>
                  <a:pt x="5001" y="139"/>
                </a:cubicBezTo>
                <a:cubicBezTo>
                  <a:pt x="5336" y="270"/>
                  <a:pt x="5467" y="724"/>
                  <a:pt x="5976" y="2074"/>
                </a:cubicBezTo>
                <a:cubicBezTo>
                  <a:pt x="6485" y="3424"/>
                  <a:pt x="7359" y="6835"/>
                  <a:pt x="8053" y="8237"/>
                </a:cubicBezTo>
                <a:cubicBezTo>
                  <a:pt x="8886" y="10000"/>
                  <a:pt x="9678" y="9552"/>
                  <a:pt x="10000" y="9814"/>
                </a:cubicBezTo>
                <a:lnTo>
                  <a:pt x="0" y="9893"/>
                </a:lnTo>
                <a:close/>
              </a:path>
            </a:pathLst>
          </a:custGeom>
          <a:gradFill rotWithShape="1">
            <a:gsLst>
              <a:gs pos="0">
                <a:srgbClr val="4E6128"/>
              </a:gs>
              <a:gs pos="100000">
                <a:srgbClr val="D6E3BC"/>
              </a:gs>
            </a:gsLst>
            <a:lin ang="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33" name="Rectangle 6"/>
          <p:cNvSpPr>
            <a:spLocks noChangeArrowheads="1"/>
          </p:cNvSpPr>
          <p:nvPr/>
        </p:nvSpPr>
        <p:spPr bwMode="auto">
          <a:xfrm>
            <a:off x="468590" y="1143000"/>
            <a:ext cx="8256816" cy="5273686"/>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34" name="Text Box 7"/>
          <p:cNvSpPr txBox="1">
            <a:spLocks noChangeArrowheads="1"/>
          </p:cNvSpPr>
          <p:nvPr/>
        </p:nvSpPr>
        <p:spPr bwMode="auto">
          <a:xfrm>
            <a:off x="1981200" y="3429000"/>
            <a:ext cx="1274527"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900" b="1" i="1" baseline="0" dirty="0" smtClean="0">
                <a:solidFill>
                  <a:prstClr val="black"/>
                </a:solidFill>
                <a:latin typeface="Calibri" pitchFamily="34" charset="0"/>
              </a:rPr>
              <a:t>Commercial Introduction</a:t>
            </a:r>
            <a:endParaRPr lang="en-US" sz="900" b="1" baseline="0" dirty="0" smtClean="0">
              <a:solidFill>
                <a:prstClr val="black"/>
              </a:solidFill>
              <a:latin typeface="Arial" pitchFamily="34" charset="0"/>
            </a:endParaRPr>
          </a:p>
        </p:txBody>
      </p:sp>
      <p:sp>
        <p:nvSpPr>
          <p:cNvPr id="35" name="Text Box 9"/>
          <p:cNvSpPr txBox="1">
            <a:spLocks noChangeArrowheads="1"/>
          </p:cNvSpPr>
          <p:nvPr/>
        </p:nvSpPr>
        <p:spPr bwMode="auto">
          <a:xfrm>
            <a:off x="3958272" y="3434872"/>
            <a:ext cx="1070928"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1000" b="1" i="1" baseline="0" dirty="0" smtClean="0">
                <a:solidFill>
                  <a:prstClr val="black"/>
                </a:solidFill>
                <a:latin typeface="Calibri" pitchFamily="34" charset="0"/>
              </a:rPr>
              <a:t>Programs</a:t>
            </a:r>
            <a:endParaRPr lang="en-US" sz="1000" b="1" baseline="0" dirty="0" smtClean="0">
              <a:solidFill>
                <a:prstClr val="black"/>
              </a:solidFill>
              <a:latin typeface="Arial" pitchFamily="34" charset="0"/>
            </a:endParaRPr>
          </a:p>
        </p:txBody>
      </p:sp>
      <p:sp>
        <p:nvSpPr>
          <p:cNvPr id="36" name="Text Box 15"/>
          <p:cNvSpPr txBox="1">
            <a:spLocks noChangeArrowheads="1"/>
          </p:cNvSpPr>
          <p:nvPr/>
        </p:nvSpPr>
        <p:spPr bwMode="auto">
          <a:xfrm>
            <a:off x="7194052" y="1785186"/>
            <a:ext cx="1435441" cy="710073"/>
          </a:xfrm>
          <a:prstGeom prst="rect">
            <a:avLst/>
          </a:prstGeom>
          <a:noFill/>
          <a:ln w="6350">
            <a:noFill/>
            <a:prstDash val="dash"/>
            <a:miter lim="800000"/>
            <a:headEnd/>
            <a:tailEnd/>
          </a:ln>
        </p:spPr>
        <p:txBody>
          <a:bodyPr vert="horz" wrap="square" lIns="91440" tIns="45720" rIns="91440" bIns="45720" numCol="1" anchor="t" anchorCtr="0" compatLnSpc="1">
            <a:prstTxWarp prst="textNoShape">
              <a:avLst/>
            </a:prstTxWarp>
          </a:bodyPr>
          <a:lstStyle/>
          <a:p>
            <a:pPr>
              <a:spcBef>
                <a:spcPts val="0"/>
              </a:spcBef>
              <a:spcAft>
                <a:spcPts val="0"/>
              </a:spcAft>
            </a:pPr>
            <a:r>
              <a:rPr lang="en-US" sz="1100" b="1" baseline="0" dirty="0" smtClean="0">
                <a:solidFill>
                  <a:prstClr val="black"/>
                </a:solidFill>
                <a:latin typeface="Calibri" pitchFamily="34" charset="0"/>
              </a:rPr>
              <a:t>Dashed: </a:t>
            </a:r>
          </a:p>
          <a:p>
            <a:pPr>
              <a:spcBef>
                <a:spcPts val="0"/>
              </a:spcBef>
              <a:spcAft>
                <a:spcPts val="0"/>
              </a:spcAft>
            </a:pPr>
            <a:r>
              <a:rPr lang="en-US" sz="1100" baseline="0" dirty="0" smtClean="0">
                <a:solidFill>
                  <a:prstClr val="black"/>
                </a:solidFill>
                <a:latin typeface="Calibri" pitchFamily="34" charset="0"/>
              </a:rPr>
              <a:t>Optimal Cumulative Effect of Successive Technologies</a:t>
            </a:r>
            <a:endParaRPr lang="en-US" sz="1100" baseline="0" dirty="0" smtClean="0">
              <a:solidFill>
                <a:prstClr val="black"/>
              </a:solidFill>
              <a:latin typeface="Arial" pitchFamily="34" charset="0"/>
            </a:endParaRPr>
          </a:p>
        </p:txBody>
      </p:sp>
      <p:sp>
        <p:nvSpPr>
          <p:cNvPr id="37" name="Text Box 16"/>
          <p:cNvSpPr txBox="1">
            <a:spLocks noChangeArrowheads="1"/>
          </p:cNvSpPr>
          <p:nvPr/>
        </p:nvSpPr>
        <p:spPr bwMode="auto">
          <a:xfrm>
            <a:off x="5214982" y="3188381"/>
            <a:ext cx="1109618" cy="259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Aft>
                <a:spcPts val="1000"/>
              </a:spcAft>
            </a:pPr>
            <a:r>
              <a:rPr lang="en-US" sz="1100" b="1" baseline="0" dirty="0" smtClean="0">
                <a:solidFill>
                  <a:prstClr val="black"/>
                </a:solidFill>
                <a:latin typeface="Calibri" pitchFamily="34" charset="0"/>
              </a:rPr>
              <a:t>Time</a:t>
            </a:r>
            <a:endParaRPr lang="en-US" sz="1100" baseline="0" dirty="0" smtClean="0">
              <a:solidFill>
                <a:prstClr val="black"/>
              </a:solidFill>
              <a:latin typeface="Arial" pitchFamily="34" charset="0"/>
            </a:endParaRPr>
          </a:p>
        </p:txBody>
      </p:sp>
      <p:sp>
        <p:nvSpPr>
          <p:cNvPr id="38" name="AutoShape 18"/>
          <p:cNvSpPr>
            <a:spLocks/>
          </p:cNvSpPr>
          <p:nvPr/>
        </p:nvSpPr>
        <p:spPr bwMode="auto">
          <a:xfrm rot="16200000">
            <a:off x="1474606" y="4391579"/>
            <a:ext cx="214926" cy="2096219"/>
          </a:xfrm>
          <a:prstGeom prst="leftBrace">
            <a:avLst>
              <a:gd name="adj1" fmla="val 75725"/>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39" name="AutoShape 19"/>
          <p:cNvSpPr>
            <a:spLocks/>
          </p:cNvSpPr>
          <p:nvPr/>
        </p:nvSpPr>
        <p:spPr bwMode="auto">
          <a:xfrm rot="16200000">
            <a:off x="3340243" y="4631113"/>
            <a:ext cx="205970" cy="1626102"/>
          </a:xfrm>
          <a:prstGeom prst="leftBrace">
            <a:avLst>
              <a:gd name="adj1" fmla="val 3913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40" name="Text Box 20"/>
          <p:cNvSpPr txBox="1">
            <a:spLocks noChangeArrowheads="1"/>
          </p:cNvSpPr>
          <p:nvPr/>
        </p:nvSpPr>
        <p:spPr bwMode="auto">
          <a:xfrm>
            <a:off x="782885" y="5560581"/>
            <a:ext cx="2156597" cy="507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900" baseline="0" dirty="0" smtClean="0">
                <a:solidFill>
                  <a:prstClr val="black"/>
                </a:solidFill>
                <a:latin typeface="Calibri" pitchFamily="34" charset="0"/>
              </a:rPr>
              <a:t>R&amp;D programs tracked in the </a:t>
            </a:r>
            <a:r>
              <a:rPr lang="en-US" sz="900" b="1" i="1" baseline="0" dirty="0" smtClean="0">
                <a:solidFill>
                  <a:srgbClr val="943634"/>
                </a:solidFill>
                <a:latin typeface="Calibri" pitchFamily="34" charset="0"/>
              </a:rPr>
              <a:t>National Energy Efficiency Technology Roadmap Portfolio</a:t>
            </a:r>
            <a:endParaRPr lang="en-US" sz="900" baseline="0" dirty="0" smtClean="0">
              <a:solidFill>
                <a:prstClr val="black"/>
              </a:solidFill>
              <a:latin typeface="Arial" pitchFamily="34" charset="0"/>
            </a:endParaRPr>
          </a:p>
        </p:txBody>
      </p:sp>
      <p:sp>
        <p:nvSpPr>
          <p:cNvPr id="41" name="Text Box 21"/>
          <p:cNvSpPr txBox="1">
            <a:spLocks noChangeArrowheads="1"/>
          </p:cNvSpPr>
          <p:nvPr/>
        </p:nvSpPr>
        <p:spPr bwMode="auto">
          <a:xfrm>
            <a:off x="2803031" y="5547149"/>
            <a:ext cx="188941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900" baseline="0" dirty="0" smtClean="0">
                <a:solidFill>
                  <a:prstClr val="black"/>
                </a:solidFill>
                <a:latin typeface="Calibri" pitchFamily="34" charset="0"/>
              </a:rPr>
              <a:t>Emerging technologies programs such as BPA’s Energy Efficiency Emerging Technology (E3T) team and the E3TNW.org database</a:t>
            </a:r>
            <a:endParaRPr lang="en-US" sz="900" baseline="0" dirty="0" smtClean="0">
              <a:solidFill>
                <a:prstClr val="black"/>
              </a:solidFill>
              <a:latin typeface="Arial" pitchFamily="34" charset="0"/>
            </a:endParaRPr>
          </a:p>
        </p:txBody>
      </p:sp>
      <p:sp>
        <p:nvSpPr>
          <p:cNvPr id="42" name="Text Box 22"/>
          <p:cNvSpPr txBox="1">
            <a:spLocks noChangeArrowheads="1"/>
          </p:cNvSpPr>
          <p:nvPr/>
        </p:nvSpPr>
        <p:spPr bwMode="auto">
          <a:xfrm>
            <a:off x="1148032" y="5054619"/>
            <a:ext cx="1366568"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Aft>
                <a:spcPts val="1000"/>
              </a:spcAft>
            </a:pPr>
            <a:r>
              <a:rPr lang="en-US" sz="1000" baseline="0" dirty="0" smtClean="0">
                <a:solidFill>
                  <a:prstClr val="black"/>
                </a:solidFill>
                <a:latin typeface="Calibri" pitchFamily="34" charset="0"/>
              </a:rPr>
              <a:t>~3  to 20 years</a:t>
            </a:r>
            <a:endParaRPr lang="en-US" sz="1000" baseline="0" dirty="0" smtClean="0">
              <a:solidFill>
                <a:prstClr val="black"/>
              </a:solidFill>
              <a:latin typeface="Arial" pitchFamily="34" charset="0"/>
            </a:endParaRPr>
          </a:p>
        </p:txBody>
      </p:sp>
      <p:sp>
        <p:nvSpPr>
          <p:cNvPr id="43" name="Text Box 23"/>
          <p:cNvSpPr txBox="1">
            <a:spLocks noChangeArrowheads="1"/>
          </p:cNvSpPr>
          <p:nvPr/>
        </p:nvSpPr>
        <p:spPr bwMode="auto">
          <a:xfrm>
            <a:off x="2889126" y="5054619"/>
            <a:ext cx="1378074"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Aft>
                <a:spcPts val="1000"/>
              </a:spcAft>
            </a:pPr>
            <a:r>
              <a:rPr lang="en-US" sz="1000" baseline="0" dirty="0" smtClean="0">
                <a:solidFill>
                  <a:prstClr val="black"/>
                </a:solidFill>
                <a:latin typeface="Calibri" pitchFamily="34" charset="0"/>
              </a:rPr>
              <a:t>0 to ~3 years</a:t>
            </a:r>
            <a:endParaRPr lang="en-US" sz="1000" baseline="0" dirty="0" smtClean="0">
              <a:solidFill>
                <a:prstClr val="black"/>
              </a:solidFill>
              <a:latin typeface="Arial" pitchFamily="34" charset="0"/>
            </a:endParaRPr>
          </a:p>
        </p:txBody>
      </p:sp>
      <p:sp>
        <p:nvSpPr>
          <p:cNvPr id="44" name="Text Box 24"/>
          <p:cNvSpPr txBox="1">
            <a:spLocks noChangeArrowheads="1"/>
          </p:cNvSpPr>
          <p:nvPr/>
        </p:nvSpPr>
        <p:spPr bwMode="auto">
          <a:xfrm>
            <a:off x="1905000" y="2171085"/>
            <a:ext cx="1650365" cy="648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1100" i="1" baseline="0" dirty="0" smtClean="0">
                <a:solidFill>
                  <a:srgbClr val="7F7F7F"/>
                </a:solidFill>
                <a:latin typeface="Calibri" pitchFamily="34" charset="0"/>
              </a:rPr>
              <a:t>“Chasm” between R&amp;D and emerging technology programs </a:t>
            </a:r>
            <a:endParaRPr lang="en-US" sz="1100" baseline="0" dirty="0" smtClean="0">
              <a:solidFill>
                <a:prstClr val="black"/>
              </a:solidFill>
              <a:latin typeface="Arial" pitchFamily="34" charset="0"/>
            </a:endParaRPr>
          </a:p>
        </p:txBody>
      </p:sp>
      <p:sp>
        <p:nvSpPr>
          <p:cNvPr id="45" name="Text Box 25"/>
          <p:cNvSpPr txBox="1">
            <a:spLocks noChangeArrowheads="1"/>
          </p:cNvSpPr>
          <p:nvPr/>
        </p:nvSpPr>
        <p:spPr bwMode="auto">
          <a:xfrm>
            <a:off x="2630176" y="1568166"/>
            <a:ext cx="1689987" cy="546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en-US" sz="1100" i="1" baseline="0" dirty="0" smtClean="0">
                <a:solidFill>
                  <a:srgbClr val="7F7F7F"/>
                </a:solidFill>
                <a:latin typeface="Calibri" pitchFamily="34" charset="0"/>
              </a:rPr>
              <a:t>“Chasm” between emerging technologies and utility programs </a:t>
            </a:r>
            <a:endParaRPr lang="en-US" sz="1100" baseline="0" dirty="0" smtClean="0">
              <a:solidFill>
                <a:prstClr val="black"/>
              </a:solidFill>
              <a:latin typeface="Arial" pitchFamily="34" charset="0"/>
            </a:endParaRPr>
          </a:p>
        </p:txBody>
      </p:sp>
      <p:sp>
        <p:nvSpPr>
          <p:cNvPr id="46" name="Freeform 26"/>
          <p:cNvSpPr>
            <a:spLocks/>
          </p:cNvSpPr>
          <p:nvPr/>
        </p:nvSpPr>
        <p:spPr bwMode="auto">
          <a:xfrm>
            <a:off x="2627610" y="2602720"/>
            <a:ext cx="409076" cy="514021"/>
          </a:xfrm>
          <a:custGeom>
            <a:avLst/>
            <a:gdLst/>
            <a:ahLst/>
            <a:cxnLst>
              <a:cxn ang="0">
                <a:pos x="0" y="17"/>
              </a:cxn>
              <a:cxn ang="0">
                <a:pos x="212" y="35"/>
              </a:cxn>
              <a:cxn ang="0">
                <a:pos x="97" y="229"/>
              </a:cxn>
              <a:cxn ang="0">
                <a:pos x="300" y="238"/>
              </a:cxn>
              <a:cxn ang="0">
                <a:pos x="220" y="574"/>
              </a:cxn>
            </a:cxnLst>
            <a:rect l="0" t="0" r="r" b="b"/>
            <a:pathLst>
              <a:path w="320" h="574">
                <a:moveTo>
                  <a:pt x="0" y="17"/>
                </a:moveTo>
                <a:cubicBezTo>
                  <a:pt x="35" y="20"/>
                  <a:pt x="196" y="0"/>
                  <a:pt x="212" y="35"/>
                </a:cubicBezTo>
                <a:cubicBezTo>
                  <a:pt x="228" y="70"/>
                  <a:pt x="82" y="195"/>
                  <a:pt x="97" y="229"/>
                </a:cubicBezTo>
                <a:cubicBezTo>
                  <a:pt x="112" y="263"/>
                  <a:pt x="280" y="181"/>
                  <a:pt x="300" y="238"/>
                </a:cubicBezTo>
                <a:cubicBezTo>
                  <a:pt x="320" y="295"/>
                  <a:pt x="237" y="504"/>
                  <a:pt x="220" y="574"/>
                </a:cubicBezTo>
              </a:path>
            </a:pathLst>
          </a:cu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47" name="AutoShape 28"/>
          <p:cNvSpPr>
            <a:spLocks/>
          </p:cNvSpPr>
          <p:nvPr/>
        </p:nvSpPr>
        <p:spPr bwMode="auto">
          <a:xfrm rot="16200000">
            <a:off x="6100601" y="3507781"/>
            <a:ext cx="219401" cy="3886199"/>
          </a:xfrm>
          <a:prstGeom prst="leftBrace">
            <a:avLst>
              <a:gd name="adj1" fmla="val 69275"/>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48" name="Text Box 29"/>
          <p:cNvSpPr txBox="1">
            <a:spLocks noChangeArrowheads="1"/>
          </p:cNvSpPr>
          <p:nvPr/>
        </p:nvSpPr>
        <p:spPr bwMode="auto">
          <a:xfrm>
            <a:off x="5459470" y="5639081"/>
            <a:ext cx="2139977" cy="430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1100" baseline="0" dirty="0" smtClean="0">
                <a:solidFill>
                  <a:prstClr val="black"/>
                </a:solidFill>
                <a:latin typeface="Calibri" pitchFamily="34" charset="0"/>
              </a:rPr>
              <a:t>Utility programs in the residential, commercial, and industrial sectors</a:t>
            </a:r>
            <a:endParaRPr lang="en-US" sz="1100" baseline="0" dirty="0" smtClean="0">
              <a:solidFill>
                <a:prstClr val="black"/>
              </a:solidFill>
              <a:latin typeface="Arial" pitchFamily="34" charset="0"/>
            </a:endParaRPr>
          </a:p>
        </p:txBody>
      </p:sp>
      <p:cxnSp>
        <p:nvCxnSpPr>
          <p:cNvPr id="49" name="AutoShape 30"/>
          <p:cNvCxnSpPr>
            <a:cxnSpLocks noChangeShapeType="1"/>
          </p:cNvCxnSpPr>
          <p:nvPr/>
        </p:nvCxnSpPr>
        <p:spPr bwMode="auto">
          <a:xfrm>
            <a:off x="474858" y="4618508"/>
            <a:ext cx="8242622" cy="48229"/>
          </a:xfrm>
          <a:prstGeom prst="straightConnector1">
            <a:avLst/>
          </a:prstGeom>
          <a:noFill/>
          <a:ln w="6350" cap="rnd">
            <a:solidFill>
              <a:srgbClr val="5A5A5A"/>
            </a:solidFill>
            <a:prstDash val="sysDot"/>
            <a:round/>
            <a:headEnd/>
            <a:tailEnd/>
          </a:ln>
        </p:spPr>
      </p:cxnSp>
      <p:cxnSp>
        <p:nvCxnSpPr>
          <p:cNvPr id="50" name="AutoShape 31"/>
          <p:cNvCxnSpPr>
            <a:cxnSpLocks noChangeShapeType="1"/>
          </p:cNvCxnSpPr>
          <p:nvPr/>
        </p:nvCxnSpPr>
        <p:spPr bwMode="auto">
          <a:xfrm flipV="1">
            <a:off x="482021" y="5326100"/>
            <a:ext cx="8240322" cy="6128"/>
          </a:xfrm>
          <a:prstGeom prst="straightConnector1">
            <a:avLst/>
          </a:prstGeom>
          <a:noFill/>
          <a:ln w="12700" cap="rnd">
            <a:solidFill>
              <a:sysClr val="windowText" lastClr="000000"/>
            </a:solidFill>
            <a:prstDash val="sysDot"/>
            <a:round/>
            <a:headEnd/>
            <a:tailEnd/>
          </a:ln>
        </p:spPr>
      </p:cxnSp>
      <p:sp>
        <p:nvSpPr>
          <p:cNvPr id="51" name="Text Box 34"/>
          <p:cNvSpPr txBox="1">
            <a:spLocks noChangeArrowheads="1"/>
          </p:cNvSpPr>
          <p:nvPr/>
        </p:nvSpPr>
        <p:spPr bwMode="auto">
          <a:xfrm>
            <a:off x="492767" y="3364468"/>
            <a:ext cx="1646530"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900" b="1" i="1" baseline="0" dirty="0" smtClean="0">
                <a:solidFill>
                  <a:prstClr val="black"/>
                </a:solidFill>
                <a:latin typeface="Calibri" pitchFamily="34" charset="0"/>
              </a:rPr>
              <a:t>R&amp;D</a:t>
            </a:r>
            <a:endParaRPr lang="en-US" sz="900" b="1" baseline="0" dirty="0" smtClean="0">
              <a:solidFill>
                <a:prstClr val="black"/>
              </a:solidFill>
              <a:latin typeface="Arial" pitchFamily="34" charset="0"/>
            </a:endParaRPr>
          </a:p>
        </p:txBody>
      </p:sp>
      <p:sp>
        <p:nvSpPr>
          <p:cNvPr id="52" name="Text Box 37"/>
          <p:cNvSpPr txBox="1">
            <a:spLocks noChangeArrowheads="1"/>
          </p:cNvSpPr>
          <p:nvPr/>
        </p:nvSpPr>
        <p:spPr bwMode="auto">
          <a:xfrm>
            <a:off x="3048000" y="3429000"/>
            <a:ext cx="870356"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1000"/>
              </a:spcAft>
            </a:pPr>
            <a:r>
              <a:rPr lang="en-US" sz="900" b="1" i="1" baseline="0" dirty="0" smtClean="0">
                <a:solidFill>
                  <a:prstClr val="black"/>
                </a:solidFill>
                <a:latin typeface="Calibri" pitchFamily="34" charset="0"/>
              </a:rPr>
              <a:t>ET Field Tests</a:t>
            </a:r>
            <a:endParaRPr lang="en-US" sz="900" b="1" baseline="0" dirty="0" smtClean="0">
              <a:solidFill>
                <a:prstClr val="black"/>
              </a:solidFill>
              <a:latin typeface="Arial" pitchFamily="34" charset="0"/>
            </a:endParaRPr>
          </a:p>
        </p:txBody>
      </p:sp>
      <p:sp>
        <p:nvSpPr>
          <p:cNvPr id="53" name="Text Box 43"/>
          <p:cNvSpPr txBox="1">
            <a:spLocks noChangeArrowheads="1"/>
          </p:cNvSpPr>
          <p:nvPr/>
        </p:nvSpPr>
        <p:spPr bwMode="auto">
          <a:xfrm>
            <a:off x="6434354" y="3848912"/>
            <a:ext cx="2326623"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0"/>
              </a:spcAft>
            </a:pPr>
            <a:r>
              <a:rPr lang="en-US" sz="900" b="1" baseline="0" dirty="0" smtClean="0">
                <a:solidFill>
                  <a:prstClr val="black"/>
                </a:solidFill>
                <a:latin typeface="Calibri" pitchFamily="34" charset="0"/>
              </a:rPr>
              <a:t>U.S. Dept. of Energy</a:t>
            </a:r>
          </a:p>
          <a:p>
            <a:pPr algn="ctr">
              <a:spcAft>
                <a:spcPts val="0"/>
              </a:spcAft>
            </a:pPr>
            <a:r>
              <a:rPr lang="en-US" sz="900" b="1" baseline="0" dirty="0" smtClean="0">
                <a:solidFill>
                  <a:prstClr val="black"/>
                </a:solidFill>
                <a:latin typeface="Calibri" pitchFamily="34" charset="0"/>
              </a:rPr>
              <a:t>Technology Readiness Levels (TRLs)</a:t>
            </a:r>
            <a:endParaRPr lang="en-US" sz="900" baseline="0" dirty="0" smtClean="0">
              <a:solidFill>
                <a:prstClr val="black"/>
              </a:solidFill>
              <a:latin typeface="Arial" pitchFamily="34" charset="0"/>
            </a:endParaRPr>
          </a:p>
        </p:txBody>
      </p:sp>
      <p:sp>
        <p:nvSpPr>
          <p:cNvPr id="54" name="Text Box 44"/>
          <p:cNvSpPr txBox="1">
            <a:spLocks noChangeArrowheads="1"/>
          </p:cNvSpPr>
          <p:nvPr/>
        </p:nvSpPr>
        <p:spPr bwMode="auto">
          <a:xfrm>
            <a:off x="533959" y="3886200"/>
            <a:ext cx="2818841" cy="2308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Aft>
                <a:spcPts val="1000"/>
              </a:spcAft>
            </a:pPr>
            <a:r>
              <a:rPr lang="en-US" sz="900" baseline="0" dirty="0" smtClean="0">
                <a:solidFill>
                  <a:prstClr val="black"/>
                </a:solidFill>
                <a:latin typeface="Calibri" pitchFamily="34" charset="0"/>
              </a:rPr>
              <a:t>1       2        3        4         5         6          7         8         9</a:t>
            </a:r>
            <a:endParaRPr lang="en-US" sz="900" baseline="0" dirty="0" smtClean="0">
              <a:solidFill>
                <a:prstClr val="black"/>
              </a:solidFill>
              <a:latin typeface="Arial" pitchFamily="34" charset="0"/>
            </a:endParaRPr>
          </a:p>
        </p:txBody>
      </p:sp>
      <p:cxnSp>
        <p:nvCxnSpPr>
          <p:cNvPr id="55" name="AutoShape 45"/>
          <p:cNvCxnSpPr>
            <a:cxnSpLocks noChangeShapeType="1"/>
          </p:cNvCxnSpPr>
          <p:nvPr/>
        </p:nvCxnSpPr>
        <p:spPr bwMode="auto">
          <a:xfrm>
            <a:off x="468590" y="4251348"/>
            <a:ext cx="8259497" cy="0"/>
          </a:xfrm>
          <a:prstGeom prst="straightConnector1">
            <a:avLst/>
          </a:prstGeom>
          <a:noFill/>
          <a:ln w="12700" cap="rnd">
            <a:solidFill>
              <a:sysClr val="windowText" lastClr="000000"/>
            </a:solidFill>
            <a:prstDash val="sysDot"/>
            <a:round/>
            <a:headEnd/>
            <a:tailEnd/>
          </a:ln>
        </p:spPr>
      </p:cxnSp>
      <p:cxnSp>
        <p:nvCxnSpPr>
          <p:cNvPr id="56" name="AutoShape 46"/>
          <p:cNvCxnSpPr>
            <a:cxnSpLocks noChangeShapeType="1"/>
          </p:cNvCxnSpPr>
          <p:nvPr/>
        </p:nvCxnSpPr>
        <p:spPr bwMode="auto">
          <a:xfrm>
            <a:off x="482021" y="4977605"/>
            <a:ext cx="8232395" cy="15312"/>
          </a:xfrm>
          <a:prstGeom prst="straightConnector1">
            <a:avLst/>
          </a:prstGeom>
          <a:noFill/>
          <a:ln w="12700" cap="rnd">
            <a:solidFill>
              <a:sysClr val="windowText" lastClr="000000"/>
            </a:solidFill>
            <a:prstDash val="sysDot"/>
            <a:round/>
            <a:headEnd/>
            <a:tailEnd/>
          </a:ln>
        </p:spPr>
      </p:cxnSp>
      <p:sp>
        <p:nvSpPr>
          <p:cNvPr id="57" name="Text Box 47"/>
          <p:cNvSpPr txBox="1">
            <a:spLocks noChangeArrowheads="1"/>
          </p:cNvSpPr>
          <p:nvPr/>
        </p:nvSpPr>
        <p:spPr bwMode="auto">
          <a:xfrm>
            <a:off x="6287362" y="4267200"/>
            <a:ext cx="2704238"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a:spcAft>
                <a:spcPts val="0"/>
              </a:spcAft>
            </a:pPr>
            <a:r>
              <a:rPr lang="en-US" sz="900" b="1" baseline="0" dirty="0" smtClean="0">
                <a:solidFill>
                  <a:prstClr val="black"/>
                </a:solidFill>
                <a:latin typeface="Calibri" pitchFamily="34" charset="0"/>
              </a:rPr>
              <a:t>Bonneville Power Administration</a:t>
            </a:r>
          </a:p>
          <a:p>
            <a:pPr algn="ctr">
              <a:spcAft>
                <a:spcPts val="0"/>
              </a:spcAft>
            </a:pPr>
            <a:r>
              <a:rPr lang="en-US" sz="900" b="1" baseline="0" dirty="0" smtClean="0">
                <a:solidFill>
                  <a:prstClr val="black"/>
                </a:solidFill>
                <a:latin typeface="Calibri" pitchFamily="34" charset="0"/>
              </a:rPr>
              <a:t>Measure Readiness Levels (MRLs) [DRAFT]</a:t>
            </a:r>
            <a:endParaRPr lang="en-US" sz="900" baseline="0" dirty="0" smtClean="0">
              <a:solidFill>
                <a:prstClr val="black"/>
              </a:solidFill>
              <a:latin typeface="Arial" pitchFamily="34" charset="0"/>
            </a:endParaRPr>
          </a:p>
        </p:txBody>
      </p:sp>
      <p:sp>
        <p:nvSpPr>
          <p:cNvPr id="58" name="Text Box 48"/>
          <p:cNvSpPr txBox="1">
            <a:spLocks noChangeArrowheads="1"/>
          </p:cNvSpPr>
          <p:nvPr/>
        </p:nvSpPr>
        <p:spPr bwMode="auto">
          <a:xfrm>
            <a:off x="2819400" y="4343400"/>
            <a:ext cx="2873758" cy="230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spcAft>
                <a:spcPts val="1000"/>
              </a:spcAft>
            </a:pPr>
            <a:r>
              <a:rPr lang="en-US" sz="900" baseline="0" dirty="0" smtClean="0">
                <a:solidFill>
                  <a:prstClr val="black"/>
                </a:solidFill>
                <a:latin typeface="Calibri" pitchFamily="34" charset="0"/>
              </a:rPr>
              <a:t>1    2     3     4      5    6     7    8     9</a:t>
            </a:r>
            <a:endParaRPr lang="en-US" sz="900" baseline="0" dirty="0" smtClean="0">
              <a:solidFill>
                <a:prstClr val="black"/>
              </a:solidFill>
              <a:latin typeface="Arial" pitchFamily="34" charset="0"/>
            </a:endParaRPr>
          </a:p>
        </p:txBody>
      </p:sp>
      <p:cxnSp>
        <p:nvCxnSpPr>
          <p:cNvPr id="59" name="AutoShape 49"/>
          <p:cNvCxnSpPr>
            <a:cxnSpLocks noChangeShapeType="1"/>
          </p:cNvCxnSpPr>
          <p:nvPr/>
        </p:nvCxnSpPr>
        <p:spPr bwMode="auto">
          <a:xfrm flipV="1">
            <a:off x="482917" y="3789985"/>
            <a:ext cx="8231119" cy="11819"/>
          </a:xfrm>
          <a:prstGeom prst="straightConnector1">
            <a:avLst/>
          </a:prstGeom>
          <a:noFill/>
          <a:ln w="12700" cap="rnd">
            <a:solidFill>
              <a:sysClr val="windowText" lastClr="000000"/>
            </a:solidFill>
            <a:prstDash val="sysDot"/>
            <a:round/>
            <a:headEnd/>
            <a:tailEnd/>
          </a:ln>
        </p:spPr>
      </p:cxnSp>
      <p:cxnSp>
        <p:nvCxnSpPr>
          <p:cNvPr id="60" name="AutoShape 54"/>
          <p:cNvCxnSpPr>
            <a:cxnSpLocks noChangeShapeType="1"/>
          </p:cNvCxnSpPr>
          <p:nvPr/>
        </p:nvCxnSpPr>
        <p:spPr bwMode="auto">
          <a:xfrm flipV="1">
            <a:off x="2133600" y="3399723"/>
            <a:ext cx="0" cy="325965"/>
          </a:xfrm>
          <a:prstGeom prst="straightConnector1">
            <a:avLst/>
          </a:prstGeom>
          <a:noFill/>
          <a:ln w="6350" cap="rnd">
            <a:solidFill>
              <a:srgbClr val="5A5A5A"/>
            </a:solidFill>
            <a:prstDash val="sysDot"/>
            <a:round/>
            <a:headEnd/>
            <a:tailEnd/>
          </a:ln>
        </p:spPr>
      </p:cxnSp>
      <p:cxnSp>
        <p:nvCxnSpPr>
          <p:cNvPr id="61" name="AutoShape 55"/>
          <p:cNvCxnSpPr>
            <a:cxnSpLocks noChangeShapeType="1"/>
          </p:cNvCxnSpPr>
          <p:nvPr/>
        </p:nvCxnSpPr>
        <p:spPr bwMode="auto">
          <a:xfrm flipV="1">
            <a:off x="5029200" y="3422110"/>
            <a:ext cx="0" cy="325965"/>
          </a:xfrm>
          <a:prstGeom prst="straightConnector1">
            <a:avLst/>
          </a:prstGeom>
          <a:noFill/>
          <a:ln w="6350" cap="rnd">
            <a:solidFill>
              <a:srgbClr val="5A5A5A"/>
            </a:solidFill>
            <a:prstDash val="sysDot"/>
            <a:round/>
            <a:headEnd/>
            <a:tailEnd/>
          </a:ln>
        </p:spPr>
      </p:cxnSp>
      <p:cxnSp>
        <p:nvCxnSpPr>
          <p:cNvPr id="62" name="AutoShape 56"/>
          <p:cNvCxnSpPr>
            <a:cxnSpLocks noChangeShapeType="1"/>
          </p:cNvCxnSpPr>
          <p:nvPr/>
        </p:nvCxnSpPr>
        <p:spPr bwMode="auto">
          <a:xfrm flipV="1">
            <a:off x="3962400" y="3420319"/>
            <a:ext cx="0" cy="325965"/>
          </a:xfrm>
          <a:prstGeom prst="straightConnector1">
            <a:avLst/>
          </a:prstGeom>
          <a:noFill/>
          <a:ln w="6350" cap="rnd">
            <a:solidFill>
              <a:srgbClr val="5A5A5A"/>
            </a:solidFill>
            <a:prstDash val="sysDot"/>
            <a:round/>
            <a:headEnd/>
            <a:tailEnd/>
          </a:ln>
        </p:spPr>
      </p:cxnSp>
      <p:cxnSp>
        <p:nvCxnSpPr>
          <p:cNvPr id="63" name="AutoShape 57"/>
          <p:cNvCxnSpPr>
            <a:cxnSpLocks noChangeShapeType="1"/>
          </p:cNvCxnSpPr>
          <p:nvPr/>
        </p:nvCxnSpPr>
        <p:spPr bwMode="auto">
          <a:xfrm flipV="1">
            <a:off x="3048000" y="3420319"/>
            <a:ext cx="0" cy="325965"/>
          </a:xfrm>
          <a:prstGeom prst="straightConnector1">
            <a:avLst/>
          </a:prstGeom>
          <a:noFill/>
          <a:ln w="6350" cap="rnd">
            <a:solidFill>
              <a:srgbClr val="5A5A5A"/>
            </a:solidFill>
            <a:prstDash val="sysDot"/>
            <a:round/>
            <a:headEnd/>
            <a:tailEnd/>
          </a:ln>
        </p:spPr>
      </p:cxnSp>
      <p:cxnSp>
        <p:nvCxnSpPr>
          <p:cNvPr id="64" name="AutoShape 60"/>
          <p:cNvCxnSpPr>
            <a:cxnSpLocks noChangeShapeType="1"/>
          </p:cNvCxnSpPr>
          <p:nvPr/>
        </p:nvCxnSpPr>
        <p:spPr bwMode="auto">
          <a:xfrm flipV="1">
            <a:off x="6477000" y="3399723"/>
            <a:ext cx="0" cy="325965"/>
          </a:xfrm>
          <a:prstGeom prst="straightConnector1">
            <a:avLst/>
          </a:prstGeom>
          <a:noFill/>
          <a:ln w="6350" cap="rnd">
            <a:solidFill>
              <a:srgbClr val="5A5A5A"/>
            </a:solidFill>
            <a:prstDash val="sysDot"/>
            <a:round/>
            <a:headEnd/>
            <a:tailEnd/>
          </a:ln>
        </p:spPr>
      </p:cxnSp>
      <p:sp>
        <p:nvSpPr>
          <p:cNvPr id="65" name="Freeform 8"/>
          <p:cNvSpPr>
            <a:spLocks/>
          </p:cNvSpPr>
          <p:nvPr/>
        </p:nvSpPr>
        <p:spPr bwMode="auto">
          <a:xfrm>
            <a:off x="4038600" y="1866930"/>
            <a:ext cx="2147555" cy="1337451"/>
          </a:xfrm>
          <a:custGeom>
            <a:avLst/>
            <a:gdLst>
              <a:gd name="connsiteX0" fmla="*/ 5001 w 10000"/>
              <a:gd name="connsiteY0" fmla="*/ 55 h 10000"/>
              <a:gd name="connsiteX1" fmla="*/ 8053 w 10000"/>
              <a:gd name="connsiteY1" fmla="*/ 8372 h 10000"/>
              <a:gd name="connsiteX2" fmla="*/ 10000 w 10000"/>
              <a:gd name="connsiteY2" fmla="*/ 9829 h 10000"/>
              <a:gd name="connsiteX3" fmla="*/ 0 w 10000"/>
              <a:gd name="connsiteY3" fmla="*/ 9901 h 10000"/>
              <a:gd name="connsiteX4" fmla="*/ 2085 w 10000"/>
              <a:gd name="connsiteY4" fmla="*/ 8024 h 10000"/>
              <a:gd name="connsiteX5" fmla="*/ 5391 w 10000"/>
              <a:gd name="connsiteY5" fmla="*/ 1136 h 10000"/>
              <a:gd name="connsiteX0" fmla="*/ 5001 w 10833"/>
              <a:gd name="connsiteY0" fmla="*/ 55 h 9901"/>
              <a:gd name="connsiteX1" fmla="*/ 10000 w 10833"/>
              <a:gd name="connsiteY1" fmla="*/ 9829 h 9901"/>
              <a:gd name="connsiteX2" fmla="*/ 0 w 10833"/>
              <a:gd name="connsiteY2" fmla="*/ 9901 h 9901"/>
              <a:gd name="connsiteX3" fmla="*/ 2085 w 10833"/>
              <a:gd name="connsiteY3" fmla="*/ 8024 h 9901"/>
              <a:gd name="connsiteX4" fmla="*/ 5391 w 10833"/>
              <a:gd name="connsiteY4" fmla="*/ 1136 h 9901"/>
              <a:gd name="connsiteX0" fmla="*/ 9231 w 9231"/>
              <a:gd name="connsiteY0" fmla="*/ 9927 h 10000"/>
              <a:gd name="connsiteX1" fmla="*/ 0 w 9231"/>
              <a:gd name="connsiteY1" fmla="*/ 10000 h 10000"/>
              <a:gd name="connsiteX2" fmla="*/ 1925 w 9231"/>
              <a:gd name="connsiteY2" fmla="*/ 8104 h 10000"/>
              <a:gd name="connsiteX3" fmla="*/ 4976 w 9231"/>
              <a:gd name="connsiteY3" fmla="*/ 1147 h 10000"/>
              <a:gd name="connsiteX0" fmla="*/ 0 w 5391"/>
              <a:gd name="connsiteY0" fmla="*/ 10000 h 10000"/>
              <a:gd name="connsiteX1" fmla="*/ 2085 w 5391"/>
              <a:gd name="connsiteY1" fmla="*/ 8104 h 10000"/>
              <a:gd name="connsiteX2" fmla="*/ 5391 w 5391"/>
              <a:gd name="connsiteY2" fmla="*/ 1147 h 10000"/>
              <a:gd name="connsiteX0" fmla="*/ 0 w 8795"/>
              <a:gd name="connsiteY0" fmla="*/ 10008 h 10008"/>
              <a:gd name="connsiteX1" fmla="*/ 2663 w 8795"/>
              <a:gd name="connsiteY1" fmla="*/ 8104 h 10008"/>
              <a:gd name="connsiteX2" fmla="*/ 8795 w 8795"/>
              <a:gd name="connsiteY2" fmla="*/ 1147 h 10008"/>
              <a:gd name="connsiteX0" fmla="*/ 0 w 10000"/>
              <a:gd name="connsiteY0" fmla="*/ 10000 h 10000"/>
              <a:gd name="connsiteX1" fmla="*/ 4110 w 10000"/>
              <a:gd name="connsiteY1" fmla="*/ 7273 h 10000"/>
              <a:gd name="connsiteX2" fmla="*/ 10000 w 10000"/>
              <a:gd name="connsiteY2" fmla="*/ 1146 h 10000"/>
              <a:gd name="connsiteX0" fmla="*/ 0 w 10000"/>
              <a:gd name="connsiteY0" fmla="*/ 10000 h 10000"/>
              <a:gd name="connsiteX1" fmla="*/ 3425 w 10000"/>
              <a:gd name="connsiteY1" fmla="*/ 7273 h 10000"/>
              <a:gd name="connsiteX2" fmla="*/ 10000 w 10000"/>
              <a:gd name="connsiteY2" fmla="*/ 1146 h 10000"/>
              <a:gd name="connsiteX0" fmla="*/ 0 w 9589"/>
              <a:gd name="connsiteY0" fmla="*/ 10237 h 10237"/>
              <a:gd name="connsiteX1" fmla="*/ 3425 w 9589"/>
              <a:gd name="connsiteY1" fmla="*/ 7510 h 10237"/>
              <a:gd name="connsiteX2" fmla="*/ 9589 w 9589"/>
              <a:gd name="connsiteY2" fmla="*/ 1146 h 10237"/>
              <a:gd name="connsiteX0" fmla="*/ 0 w 10000"/>
              <a:gd name="connsiteY0" fmla="*/ 8881 h 8881"/>
              <a:gd name="connsiteX1" fmla="*/ 3572 w 10000"/>
              <a:gd name="connsiteY1" fmla="*/ 6217 h 8881"/>
              <a:gd name="connsiteX2" fmla="*/ 10000 w 10000"/>
              <a:gd name="connsiteY2" fmla="*/ 0 h 8881"/>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1000 h 11000"/>
              <a:gd name="connsiteX1" fmla="*/ 2857 w 10000"/>
              <a:gd name="connsiteY1" fmla="*/ 8000 h 11000"/>
              <a:gd name="connsiteX2" fmla="*/ 10000 w 10000"/>
              <a:gd name="connsiteY2" fmla="*/ 0 h 11000"/>
              <a:gd name="connsiteX0" fmla="*/ 0 w 10000"/>
              <a:gd name="connsiteY0" fmla="*/ 11000 h 11559"/>
              <a:gd name="connsiteX1" fmla="*/ 2857 w 10000"/>
              <a:gd name="connsiteY1" fmla="*/ 8000 h 11559"/>
              <a:gd name="connsiteX2" fmla="*/ 10000 w 10000"/>
              <a:gd name="connsiteY2" fmla="*/ 0 h 11559"/>
              <a:gd name="connsiteX0" fmla="*/ 0 w 10000"/>
              <a:gd name="connsiteY0" fmla="*/ 11000 h 11559"/>
              <a:gd name="connsiteX1" fmla="*/ 2857 w 10000"/>
              <a:gd name="connsiteY1" fmla="*/ 8000 h 11559"/>
              <a:gd name="connsiteX2" fmla="*/ 10000 w 10000"/>
              <a:gd name="connsiteY2" fmla="*/ 0 h 11559"/>
              <a:gd name="connsiteX0" fmla="*/ 0 w 10715"/>
              <a:gd name="connsiteY0" fmla="*/ 11000 h 11559"/>
              <a:gd name="connsiteX1" fmla="*/ 3572 w 10715"/>
              <a:gd name="connsiteY1" fmla="*/ 8000 h 11559"/>
              <a:gd name="connsiteX2" fmla="*/ 10715 w 10715"/>
              <a:gd name="connsiteY2" fmla="*/ 0 h 11559"/>
              <a:gd name="connsiteX0" fmla="*/ 0 w 10715"/>
              <a:gd name="connsiteY0" fmla="*/ 12447 h 13006"/>
              <a:gd name="connsiteX1" fmla="*/ 3572 w 10715"/>
              <a:gd name="connsiteY1" fmla="*/ 9447 h 13006"/>
              <a:gd name="connsiteX2" fmla="*/ 10715 w 10715"/>
              <a:gd name="connsiteY2" fmla="*/ 1447 h 13006"/>
              <a:gd name="connsiteX0" fmla="*/ 0 w 10715"/>
              <a:gd name="connsiteY0" fmla="*/ 11446 h 12005"/>
              <a:gd name="connsiteX1" fmla="*/ 3572 w 10715"/>
              <a:gd name="connsiteY1" fmla="*/ 8446 h 12005"/>
              <a:gd name="connsiteX2" fmla="*/ 10715 w 10715"/>
              <a:gd name="connsiteY2" fmla="*/ 1447 h 12005"/>
              <a:gd name="connsiteX0" fmla="*/ 0 w 10000"/>
              <a:gd name="connsiteY0" fmla="*/ 11446 h 12005"/>
              <a:gd name="connsiteX1" fmla="*/ 2857 w 10000"/>
              <a:gd name="connsiteY1" fmla="*/ 8446 h 12005"/>
              <a:gd name="connsiteX2" fmla="*/ 10000 w 10000"/>
              <a:gd name="connsiteY2" fmla="*/ 1447 h 12005"/>
              <a:gd name="connsiteX0" fmla="*/ 0 w 10000"/>
              <a:gd name="connsiteY0" fmla="*/ 11446 h 11446"/>
              <a:gd name="connsiteX1" fmla="*/ 2857 w 10000"/>
              <a:gd name="connsiteY1" fmla="*/ 8446 h 11446"/>
              <a:gd name="connsiteX2" fmla="*/ 10000 w 10000"/>
              <a:gd name="connsiteY2" fmla="*/ 1447 h 11446"/>
              <a:gd name="connsiteX0" fmla="*/ 0 w 10000"/>
              <a:gd name="connsiteY0" fmla="*/ 12446 h 12446"/>
              <a:gd name="connsiteX1" fmla="*/ 2857 w 10000"/>
              <a:gd name="connsiteY1" fmla="*/ 8446 h 12446"/>
              <a:gd name="connsiteX2" fmla="*/ 10000 w 10000"/>
              <a:gd name="connsiteY2" fmla="*/ 1447 h 12446"/>
            </a:gdLst>
            <a:ahLst/>
            <a:cxnLst>
              <a:cxn ang="0">
                <a:pos x="connsiteX0" y="connsiteY0"/>
              </a:cxn>
              <a:cxn ang="0">
                <a:pos x="connsiteX1" y="connsiteY1"/>
              </a:cxn>
              <a:cxn ang="0">
                <a:pos x="connsiteX2" y="connsiteY2"/>
              </a:cxn>
            </a:cxnLst>
            <a:rect l="l" t="t" r="r" b="b"/>
            <a:pathLst>
              <a:path w="10000" h="12446">
                <a:moveTo>
                  <a:pt x="0" y="12446"/>
                </a:moveTo>
                <a:cubicBezTo>
                  <a:pt x="1603" y="11443"/>
                  <a:pt x="2127" y="9926"/>
                  <a:pt x="2857" y="8446"/>
                </a:cubicBezTo>
                <a:cubicBezTo>
                  <a:pt x="4121" y="6155"/>
                  <a:pt x="6329" y="0"/>
                  <a:pt x="10000" y="1447"/>
                </a:cubicBezTo>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66" name="Rectangle 13"/>
          <p:cNvSpPr>
            <a:spLocks noChangeArrowheads="1"/>
          </p:cNvSpPr>
          <p:nvPr/>
        </p:nvSpPr>
        <p:spPr bwMode="auto">
          <a:xfrm>
            <a:off x="3769672" y="2819432"/>
            <a:ext cx="204537" cy="5373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67" name="Freeform 8"/>
          <p:cNvSpPr>
            <a:spLocks/>
          </p:cNvSpPr>
          <p:nvPr/>
        </p:nvSpPr>
        <p:spPr bwMode="auto">
          <a:xfrm>
            <a:off x="4360975" y="1700019"/>
            <a:ext cx="2300890" cy="1504336"/>
          </a:xfrm>
          <a:custGeom>
            <a:avLst/>
            <a:gdLst>
              <a:gd name="connsiteX0" fmla="*/ 5001 w 10000"/>
              <a:gd name="connsiteY0" fmla="*/ 55 h 10000"/>
              <a:gd name="connsiteX1" fmla="*/ 8053 w 10000"/>
              <a:gd name="connsiteY1" fmla="*/ 8372 h 10000"/>
              <a:gd name="connsiteX2" fmla="*/ 10000 w 10000"/>
              <a:gd name="connsiteY2" fmla="*/ 9829 h 10000"/>
              <a:gd name="connsiteX3" fmla="*/ 0 w 10000"/>
              <a:gd name="connsiteY3" fmla="*/ 9901 h 10000"/>
              <a:gd name="connsiteX4" fmla="*/ 2085 w 10000"/>
              <a:gd name="connsiteY4" fmla="*/ 8024 h 10000"/>
              <a:gd name="connsiteX5" fmla="*/ 5391 w 10000"/>
              <a:gd name="connsiteY5" fmla="*/ 1136 h 10000"/>
              <a:gd name="connsiteX0" fmla="*/ 5001 w 10833"/>
              <a:gd name="connsiteY0" fmla="*/ 55 h 9901"/>
              <a:gd name="connsiteX1" fmla="*/ 10000 w 10833"/>
              <a:gd name="connsiteY1" fmla="*/ 9829 h 9901"/>
              <a:gd name="connsiteX2" fmla="*/ 0 w 10833"/>
              <a:gd name="connsiteY2" fmla="*/ 9901 h 9901"/>
              <a:gd name="connsiteX3" fmla="*/ 2085 w 10833"/>
              <a:gd name="connsiteY3" fmla="*/ 8024 h 9901"/>
              <a:gd name="connsiteX4" fmla="*/ 5391 w 10833"/>
              <a:gd name="connsiteY4" fmla="*/ 1136 h 9901"/>
              <a:gd name="connsiteX0" fmla="*/ 9231 w 9231"/>
              <a:gd name="connsiteY0" fmla="*/ 9927 h 10000"/>
              <a:gd name="connsiteX1" fmla="*/ 0 w 9231"/>
              <a:gd name="connsiteY1" fmla="*/ 10000 h 10000"/>
              <a:gd name="connsiteX2" fmla="*/ 1925 w 9231"/>
              <a:gd name="connsiteY2" fmla="*/ 8104 h 10000"/>
              <a:gd name="connsiteX3" fmla="*/ 4976 w 9231"/>
              <a:gd name="connsiteY3" fmla="*/ 1147 h 10000"/>
              <a:gd name="connsiteX0" fmla="*/ 0 w 5391"/>
              <a:gd name="connsiteY0" fmla="*/ 10000 h 10000"/>
              <a:gd name="connsiteX1" fmla="*/ 2085 w 5391"/>
              <a:gd name="connsiteY1" fmla="*/ 8104 h 10000"/>
              <a:gd name="connsiteX2" fmla="*/ 5391 w 5391"/>
              <a:gd name="connsiteY2" fmla="*/ 1147 h 10000"/>
              <a:gd name="connsiteX0" fmla="*/ 0 w 8795"/>
              <a:gd name="connsiteY0" fmla="*/ 10008 h 10008"/>
              <a:gd name="connsiteX1" fmla="*/ 2663 w 8795"/>
              <a:gd name="connsiteY1" fmla="*/ 8104 h 10008"/>
              <a:gd name="connsiteX2" fmla="*/ 8795 w 8795"/>
              <a:gd name="connsiteY2" fmla="*/ 1147 h 10008"/>
              <a:gd name="connsiteX0" fmla="*/ 0 w 10000"/>
              <a:gd name="connsiteY0" fmla="*/ 10000 h 10000"/>
              <a:gd name="connsiteX1" fmla="*/ 4110 w 10000"/>
              <a:gd name="connsiteY1" fmla="*/ 7273 h 10000"/>
              <a:gd name="connsiteX2" fmla="*/ 10000 w 10000"/>
              <a:gd name="connsiteY2" fmla="*/ 1146 h 10000"/>
              <a:gd name="connsiteX0" fmla="*/ 0 w 10000"/>
              <a:gd name="connsiteY0" fmla="*/ 10000 h 10000"/>
              <a:gd name="connsiteX1" fmla="*/ 3425 w 10000"/>
              <a:gd name="connsiteY1" fmla="*/ 7273 h 10000"/>
              <a:gd name="connsiteX2" fmla="*/ 10000 w 10000"/>
              <a:gd name="connsiteY2" fmla="*/ 1146 h 10000"/>
              <a:gd name="connsiteX0" fmla="*/ 0 w 9589"/>
              <a:gd name="connsiteY0" fmla="*/ 10237 h 10237"/>
              <a:gd name="connsiteX1" fmla="*/ 3425 w 9589"/>
              <a:gd name="connsiteY1" fmla="*/ 7510 h 10237"/>
              <a:gd name="connsiteX2" fmla="*/ 9589 w 9589"/>
              <a:gd name="connsiteY2" fmla="*/ 1146 h 10237"/>
              <a:gd name="connsiteX0" fmla="*/ 0 w 10000"/>
              <a:gd name="connsiteY0" fmla="*/ 8881 h 8881"/>
              <a:gd name="connsiteX1" fmla="*/ 3572 w 10000"/>
              <a:gd name="connsiteY1" fmla="*/ 6217 h 8881"/>
              <a:gd name="connsiteX2" fmla="*/ 10000 w 10000"/>
              <a:gd name="connsiteY2" fmla="*/ 0 h 8881"/>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1000 h 11000"/>
              <a:gd name="connsiteX1" fmla="*/ 2857 w 10000"/>
              <a:gd name="connsiteY1" fmla="*/ 8000 h 11000"/>
              <a:gd name="connsiteX2" fmla="*/ 10000 w 10000"/>
              <a:gd name="connsiteY2" fmla="*/ 0 h 11000"/>
              <a:gd name="connsiteX0" fmla="*/ 0 w 10000"/>
              <a:gd name="connsiteY0" fmla="*/ 11000 h 11559"/>
              <a:gd name="connsiteX1" fmla="*/ 2857 w 10000"/>
              <a:gd name="connsiteY1" fmla="*/ 8000 h 11559"/>
              <a:gd name="connsiteX2" fmla="*/ 10000 w 10000"/>
              <a:gd name="connsiteY2" fmla="*/ 0 h 11559"/>
              <a:gd name="connsiteX0" fmla="*/ 0 w 10000"/>
              <a:gd name="connsiteY0" fmla="*/ 11000 h 11559"/>
              <a:gd name="connsiteX1" fmla="*/ 2857 w 10000"/>
              <a:gd name="connsiteY1" fmla="*/ 8000 h 11559"/>
              <a:gd name="connsiteX2" fmla="*/ 10000 w 10000"/>
              <a:gd name="connsiteY2" fmla="*/ 0 h 11559"/>
              <a:gd name="connsiteX0" fmla="*/ 0 w 10715"/>
              <a:gd name="connsiteY0" fmla="*/ 11000 h 11559"/>
              <a:gd name="connsiteX1" fmla="*/ 3572 w 10715"/>
              <a:gd name="connsiteY1" fmla="*/ 8000 h 11559"/>
              <a:gd name="connsiteX2" fmla="*/ 10715 w 10715"/>
              <a:gd name="connsiteY2" fmla="*/ 0 h 11559"/>
              <a:gd name="connsiteX0" fmla="*/ 0 w 10715"/>
              <a:gd name="connsiteY0" fmla="*/ 12447 h 13006"/>
              <a:gd name="connsiteX1" fmla="*/ 3572 w 10715"/>
              <a:gd name="connsiteY1" fmla="*/ 9447 h 13006"/>
              <a:gd name="connsiteX2" fmla="*/ 10715 w 10715"/>
              <a:gd name="connsiteY2" fmla="*/ 1447 h 13006"/>
              <a:gd name="connsiteX0" fmla="*/ 0 w 10715"/>
              <a:gd name="connsiteY0" fmla="*/ 11446 h 12005"/>
              <a:gd name="connsiteX1" fmla="*/ 3572 w 10715"/>
              <a:gd name="connsiteY1" fmla="*/ 8446 h 12005"/>
              <a:gd name="connsiteX2" fmla="*/ 10715 w 10715"/>
              <a:gd name="connsiteY2" fmla="*/ 1447 h 12005"/>
              <a:gd name="connsiteX0" fmla="*/ 0 w 10000"/>
              <a:gd name="connsiteY0" fmla="*/ 11446 h 12005"/>
              <a:gd name="connsiteX1" fmla="*/ 2857 w 10000"/>
              <a:gd name="connsiteY1" fmla="*/ 8446 h 12005"/>
              <a:gd name="connsiteX2" fmla="*/ 10000 w 10000"/>
              <a:gd name="connsiteY2" fmla="*/ 1447 h 12005"/>
              <a:gd name="connsiteX0" fmla="*/ 0 w 10000"/>
              <a:gd name="connsiteY0" fmla="*/ 11446 h 11446"/>
              <a:gd name="connsiteX1" fmla="*/ 2857 w 10000"/>
              <a:gd name="connsiteY1" fmla="*/ 8446 h 11446"/>
              <a:gd name="connsiteX2" fmla="*/ 10000 w 10000"/>
              <a:gd name="connsiteY2" fmla="*/ 1447 h 11446"/>
              <a:gd name="connsiteX0" fmla="*/ 0 w 10000"/>
              <a:gd name="connsiteY0" fmla="*/ 12446 h 12446"/>
              <a:gd name="connsiteX1" fmla="*/ 2857 w 10000"/>
              <a:gd name="connsiteY1" fmla="*/ 8446 h 12446"/>
              <a:gd name="connsiteX2" fmla="*/ 10000 w 10000"/>
              <a:gd name="connsiteY2" fmla="*/ 1447 h 12446"/>
              <a:gd name="connsiteX0" fmla="*/ 0 w 10714"/>
              <a:gd name="connsiteY0" fmla="*/ 13999 h 13999"/>
              <a:gd name="connsiteX1" fmla="*/ 3571 w 10714"/>
              <a:gd name="connsiteY1" fmla="*/ 8446 h 13999"/>
              <a:gd name="connsiteX2" fmla="*/ 10714 w 10714"/>
              <a:gd name="connsiteY2" fmla="*/ 1447 h 13999"/>
            </a:gdLst>
            <a:ahLst/>
            <a:cxnLst>
              <a:cxn ang="0">
                <a:pos x="connsiteX0" y="connsiteY0"/>
              </a:cxn>
              <a:cxn ang="0">
                <a:pos x="connsiteX1" y="connsiteY1"/>
              </a:cxn>
              <a:cxn ang="0">
                <a:pos x="connsiteX2" y="connsiteY2"/>
              </a:cxn>
            </a:cxnLst>
            <a:rect l="l" t="t" r="r" b="b"/>
            <a:pathLst>
              <a:path w="10714" h="13999">
                <a:moveTo>
                  <a:pt x="0" y="13999"/>
                </a:moveTo>
                <a:cubicBezTo>
                  <a:pt x="1603" y="12996"/>
                  <a:pt x="2841" y="9926"/>
                  <a:pt x="3571" y="8446"/>
                </a:cubicBezTo>
                <a:cubicBezTo>
                  <a:pt x="4835" y="6155"/>
                  <a:pt x="7043" y="0"/>
                  <a:pt x="10714" y="1447"/>
                </a:cubicBezTo>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68" name="Freeform 8"/>
          <p:cNvSpPr>
            <a:spLocks/>
          </p:cNvSpPr>
          <p:nvPr/>
        </p:nvSpPr>
        <p:spPr bwMode="auto">
          <a:xfrm>
            <a:off x="4671491" y="1592568"/>
            <a:ext cx="2454441" cy="1611797"/>
          </a:xfrm>
          <a:custGeom>
            <a:avLst/>
            <a:gdLst>
              <a:gd name="connsiteX0" fmla="*/ 5001 w 10000"/>
              <a:gd name="connsiteY0" fmla="*/ 55 h 10000"/>
              <a:gd name="connsiteX1" fmla="*/ 8053 w 10000"/>
              <a:gd name="connsiteY1" fmla="*/ 8372 h 10000"/>
              <a:gd name="connsiteX2" fmla="*/ 10000 w 10000"/>
              <a:gd name="connsiteY2" fmla="*/ 9829 h 10000"/>
              <a:gd name="connsiteX3" fmla="*/ 0 w 10000"/>
              <a:gd name="connsiteY3" fmla="*/ 9901 h 10000"/>
              <a:gd name="connsiteX4" fmla="*/ 2085 w 10000"/>
              <a:gd name="connsiteY4" fmla="*/ 8024 h 10000"/>
              <a:gd name="connsiteX5" fmla="*/ 5391 w 10000"/>
              <a:gd name="connsiteY5" fmla="*/ 1136 h 10000"/>
              <a:gd name="connsiteX0" fmla="*/ 5001 w 10833"/>
              <a:gd name="connsiteY0" fmla="*/ 55 h 9901"/>
              <a:gd name="connsiteX1" fmla="*/ 10000 w 10833"/>
              <a:gd name="connsiteY1" fmla="*/ 9829 h 9901"/>
              <a:gd name="connsiteX2" fmla="*/ 0 w 10833"/>
              <a:gd name="connsiteY2" fmla="*/ 9901 h 9901"/>
              <a:gd name="connsiteX3" fmla="*/ 2085 w 10833"/>
              <a:gd name="connsiteY3" fmla="*/ 8024 h 9901"/>
              <a:gd name="connsiteX4" fmla="*/ 5391 w 10833"/>
              <a:gd name="connsiteY4" fmla="*/ 1136 h 9901"/>
              <a:gd name="connsiteX0" fmla="*/ 9231 w 9231"/>
              <a:gd name="connsiteY0" fmla="*/ 9927 h 10000"/>
              <a:gd name="connsiteX1" fmla="*/ 0 w 9231"/>
              <a:gd name="connsiteY1" fmla="*/ 10000 h 10000"/>
              <a:gd name="connsiteX2" fmla="*/ 1925 w 9231"/>
              <a:gd name="connsiteY2" fmla="*/ 8104 h 10000"/>
              <a:gd name="connsiteX3" fmla="*/ 4976 w 9231"/>
              <a:gd name="connsiteY3" fmla="*/ 1147 h 10000"/>
              <a:gd name="connsiteX0" fmla="*/ 0 w 5391"/>
              <a:gd name="connsiteY0" fmla="*/ 10000 h 10000"/>
              <a:gd name="connsiteX1" fmla="*/ 2085 w 5391"/>
              <a:gd name="connsiteY1" fmla="*/ 8104 h 10000"/>
              <a:gd name="connsiteX2" fmla="*/ 5391 w 5391"/>
              <a:gd name="connsiteY2" fmla="*/ 1147 h 10000"/>
              <a:gd name="connsiteX0" fmla="*/ 0 w 8795"/>
              <a:gd name="connsiteY0" fmla="*/ 10008 h 10008"/>
              <a:gd name="connsiteX1" fmla="*/ 2663 w 8795"/>
              <a:gd name="connsiteY1" fmla="*/ 8104 h 10008"/>
              <a:gd name="connsiteX2" fmla="*/ 8795 w 8795"/>
              <a:gd name="connsiteY2" fmla="*/ 1147 h 10008"/>
              <a:gd name="connsiteX0" fmla="*/ 0 w 10000"/>
              <a:gd name="connsiteY0" fmla="*/ 10000 h 10000"/>
              <a:gd name="connsiteX1" fmla="*/ 4110 w 10000"/>
              <a:gd name="connsiteY1" fmla="*/ 7273 h 10000"/>
              <a:gd name="connsiteX2" fmla="*/ 10000 w 10000"/>
              <a:gd name="connsiteY2" fmla="*/ 1146 h 10000"/>
              <a:gd name="connsiteX0" fmla="*/ 0 w 10000"/>
              <a:gd name="connsiteY0" fmla="*/ 10000 h 10000"/>
              <a:gd name="connsiteX1" fmla="*/ 3425 w 10000"/>
              <a:gd name="connsiteY1" fmla="*/ 7273 h 10000"/>
              <a:gd name="connsiteX2" fmla="*/ 10000 w 10000"/>
              <a:gd name="connsiteY2" fmla="*/ 1146 h 10000"/>
              <a:gd name="connsiteX0" fmla="*/ 0 w 9589"/>
              <a:gd name="connsiteY0" fmla="*/ 10237 h 10237"/>
              <a:gd name="connsiteX1" fmla="*/ 3425 w 9589"/>
              <a:gd name="connsiteY1" fmla="*/ 7510 h 10237"/>
              <a:gd name="connsiteX2" fmla="*/ 9589 w 9589"/>
              <a:gd name="connsiteY2" fmla="*/ 1146 h 10237"/>
              <a:gd name="connsiteX0" fmla="*/ 0 w 10000"/>
              <a:gd name="connsiteY0" fmla="*/ 8881 h 8881"/>
              <a:gd name="connsiteX1" fmla="*/ 3572 w 10000"/>
              <a:gd name="connsiteY1" fmla="*/ 6217 h 8881"/>
              <a:gd name="connsiteX2" fmla="*/ 10000 w 10000"/>
              <a:gd name="connsiteY2" fmla="*/ 0 h 8881"/>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0000 h 10000"/>
              <a:gd name="connsiteX1" fmla="*/ 2857 w 10000"/>
              <a:gd name="connsiteY1" fmla="*/ 8000 h 10000"/>
              <a:gd name="connsiteX2" fmla="*/ 10000 w 10000"/>
              <a:gd name="connsiteY2" fmla="*/ 0 h 10000"/>
              <a:gd name="connsiteX0" fmla="*/ 0 w 10000"/>
              <a:gd name="connsiteY0" fmla="*/ 11000 h 11000"/>
              <a:gd name="connsiteX1" fmla="*/ 2857 w 10000"/>
              <a:gd name="connsiteY1" fmla="*/ 8000 h 11000"/>
              <a:gd name="connsiteX2" fmla="*/ 10000 w 10000"/>
              <a:gd name="connsiteY2" fmla="*/ 0 h 11000"/>
              <a:gd name="connsiteX0" fmla="*/ 0 w 10000"/>
              <a:gd name="connsiteY0" fmla="*/ 11000 h 11559"/>
              <a:gd name="connsiteX1" fmla="*/ 2857 w 10000"/>
              <a:gd name="connsiteY1" fmla="*/ 8000 h 11559"/>
              <a:gd name="connsiteX2" fmla="*/ 10000 w 10000"/>
              <a:gd name="connsiteY2" fmla="*/ 0 h 11559"/>
              <a:gd name="connsiteX0" fmla="*/ 0 w 10000"/>
              <a:gd name="connsiteY0" fmla="*/ 11000 h 11559"/>
              <a:gd name="connsiteX1" fmla="*/ 2857 w 10000"/>
              <a:gd name="connsiteY1" fmla="*/ 8000 h 11559"/>
              <a:gd name="connsiteX2" fmla="*/ 10000 w 10000"/>
              <a:gd name="connsiteY2" fmla="*/ 0 h 11559"/>
              <a:gd name="connsiteX0" fmla="*/ 0 w 10715"/>
              <a:gd name="connsiteY0" fmla="*/ 11000 h 11559"/>
              <a:gd name="connsiteX1" fmla="*/ 3572 w 10715"/>
              <a:gd name="connsiteY1" fmla="*/ 8000 h 11559"/>
              <a:gd name="connsiteX2" fmla="*/ 10715 w 10715"/>
              <a:gd name="connsiteY2" fmla="*/ 0 h 11559"/>
              <a:gd name="connsiteX0" fmla="*/ 0 w 10715"/>
              <a:gd name="connsiteY0" fmla="*/ 12447 h 13006"/>
              <a:gd name="connsiteX1" fmla="*/ 3572 w 10715"/>
              <a:gd name="connsiteY1" fmla="*/ 9447 h 13006"/>
              <a:gd name="connsiteX2" fmla="*/ 10715 w 10715"/>
              <a:gd name="connsiteY2" fmla="*/ 1447 h 13006"/>
              <a:gd name="connsiteX0" fmla="*/ 0 w 10715"/>
              <a:gd name="connsiteY0" fmla="*/ 11446 h 12005"/>
              <a:gd name="connsiteX1" fmla="*/ 3572 w 10715"/>
              <a:gd name="connsiteY1" fmla="*/ 8446 h 12005"/>
              <a:gd name="connsiteX2" fmla="*/ 10715 w 10715"/>
              <a:gd name="connsiteY2" fmla="*/ 1447 h 12005"/>
              <a:gd name="connsiteX0" fmla="*/ 0 w 10000"/>
              <a:gd name="connsiteY0" fmla="*/ 11446 h 12005"/>
              <a:gd name="connsiteX1" fmla="*/ 2857 w 10000"/>
              <a:gd name="connsiteY1" fmla="*/ 8446 h 12005"/>
              <a:gd name="connsiteX2" fmla="*/ 10000 w 10000"/>
              <a:gd name="connsiteY2" fmla="*/ 1447 h 12005"/>
              <a:gd name="connsiteX0" fmla="*/ 0 w 10000"/>
              <a:gd name="connsiteY0" fmla="*/ 11446 h 11446"/>
              <a:gd name="connsiteX1" fmla="*/ 2857 w 10000"/>
              <a:gd name="connsiteY1" fmla="*/ 8446 h 11446"/>
              <a:gd name="connsiteX2" fmla="*/ 10000 w 10000"/>
              <a:gd name="connsiteY2" fmla="*/ 1447 h 11446"/>
              <a:gd name="connsiteX0" fmla="*/ 0 w 10000"/>
              <a:gd name="connsiteY0" fmla="*/ 12446 h 12446"/>
              <a:gd name="connsiteX1" fmla="*/ 2857 w 10000"/>
              <a:gd name="connsiteY1" fmla="*/ 8446 h 12446"/>
              <a:gd name="connsiteX2" fmla="*/ 10000 w 10000"/>
              <a:gd name="connsiteY2" fmla="*/ 1447 h 12446"/>
              <a:gd name="connsiteX0" fmla="*/ 0 w 11429"/>
              <a:gd name="connsiteY0" fmla="*/ 14999 h 14999"/>
              <a:gd name="connsiteX1" fmla="*/ 4286 w 11429"/>
              <a:gd name="connsiteY1" fmla="*/ 8446 h 14999"/>
              <a:gd name="connsiteX2" fmla="*/ 11429 w 11429"/>
              <a:gd name="connsiteY2" fmla="*/ 1447 h 14999"/>
            </a:gdLst>
            <a:ahLst/>
            <a:cxnLst>
              <a:cxn ang="0">
                <a:pos x="connsiteX0" y="connsiteY0"/>
              </a:cxn>
              <a:cxn ang="0">
                <a:pos x="connsiteX1" y="connsiteY1"/>
              </a:cxn>
              <a:cxn ang="0">
                <a:pos x="connsiteX2" y="connsiteY2"/>
              </a:cxn>
            </a:cxnLst>
            <a:rect l="l" t="t" r="r" b="b"/>
            <a:pathLst>
              <a:path w="11429" h="14999">
                <a:moveTo>
                  <a:pt x="0" y="14999"/>
                </a:moveTo>
                <a:cubicBezTo>
                  <a:pt x="1603" y="13996"/>
                  <a:pt x="3556" y="9926"/>
                  <a:pt x="4286" y="8446"/>
                </a:cubicBezTo>
                <a:cubicBezTo>
                  <a:pt x="5550" y="6155"/>
                  <a:pt x="7758" y="0"/>
                  <a:pt x="11429" y="1447"/>
                </a:cubicBezTo>
              </a:path>
            </a:pathLst>
          </a:cu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sp>
        <p:nvSpPr>
          <p:cNvPr id="69" name="Text Box 15"/>
          <p:cNvSpPr txBox="1">
            <a:spLocks noChangeArrowheads="1"/>
          </p:cNvSpPr>
          <p:nvPr/>
        </p:nvSpPr>
        <p:spPr bwMode="auto">
          <a:xfrm>
            <a:off x="7249694" y="2535655"/>
            <a:ext cx="1379800" cy="6447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en-US" sz="1100" b="1" baseline="0" dirty="0" smtClean="0">
                <a:solidFill>
                  <a:srgbClr val="9BBB59">
                    <a:lumMod val="50000"/>
                  </a:srgbClr>
                </a:solidFill>
                <a:latin typeface="Calibri" pitchFamily="34" charset="0"/>
              </a:rPr>
              <a:t>Green</a:t>
            </a:r>
            <a:r>
              <a:rPr lang="en-US" sz="1100" b="1" baseline="0" dirty="0" smtClean="0">
                <a:solidFill>
                  <a:prstClr val="black"/>
                </a:solidFill>
                <a:latin typeface="Calibri" pitchFamily="34" charset="0"/>
              </a:rPr>
              <a:t>: </a:t>
            </a:r>
          </a:p>
          <a:p>
            <a:pPr>
              <a:spcAft>
                <a:spcPts val="0"/>
              </a:spcAft>
            </a:pPr>
            <a:r>
              <a:rPr lang="en-US" sz="1100" baseline="0" dirty="0" smtClean="0">
                <a:solidFill>
                  <a:srgbClr val="9BBB59">
                    <a:lumMod val="50000"/>
                  </a:srgbClr>
                </a:solidFill>
                <a:latin typeface="Calibri" pitchFamily="34" charset="0"/>
              </a:rPr>
              <a:t>Adoption Rate of Single Technology </a:t>
            </a:r>
          </a:p>
        </p:txBody>
      </p:sp>
      <p:sp>
        <p:nvSpPr>
          <p:cNvPr id="70" name="Freeform 27"/>
          <p:cNvSpPr>
            <a:spLocks/>
          </p:cNvSpPr>
          <p:nvPr/>
        </p:nvSpPr>
        <p:spPr bwMode="auto">
          <a:xfrm>
            <a:off x="3655896" y="2196435"/>
            <a:ext cx="318313" cy="728048"/>
          </a:xfrm>
          <a:custGeom>
            <a:avLst/>
            <a:gdLst/>
            <a:ahLst/>
            <a:cxnLst>
              <a:cxn ang="0">
                <a:pos x="2" y="0"/>
              </a:cxn>
              <a:cxn ang="0">
                <a:pos x="100" y="177"/>
              </a:cxn>
              <a:cxn ang="0">
                <a:pos x="20" y="354"/>
              </a:cxn>
              <a:cxn ang="0">
                <a:pos x="223" y="451"/>
              </a:cxn>
              <a:cxn ang="0">
                <a:pos x="175" y="813"/>
              </a:cxn>
            </a:cxnLst>
            <a:rect l="0" t="0" r="r" b="b"/>
            <a:pathLst>
              <a:path w="249" h="813">
                <a:moveTo>
                  <a:pt x="2" y="0"/>
                </a:moveTo>
                <a:cubicBezTo>
                  <a:pt x="18" y="31"/>
                  <a:pt x="97" y="118"/>
                  <a:pt x="100" y="177"/>
                </a:cubicBezTo>
                <a:cubicBezTo>
                  <a:pt x="103" y="236"/>
                  <a:pt x="0" y="308"/>
                  <a:pt x="20" y="354"/>
                </a:cubicBezTo>
                <a:cubicBezTo>
                  <a:pt x="40" y="400"/>
                  <a:pt x="197" y="374"/>
                  <a:pt x="223" y="451"/>
                </a:cubicBezTo>
                <a:cubicBezTo>
                  <a:pt x="249" y="528"/>
                  <a:pt x="185" y="738"/>
                  <a:pt x="175" y="813"/>
                </a:cubicBezTo>
              </a:path>
            </a:pathLst>
          </a:custGeom>
          <a:noFill/>
          <a:ln w="9525">
            <a:solidFill>
              <a:srgbClr val="808080"/>
            </a:solidFill>
            <a:round/>
            <a:headEnd/>
            <a:tailEnd type="triangle" w="med" len="me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baseline="0">
              <a:solidFill>
                <a:prstClr val="black"/>
              </a:solidFill>
              <a:latin typeface="Calibri"/>
            </a:endParaRPr>
          </a:p>
        </p:txBody>
      </p:sp>
      <p:cxnSp>
        <p:nvCxnSpPr>
          <p:cNvPr id="71" name="Straight Arrow Connector 70"/>
          <p:cNvCxnSpPr/>
          <p:nvPr/>
        </p:nvCxnSpPr>
        <p:spPr>
          <a:xfrm>
            <a:off x="533959" y="3180363"/>
            <a:ext cx="2196223" cy="239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667299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17" name="Group 26"/>
          <p:cNvGrpSpPr>
            <a:grpSpLocks/>
          </p:cNvGrpSpPr>
          <p:nvPr/>
        </p:nvGrpSpPr>
        <p:grpSpPr bwMode="auto">
          <a:xfrm>
            <a:off x="6324600" y="1884363"/>
            <a:ext cx="541338" cy="515937"/>
            <a:chOff x="304800" y="3915276"/>
            <a:chExt cx="1143000" cy="1199273"/>
          </a:xfrm>
        </p:grpSpPr>
        <p:pic>
          <p:nvPicPr>
            <p:cNvPr id="15397" name="Picture 27" descr="LED Streetlight.jpg"/>
            <p:cNvPicPr>
              <a:picLocks noChangeAspect="1"/>
            </p:cNvPicPr>
            <p:nvPr/>
          </p:nvPicPr>
          <p:blipFill>
            <a:blip r:embed="rId3" cstate="print">
              <a:extLst>
                <a:ext uri="{28A0092B-C50C-407E-A947-70E740481C1C}">
                  <a14:useLocalDpi xmlns:a14="http://schemas.microsoft.com/office/drawing/2010/main" xmlns="" val="0"/>
                </a:ext>
              </a:extLst>
            </a:blip>
            <a:srcRect t="19200" r="3999" b="23199"/>
            <a:stretch>
              <a:fillRect/>
            </a:stretch>
          </p:blipFill>
          <p:spPr bwMode="auto">
            <a:xfrm>
              <a:off x="304800" y="4428750"/>
              <a:ext cx="1143000" cy="685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98" name="Picture 28" descr="LRP-38.jpg"/>
            <p:cNvPicPr>
              <a:picLocks noChangeAspect="1"/>
            </p:cNvPicPr>
            <p:nvPr/>
          </p:nvPicPr>
          <p:blipFill>
            <a:blip r:embed="rId4" cstate="print">
              <a:extLst>
                <a:ext uri="{28A0092B-C50C-407E-A947-70E740481C1C}">
                  <a14:useLocalDpi xmlns:a14="http://schemas.microsoft.com/office/drawing/2010/main" xmlns="" val="0"/>
                </a:ext>
              </a:extLst>
            </a:blip>
            <a:srcRect b="57832"/>
            <a:stretch>
              <a:fillRect/>
            </a:stretch>
          </p:blipFill>
          <p:spPr bwMode="auto">
            <a:xfrm>
              <a:off x="304800" y="3915276"/>
              <a:ext cx="685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215" name="Picture 33" descr="Ecobee.jpg"/>
          <p:cNvPicPr>
            <a:picLocks noChangeAspect="1"/>
          </p:cNvPicPr>
          <p:nvPr/>
        </p:nvPicPr>
        <p:blipFill>
          <a:blip r:embed="rId5" cstate="print">
            <a:extLst>
              <a:ext uri="{28A0092B-C50C-407E-A947-70E740481C1C}">
                <a14:useLocalDpi xmlns:a14="http://schemas.microsoft.com/office/drawing/2010/main" xmlns="" val="0"/>
              </a:ext>
            </a:extLst>
          </a:blip>
          <a:srcRect t="17778" r="2222" b="20000"/>
          <a:stretch>
            <a:fillRect/>
          </a:stretch>
        </p:blipFill>
        <p:spPr bwMode="auto">
          <a:xfrm>
            <a:off x="5499100" y="5302250"/>
            <a:ext cx="295275"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32" descr="VRV-gree.jpg"/>
          <p:cNvPicPr>
            <a:picLocks noChangeAspect="1"/>
          </p:cNvPicPr>
          <p:nvPr/>
        </p:nvPicPr>
        <p:blipFill>
          <a:blip r:embed="rId6" cstate="print">
            <a:extLst>
              <a:ext uri="{28A0092B-C50C-407E-A947-70E740481C1C}">
                <a14:useLocalDpi xmlns:a14="http://schemas.microsoft.com/office/drawing/2010/main" xmlns="" val="0"/>
              </a:ext>
            </a:extLst>
          </a:blip>
          <a:srcRect l="6667" t="67978" r="6667" b="3090"/>
          <a:stretch>
            <a:fillRect/>
          </a:stretch>
        </p:blipFill>
        <p:spPr bwMode="auto">
          <a:xfrm>
            <a:off x="5237163" y="4668838"/>
            <a:ext cx="7112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11" name="Picture 4" descr="http://www.E3Tnw.org/Documents/Rooftop%20Uni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l="7358" t="13333" r="7358" b="13333"/>
          <a:stretch>
            <a:fillRect/>
          </a:stretch>
        </p:blipFill>
        <p:spPr bwMode="auto">
          <a:xfrm>
            <a:off x="5297488" y="5668963"/>
            <a:ext cx="6302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9" name="Picture 2" descr="http://dvice.com/assets_c/2009/09/Control4-EC-100-Front%20small-thumb-550xauto-23979.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78137" y="2695575"/>
            <a:ext cx="70326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208" name="Picture 4" descr="http://hepisontheway.com/heatinghep/wp-content/uploads/2010/12/dual-zone-ductless-heat-pump.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67475" y="4157663"/>
            <a:ext cx="365125" cy="344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371" name="Group 56"/>
          <p:cNvGrpSpPr>
            <a:grpSpLocks/>
          </p:cNvGrpSpPr>
          <p:nvPr/>
        </p:nvGrpSpPr>
        <p:grpSpPr bwMode="auto">
          <a:xfrm>
            <a:off x="112713" y="1865313"/>
            <a:ext cx="806450" cy="4191000"/>
            <a:chOff x="29136" y="2819400"/>
            <a:chExt cx="960654" cy="3581852"/>
          </a:xfrm>
        </p:grpSpPr>
        <p:sp>
          <p:nvSpPr>
            <p:cNvPr id="43" name="Up Arrow 42"/>
            <p:cNvSpPr/>
            <p:nvPr/>
          </p:nvSpPr>
          <p:spPr>
            <a:xfrm>
              <a:off x="685330" y="2819400"/>
              <a:ext cx="153176" cy="3581852"/>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Box 43"/>
            <p:cNvSpPr txBox="1"/>
            <p:nvPr/>
          </p:nvSpPr>
          <p:spPr>
            <a:xfrm>
              <a:off x="29136" y="4191086"/>
              <a:ext cx="440141" cy="1713392"/>
            </a:xfrm>
            <a:prstGeom prst="rect">
              <a:avLst/>
            </a:prstGeom>
            <a:noFill/>
          </p:spPr>
          <p:txBody>
            <a:bodyPr vert="vert270" wrap="none">
              <a:spAutoFit/>
            </a:bodyPr>
            <a:lstStyle/>
            <a:p>
              <a:pPr>
                <a:defRPr/>
              </a:pPr>
              <a:r>
                <a:rPr lang="en-US" sz="1200" dirty="0">
                  <a:solidFill>
                    <a:schemeClr val="tx1">
                      <a:lumMod val="65000"/>
                      <a:lumOff val="35000"/>
                    </a:schemeClr>
                  </a:solidFill>
                  <a:latin typeface="Arial" charset="0"/>
                </a:rPr>
                <a:t> BPA Potential 20 Yr. (MWa)</a:t>
              </a:r>
            </a:p>
          </p:txBody>
        </p:sp>
        <p:cxnSp>
          <p:nvCxnSpPr>
            <p:cNvPr id="48" name="Straight Connector 47"/>
            <p:cNvCxnSpPr/>
            <p:nvPr/>
          </p:nvCxnSpPr>
          <p:spPr>
            <a:xfrm>
              <a:off x="534046" y="6281857"/>
              <a:ext cx="455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34046" y="5215442"/>
              <a:ext cx="4557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34046" y="4191086"/>
              <a:ext cx="455744" cy="0"/>
            </a:xfrm>
            <a:prstGeom prst="line">
              <a:avLst/>
            </a:prstGeom>
          </p:spPr>
          <p:style>
            <a:lnRef idx="1">
              <a:schemeClr val="accent1"/>
            </a:lnRef>
            <a:fillRef idx="0">
              <a:schemeClr val="accent1"/>
            </a:fillRef>
            <a:effectRef idx="0">
              <a:schemeClr val="accent1"/>
            </a:effectRef>
            <a:fontRef idx="minor">
              <a:schemeClr val="tx1"/>
            </a:fontRef>
          </p:style>
        </p:cxnSp>
        <p:sp>
          <p:nvSpPr>
            <p:cNvPr id="15396" name="TextBox 55"/>
            <p:cNvSpPr txBox="1">
              <a:spLocks noChangeArrowheads="1"/>
            </p:cNvSpPr>
            <p:nvPr/>
          </p:nvSpPr>
          <p:spPr bwMode="auto">
            <a:xfrm>
              <a:off x="140344" y="6096000"/>
              <a:ext cx="355706" cy="28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5</a:t>
              </a:r>
              <a:endParaRPr lang="en-US"/>
            </a:p>
          </p:txBody>
        </p:sp>
      </p:grpSp>
      <p:cxnSp>
        <p:nvCxnSpPr>
          <p:cNvPr id="58" name="Straight Connector 57"/>
          <p:cNvCxnSpPr/>
          <p:nvPr/>
        </p:nvCxnSpPr>
        <p:spPr>
          <a:xfrm>
            <a:off x="609600" y="2895600"/>
            <a:ext cx="457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373" name="TextBox 58"/>
          <p:cNvSpPr txBox="1">
            <a:spLocks noChangeArrowheads="1"/>
          </p:cNvSpPr>
          <p:nvPr/>
        </p:nvSpPr>
        <p:spPr bwMode="auto">
          <a:xfrm>
            <a:off x="76200" y="2041525"/>
            <a:ext cx="6461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t>200+</a:t>
            </a:r>
            <a:endParaRPr lang="en-US"/>
          </a:p>
        </p:txBody>
      </p:sp>
      <p:pic>
        <p:nvPicPr>
          <p:cNvPr id="57" name="Picture 56"/>
          <p:cNvPicPr>
            <a:picLocks noChangeAspect="1"/>
          </p:cNvPicPr>
          <p:nvPr/>
        </p:nvPicPr>
        <p:blipFill rotWithShape="1">
          <a:blip r:embed="rId10" cstate="print">
            <a:extLst/>
          </a:blip>
          <a:srcRect l="50652" r="3664"/>
          <a:stretch/>
        </p:blipFill>
        <p:spPr bwMode="auto">
          <a:xfrm>
            <a:off x="2777955" y="5707533"/>
            <a:ext cx="498645" cy="7186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9" name="Picture 58"/>
          <p:cNvPicPr>
            <a:picLocks noChangeAspect="1"/>
          </p:cNvPicPr>
          <p:nvPr/>
        </p:nvPicPr>
        <p:blipFill>
          <a:blip r:embed="rId11" cstate="print">
            <a:extLst/>
          </a:blip>
          <a:stretch>
            <a:fillRect/>
          </a:stretch>
        </p:blipFill>
        <p:spPr bwMode="auto">
          <a:xfrm>
            <a:off x="6325177" y="4954410"/>
            <a:ext cx="642623" cy="642439"/>
          </a:xfrm>
          <a:prstGeom prst="roundRect">
            <a:avLst>
              <a:gd name="adj" fmla="val 18347"/>
            </a:avLst>
          </a:prstGeom>
          <a:solidFill>
            <a:srgbClr val="FFFFFF"/>
          </a:solidFill>
          <a:ln w="76200" cap="sq">
            <a:noFill/>
            <a:miter lim="800000"/>
          </a:ln>
          <a:effectLst>
            <a:reflection blurRad="12700" stA="33000" endPos="28000" dist="5000" dir="5400000" sy="-100000" algn="bl" rotWithShape="0"/>
          </a:effectLst>
        </p:spPr>
      </p:pic>
      <p:pic>
        <p:nvPicPr>
          <p:cNvPr id="7192" name="Picture 50" descr="http://www.e3tnw.org/Documents/nest.jpg"/>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900363" y="4059238"/>
            <a:ext cx="514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61"/>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324475" y="2714625"/>
            <a:ext cx="623888"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 name="Picture 1" descr="image00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391150" y="3960813"/>
            <a:ext cx="442913" cy="598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Picture 3"/>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259388" y="6091238"/>
            <a:ext cx="579437" cy="5095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6" name="Picture 4" descr="http://hepisontheway.com/heatinghep/wp-content/uploads/2010/12/dual-zone-ductless-heat-pump.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59475" y="3297238"/>
            <a:ext cx="3651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 name="Picture 5" descr="Rheem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154363" y="1916113"/>
            <a:ext cx="198437"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4191000" y="2089150"/>
            <a:ext cx="282575" cy="37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18" cstate="print">
            <a:extLst>
              <a:ext uri="{28A0092B-C50C-407E-A947-70E740481C1C}">
                <a14:useLocalDpi xmlns:a14="http://schemas.microsoft.com/office/drawing/2010/main" xmlns="" val="0"/>
              </a:ext>
            </a:extLst>
          </a:blip>
          <a:srcRect l="5795" r="14610" b="8298"/>
          <a:stretch>
            <a:fillRect/>
          </a:stretch>
        </p:blipFill>
        <p:spPr bwMode="auto">
          <a:xfrm>
            <a:off x="906463" y="5118100"/>
            <a:ext cx="693737" cy="53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19" cstate="print">
            <a:extLst>
              <a:ext uri="{28A0092B-C50C-407E-A947-70E740481C1C}">
                <a14:useLocalDpi xmlns:a14="http://schemas.microsoft.com/office/drawing/2010/main" xmlns="" val="0"/>
              </a:ext>
            </a:extLst>
          </a:blip>
          <a:srcRect l="38701" t="11765" r="6210"/>
          <a:stretch>
            <a:fillRect/>
          </a:stretch>
        </p:blipFill>
        <p:spPr bwMode="auto">
          <a:xfrm>
            <a:off x="2590800" y="4559300"/>
            <a:ext cx="7620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 name="Picture 4" descr="http://hepisontheway.com/heatinghep/wp-content/uploads/2010/12/dual-zone-ductless-heat-pump.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959475" y="3714750"/>
            <a:ext cx="365125" cy="34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Picture 5" descr="Rheem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85800" y="1790700"/>
            <a:ext cx="198437" cy="588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5" name="Diagram 34"/>
          <p:cNvGraphicFramePr/>
          <p:nvPr>
            <p:extLst>
              <p:ext uri="{D42A27DB-BD31-4B8C-83A1-F6EECF244321}">
                <p14:modId xmlns:p14="http://schemas.microsoft.com/office/powerpoint/2010/main" xmlns="" val="389964682"/>
              </p:ext>
            </p:extLst>
          </p:nvPr>
        </p:nvGraphicFramePr>
        <p:xfrm>
          <a:off x="2529638" y="1096893"/>
          <a:ext cx="6234198" cy="533400"/>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2050" name="Picture 2"/>
          <p:cNvPicPr>
            <a:picLocks noChangeAspect="1" noChangeArrowheads="1"/>
          </p:cNvPicPr>
          <p:nvPr/>
        </p:nvPicPr>
        <p:blipFill rotWithShape="1">
          <a:blip r:embed="rId25" cstate="print">
            <a:extLst>
              <a:ext uri="{28A0092B-C50C-407E-A947-70E740481C1C}">
                <a14:useLocalDpi xmlns:a14="http://schemas.microsoft.com/office/drawing/2010/main" xmlns="" val="0"/>
              </a:ext>
            </a:extLst>
          </a:blip>
          <a:srcRect l="65925"/>
          <a:stretch/>
        </p:blipFill>
        <p:spPr bwMode="auto">
          <a:xfrm>
            <a:off x="762000" y="742950"/>
            <a:ext cx="1598737"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TextBox 4"/>
          <p:cNvSpPr txBox="1"/>
          <p:nvPr/>
        </p:nvSpPr>
        <p:spPr>
          <a:xfrm>
            <a:off x="664411" y="884857"/>
            <a:ext cx="1909763" cy="3539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700" b="1" dirty="0" smtClean="0">
                <a:solidFill>
                  <a:srgbClr val="0070C0"/>
                </a:solidFill>
              </a:rPr>
              <a:t>R&amp;D TRL’s</a:t>
            </a:r>
            <a:endParaRPr lang="en-US" sz="1700" b="1" dirty="0">
              <a:solidFill>
                <a:srgbClr val="0070C0"/>
              </a:solidFill>
            </a:endParaRPr>
          </a:p>
        </p:txBody>
      </p:sp>
      <p:sp>
        <p:nvSpPr>
          <p:cNvPr id="41" name="TextBox 4"/>
          <p:cNvSpPr txBox="1"/>
          <p:nvPr/>
        </p:nvSpPr>
        <p:spPr>
          <a:xfrm>
            <a:off x="2362200" y="875332"/>
            <a:ext cx="6705600" cy="353943"/>
          </a:xfrm>
          <a:prstGeom prst="rect">
            <a:avLst/>
          </a:prstGeom>
          <a:noFill/>
        </p:spPr>
        <p:txBody>
          <a:bodyPr wrap="square" rtlCol="0">
            <a:spAutoFit/>
          </a:bodyPr>
          <a:lstStyle>
            <a:defPPr>
              <a:defRPr lang="en-US"/>
            </a:defPPr>
            <a:lvl1pPr marL="0" defTabSz="914400" eaLnBrk="1" latinLnBrk="0" hangingPunct="1">
              <a:defRPr sz="1600" b="1">
                <a:solidFill>
                  <a:srgbClr val="0070C0"/>
                </a:solidFill>
                <a:latin typeface="+mn-lt"/>
              </a:defRPr>
            </a:lvl1pPr>
            <a:lvl2pPr defTabSz="914400" eaLnBrk="1" latinLnBrk="0" hangingPunct="1">
              <a:defRPr sz="1800">
                <a:latin typeface="+mn-lt"/>
              </a:defRPr>
            </a:lvl2pPr>
            <a:lvl3pPr defTabSz="914400" eaLnBrk="1" latinLnBrk="0" hangingPunct="1">
              <a:defRPr sz="1800">
                <a:latin typeface="+mn-lt"/>
              </a:defRPr>
            </a:lvl3pPr>
            <a:lvl4pPr defTabSz="914400" eaLnBrk="1" latinLnBrk="0" hangingPunct="1">
              <a:defRPr sz="1800">
                <a:latin typeface="+mn-lt"/>
              </a:defRPr>
            </a:lvl4pPr>
            <a:lvl5pPr defTabSz="914400" eaLnBrk="1" latinLnBrk="0" hangingPunct="1">
              <a:defRPr sz="1800">
                <a:latin typeface="+mn-lt"/>
              </a:defRPr>
            </a:lvl5pPr>
            <a:lvl6pPr>
              <a:defRPr sz="1800">
                <a:latin typeface="+mn-lt"/>
              </a:defRPr>
            </a:lvl6pPr>
            <a:lvl7pPr>
              <a:defRPr sz="1800">
                <a:latin typeface="+mn-lt"/>
              </a:defRPr>
            </a:lvl7pPr>
            <a:lvl8pPr>
              <a:defRPr sz="1800">
                <a:latin typeface="+mn-lt"/>
              </a:defRPr>
            </a:lvl8pPr>
            <a:lvl9pPr>
              <a:defRPr sz="1800">
                <a:latin typeface="+mn-lt"/>
              </a:defRPr>
            </a:lvl9pPr>
          </a:lstStyle>
          <a:p>
            <a:r>
              <a:rPr lang="en-US" sz="1700" dirty="0"/>
              <a:t>Commercially Available Products – “Measure Readiness Level”</a:t>
            </a:r>
          </a:p>
        </p:txBody>
      </p:sp>
      <p:sp>
        <p:nvSpPr>
          <p:cNvPr id="2" name="Rounded Rectangle 1"/>
          <p:cNvSpPr/>
          <p:nvPr/>
        </p:nvSpPr>
        <p:spPr>
          <a:xfrm>
            <a:off x="3155199" y="1592193"/>
            <a:ext cx="1177924" cy="190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Concept</a:t>
            </a:r>
            <a:endParaRPr lang="en-US" sz="1400" dirty="0">
              <a:solidFill>
                <a:srgbClr val="FF0000"/>
              </a:solidFill>
            </a:endParaRPr>
          </a:p>
        </p:txBody>
      </p:sp>
      <p:sp>
        <p:nvSpPr>
          <p:cNvPr id="42" name="Rounded Rectangle 41"/>
          <p:cNvSpPr/>
          <p:nvPr/>
        </p:nvSpPr>
        <p:spPr>
          <a:xfrm>
            <a:off x="4801437" y="1592193"/>
            <a:ext cx="1794668" cy="190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Lab/ Field testing</a:t>
            </a:r>
            <a:endParaRPr lang="en-US" sz="1400" dirty="0">
              <a:solidFill>
                <a:srgbClr val="FF0000"/>
              </a:solidFill>
            </a:endParaRPr>
          </a:p>
        </p:txBody>
      </p:sp>
      <p:sp>
        <p:nvSpPr>
          <p:cNvPr id="45" name="Rounded Rectangle 44"/>
          <p:cNvSpPr/>
          <p:nvPr/>
        </p:nvSpPr>
        <p:spPr>
          <a:xfrm>
            <a:off x="6912068" y="1592193"/>
            <a:ext cx="1775567" cy="190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Pilot and Programs</a:t>
            </a:r>
            <a:endParaRPr lang="en-US" sz="1400" dirty="0">
              <a:solidFill>
                <a:srgbClr val="FF0000"/>
              </a:solidFill>
            </a:endParaRPr>
          </a:p>
        </p:txBody>
      </p:sp>
      <p:pic>
        <p:nvPicPr>
          <p:cNvPr id="46" name="Picture 2" descr="Picture">
            <a:hlinkClick r:id="rId26"/>
          </p:cNvPr>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90002" y="6187915"/>
            <a:ext cx="748198" cy="593883"/>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Slide Number Placeholder 3"/>
          <p:cNvSpPr txBox="1">
            <a:spLocks/>
          </p:cNvSpPr>
          <p:nvPr/>
        </p:nvSpPr>
        <p:spPr>
          <a:xfrm>
            <a:off x="6324600" y="6467475"/>
            <a:ext cx="2736850" cy="3905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Arial"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Arial"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Arial"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Arial" pitchFamily="34"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pitchFamily="34" charset="0"/>
                <a:ea typeface="+mn-ea"/>
                <a:cs typeface="+mn-cs"/>
              </a:defRPr>
            </a:lvl9pPr>
          </a:lstStyle>
          <a:p>
            <a:pPr algn="r" eaLnBrk="1" hangingPunct="1"/>
            <a:fld id="{6F894403-74DB-4C15-83F9-E498702BC15B}" type="slidenum">
              <a:rPr lang="en-US" smtClean="0">
                <a:solidFill>
                  <a:srgbClr val="00467F"/>
                </a:solidFill>
              </a:rPr>
              <a:pPr algn="r" eaLnBrk="1" hangingPunct="1"/>
              <a:t>3</a:t>
            </a:fld>
            <a:endParaRPr lang="en-US" dirty="0" smtClean="0">
              <a:solidFill>
                <a:srgbClr val="00467F"/>
              </a:solidFill>
            </a:endParaRPr>
          </a:p>
        </p:txBody>
      </p:sp>
      <p:sp>
        <p:nvSpPr>
          <p:cNvPr id="7" name="Title 6"/>
          <p:cNvSpPr>
            <a:spLocks noGrp="1"/>
          </p:cNvSpPr>
          <p:nvPr>
            <p:ph type="title"/>
          </p:nvPr>
        </p:nvSpPr>
        <p:spPr>
          <a:xfrm>
            <a:off x="0" y="443397"/>
            <a:ext cx="9144000" cy="580331"/>
          </a:xfrm>
        </p:spPr>
        <p:txBody>
          <a:bodyPr/>
          <a:lstStyle/>
          <a:p>
            <a:r>
              <a:rPr lang="en-US" sz="2800" b="1" dirty="0"/>
              <a:t>The ET Pipeline in </a:t>
            </a:r>
            <a:r>
              <a:rPr lang="en-US" sz="2800" b="1" dirty="0" smtClean="0"/>
              <a:t>Action</a:t>
            </a:r>
            <a:endParaRPr lang="en-US" sz="2800" b="1" dirty="0"/>
          </a:p>
        </p:txBody>
      </p:sp>
    </p:spTree>
    <p:extLst>
      <p:ext uri="{BB962C8B-B14F-4D97-AF65-F5344CB8AC3E}">
        <p14:creationId xmlns:p14="http://schemas.microsoft.com/office/powerpoint/2010/main" xmlns="" val="2312948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childTnLst>
                                    <p:animMotion origin="layout" path="M 0 -7.40741E-7 L 0.25 -0.00671 " pathEditMode="relative" rAng="0" ptsTypes="AA">
                                      <p:cBhvr>
                                        <p:cTn id="6" dur="2000" fill="hold"/>
                                        <p:tgtEl>
                                          <p:spTgt spid="57"/>
                                        </p:tgtEl>
                                        <p:attrNameLst>
                                          <p:attrName>ppt_x</p:attrName>
                                          <p:attrName>ppt_y</p:attrName>
                                        </p:attrNameLst>
                                      </p:cBhvr>
                                      <p:rCtr x="12500" y="-347"/>
                                    </p:animMotion>
                                  </p:childTnLst>
                                </p:cTn>
                              </p:par>
                              <p:par>
                                <p:cTn id="7" presetID="42" presetClass="path" presetSubtype="0" accel="50000" decel="50000" fill="hold" nodeType="withEffect">
                                  <p:stCondLst>
                                    <p:cond delay="0"/>
                                  </p:stCondLst>
                                  <p:childTnLst>
                                    <p:animMotion origin="layout" path="M -8.33333E-7 -1.48148E-6 L 0.29323 -0.00301 " pathEditMode="relative" rAng="0" ptsTypes="AA">
                                      <p:cBhvr>
                                        <p:cTn id="8" dur="2000" fill="hold"/>
                                        <p:tgtEl>
                                          <p:spTgt spid="65"/>
                                        </p:tgtEl>
                                        <p:attrNameLst>
                                          <p:attrName>ppt_x</p:attrName>
                                          <p:attrName>ppt_y</p:attrName>
                                        </p:attrNameLst>
                                      </p:cBhvr>
                                      <p:rCtr x="14653" y="-162"/>
                                    </p:animMotion>
                                  </p:childTnLst>
                                </p:cTn>
                              </p:par>
                              <p:par>
                                <p:cTn id="9" presetID="42" presetClass="path" presetSubtype="0" accel="50000" decel="50000" fill="hold" nodeType="withEffect">
                                  <p:stCondLst>
                                    <p:cond delay="0"/>
                                  </p:stCondLst>
                                  <p:childTnLst>
                                    <p:animMotion origin="layout" path="M 4.72222E-6 -2.22222E-6 L 0.15295 0.00209 " pathEditMode="relative" rAng="0" ptsTypes="AA">
                                      <p:cBhvr>
                                        <p:cTn id="10" dur="2000" fill="hold"/>
                                        <p:tgtEl>
                                          <p:spTgt spid="7211"/>
                                        </p:tgtEl>
                                        <p:attrNameLst>
                                          <p:attrName>ppt_x</p:attrName>
                                          <p:attrName>ppt_y</p:attrName>
                                        </p:attrNameLst>
                                      </p:cBhvr>
                                      <p:rCtr x="7639" y="93"/>
                                    </p:animMotion>
                                  </p:childTnLst>
                                </p:cTn>
                              </p:par>
                              <p:par>
                                <p:cTn id="11" presetID="42" presetClass="path" presetSubtype="0" accel="50000" decel="50000" fill="hold" nodeType="withEffect">
                                  <p:stCondLst>
                                    <p:cond delay="0"/>
                                  </p:stCondLst>
                                  <p:childTnLst>
                                    <p:animMotion origin="layout" path="M -4.72222E-6 4.07407E-6 L 0.17414 0.00532 " pathEditMode="relative" rAng="0" ptsTypes="AA">
                                      <p:cBhvr>
                                        <p:cTn id="12" dur="2000" fill="hold"/>
                                        <p:tgtEl>
                                          <p:spTgt spid="7215"/>
                                        </p:tgtEl>
                                        <p:attrNameLst>
                                          <p:attrName>ppt_x</p:attrName>
                                          <p:attrName>ppt_y</p:attrName>
                                        </p:attrNameLst>
                                      </p:cBhvr>
                                      <p:rCtr x="8698" y="255"/>
                                    </p:animMotion>
                                  </p:childTnLst>
                                </p:cTn>
                              </p:par>
                              <p:par>
                                <p:cTn id="13" presetID="42" presetClass="path" presetSubtype="0" accel="50000" decel="50000" fill="hold" nodeType="withEffect">
                                  <p:stCondLst>
                                    <p:cond delay="0"/>
                                  </p:stCondLst>
                                  <p:childTnLst>
                                    <p:animMotion origin="layout" path="M 3.88889E-6 -2.96296E-6 L 0.16493 -0.00254 " pathEditMode="relative" rAng="0" ptsTypes="AA">
                                      <p:cBhvr>
                                        <p:cTn id="14" dur="2000" fill="hold"/>
                                        <p:tgtEl>
                                          <p:spTgt spid="59"/>
                                        </p:tgtEl>
                                        <p:attrNameLst>
                                          <p:attrName>ppt_x</p:attrName>
                                          <p:attrName>ppt_y</p:attrName>
                                        </p:attrNameLst>
                                      </p:cBhvr>
                                      <p:rCtr x="8247" y="-139"/>
                                    </p:animMotion>
                                  </p:childTnLst>
                                </p:cTn>
                              </p:par>
                              <p:par>
                                <p:cTn id="15" presetID="42" presetClass="path" presetSubtype="0" accel="50000" decel="50000" fill="hold" nodeType="withEffect">
                                  <p:stCondLst>
                                    <p:cond delay="0"/>
                                  </p:stCondLst>
                                  <p:childTnLst>
                                    <p:animMotion origin="layout" path="M 1.11111E-6 -2.96296E-6 L 0.24236 -0.00046 " pathEditMode="relative" rAng="0" ptsTypes="AA">
                                      <p:cBhvr>
                                        <p:cTn id="16" dur="2000" fill="hold"/>
                                        <p:tgtEl>
                                          <p:spTgt spid="5"/>
                                        </p:tgtEl>
                                        <p:attrNameLst>
                                          <p:attrName>ppt_x</p:attrName>
                                          <p:attrName>ppt_y</p:attrName>
                                        </p:attrNameLst>
                                      </p:cBhvr>
                                      <p:rCtr x="12118" y="-23"/>
                                    </p:animMotion>
                                  </p:childTnLst>
                                </p:cTn>
                              </p:par>
                              <p:par>
                                <p:cTn id="17" presetID="42" presetClass="path" presetSubtype="0" accel="50000" decel="50000" fill="hold" nodeType="withEffect">
                                  <p:stCondLst>
                                    <p:cond delay="0"/>
                                  </p:stCondLst>
                                  <p:childTnLst>
                                    <p:animMotion origin="layout" path="M -2.5E-6 -1.48148E-6 L 0.22136 -0.00301 " pathEditMode="relative" rAng="0" ptsTypes="AA">
                                      <p:cBhvr>
                                        <p:cTn id="18" dur="2000" fill="hold"/>
                                        <p:tgtEl>
                                          <p:spTgt spid="7192"/>
                                        </p:tgtEl>
                                        <p:attrNameLst>
                                          <p:attrName>ppt_x</p:attrName>
                                          <p:attrName>ppt_y</p:attrName>
                                        </p:attrNameLst>
                                      </p:cBhvr>
                                      <p:rCtr x="11059" y="-162"/>
                                    </p:animMotion>
                                  </p:childTnLst>
                                </p:cTn>
                              </p:par>
                              <p:par>
                                <p:cTn id="19" presetID="42" presetClass="path" presetSubtype="0" accel="50000" decel="50000" fill="hold" nodeType="withEffect">
                                  <p:stCondLst>
                                    <p:cond delay="0"/>
                                  </p:stCondLst>
                                  <p:childTnLst>
                                    <p:animMotion origin="layout" path="M 4.72222E-6 -4.81481E-6 L 0.16128 0.00116 " pathEditMode="relative" rAng="0" ptsTypes="AA">
                                      <p:cBhvr>
                                        <p:cTn id="20" dur="2000" fill="hold"/>
                                        <p:tgtEl>
                                          <p:spTgt spid="63"/>
                                        </p:tgtEl>
                                        <p:attrNameLst>
                                          <p:attrName>ppt_x</p:attrName>
                                          <p:attrName>ppt_y</p:attrName>
                                        </p:attrNameLst>
                                      </p:cBhvr>
                                      <p:rCtr x="8056" y="46"/>
                                    </p:animMotion>
                                  </p:childTnLst>
                                </p:cTn>
                              </p:par>
                              <p:par>
                                <p:cTn id="21" presetID="42" presetClass="path" presetSubtype="0" accel="50000" decel="50000" fill="hold" nodeType="withEffect">
                                  <p:stCondLst>
                                    <p:cond delay="0"/>
                                  </p:stCondLst>
                                  <p:childTnLst>
                                    <p:animMotion origin="layout" path="M -1.38889E-6 3.33333E-6 L 0.13663 3.33333E-6 " pathEditMode="relative" rAng="0" ptsTypes="AA">
                                      <p:cBhvr>
                                        <p:cTn id="22" dur="2000" fill="hold"/>
                                        <p:tgtEl>
                                          <p:spTgt spid="68"/>
                                        </p:tgtEl>
                                        <p:attrNameLst>
                                          <p:attrName>ppt_x</p:attrName>
                                          <p:attrName>ppt_y</p:attrName>
                                        </p:attrNameLst>
                                      </p:cBhvr>
                                      <p:rCtr x="6823" y="0"/>
                                    </p:animMotion>
                                  </p:childTnLst>
                                </p:cTn>
                              </p:par>
                              <p:par>
                                <p:cTn id="23" presetID="42" presetClass="path" presetSubtype="0" accel="50000" decel="50000" fill="hold" nodeType="withEffect">
                                  <p:stCondLst>
                                    <p:cond delay="0"/>
                                  </p:stCondLst>
                                  <p:childTnLst>
                                    <p:animMotion origin="layout" path="M 3.05556E-6 1.11022E-16 L 0.18107 0.00208 " pathEditMode="relative" rAng="0" ptsTypes="AA">
                                      <p:cBhvr>
                                        <p:cTn id="24" dur="2000" fill="hold"/>
                                        <p:tgtEl>
                                          <p:spTgt spid="7208"/>
                                        </p:tgtEl>
                                        <p:attrNameLst>
                                          <p:attrName>ppt_x</p:attrName>
                                          <p:attrName>ppt_y</p:attrName>
                                        </p:attrNameLst>
                                      </p:cBhvr>
                                      <p:rCtr x="9045" y="93"/>
                                    </p:animMotion>
                                  </p:childTnLst>
                                </p:cTn>
                              </p:par>
                              <p:par>
                                <p:cTn id="25" presetID="42" presetClass="path" presetSubtype="0" accel="50000" decel="50000" fill="hold" nodeType="withEffect">
                                  <p:stCondLst>
                                    <p:cond delay="0"/>
                                  </p:stCondLst>
                                  <p:childTnLst>
                                    <p:animMotion origin="layout" path="M -1.11111E-6 7.40741E-7 L 0.17431 -0.0044 " pathEditMode="relative" rAng="0" ptsTypes="AA">
                                      <p:cBhvr>
                                        <p:cTn id="26" dur="2000" fill="hold"/>
                                        <p:tgtEl>
                                          <p:spTgt spid="62"/>
                                        </p:tgtEl>
                                        <p:attrNameLst>
                                          <p:attrName>ppt_x</p:attrName>
                                          <p:attrName>ppt_y</p:attrName>
                                        </p:attrNameLst>
                                      </p:cBhvr>
                                      <p:rCtr x="8715" y="-231"/>
                                    </p:animMotion>
                                  </p:childTnLst>
                                </p:cTn>
                              </p:par>
                              <p:par>
                                <p:cTn id="27" presetID="42" presetClass="path" presetSubtype="0" accel="50000" decel="50000" fill="hold" nodeType="withEffect">
                                  <p:stCondLst>
                                    <p:cond delay="0"/>
                                  </p:stCondLst>
                                  <p:childTnLst>
                                    <p:animMotion origin="layout" path="M 8.33333E-7 -2.22222E-6 L 0.43594 -2.22222E-6 " pathEditMode="relative" rAng="0" ptsTypes="AA">
                                      <p:cBhvr>
                                        <p:cTn id="28" dur="2000" fill="hold"/>
                                        <p:tgtEl>
                                          <p:spTgt spid="67"/>
                                        </p:tgtEl>
                                        <p:attrNameLst>
                                          <p:attrName>ppt_x</p:attrName>
                                          <p:attrName>ppt_y</p:attrName>
                                        </p:attrNameLst>
                                      </p:cBhvr>
                                      <p:rCtr x="21788" y="0"/>
                                    </p:animMotion>
                                  </p:childTnLst>
                                </p:cTn>
                              </p:par>
                              <p:par>
                                <p:cTn id="29" presetID="42" presetClass="path" presetSubtype="0" accel="50000" decel="50000" fill="hold" nodeType="withEffect">
                                  <p:stCondLst>
                                    <p:cond delay="0"/>
                                  </p:stCondLst>
                                  <p:childTnLst>
                                    <p:animMotion origin="layout" path="M 0.03455 0.00139 L 0.3691 0.00278 " pathEditMode="relative" rAng="0" ptsTypes="AA">
                                      <p:cBhvr>
                                        <p:cTn id="30" dur="2000" fill="hold"/>
                                        <p:tgtEl>
                                          <p:spTgt spid="3"/>
                                        </p:tgtEl>
                                        <p:attrNameLst>
                                          <p:attrName>ppt_x</p:attrName>
                                          <p:attrName>ppt_y</p:attrName>
                                        </p:attrNameLst>
                                      </p:cBhvr>
                                      <p:rCtr x="16719" y="69"/>
                                    </p:animMotion>
                                  </p:childTnLst>
                                </p:cTn>
                              </p:par>
                              <p:par>
                                <p:cTn id="31" presetID="42" presetClass="path" presetSubtype="0" accel="50000" decel="50000" fill="hold" nodeType="withEffect">
                                  <p:stCondLst>
                                    <p:cond delay="0"/>
                                  </p:stCondLst>
                                  <p:childTnLst>
                                    <p:animMotion origin="layout" path="M -5.55556E-7 1.48148E-6 L 0.17049 -0.00116 " pathEditMode="relative" rAng="0" ptsTypes="AA">
                                      <p:cBhvr>
                                        <p:cTn id="32" dur="2000" fill="hold"/>
                                        <p:tgtEl>
                                          <p:spTgt spid="7217"/>
                                        </p:tgtEl>
                                        <p:attrNameLst>
                                          <p:attrName>ppt_x</p:attrName>
                                          <p:attrName>ppt_y</p:attrName>
                                        </p:attrNameLst>
                                      </p:cBhvr>
                                      <p:rCtr x="8524" y="-69"/>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0.05382 -0.04833 C -0.05139 -0.03932 -0.04635 -0.03168 -0.04028 -0.02636 C -0.03732 -0.02382 -0.03142 -0.0185 -0.03142 -0.0185 C -0.02743 -0.01018 -0.02396 -0.00994 -0.01805 -0.00462 C -0.01684 -0.00347 -0.01632 -0.00139 -0.01493 -0.00046 C -0.01215 0.00139 -0.00607 0.00347 -0.00607 0.00347 C -0.0066 0.00601 -0.00642 0.00902 -0.00746 0.01133 C -0.00851 0.01341 -0.01059 0.01365 -0.01198 0.01526 C -0.0184 0.0222 -0.02326 0.0266 -0.03142 0.02937 C -0.04167 0.03839 -0.03698 0.03562 -0.04479 0.03932 C -0.04757 0.04487 -0.05104 0.04949 -0.05382 0.05504 C -0.05729 0.07007 -0.04635 0.07678 -0.03889 0.08488 C -0.03351 0.09066 -0.02899 0.09598 -0.02239 0.09875 C -0.01719 0.10592 -0.0125 0.10661 -0.00607 0.11078 C 0.00156 0.11587 0.00955 0.12118 0.01788 0.12465 C 0.01736 0.12859 0.01788 0.13321 0.01632 0.13668 C 0.01042 0.1494 0.00538 0.14917 -0.00156 0.15842 C -0.01146 0.1716 -0.0184 0.18895 -0.02847 0.20236 C -0.02899 0.2049 -0.02986 0.20745 -0.02986 0.21022 C -0.02986 0.21554 -0.03055 0.22155 -0.02847 0.22618 C -0.02465 0.23497 -0.01371 0.23543 -0.00746 0.23797 C 0.00208 0.25116 0.01823 0.25 0.02986 0.25994 C 0.02899 0.26735 0.02917 0.27544 0.02535 0.28168 C 0.02413 0.28353 0.02222 0.28423 0.02083 0.28585 C 0.01719 0.29024 0.01458 0.29625 0.01042 0.29972 C 0.00886 0.30111 0.00729 0.30204 0.0059 0.30365 C 0.0007 0.30944 0.00035 0.31499 -0.00607 0.31753 C -0.00764 0.31961 -0.01024 0.32077 -0.01059 0.32354 C -0.01146 0.33187 0.00156 0.33488 0.00434 0.33557 C 0.01042 0.34089 0.01285 0.34158 0.01042 0.3513 C 0.01094 0.35407 0.01059 0.35731 0.01181 0.35939 C 0.01285 0.36101 0.01493 0.36008 0.01632 0.36124 C 0.01806 0.36286 0.0191 0.36563 0.02083 0.36725 C 0.0257 0.37165 0.03333 0.37488 0.03872 0.3772 C 0.04254 0.37882 0.0507 0.38113 0.0507 0.38113 C 0.05643 0.38876 0.06094 0.392 0.06858 0.39501 C 0.06806 0.39894 0.06823 0.40333 0.06719 0.40703 C 0.06649 0.40934 0.06077 0.41374 0.05972 0.41489 C 0.05608 0.41929 0.05261 0.42438 0.04913 0.429 C 0.04688 0.43201 0.04323 0.43155 0.04028 0.43293 C 0.03559 0.43501 0.03004 0.4401 0.02535 0.44288 C 0.01893 0.44658 0.0125 0.44797 0.0059 0.45074 C -0.00295 0.45837 -0.01406 0.46207 -0.02396 0.4667 C -0.0217 0.48057 -0.02153 0.47826 -0.01198 0.48266 C -0.00642 0.49006 -0.00052 0.4926 0.0059 0.49838 C 0.01406 0.50555 0.0217 0.51434 0.03125 0.51827 C 0.03715 0.52613 0.04549 0.53168 0.05365 0.53423 C 0.0632 0.54255 0.06563 0.54625 0.07761 0.54625 " pathEditMode="relative" ptsTypes="fffffffffffffffffffffffffffffffffffffffffffffffA">
                                      <p:cBhvr>
                                        <p:cTn id="36" dur="2000" fill="hold"/>
                                        <p:tgtEl>
                                          <p:spTgt spid="66"/>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19427 4.81481E-6 L 0.18646 -0.00394 " pathEditMode="relative" rAng="0" ptsTypes="AA">
                                      <p:cBhvr>
                                        <p:cTn id="40" dur="2000" fill="hold"/>
                                        <p:tgtEl>
                                          <p:spTgt spid="69"/>
                                        </p:tgtEl>
                                        <p:attrNameLst>
                                          <p:attrName>ppt_x</p:attrName>
                                          <p:attrName>ppt_y</p:attrName>
                                        </p:attrNameLst>
                                      </p:cBhvr>
                                      <p:rCtr x="19045" y="-208"/>
                                    </p:animMotion>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3.33333E-6 3.7037E-7 L 0.35833 -0.00741 " pathEditMode="relative" rAng="0" ptsTypes="AA">
                                      <p:cBhvr>
                                        <p:cTn id="44" dur="2000" fill="hold"/>
                                        <p:tgtEl>
                                          <p:spTgt spid="4"/>
                                        </p:tgtEl>
                                        <p:attrNameLst>
                                          <p:attrName>ppt_x</p:attrName>
                                          <p:attrName>ppt_y</p:attrName>
                                        </p:attrNameLst>
                                      </p:cBhvr>
                                      <p:rCtr x="17917"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612474"/>
            <a:ext cx="8763000" cy="530525"/>
          </a:xfrm>
        </p:spPr>
        <p:txBody>
          <a:bodyPr/>
          <a:lstStyle/>
          <a:p>
            <a:pPr algn="l"/>
            <a:r>
              <a:rPr lang="en-US" b="1" dirty="0" smtClean="0"/>
              <a:t>BPA Emerging Tech  Focus Areas</a:t>
            </a:r>
          </a:p>
        </p:txBody>
      </p:sp>
      <p:sp>
        <p:nvSpPr>
          <p:cNvPr id="20483" name="Content Placeholder 2"/>
          <p:cNvSpPr>
            <a:spLocks noGrp="1"/>
          </p:cNvSpPr>
          <p:nvPr>
            <p:ph idx="1"/>
          </p:nvPr>
        </p:nvSpPr>
        <p:spPr>
          <a:xfrm>
            <a:off x="228600" y="1485181"/>
            <a:ext cx="8534400" cy="4800600"/>
          </a:xfrm>
        </p:spPr>
        <p:txBody>
          <a:bodyPr/>
          <a:lstStyle/>
          <a:p>
            <a:pPr marL="514350" lvl="1" indent="-514350">
              <a:buFont typeface="+mj-lt"/>
              <a:buAutoNum type="arabicPeriod"/>
            </a:pPr>
            <a:r>
              <a:rPr lang="en-US" sz="3200" dirty="0" smtClean="0">
                <a:solidFill>
                  <a:srgbClr val="00467F"/>
                </a:solidFill>
              </a:rPr>
              <a:t>VCHP</a:t>
            </a:r>
            <a:r>
              <a:rPr lang="en-US" sz="3200" dirty="0"/>
              <a:t> </a:t>
            </a:r>
            <a:r>
              <a:rPr lang="en-US" sz="3200" dirty="0" smtClean="0"/>
              <a:t>- Variable Capacity Heat Pump</a:t>
            </a:r>
          </a:p>
          <a:p>
            <a:pPr marL="514350" lvl="1" indent="-514350">
              <a:buFont typeface="+mj-lt"/>
              <a:buAutoNum type="arabicPeriod"/>
            </a:pPr>
            <a:endParaRPr lang="en-US" sz="3200" dirty="0" smtClean="0"/>
          </a:p>
          <a:p>
            <a:pPr marL="514350" lvl="1" indent="-514350">
              <a:buFont typeface="+mj-lt"/>
              <a:buAutoNum type="arabicPeriod"/>
            </a:pPr>
            <a:r>
              <a:rPr lang="en-US" sz="3200" dirty="0" smtClean="0">
                <a:solidFill>
                  <a:srgbClr val="00467F"/>
                </a:solidFill>
              </a:rPr>
              <a:t>RTU</a:t>
            </a:r>
            <a:r>
              <a:rPr lang="en-US" sz="3200" dirty="0"/>
              <a:t> </a:t>
            </a:r>
            <a:r>
              <a:rPr lang="en-US" sz="3200" dirty="0" smtClean="0"/>
              <a:t>- 	Rooftop Unit (HVAC)</a:t>
            </a:r>
          </a:p>
          <a:p>
            <a:pPr marL="514350" lvl="1" indent="-514350">
              <a:buFont typeface="+mj-lt"/>
              <a:buAutoNum type="arabicPeriod"/>
            </a:pPr>
            <a:endParaRPr lang="en-US" sz="3200" dirty="0" smtClean="0"/>
          </a:p>
          <a:p>
            <a:pPr marL="514350" lvl="1" indent="-514350">
              <a:buFont typeface="+mj-lt"/>
              <a:buAutoNum type="arabicPeriod"/>
            </a:pPr>
            <a:r>
              <a:rPr lang="en-US" sz="3200" dirty="0" smtClean="0">
                <a:solidFill>
                  <a:srgbClr val="00467F"/>
                </a:solidFill>
              </a:rPr>
              <a:t>EM</a:t>
            </a:r>
            <a:r>
              <a:rPr lang="en-US" sz="3200" dirty="0" smtClean="0"/>
              <a:t> - 	Energy Management</a:t>
            </a:r>
          </a:p>
          <a:p>
            <a:pPr marL="514350" lvl="1" indent="-514350">
              <a:buFont typeface="+mj-lt"/>
              <a:buAutoNum type="arabicPeriod"/>
            </a:pPr>
            <a:endParaRPr lang="en-US" sz="3200" dirty="0" smtClean="0"/>
          </a:p>
          <a:p>
            <a:pPr marL="514350" lvl="1" indent="-514350">
              <a:buFont typeface="+mj-lt"/>
              <a:buAutoNum type="arabicPeriod"/>
            </a:pPr>
            <a:r>
              <a:rPr lang="en-US" sz="3200" dirty="0" smtClean="0">
                <a:solidFill>
                  <a:srgbClr val="00467F"/>
                </a:solidFill>
              </a:rPr>
              <a:t>LED</a:t>
            </a:r>
            <a:r>
              <a:rPr lang="en-US" sz="3200" dirty="0"/>
              <a:t> </a:t>
            </a:r>
            <a:r>
              <a:rPr lang="en-US" sz="3200" dirty="0" smtClean="0"/>
              <a:t>- 	LED Lighting &amp; Advanced Controls</a:t>
            </a:r>
            <a:endParaRPr lang="en-US" sz="3200" dirty="0"/>
          </a:p>
          <a:p>
            <a:endParaRPr lang="en-US" sz="1800" dirty="0" smtClean="0"/>
          </a:p>
          <a:p>
            <a:endParaRPr lang="en-US" sz="1800" dirty="0" smtClean="0"/>
          </a:p>
        </p:txBody>
      </p:sp>
      <p:sp>
        <p:nvSpPr>
          <p:cNvPr id="2048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828243-998F-4F84-BCDD-F4A1E77BA34F}" type="slidenum">
              <a:rPr lang="en-US" smtClean="0">
                <a:solidFill>
                  <a:srgbClr val="00467F"/>
                </a:solidFill>
              </a:rPr>
              <a:pPr eaLnBrk="1" hangingPunct="1"/>
              <a:t>4</a:t>
            </a:fld>
            <a:endParaRPr lang="en-US" smtClean="0">
              <a:solidFill>
                <a:srgbClr val="00467F"/>
              </a:solidFill>
            </a:endParaRPr>
          </a:p>
        </p:txBody>
      </p:sp>
      <p:pic>
        <p:nvPicPr>
          <p:cNvPr id="11" name="Picture 2" descr="Picture">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002" y="6187915"/>
            <a:ext cx="748198" cy="593883"/>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p:cNvPicPr>
            <a:picLocks noChangeAspect="1"/>
          </p:cNvPicPr>
          <p:nvPr/>
        </p:nvPicPr>
        <p:blipFill rotWithShape="1">
          <a:blip r:embed="rId5" cstate="print">
            <a:extLst>
              <a:ext uri="{28A0092B-C50C-407E-A947-70E740481C1C}">
                <a14:useLocalDpi xmlns:a14="http://schemas.microsoft.com/office/drawing/2010/main" xmlns="" val="0"/>
              </a:ext>
            </a:extLst>
          </a:blip>
          <a:srcRect t="30364" r="46186"/>
          <a:stretch/>
        </p:blipFill>
        <p:spPr bwMode="auto">
          <a:xfrm>
            <a:off x="7696200" y="596660"/>
            <a:ext cx="1233036"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795" t="28337" r="6848" b="4107"/>
          <a:stretch/>
        </p:blipFill>
        <p:spPr bwMode="auto">
          <a:xfrm>
            <a:off x="6384985" y="2327281"/>
            <a:ext cx="2533319" cy="12541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50" descr="http://www.e3tnw.org/Documents/nest.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69374" y="3657600"/>
            <a:ext cx="14573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l="52072" t="8780" r="3242" b="58846"/>
          <a:stretch>
            <a:fillRect/>
          </a:stretch>
        </p:blipFill>
        <p:spPr bwMode="auto">
          <a:xfrm>
            <a:off x="5368925" y="5603875"/>
            <a:ext cx="2555875" cy="1254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44478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79438"/>
            <a:ext cx="9144000" cy="715962"/>
          </a:xfrm>
        </p:spPr>
        <p:txBody>
          <a:bodyPr/>
          <a:lstStyle/>
          <a:p>
            <a:pPr eaLnBrk="1" hangingPunct="1"/>
            <a:r>
              <a:rPr lang="en-US" dirty="0" smtClean="0"/>
              <a:t>1. Variable Capacity Heat Pumps</a:t>
            </a:r>
          </a:p>
        </p:txBody>
      </p:sp>
      <p:sp>
        <p:nvSpPr>
          <p:cNvPr id="18452" name="AutoShape 25" descr="data:image/jpeg;base64,/9j/4AAQSkZJRgABAQAAAQABAAD/2wCEAAkGBhQQEBUUEBQWFBUWGBgUGRgWGBgYFxgVHRUYGBcYFxcZHCYeFxwkGhcYHy8gIycpLCwsGB4xNTAqNSYrLCkBCQoKDgwOGg8PGi0kHyEsLCktLSwyLSwsKSwsLCwsLCwpLC0sLSwsKSksLCwsLCwpLCwpLCwsLCwtLCksLCwsLP/AABEIAMABAAMBIgACEQEDEQH/xAAcAAEAAgIDAQAAAAAAAAAAAAAABgcEBQEDCAL/xABIEAACAQMBBQQFCQUHAwMFAAABAgMABBEhBQYSMUEHEyJRFBUyYXFCUlVigZGSk9MWI6HR4iQzQ3KxwfA0gqJTc+EIGCVjZP/EABkBAQADAQEAAAAAAAAAAAAAAAABAgMEBf/EACwRAAICAAQDBwQDAAAAAAAAAAABAhEDEiExIlGBBEFhkbHR8BMycaFC4fH/2gAMAwEAAhEDEQA/ALxpSlAKVWHa5vRc2c9otvcGBZeMOcIQAJIxxeIHkGNdvZbvVdXVxdRTSi5giOEn4VXiPGQAAuMhkHF7sc9aFcyuiyqUqud+N8rn1hDs2wZY5ZMF5WHFwAgnCg6aKpYn4AY50JbosalVLvTtjaGw5YZXumvbeQlXWVEVgQMkAryyuSD5jBBq1LW5EiK66qyhh8CAR/A0Cd6HdSoz2jX8tvs2ea3kMUkYVwwAPy1BBDAjBBNQvdbtJlubC6hnkMd7BFJIr4AZwqls8JGOJSMEY1GD50IcknRbVK0m5V282z7aSZy7yRK7McZJYZOgAHXFbLaIJifhYoeFsMMZU8JwRnIyKEmTSqc7M+1OaScW+0ZOLvsGKQgLhjpwHAAIY8j5jHXSadm20pri3ma4laVluZogWCjCIwVR4QPjQhSTJfSuGqlrPei8m2ldWzbT9GWOR0i40ibjbvuBI9QCTg9NaByouqlfK1qt60nNnN6K5jmCFoyACeJfEFwQRrjH20LG3pVX7qdoTy7Eup7iQma3DgsOEMSy5hIGMZy2OXyTU33RE/oUBu3LzMgdyQB4m8WMAAaAgfZQqpWbmlaremd47K4eNijpDI6sMZDKhYHUEcxUb7I9uT3li0t1IZX711yQowoC4ACgeZoTetE5pXBqtNwd5Lm42tewTzNJFAZAikIMYn4BkhQThaBuizKUrQ79XskGzrmWFykkcbOrDGQRgjmCDQl6G+pUP7LNrzXezlmuZDI7SSAkhRorcIACgDkKmFCE7VilVr2x7zXNiLY2sxi42kVsBSCAEIPiU8smpRuU7tCzNerfAueGVVVcAAAp4NDhsnPvoRetEipSlCwpSlAVb2wbDuLi4s3t7eSdYuJn4FBH95EeE58wprjcbdy59bz3rWzWUDKyiJuEFieHHhXTmpY9MnTOtWkRUN3w7QvV0wjMBlHdGcsJFQhBIEICsPEckYGdaFHFJ2TKqx3/AN0rpNow7SsE754+HjiBwx4cjK+YKEqQNRocGpjvBvUtpFEwjaSSd0iiiGFLOwyAxbRABzJ5V17B3rNxcTW08JgnhCuV4xIjRt7Lo4AyOhBA50JdPQg+9VrebeMEC2ctpCjccklxwg5K8PgUatgFviSOQFWpaWwjjVF9lVCj4AAD+AqF7T7TUtnmSWEhobmK3bxjVJFLLMPDyABJX3c6kNjvB3sM8oTAieZF8We8EWQWBx4QWVh15daBUYHaVZyTbLuIoY2kkkUKqoMknjU/dgGoTv72cy3EcV5Yoyz92qyxey7DuwpIz8sDKkdR8NZ1uXvYdpW5mEaxrkAASrIeWSHCgcDDTQ9CD1rW7I7Ru/vvRTblf3s8PGsivrDjiZkADIhyMMepxQhpPc3W5Fu0ezrVJFKMsMasrDBBCjIIPI1tNoNiJ8AnwtoBknwnQDqa76i8u/KLtNbExnxDAlz4e97vvO6xj2uAg8/lChbYgsfZrJd7EgUxmG9t+MKH8JYd4zcBPkcgqeh+JqV9kezZ7exZLpHSXv5WIfmc8J4s9cnOvWtvvXvO1kbdY4e+a4l7hRxiPDFSQSSpGNMV3bsbyrfRuwRo3ikaGSNsEpIp1GV0YaggihVJJm6aqT2Xsue32pd3E2zJ7mKSR2j8CZB74OjjjOmg5jWpK3bPELcydyeMT9x3fGPZxnveLh9nHuqV717yegwpL3fecUscOOILjjbhDZwc4PSgdM2Oyrl5IUeWPunZQzRk5KE68JPUjr781lkVG98N8l2YsLyRl45JO7YqdUHCWL8OPEAAdMis3Ym3hdd8UA4Y5O7Vg3EHHdo4cYGgIcedC19xVk3Z1dR7UaFEPoFzMkrsuqiNHM3dt808WVHmCKulRUb2FvkLnZzXpiZQolbuwQ7ERkg4wBknhNfe5e9vrGAyhUQZGAsqykZGcOAqlGHkfsJoVjS2M3euNnsblUVnZoZUVVGWLNGygAfEiox2ObKmtbBoriJ4n752w4xlSFwR58jWy2HvdNc3k1s1r3fccPeP3yPjjUtHhQviyBrg6Vh7V7SPR782pty/C8KFldeI997JWIrlsa5wdAM0Gl2TYmqb3cjvLDal7cer7mWOZpODgCg4MxcN4jyIq0t4dseiW0k3CXKgcKDQu5YKqLodSxAGnWundjeBb60S4ReHjzlDglWVirKTpkgg0Jatmfs6d5IkeRO7dlDMhOShIzwk9SOVanf22eXZtzHEjO7xMiqoySxwBgVi7ub3zXV1NA9r3XcELI3fK+HZeJQAFGcjqDpis3Zu8nf3t1bd3w+jCIl+LPH3ikjC40xjzoLTRDOza8u7O3itJNn3AJlYmVuFY1VnLFjzbQdMamrPFQq/7RCguZIbVpre0fu5pBIiniGOPu4yCXC5GSSvurZ7xb3i1sVu0QzI3dkBTwsVkxgjIOTgjSgTSRE+2rYdxdi1FtBJMUaRm4FyACEAyffg1Jtz9oO5ZBs97GNRx+MIoaRjqFVNOQyT8NKy9396kvZHEIBjWOGRXz7QkDnHDjwlShB1Otb0CgS1s5pSlCwpSlADWjut2Fkv47tmOY42iCEKVwW4uLJ1DA4x8K3lV1vxvI0G07aB7mW2hliOWi7vwyd7wqz94jeHoeWMg+dCG6JXvPu0l9GiszRvG6zRyJjijkXkwyCD7weddewt1xbzS3EkrT3EwVWkYKuEX2UREGFHXqSaxZN25VGW2ndKPM+jAfeYa6fUzfS1x+K1/SoQfW2+zy3u7mSeQvmSEwMARjoFkGRo6jTPKtrs7YCwWS2qMeFYzHxHHESQQznpkliftrUep2+lrj8Vr+lT1O30tcfitf0qEdDN3T3VOz4hEJ3ljUBUVkjXh1JJJQAsTnGp6Vq7Hs3SC79KinkWUyyyseFMOkuC0TDqoIyDzGT7q7/UzfS1x+K1/Sp6mb6WuPxWv6VB0JZUOu+zeKRxL3jLcC49K78KvHnOkflwAYGPJRXb6nb6WuPxWv6VPUzfS1x+K1/SoS9TP3m3Y9NMBErRNBJ3yMqo3jCkDIcEYGa7d392ksonSN2Z5HaWSR8F3lbmxAAHloNNK1fqdvpa4/Fa/pU9TN9LXH4rX9KhBrZ+yG3dCO8kDG3jti4CZwjIRIBjAchAp6VI94d2Re28cLyMvBJFLxALktGcjIOgBPOtd6mb6WuPxWv6VPU7fS1x+K1/SoOhuNsbBW6aIyHwxs7FMAq4eJ4mVs9OFzyrG3U3Tj2dC8ULMUaRpBx4JXIUcOeoHDzOtYHqZvpa4/Fa/pU9TN9LXH4rX9KgM/d7dYWVl6LFK/yyJMKHUuS2QMcOhOmRXVuxuctlLPN3hkln4eI8CRrhc4xHGAoJJJJ5k1i+p2+lrj8Vr+lT1M30tcfitf0qA2ezN3BBd3NyHLG57vKkDC8ClRwka8j1rTbX7No7i7e7E0kcxMTIyhMxmPTw55hhoQeenlXd6nb6WuPxWv6VPU7fS1x+K1/SoOhtdubvreLEkxzGkiyMmBwycIOFbyAY8WnUCundfdZdniZYnJjkkaVUIULGW5qmNeHQc/KsD1O30tcfitf0qep2+lrj8Vr+lQk2ex93BbXN1OHZjcursCAApVSoC41IwetNnbuLBeXNyHZjc92CpAwvdqQvCRr1POtZ6mb6WuPxWv6VPU7fS1x+K1/SoQdd52dq7XCx3EsUF03HPCojIZj7XA7Dij4uuP4Vu9obAWSGKJSY0ieF1wAdImDKuvTwgedaj1M30tcfitf0q7Jd35FQyNtS6CAFi39m4QoGSSe5xjGuaDoZO7W5kOz5bh7fIWdlbu9OFCvFomNeE8XI8qkNQHsv3ke9e7zNLNFHIixNLwcfCUbJPAqgZIzjGmlT6haNVoKUpQkUpSgFVL257qySpHeR+JYVKSLjUIW4g/vAJwfLIPnVtV1yxBlIYAgggg6gg6EEdRihElaoqTs03pj2lats2/8AG3AVQtzkjA5ZP+ImhB54APyTVe7d3O9A2gtvdnhhLAiUKPFCT7Q00I5HyOfdnadoO58mx7xZrYssTNxwuOcbjXuyfMcx5r8DU+Vod5tl4PCl3F/4S45+fduB9mPNalGFWsr3NLHuPssgEcBB1B7/AJ/+VfX7CbM8l/O/qqD7t7NtYrmWLaqlGTwBWyFDg+LiK68sYPL+FSv1fsP50P5kn867YuMldROJpp1bM39hNmeS/nf1U/YTZnkv539VYXq/YfzofzJP509X7D+dD+ZJ/Or6co/OhGvNmb+wmzPJfzv6qfsJszyX87+qsL1fsP50P5kn86er9h/Oh/Mk/nSlyj86DXmzN/YTZnkv539VP2D2Z5L+d/VWF6v2H86H8yT+dPV+w/nQ/mSfzpS5R+dBb5szf2E2Z5L+d/VT9hNmeS/nf1Vher9h/Oh/Mk/nT1fsP50P5kn86aco/Ogt82Zv7CbM8l/O/qp+wmzPJfzv6qwvV+w/nQ/mSfzp6v2H86H8yT+dKXKPzoLfNmb+wmzPJfzv6qfsJszyX87+qsCSy2GoJJi010eQn7BnWukdmz7QCmysxaRZyJbh2DOuOkXiIHXJqk5Rito/OhaMZS2bNr+wmzPJfzv6qfsJszyX87+qsf8A+32Xh/6qLPl3TY+/i/2rCl7OW2eub6yFzECSZ7d3LKPrxaHA8wPvrNYsG/tRd4M0rtm1/YTZnkv539VP2E2Z5L+d/VWAmzNhkAh4tddZHB+0Z0rn1TsT58X5r/zrelyiY2+bM79hNmeS/nf1Vj7Q3M2VHGzMyxjB8QlyQemFyeI+7GtdPqnYnz4vzX/nUUO7sd7tH0fZgJRseI54VAH7x8nXgHPXU8uoqk5RivtiXinJ1bMvs13E9ZXOZF/s0RBkbGOI8xGPeeZ8h8RUm7X9+Qf/AMfaELHHgTFdFyvKJcaBVxr7wB0Nb7fHb0WwdnpZ2Wk7qcHTiUH25n+sTnHv9y1F+yHcL0uX0y5XMMbZQNr3soOcnPNVP3t8DXCdtVwonPY7unJZWbPN4XuCsnARqihcKG+sQckdNBzzVgVwBXNDZKlQpSlCRSlKAUpSgNZvFsCO+t3gnGVcc+qt8ll8iDrXnq2nud39pkMMlNGHJZoSeY+OMj5rD3GvTFQ3tK3GXaVt4ABcR5MTcs+cbHyb+BwfOhnON6rcivaPutHtS0TaVh4nCZYDnJGOeR/6iajHkCOgqI7K3w2ekEay2QLqoDEJGwYge1xMcnPPXzrs7Md922bcm3usrA7cLhtDDLnh4iOgyMN8Aemu4347LlG0IZISEtbqVUcjAETscnHQB9eHpxHHUVeM3HYxnBYisxLXeiwlJEWznfHPggjbHx4c4rhN6bBn7tdnOZPmCCPj5Z9nORp7quzZGyIrWJYrdBGijRR/qTzYnqTqa0++W5aX6BkPdXMZDRTgeJTnkcasp8q0+vLvryIfZtNGVfJtOF3WGDZRE8p4YhLDGqlupP1VGpqYbt9itpCgN2PSJTqdWWIHyRARke9vuHKtvu3uALS59IkuJrl+7MYM3CeDLBmKY9kHGMfxqXCqTnmZphYWVakM2n2RbOmQhYO6PRomZSPsJKn7RVc7S2bHsNu5vbVLmNizRThU4mHykk4+TLpyPI/dfVa7aeworl4mnUOImLqrAFePGAxBGpAJx019wxWMnF2i08NSRRz722IXiOzCFPyjHEF+xiMVlW22baVQ0eyJHU8mWGMg40OCBV5y26upVgGUjBBGQR5EHQiqyudzL23vZIdmGOO1dRMDKpZInJKtHGB5kBscgD067RxteL0RhPApcJFb3eG0gAM2ymjBzgvFEoJHPGfjXGzt4rS6kEVrssSynkoWHpzJI9kDzqebpbkSNcS3G1VSWZG7uEAZhWMKD3kanTLEnUjIwam8ezYlk7wRoHwV4gqhuE4yOIDONBp7qh4zvT0Qj2e1bK83K7PA1w15e2yQFTww24ClUC/4j8OjsTy8uflje7b30nhaTuLMzRxSJAztMsf7xigGF4WJX94uWPv8ql9aPfa9SHZ9y8o4lETjB6kjhUfaxHKsW7dnSoqKpGhs9+7yWURjZ4ziUn+0roIpe6fUx49rl586l2yr8XEEcoDKJEWQBtGAYZAOOR1qsuxbeh7qW4W6cyT8ERV2OSYkBQr9jMG95ck1bNQTF2rKp7QNzorKX1hDAkkXK4hKqRhj/exg6KQcZ6a5860Ue1oGAK7HlIIBBEMeCCMgjSrrv7NZonjcZV1KMPqsMH+Bqstkdmdwlkrm8uIrlFPCjMDCvCSFVkI9kgDJzpn3YrXDxMujOfFwcztEG3q2vDIncR7PaCZyvCWRUfU6cIUZYt7OOWtWDsDZcO7mzWuLkA3EgHEARkvqUgQ+Q5k/5j0FYPZzsFnztbajDKpmLjwFSMA5lIAwBjPD8S3UVCd7N4Ztu7QWOBSU4u7gj5aHm7+ROOInoAB01rOWZ2IRyR8T43d2LPt7aLPMxwSJJpByROSonkSBwqOmCehr0bYWKQRrFEoREAVVHIAchWo3M3Tj2barDHq3tSPjV5Dzb3DoB0AHvrf1Q3hGhSlKFxSlKAUpSgFKUoBXBFc0oCou2XcDjBvrZfEo/fqPlKB/egeYGjeYwehz09lm+CXkB2ZfYfKlYix9uPGseefEvNTzwPNauF1yMHUGvPXaXuU2y7pbi1ysDtxRlecMoPFwZ6csqfIEdNRlJZXmRcu720HjkNncsWlQcUch/wAeDOA//uKcK488NyapDVebs7eG27JWVhFfWxDBgPZlxgOB1ikGVZfIsOgqHbf7ZNowyvC0UMEiEqw4WcgjyLNgjqDjUEGhbOki8y1RrbnaRYWZIluFZx8iP94+fIhdB9pFULtHeq7vhie9Y5+QS0afDCAKftrTz7KePBZfB85MMMfZp99Wyvc55dqinXf4l2L292euYbgeXhjOf/PStTP/APUF4/BZ5j+tLhz9gQqPvNVYuyuMZhcP5qfC4+zOD9lYLKQcEYI5g8xUNNFY9oz6JnoPZfbbYSgd6ZID9dCR+JMj/SpJZ772Mo8F3AfjIqn7mINeW4Yg2nEAemdAft6fbX36IQ3A/gP1uX2noPfypRf69aM9QXu/FjCMyXcA9wkVj9y5NQDevt0Rcps5ONussgIUf5U0LH3nA9xqmpYShKsMEdP+dK+Kgn6ra0Lw3J7akndYb9UhY4AlBIjZvJwf7snzyR8KkG/+zH2kIbKJuFXbv5nGvDCnsYHUtIRj/Ix6V56NlwgcZPEeSKMtry4vm/DU+6siPvINTO0TYxwoz8YHMA8JAUZ6E1bKzNdpjVMsDcTc64sGW/Y4EM8kE0f/APOP3ckgP1X8WPmpmrvMgAydP9PvrypB6W8bKrzd22SwaRlRuI5YspbBzzPPNY1+0uP3svH7u9L/AMCaZXuTHtEE8qep6uh2lE5wkiMfJWUn7gc1HdrudoTm0T/p4yPSnHyicFbVSOrDBfyXC820897q7vS311HDb+Ficlxp3aD2nJGox/EkDrVub/bzR7GslsrNj37qcsTl1VieOZ26yO2cHzyegqpup2rZHu1/fsSt6DanEUZxKV5O68oxj5K45dSMfJ1mHZNuB6DD39wv9olHI84ozqE9zHQt9g6VEex3cHv3F7cLmND+5U/LkB9s+aqeXm3w1vECgireZnNKUoailKUApSlAKUpQClKUApSlAKwNt7GjvIHgnXiRxg+Y8iD0IOoPmKz6UB5okS53e2npqU5Hks8BPXyzj/tZfdU+393cj2zZJtCwHFKq5Kj2nQe1GwH+Ihzjz1HUVLu0Lcldp2xUYWZMtE56N1Un5rcj5aHpVQdnW+T7Ju2gueJYWbglVucUg048e7k3mNegoYNZXT2ZDbTZ7y54MEjpkAn4A867IrmW3bGq/Vbkfs/3FWD2ubjejv6baD9zIcyBeSSNycY+Q/u5E/WFQCPbDY4ZQJF8n5/Y3MVeLX4OPFhO2mk1y+aehkI6THKYhm6Y0Rj7j8k/81rseQTHu7gd3KNA+Ma9A3/PurBa0V9YSc8yje0P8p+WP419x3IlUJKcMNEc9Pqv5j39KvfP+mczw1vG9POPuvDyMS5tmjYqwwR/zI91Z1nMsqiKU4P+G/VT80+YNfEkhde7k/vEzwk9R1Q+fmD/ADrX1T7Xob08SNS3XevVfPA2HCTmGXR10QnofmE/NPTyPxr62PsiWYsYFDvGOIp8vHLiVT7WDjTny0NY97diQIT7YBVvfg+E/HBx9lTXsz2HMbk3MilUCsASMcbNgaA8xjUnlmrxjnkkhG4xt+Xj7MhdvMwJxo5zl25qOvP2TzyefSu6O7SL+6XvH+ew6/VT/c61ve02GNb88GMsitIB8/J+4leE/bnrUej2s6DEQVB7hqfix1NHwyab2InDMrS36eftsdd3dSPrIWPxyB93KuqCBnZUQFmYhVUaksTgADqSayJNrysCGckHQg4P+1Wr2UbnJawnad9hAFLRcXJI8ayn3sNF9x82FZyN8GDqmkvx/iNtsqyh3a2Y002GuZMZA5vJjKxKfmLqSf8AMfKq73S3dm27tBpJ2JTi7yeTloeUaeRIGAOgGemvzvDtmfb+0VSFTgkpCh5InNnfyOBxMfcB0FXzunuxHs62SCLXGrNjV3PtMf8AYdAAOlVOlLM/BG1tLRYkVI1CooCqo0AUDAAHliu6lKGwpSlAKUpQClKUApSlAKUpQClKUApSlAcVVfbHuB36G9t1/eoP3qj5cYHtgdWUfevwFWrXBFCGrVFMdk2+aTxHZt7h1ZSsXFyZCNYT9mq/aOgqH75btS7Hu2RfFDJkxswBDJn2W+sucHzyD1rb9qu4p2fcC6tQVgkbI4dO5mznAxyUnVfIgjyqYbD2jFvJs1re5IW5jAJONQ/JJlHkeTAeZHUVKdbHPKCmskim/SYpPaUxN85NVz716fZXxf66tgt89fZceZ8mH8eo6nnaWyHtbh4LkcDxnB04vgRyyCMEHyNfHosbezMM+TKy/wARkVa20cbisN9/7f7JxsTssMiK93KykgHgQAkDGgZ2zrjoBp51Irbs1sk5xu/+d2/0XArWbvdoygLHerwHAUTL4o2wMZbHsnzIyPhU0lv41CFnUByAhJGGJGQAeRyOWutejhwwmtEUcpGHFsa1tEZ44I0CKWJVAWwAScE65wPOq52j2lXdw3DbhYQeWNXx73bQadQBirYOGBGhGoPUe8H+VVnvP2ZMnFJZeJdSYvlAdQh+UPqnX41GPGSXBt4Ewae5C7vhycu0rnUtnQnrqcs3x0r4fZ7qMsAv+YgE/ZnP8K4tpyh8I8fIHmR8B5++t3u9uhLf3CxK442OXx4u7TPidzyGOQHUkCvP31NOJSUb937I2/ZZuF6wn72Zf7NERxeUj8xGPMci3uwOtbHtb379Kk9CtTmGNgHK8pJBoFGOaqdBjm3wFSHtC3mj2RZps+w8MhTBIPijjPNif/Uc5195PlWt7GtwONhfXC+FT+4Ujmw070jyHJffk9BVDsr+K6ku7K9wvV8HezD+0yjxf/rTmIx7+re/TpU9rgCuaGyVaClKUJFKUoBSlKAUpSgFKUoBSlKAUpSgFKUoBSlKAw9q7LjuoXhmUNG4KsD5e49COYPQgV512lZXG7+0wUOeE8UbHRZYScFWx7vCw6EZHSvS1Rrfzc5Np2pjbCyLlonx7L46/VPIj7egoUnG9iH75bCi29YJfWQzOinw6cTAe3C311OeH+TVUFrOzaERNjThcKp+/AP8ak24u9cuxr1orkMsRbu5kPNGGgkA6ke72lPwredr24wU+sLQAxSYaULqAzcpRj5LZGfeQflHEp0c2LBYkb7yub2JRzRom54PiU/A8x/Gp72dn0mxuLefxRKcDPyQyljjy4SvEPLNQPZlrNcsIIQXLcl6D62T7IHU1ZttsMxRLs+3OrDvLqYdEbThX6z4KjyUZ610YKebMtvU5mqVMbkvI3cSHP7y2Yyno7JMEhkP1ynEM8yF15VM667e3WNFRBwqoCqByAAwB91fTuFBJIAAySdAANSSelelCOSNMyk7ZU/aJsTh2ggt1Ja4AIVeZkLFDgebaH7TVh2kMO7Oyy78L3UvMfPlxog692gOSfiebCs3YtnEC21bvCJHGRBxjVYckmUj58hPhHMKR1bSq9rbQuN4NpBYwRxHhjQ+zFEDks2PxMepwB0ryMVpzdHfhpxir3O7cjdaXbd88tyWaMN3k79WJ5Rr5E8tPZUfCvRVvAqKFQBVUBQAMAADAAHQAVrt2d3YrC2SCEaLzJ5u59p295P3aDpW2rM6IRyoUpShcUpSgFKUoBSlKAUpSgFKUoBSlKAUpSgFKUoBSlKAVxXNKArLtf7P/SozdW6/v418agayRj/V1HLzGR5VHuyPfZWX1deYaNwViLajXPFC2ehyeH4kdRV2kVQ3a5uEbOb0y2GIZGywXTupScgjHJWOo8m06ihlNU8yJVs/YKbMne2CALIWkhk6yINTE7dXjzy6rhuYatnDahGdhzduI/EKqj7AFH8a125u8KbcsTb3DcN1Dhg4xxcQ/u7hPeDow95HJqy9n3THijmASeIhZFHLOMq6Z5o48Sn4jmDXo9mxE1lfccOPh1xLZmZWLaWHp85jP/TRN++PSWQYIgHmo0L/APavVq+Lp3lkW3tziWQZL4yIYgcNKR1PRR1b3A1p+0zexNm2q7OsTwuVw5B8SRnnk8zJJkknngk8yKjtONXAicDD/nLYjnatv0b6cWlqS0EbY8OvfS5wMY5qDoo6nJ8qsnsw3DGzbfilA9IlAMh+YOYjB8hzPmfgKiPYzuB7N/cL/wCwp+4ykfwX7T5VcYFeedsFfEzmlKUNRSlKAUpSgFKUoBSlKAUpSgFKUoBSlKAUpSgFKUoBSlKAUpSgFY20LBJ4nilUOjgqynkQeYrJpQHmvb2yLjYG0VaInAJeFzyePkUfHM68LD4HqKtdp12rax39gB6QgKtGSBxroZLd26HPiVjyODyY1vt9N0o9pWrQyaN7Ub41STGh+HQjqD8KozdLeObYV+8dwrBM93PGPd7Lp0JGcg9VPv0lNp2jCSS0ezLP2ttRdhWLyylZL24P2NJjRR1EUQOP/l6rfs+3Qk2xeNNdFmiVuOZzzkc692D7+ZxyXTqKxLq4ud4dpgLpxaKDqsMAOpPw5nzY48q9CbvbBisbdIIBhEHPqzfKZj1JOpo9SYrM/BGfFGFACgAAAADQADkAOgr7pSoNhSlKAUpSgFKUoBSlKAUpSgFKUoBSlKAUpSgFKUoBSlKAUpSgFKUoBSlKA4Iqve1fs+9Pi7+3XNzEOQ5yx8+D/MNSv2jrpYdKENWqId2b7irsy28YBnkwZW548o1PzV/icnyqY0pQJVoKUpQkUpSgFKUoBSlKAUpSgFKUoBSlKA//2Q=="/>
          <p:cNvSpPr>
            <a:spLocks noChangeAspect="1" noChangeArrowheads="1"/>
          </p:cNvSpPr>
          <p:nvPr/>
        </p:nvSpPr>
        <p:spPr bwMode="auto">
          <a:xfrm>
            <a:off x="63500" y="-1571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8453" name="AutoShape 27" descr="data:image/jpeg;base64,/9j/4AAQSkZJRgABAQAAAQABAAD/2wCEAAkGBhQQEBUUEBQWFBUWGBgUGRgWGBgYFxgVHRUYGBcYFxcZHCYeFxwkGhcYHy8gIycpLCwsGB4xNTAqNSYrLCkBCQoKDgwOGg8PGi0kHyEsLCktLSwyLSwsKSwsLCwsLCwpLC0sLSwsKSksLCwsLCwpLCwpLCwsLCwtLCksLCwsLP/AABEIAMABAAMBIgACEQEDEQH/xAAcAAEAAgIDAQAAAAAAAAAAAAAABgcEBQEDCAL/xABIEAACAQMBBQQFCQUHAwMFAAABAgMABBEhBQYSMUEHEyJRFBUyYXFCUlVigZGSk9MWI6HR4iQzQ3KxwfA0gqJTc+EIGCVjZP/EABkBAQADAQEAAAAAAAAAAAAAAAABAgMEBf/EACwRAAICAAQDBwQDAAAAAAAAAAABAhEDEiExIlGBBEFhkbHR8BMycaFC4fH/2gAMAwEAAhEDEQA/ALxpSlAKVWHa5vRc2c9otvcGBZeMOcIQAJIxxeIHkGNdvZbvVdXVxdRTSi5giOEn4VXiPGQAAuMhkHF7sc9aFcyuiyqUqud+N8rn1hDs2wZY5ZMF5WHFwAgnCg6aKpYn4AY50JbosalVLvTtjaGw5YZXumvbeQlXWVEVgQMkAryyuSD5jBBq1LW5EiK66qyhh8CAR/A0Cd6HdSoz2jX8tvs2ea3kMUkYVwwAPy1BBDAjBBNQvdbtJlubC6hnkMd7BFJIr4AZwqls8JGOJSMEY1GD50IcknRbVK0m5V282z7aSZy7yRK7McZJYZOgAHXFbLaIJifhYoeFsMMZU8JwRnIyKEmTSqc7M+1OaScW+0ZOLvsGKQgLhjpwHAAIY8j5jHXSadm20pri3ma4laVluZogWCjCIwVR4QPjQhSTJfSuGqlrPei8m2ldWzbT9GWOR0i40ibjbvuBI9QCTg9NaByouqlfK1qt60nNnN6K5jmCFoyACeJfEFwQRrjH20LG3pVX7qdoTy7Eup7iQma3DgsOEMSy5hIGMZy2OXyTU33RE/oUBu3LzMgdyQB4m8WMAAaAgfZQqpWbmlaremd47K4eNijpDI6sMZDKhYHUEcxUb7I9uT3li0t1IZX711yQowoC4ACgeZoTetE5pXBqtNwd5Lm42tewTzNJFAZAikIMYn4BkhQThaBuizKUrQ79XskGzrmWFykkcbOrDGQRgjmCDQl6G+pUP7LNrzXezlmuZDI7SSAkhRorcIACgDkKmFCE7VilVr2x7zXNiLY2sxi42kVsBSCAEIPiU8smpRuU7tCzNerfAueGVVVcAAAp4NDhsnPvoRetEipSlCwpSlAVb2wbDuLi4s3t7eSdYuJn4FBH95EeE58wprjcbdy59bz3rWzWUDKyiJuEFieHHhXTmpY9MnTOtWkRUN3w7QvV0wjMBlHdGcsJFQhBIEICsPEckYGdaFHFJ2TKqx3/AN0rpNow7SsE754+HjiBwx4cjK+YKEqQNRocGpjvBvUtpFEwjaSSd0iiiGFLOwyAxbRABzJ5V17B3rNxcTW08JgnhCuV4xIjRt7Lo4AyOhBA50JdPQg+9VrebeMEC2ctpCjccklxwg5K8PgUatgFviSOQFWpaWwjjVF9lVCj4AAD+AqF7T7TUtnmSWEhobmK3bxjVJFLLMPDyABJX3c6kNjvB3sM8oTAieZF8We8EWQWBx4QWVh15daBUYHaVZyTbLuIoY2kkkUKqoMknjU/dgGoTv72cy3EcV5Yoyz92qyxey7DuwpIz8sDKkdR8NZ1uXvYdpW5mEaxrkAASrIeWSHCgcDDTQ9CD1rW7I7Ru/vvRTblf3s8PGsivrDjiZkADIhyMMepxQhpPc3W5Fu0ezrVJFKMsMasrDBBCjIIPI1tNoNiJ8AnwtoBknwnQDqa76i8u/KLtNbExnxDAlz4e97vvO6xj2uAg8/lChbYgsfZrJd7EgUxmG9t+MKH8JYd4zcBPkcgqeh+JqV9kezZ7exZLpHSXv5WIfmc8J4s9cnOvWtvvXvO1kbdY4e+a4l7hRxiPDFSQSSpGNMV3bsbyrfRuwRo3ikaGSNsEpIp1GV0YaggihVJJm6aqT2Xsue32pd3E2zJ7mKSR2j8CZB74OjjjOmg5jWpK3bPELcydyeMT9x3fGPZxnveLh9nHuqV717yegwpL3fecUscOOILjjbhDZwc4PSgdM2Oyrl5IUeWPunZQzRk5KE68JPUjr781lkVG98N8l2YsLyRl45JO7YqdUHCWL8OPEAAdMis3Ym3hdd8UA4Y5O7Vg3EHHdo4cYGgIcedC19xVk3Z1dR7UaFEPoFzMkrsuqiNHM3dt808WVHmCKulRUb2FvkLnZzXpiZQolbuwQ7ERkg4wBknhNfe5e9vrGAyhUQZGAsqykZGcOAqlGHkfsJoVjS2M3euNnsblUVnZoZUVVGWLNGygAfEiox2ObKmtbBoriJ4n752w4xlSFwR58jWy2HvdNc3k1s1r3fccPeP3yPjjUtHhQviyBrg6Vh7V7SPR782pty/C8KFldeI997JWIrlsa5wdAM0Gl2TYmqb3cjvLDal7cer7mWOZpODgCg4MxcN4jyIq0t4dseiW0k3CXKgcKDQu5YKqLodSxAGnWundjeBb60S4ReHjzlDglWVirKTpkgg0Jatmfs6d5IkeRO7dlDMhOShIzwk9SOVanf22eXZtzHEjO7xMiqoySxwBgVi7ub3zXV1NA9r3XcELI3fK+HZeJQAFGcjqDpis3Zu8nf3t1bd3w+jCIl+LPH3ikjC40xjzoLTRDOza8u7O3itJNn3AJlYmVuFY1VnLFjzbQdMamrPFQq/7RCguZIbVpre0fu5pBIiniGOPu4yCXC5GSSvurZ7xb3i1sVu0QzI3dkBTwsVkxgjIOTgjSgTSRE+2rYdxdi1FtBJMUaRm4FyACEAyffg1Jtz9oO5ZBs97GNRx+MIoaRjqFVNOQyT8NKy9396kvZHEIBjWOGRXz7QkDnHDjwlShB1Otb0CgS1s5pSlCwpSlADWjut2Fkv47tmOY42iCEKVwW4uLJ1DA4x8K3lV1vxvI0G07aB7mW2hliOWi7vwyd7wqz94jeHoeWMg+dCG6JXvPu0l9GiszRvG6zRyJjijkXkwyCD7weddewt1xbzS3EkrT3EwVWkYKuEX2UREGFHXqSaxZN25VGW2ndKPM+jAfeYa6fUzfS1x+K1/SoQfW2+zy3u7mSeQvmSEwMARjoFkGRo6jTPKtrs7YCwWS2qMeFYzHxHHESQQznpkliftrUep2+lrj8Vr+lT1O30tcfitf0qEdDN3T3VOz4hEJ3ljUBUVkjXh1JJJQAsTnGp6Vq7Hs3SC79KinkWUyyyseFMOkuC0TDqoIyDzGT7q7/UzfS1x+K1/Sp6mb6WuPxWv6VB0JZUOu+zeKRxL3jLcC49K78KvHnOkflwAYGPJRXb6nb6WuPxWv6VPUzfS1x+K1/SoS9TP3m3Y9NMBErRNBJ3yMqo3jCkDIcEYGa7d392ksonSN2Z5HaWSR8F3lbmxAAHloNNK1fqdvpa4/Fa/pU9TN9LXH4rX9KhBrZ+yG3dCO8kDG3jti4CZwjIRIBjAchAp6VI94d2Re28cLyMvBJFLxALktGcjIOgBPOtd6mb6WuPxWv6VPU7fS1x+K1/SoOhuNsbBW6aIyHwxs7FMAq4eJ4mVs9OFzyrG3U3Tj2dC8ULMUaRpBx4JXIUcOeoHDzOtYHqZvpa4/Fa/pU9TN9LXH4rX9KgM/d7dYWVl6LFK/yyJMKHUuS2QMcOhOmRXVuxuctlLPN3hkln4eI8CRrhc4xHGAoJJJJ5k1i+p2+lrj8Vr+lT1M30tcfitf0qA2ezN3BBd3NyHLG57vKkDC8ClRwka8j1rTbX7No7i7e7E0kcxMTIyhMxmPTw55hhoQeenlXd6nb6WuPxWv6VPU7fS1x+K1/SoOhtdubvreLEkxzGkiyMmBwycIOFbyAY8WnUCundfdZdniZYnJjkkaVUIULGW5qmNeHQc/KsD1O30tcfitf0qep2+lrj8Vr+lQk2ex93BbXN1OHZjcursCAApVSoC41IwetNnbuLBeXNyHZjc92CpAwvdqQvCRr1POtZ6mb6WuPxWv6VPU7fS1x+K1/SoQdd52dq7XCx3EsUF03HPCojIZj7XA7Dij4uuP4Vu9obAWSGKJSY0ieF1wAdImDKuvTwgedaj1M30tcfitf0q7Jd35FQyNtS6CAFi39m4QoGSSe5xjGuaDoZO7W5kOz5bh7fIWdlbu9OFCvFomNeE8XI8qkNQHsv3ke9e7zNLNFHIixNLwcfCUbJPAqgZIzjGmlT6haNVoKUpQkUpSgFVL257qySpHeR+JYVKSLjUIW4g/vAJwfLIPnVtV1yxBlIYAgggg6gg6EEdRihElaoqTs03pj2lats2/8AG3AVQtzkjA5ZP+ImhB54APyTVe7d3O9A2gtvdnhhLAiUKPFCT7Q00I5HyOfdnadoO58mx7xZrYssTNxwuOcbjXuyfMcx5r8DU+Vod5tl4PCl3F/4S45+fduB9mPNalGFWsr3NLHuPssgEcBB1B7/AJ/+VfX7CbM8l/O/qqD7t7NtYrmWLaqlGTwBWyFDg+LiK68sYPL+FSv1fsP50P5kn867YuMldROJpp1bM39hNmeS/nf1U/YTZnkv539VYXq/YfzofzJP509X7D+dD+ZJ/Or6co/OhGvNmb+wmzPJfzv6qfsJszyX87+qsL1fsP50P5kn86er9h/Oh/Mk/nSlyj86DXmzN/YTZnkv539VP2D2Z5L+d/VWF6v2H86H8yT+dPV+w/nQ/mSfzpS5R+dBb5szf2E2Z5L+d/VT9hNmeS/nf1Vher9h/Oh/Mk/nT1fsP50P5kn86aco/Ogt82Zv7CbM8l/O/qp+wmzPJfzv6qwvV+w/nQ/mSfzp6v2H86H8yT+dKXKPzoLfNmb+wmzPJfzv6qfsJszyX87+qsCSy2GoJJi010eQn7BnWukdmz7QCmysxaRZyJbh2DOuOkXiIHXJqk5Rito/OhaMZS2bNr+wmzPJfzv6qfsJszyX87+qsf8A+32Xh/6qLPl3TY+/i/2rCl7OW2eub6yFzECSZ7d3LKPrxaHA8wPvrNYsG/tRd4M0rtm1/YTZnkv539VP2E2Z5L+d/VWAmzNhkAh4tddZHB+0Z0rn1TsT58X5r/zrelyiY2+bM79hNmeS/nf1Vj7Q3M2VHGzMyxjB8QlyQemFyeI+7GtdPqnYnz4vzX/nUUO7sd7tH0fZgJRseI54VAH7x8nXgHPXU8uoqk5RivtiXinJ1bMvs13E9ZXOZF/s0RBkbGOI8xGPeeZ8h8RUm7X9+Qf/AMfaELHHgTFdFyvKJcaBVxr7wB0Nb7fHb0WwdnpZ2Wk7qcHTiUH25n+sTnHv9y1F+yHcL0uX0y5XMMbZQNr3soOcnPNVP3t8DXCdtVwonPY7unJZWbPN4XuCsnARqihcKG+sQckdNBzzVgVwBXNDZKlQpSlCRSlKAUpSgNZvFsCO+t3gnGVcc+qt8ll8iDrXnq2nud39pkMMlNGHJZoSeY+OMj5rD3GvTFQ3tK3GXaVt4ABcR5MTcs+cbHyb+BwfOhnON6rcivaPutHtS0TaVh4nCZYDnJGOeR/6iajHkCOgqI7K3w2ekEay2QLqoDEJGwYge1xMcnPPXzrs7Md922bcm3usrA7cLhtDDLnh4iOgyMN8Aemu4347LlG0IZISEtbqVUcjAETscnHQB9eHpxHHUVeM3HYxnBYisxLXeiwlJEWznfHPggjbHx4c4rhN6bBn7tdnOZPmCCPj5Z9nORp7quzZGyIrWJYrdBGijRR/qTzYnqTqa0++W5aX6BkPdXMZDRTgeJTnkcasp8q0+vLvryIfZtNGVfJtOF3WGDZRE8p4YhLDGqlupP1VGpqYbt9itpCgN2PSJTqdWWIHyRARke9vuHKtvu3uALS59IkuJrl+7MYM3CeDLBmKY9kHGMfxqXCqTnmZphYWVakM2n2RbOmQhYO6PRomZSPsJKn7RVc7S2bHsNu5vbVLmNizRThU4mHykk4+TLpyPI/dfVa7aeworl4mnUOImLqrAFePGAxBGpAJx019wxWMnF2i08NSRRz722IXiOzCFPyjHEF+xiMVlW22baVQ0eyJHU8mWGMg40OCBV5y26upVgGUjBBGQR5EHQiqyudzL23vZIdmGOO1dRMDKpZInJKtHGB5kBscgD067RxteL0RhPApcJFb3eG0gAM2ymjBzgvFEoJHPGfjXGzt4rS6kEVrssSynkoWHpzJI9kDzqebpbkSNcS3G1VSWZG7uEAZhWMKD3kanTLEnUjIwam8ezYlk7wRoHwV4gqhuE4yOIDONBp7qh4zvT0Qj2e1bK83K7PA1w15e2yQFTww24ClUC/4j8OjsTy8uflje7b30nhaTuLMzRxSJAztMsf7xigGF4WJX94uWPv8ql9aPfa9SHZ9y8o4lETjB6kjhUfaxHKsW7dnSoqKpGhs9+7yWURjZ4ziUn+0roIpe6fUx49rl586l2yr8XEEcoDKJEWQBtGAYZAOOR1qsuxbeh7qW4W6cyT8ERV2OSYkBQr9jMG95ck1bNQTF2rKp7QNzorKX1hDAkkXK4hKqRhj/exg6KQcZ6a5860Ue1oGAK7HlIIBBEMeCCMgjSrrv7NZonjcZV1KMPqsMH+Bqstkdmdwlkrm8uIrlFPCjMDCvCSFVkI9kgDJzpn3YrXDxMujOfFwcztEG3q2vDIncR7PaCZyvCWRUfU6cIUZYt7OOWtWDsDZcO7mzWuLkA3EgHEARkvqUgQ+Q5k/5j0FYPZzsFnztbajDKpmLjwFSMA5lIAwBjPD8S3UVCd7N4Ztu7QWOBSU4u7gj5aHm7+ROOInoAB01rOWZ2IRyR8T43d2LPt7aLPMxwSJJpByROSonkSBwqOmCehr0bYWKQRrFEoREAVVHIAchWo3M3Tj2barDHq3tSPjV5Dzb3DoB0AHvrf1Q3hGhSlKFxSlKAUpSgFKUoBXBFc0oCou2XcDjBvrZfEo/fqPlKB/egeYGjeYwehz09lm+CXkB2ZfYfKlYix9uPGseefEvNTzwPNauF1yMHUGvPXaXuU2y7pbi1ysDtxRlecMoPFwZ6csqfIEdNRlJZXmRcu720HjkNncsWlQcUch/wAeDOA//uKcK488NyapDVebs7eG27JWVhFfWxDBgPZlxgOB1ikGVZfIsOgqHbf7ZNowyvC0UMEiEqw4WcgjyLNgjqDjUEGhbOki8y1RrbnaRYWZIluFZx8iP94+fIhdB9pFULtHeq7vhie9Y5+QS0afDCAKftrTz7KePBZfB85MMMfZp99Wyvc55dqinXf4l2L292euYbgeXhjOf/PStTP/APUF4/BZ5j+tLhz9gQqPvNVYuyuMZhcP5qfC4+zOD9lYLKQcEYI5g8xUNNFY9oz6JnoPZfbbYSgd6ZID9dCR+JMj/SpJZ772Mo8F3AfjIqn7mINeW4Yg2nEAemdAft6fbX36IQ3A/gP1uX2noPfypRf69aM9QXu/FjCMyXcA9wkVj9y5NQDevt0Rcps5ONussgIUf5U0LH3nA9xqmpYShKsMEdP+dK+Kgn6ra0Lw3J7akndYb9UhY4AlBIjZvJwf7snzyR8KkG/+zH2kIbKJuFXbv5nGvDCnsYHUtIRj/Ix6V56NlwgcZPEeSKMtry4vm/DU+6siPvINTO0TYxwoz8YHMA8JAUZ6E1bKzNdpjVMsDcTc64sGW/Y4EM8kE0f/APOP3ckgP1X8WPmpmrvMgAydP9PvrypB6W8bKrzd22SwaRlRuI5YspbBzzPPNY1+0uP3svH7u9L/AMCaZXuTHtEE8qep6uh2lE5wkiMfJWUn7gc1HdrudoTm0T/p4yPSnHyicFbVSOrDBfyXC820897q7vS311HDb+Ficlxp3aD2nJGox/EkDrVub/bzR7GslsrNj37qcsTl1VieOZ26yO2cHzyegqpup2rZHu1/fsSt6DanEUZxKV5O68oxj5K45dSMfJ1mHZNuB6DD39wv9olHI84ozqE9zHQt9g6VEex3cHv3F7cLmND+5U/LkB9s+aqeXm3w1vECgireZnNKUoailKUApSlAKUpQClKUApSlAKwNt7GjvIHgnXiRxg+Y8iD0IOoPmKz6UB5okS53e2npqU5Hks8BPXyzj/tZfdU+393cj2zZJtCwHFKq5Kj2nQe1GwH+Ihzjz1HUVLu0Lcldp2xUYWZMtE56N1Un5rcj5aHpVQdnW+T7Ju2gueJYWbglVucUg048e7k3mNegoYNZXT2ZDbTZ7y54MEjpkAn4A867IrmW3bGq/Vbkfs/3FWD2ubjejv6baD9zIcyBeSSNycY+Q/u5E/WFQCPbDY4ZQJF8n5/Y3MVeLX4OPFhO2mk1y+aehkI6THKYhm6Y0Rj7j8k/81rseQTHu7gd3KNA+Ma9A3/PurBa0V9YSc8yje0P8p+WP419x3IlUJKcMNEc9Pqv5j39KvfP+mczw1vG9POPuvDyMS5tmjYqwwR/zI91Z1nMsqiKU4P+G/VT80+YNfEkhde7k/vEzwk9R1Q+fmD/ADrX1T7Xob08SNS3XevVfPA2HCTmGXR10QnofmE/NPTyPxr62PsiWYsYFDvGOIp8vHLiVT7WDjTny0NY97diQIT7YBVvfg+E/HBx9lTXsz2HMbk3MilUCsASMcbNgaA8xjUnlmrxjnkkhG4xt+Xj7MhdvMwJxo5zl25qOvP2TzyefSu6O7SL+6XvH+ew6/VT/c61ve02GNb88GMsitIB8/J+4leE/bnrUej2s6DEQVB7hqfix1NHwyab2InDMrS36eftsdd3dSPrIWPxyB93KuqCBnZUQFmYhVUaksTgADqSayJNrysCGckHQg4P+1Wr2UbnJawnad9hAFLRcXJI8ayn3sNF9x82FZyN8GDqmkvx/iNtsqyh3a2Y002GuZMZA5vJjKxKfmLqSf8AMfKq73S3dm27tBpJ2JTi7yeTloeUaeRIGAOgGemvzvDtmfb+0VSFTgkpCh5InNnfyOBxMfcB0FXzunuxHs62SCLXGrNjV3PtMf8AYdAAOlVOlLM/BG1tLRYkVI1CooCqo0AUDAAHliu6lKGwpSlAKUpQClKUApSlAKUpQClKUApSlAcVVfbHuB36G9t1/eoP3qj5cYHtgdWUfevwFWrXBFCGrVFMdk2+aTxHZt7h1ZSsXFyZCNYT9mq/aOgqH75btS7Hu2RfFDJkxswBDJn2W+sucHzyD1rb9qu4p2fcC6tQVgkbI4dO5mznAxyUnVfIgjyqYbD2jFvJs1re5IW5jAJONQ/JJlHkeTAeZHUVKdbHPKCmskim/SYpPaUxN85NVz716fZXxf66tgt89fZceZ8mH8eo6nnaWyHtbh4LkcDxnB04vgRyyCMEHyNfHosbezMM+TKy/wARkVa20cbisN9/7f7JxsTssMiK93KykgHgQAkDGgZ2zrjoBp51Irbs1sk5xu/+d2/0XArWbvdoygLHerwHAUTL4o2wMZbHsnzIyPhU0lv41CFnUByAhJGGJGQAeRyOWutejhwwmtEUcpGHFsa1tEZ44I0CKWJVAWwAScE65wPOq52j2lXdw3DbhYQeWNXx73bQadQBirYOGBGhGoPUe8H+VVnvP2ZMnFJZeJdSYvlAdQh+UPqnX41GPGSXBt4Ewae5C7vhycu0rnUtnQnrqcs3x0r4fZ7qMsAv+YgE/ZnP8K4tpyh8I8fIHmR8B5++t3u9uhLf3CxK442OXx4u7TPidzyGOQHUkCvP31NOJSUb937I2/ZZuF6wn72Zf7NERxeUj8xGPMci3uwOtbHtb379Kk9CtTmGNgHK8pJBoFGOaqdBjm3wFSHtC3mj2RZps+w8MhTBIPijjPNif/Uc5195PlWt7GtwONhfXC+FT+4Ujmw070jyHJffk9BVDsr+K6ku7K9wvV8HezD+0yjxf/rTmIx7+re/TpU9rgCuaGyVaClKUJFKUoBSlKAUpSgFKUoBSlKAUpSgFKUoBSlKAw9q7LjuoXhmUNG4KsD5e49COYPQgV512lZXG7+0wUOeE8UbHRZYScFWx7vCw6EZHSvS1Rrfzc5Np2pjbCyLlonx7L46/VPIj7egoUnG9iH75bCi29YJfWQzOinw6cTAe3C311OeH+TVUFrOzaERNjThcKp+/AP8ak24u9cuxr1orkMsRbu5kPNGGgkA6ke72lPwredr24wU+sLQAxSYaULqAzcpRj5LZGfeQflHEp0c2LBYkb7yub2JRzRom54PiU/A8x/Gp72dn0mxuLefxRKcDPyQyljjy4SvEPLNQPZlrNcsIIQXLcl6D62T7IHU1ZttsMxRLs+3OrDvLqYdEbThX6z4KjyUZ610YKebMtvU5mqVMbkvI3cSHP7y2Yyno7JMEhkP1ynEM8yF15VM667e3WNFRBwqoCqByAAwB91fTuFBJIAAySdAANSSelelCOSNMyk7ZU/aJsTh2ggt1Ja4AIVeZkLFDgebaH7TVh2kMO7Oyy78L3UvMfPlxog692gOSfiebCs3YtnEC21bvCJHGRBxjVYckmUj58hPhHMKR1bSq9rbQuN4NpBYwRxHhjQ+zFEDks2PxMepwB0ryMVpzdHfhpxir3O7cjdaXbd88tyWaMN3k79WJ5Rr5E8tPZUfCvRVvAqKFQBVUBQAMAADAAHQAVrt2d3YrC2SCEaLzJ5u59p295P3aDpW2rM6IRyoUpShcUpSgFKUoBSlKAUpSgFKUoBSlKAUpSgFKUoBSlKAVxXNKArLtf7P/SozdW6/v418agayRj/V1HLzGR5VHuyPfZWX1deYaNwViLajXPFC2ehyeH4kdRV2kVQ3a5uEbOb0y2GIZGywXTupScgjHJWOo8m06ihlNU8yJVs/YKbMne2CALIWkhk6yINTE7dXjzy6rhuYatnDahGdhzduI/EKqj7AFH8a125u8KbcsTb3DcN1Dhg4xxcQ/u7hPeDow95HJqy9n3THijmASeIhZFHLOMq6Z5o48Sn4jmDXo9mxE1lfccOPh1xLZmZWLaWHp85jP/TRN++PSWQYIgHmo0L/APavVq+Lp3lkW3tziWQZL4yIYgcNKR1PRR1b3A1p+0zexNm2q7OsTwuVw5B8SRnnk8zJJkknngk8yKjtONXAicDD/nLYjnatv0b6cWlqS0EbY8OvfS5wMY5qDoo6nJ8qsnsw3DGzbfilA9IlAMh+YOYjB8hzPmfgKiPYzuB7N/cL/wCwp+4ykfwX7T5VcYFeedsFfEzmlKUNRSlKAUpSgFKUoBSlKAUpSgFKUoBSlKAUpSgFKUoBSlKAUpSgFY20LBJ4nilUOjgqynkQeYrJpQHmvb2yLjYG0VaInAJeFzyePkUfHM68LD4HqKtdp12rax39gB6QgKtGSBxroZLd26HPiVjyODyY1vt9N0o9pWrQyaN7Ub41STGh+HQjqD8KozdLeObYV+8dwrBM93PGPd7Lp0JGcg9VPv0lNp2jCSS0ezLP2ttRdhWLyylZL24P2NJjRR1EUQOP/l6rfs+3Qk2xeNNdFmiVuOZzzkc692D7+ZxyXTqKxLq4ud4dpgLpxaKDqsMAOpPw5nzY48q9CbvbBisbdIIBhEHPqzfKZj1JOpo9SYrM/BGfFGFACgAAAADQADkAOgr7pSoNhSlKAUpSgFKUoBSlKAUpSgFKUoBSlKAUpSgFKUoBSlKAUpSgFKUoBSlKA4Iqve1fs+9Pi7+3XNzEOQ5yx8+D/MNSv2jrpYdKENWqId2b7irsy28YBnkwZW548o1PzV/icnyqY0pQJVoKUpQkUpSgFKUoBSlKAUpSgFKUoBSlKA//2Q=="/>
          <p:cNvSpPr>
            <a:spLocks noChangeAspect="1" noChangeArrowheads="1"/>
          </p:cNvSpPr>
          <p:nvPr/>
        </p:nvSpPr>
        <p:spPr bwMode="auto">
          <a:xfrm>
            <a:off x="215900" y="-47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8454" name="Picture 5" descr="http://blogs.cas.suffolk.edu/mtogawa/files/2010/02/bpa-logo.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13" y="6019800"/>
            <a:ext cx="776287"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Box 30"/>
          <p:cNvSpPr txBox="1"/>
          <p:nvPr/>
        </p:nvSpPr>
        <p:spPr>
          <a:xfrm>
            <a:off x="10658851" y="5365324"/>
            <a:ext cx="184666" cy="276999"/>
          </a:xfrm>
          <a:prstGeom prst="rect">
            <a:avLst/>
          </a:prstGeom>
          <a:noFill/>
        </p:spPr>
        <p:txBody>
          <a:bodyPr wrap="none" rtlCol="0">
            <a:spAutoFit/>
          </a:bodyPr>
          <a:lstStyle/>
          <a:p>
            <a:endParaRPr lang="en-US" dirty="0"/>
          </a:p>
        </p:txBody>
      </p:sp>
      <p:grpSp>
        <p:nvGrpSpPr>
          <p:cNvPr id="33" name="Group 45"/>
          <p:cNvGrpSpPr>
            <a:grpSpLocks/>
          </p:cNvGrpSpPr>
          <p:nvPr/>
        </p:nvGrpSpPr>
        <p:grpSpPr bwMode="auto">
          <a:xfrm>
            <a:off x="3276600" y="4114801"/>
            <a:ext cx="2743200" cy="2438645"/>
            <a:chOff x="5105400" y="3581400"/>
            <a:chExt cx="1506538" cy="1062500"/>
          </a:xfrm>
        </p:grpSpPr>
        <p:pic>
          <p:nvPicPr>
            <p:cNvPr id="41" name="Picture 32" descr="VRV-gree.jpg"/>
            <p:cNvPicPr>
              <a:picLocks noChangeAspect="1"/>
            </p:cNvPicPr>
            <p:nvPr/>
          </p:nvPicPr>
          <p:blipFill>
            <a:blip r:embed="rId5" cstate="print">
              <a:extLst>
                <a:ext uri="{28A0092B-C50C-407E-A947-70E740481C1C}">
                  <a14:useLocalDpi xmlns:a14="http://schemas.microsoft.com/office/drawing/2010/main" xmlns="" val="0"/>
                </a:ext>
              </a:extLst>
            </a:blip>
            <a:srcRect t="67778"/>
            <a:stretch>
              <a:fillRect/>
            </a:stretch>
          </p:blipFill>
          <p:spPr bwMode="auto">
            <a:xfrm>
              <a:off x="5172869" y="3581400"/>
              <a:ext cx="13716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41"/>
            <p:cNvSpPr txBox="1"/>
            <p:nvPr/>
          </p:nvSpPr>
          <p:spPr bwMode="auto">
            <a:xfrm>
              <a:off x="5105400" y="4496394"/>
              <a:ext cx="1506538" cy="147506"/>
            </a:xfrm>
            <a:prstGeom prst="rect">
              <a:avLst/>
            </a:prstGeom>
            <a:noFill/>
          </p:spPr>
          <p:txBody>
            <a:bodyPr wrap="square">
              <a:spAutoFit/>
            </a:bodyPr>
            <a:lstStyle/>
            <a:p>
              <a:pPr algn="ctr">
                <a:defRPr/>
              </a:pPr>
              <a:r>
                <a:rPr lang="en-US" sz="2400" dirty="0"/>
                <a:t>VRF</a:t>
              </a:r>
              <a:r>
                <a:rPr lang="en-US" sz="2400" b="1" dirty="0">
                  <a:solidFill>
                    <a:srgbClr val="3654D6"/>
                  </a:solidFill>
                  <a:latin typeface="+mj-lt"/>
                </a:rPr>
                <a:t> </a:t>
              </a:r>
              <a:r>
                <a:rPr lang="en-US" sz="2400" dirty="0"/>
                <a:t>Systems</a:t>
              </a:r>
            </a:p>
          </p:txBody>
        </p:sp>
      </p:grpSp>
      <p:grpSp>
        <p:nvGrpSpPr>
          <p:cNvPr id="46" name="Group 8"/>
          <p:cNvGrpSpPr/>
          <p:nvPr/>
        </p:nvGrpSpPr>
        <p:grpSpPr>
          <a:xfrm>
            <a:off x="6566972" y="4267200"/>
            <a:ext cx="1953655" cy="2116968"/>
            <a:chOff x="6687433" y="3998219"/>
            <a:chExt cx="1953655" cy="2116968"/>
          </a:xfrm>
        </p:grpSpPr>
        <p:pic>
          <p:nvPicPr>
            <p:cNvPr id="47"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2796" t="39713" r="35496" b="2323"/>
            <a:stretch/>
          </p:blipFill>
          <p:spPr bwMode="auto">
            <a:xfrm>
              <a:off x="6774298" y="3998219"/>
              <a:ext cx="1779924" cy="14964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1" name="TextBox 50"/>
            <p:cNvSpPr txBox="1"/>
            <p:nvPr/>
          </p:nvSpPr>
          <p:spPr>
            <a:xfrm>
              <a:off x="6687433" y="5407301"/>
              <a:ext cx="1953655" cy="707886"/>
            </a:xfrm>
            <a:prstGeom prst="rect">
              <a:avLst/>
            </a:prstGeom>
            <a:noFill/>
          </p:spPr>
          <p:txBody>
            <a:bodyPr wrap="square" rtlCol="0">
              <a:spAutoFit/>
            </a:bodyPr>
            <a:lstStyle/>
            <a:p>
              <a:pPr algn="ctr"/>
              <a:r>
                <a:rPr lang="en-US" sz="2400" dirty="0" smtClean="0"/>
                <a:t>CO2 Heat</a:t>
              </a:r>
              <a:r>
                <a:rPr lang="en-US" sz="2400" baseline="0" dirty="0" smtClean="0"/>
                <a:t> </a:t>
              </a:r>
              <a:r>
                <a:rPr lang="en-US" sz="2400" dirty="0"/>
                <a:t>Pump Water Heater</a:t>
              </a:r>
            </a:p>
          </p:txBody>
        </p:sp>
      </p:grpSp>
      <p:sp>
        <p:nvSpPr>
          <p:cNvPr id="25" name="Slide Number Placeholder 24"/>
          <p:cNvSpPr>
            <a:spLocks noGrp="1"/>
          </p:cNvSpPr>
          <p:nvPr>
            <p:ph type="sldNum" sz="quarter" idx="10"/>
          </p:nvPr>
        </p:nvSpPr>
        <p:spPr/>
        <p:txBody>
          <a:bodyPr/>
          <a:lstStyle/>
          <a:p>
            <a:pPr>
              <a:defRPr/>
            </a:pPr>
            <a:fld id="{54309111-9267-437D-874A-BE364A9C2A61}" type="slidenum">
              <a:rPr lang="en-US" smtClean="0"/>
              <a:pPr>
                <a:defRPr/>
              </a:pPr>
              <a:t>5</a:t>
            </a:fld>
            <a:endParaRPr lang="en-US" dirty="0"/>
          </a:p>
        </p:txBody>
      </p:sp>
      <p:grpSp>
        <p:nvGrpSpPr>
          <p:cNvPr id="5" name="Group 4"/>
          <p:cNvGrpSpPr/>
          <p:nvPr/>
        </p:nvGrpSpPr>
        <p:grpSpPr>
          <a:xfrm>
            <a:off x="304800" y="1557754"/>
            <a:ext cx="2743200" cy="2861845"/>
            <a:chOff x="304800" y="1557754"/>
            <a:chExt cx="2743200" cy="2861845"/>
          </a:xfrm>
        </p:grpSpPr>
        <p:pic>
          <p:nvPicPr>
            <p:cNvPr id="37" name="Picture 13"/>
            <p:cNvPicPr>
              <a:picLocks noChangeAspect="1"/>
            </p:cNvPicPr>
            <p:nvPr/>
          </p:nvPicPr>
          <p:blipFill>
            <a:blip r:embed="rId7" cstate="print">
              <a:extLst/>
            </a:blip>
            <a:srcRect/>
            <a:stretch>
              <a:fillRect/>
            </a:stretch>
          </p:blipFill>
          <p:spPr bwMode="auto">
            <a:xfrm>
              <a:off x="304800" y="2656339"/>
              <a:ext cx="2568636" cy="17632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6" name="TextBox 25"/>
            <p:cNvSpPr txBox="1"/>
            <p:nvPr/>
          </p:nvSpPr>
          <p:spPr bwMode="auto">
            <a:xfrm>
              <a:off x="304800" y="1557754"/>
              <a:ext cx="2743200" cy="913070"/>
            </a:xfrm>
            <a:prstGeom prst="rect">
              <a:avLst/>
            </a:prstGeom>
            <a:noFill/>
          </p:spPr>
          <p:txBody>
            <a:bodyPr wrap="square">
              <a:spAutoFit/>
            </a:bodyPr>
            <a:lstStyle/>
            <a:p>
              <a:pPr>
                <a:defRPr/>
              </a:pPr>
              <a:r>
                <a:rPr lang="en-US" sz="2000" dirty="0" smtClean="0"/>
                <a:t>Ductless Heat Pumps</a:t>
              </a:r>
            </a:p>
            <a:p>
              <a:pPr marL="342900" indent="-342900">
                <a:buSzPct val="90000"/>
                <a:buFont typeface="Arial" panose="020B0604020202020204" pitchFamily="34" charset="0"/>
                <a:buChar char="•"/>
                <a:defRPr/>
              </a:pPr>
              <a:r>
                <a:rPr lang="en-US" sz="2000" dirty="0" smtClean="0"/>
                <a:t>Manufactured homes</a:t>
              </a:r>
            </a:p>
            <a:p>
              <a:pPr marL="342900" indent="-342900">
                <a:buSzPct val="90000"/>
                <a:buFont typeface="Arial" panose="020B0604020202020204" pitchFamily="34" charset="0"/>
                <a:buChar char="•"/>
                <a:defRPr/>
              </a:pPr>
              <a:r>
                <a:rPr lang="en-US" sz="2000" dirty="0" smtClean="0"/>
                <a:t>Forced Air Homes</a:t>
              </a:r>
            </a:p>
            <a:p>
              <a:pPr marL="342900" indent="-342900">
                <a:buSzPct val="90000"/>
                <a:buFont typeface="Arial" panose="020B0604020202020204" pitchFamily="34" charset="0"/>
                <a:buChar char="•"/>
                <a:defRPr/>
              </a:pPr>
              <a:r>
                <a:rPr lang="en-US" sz="2000" dirty="0" smtClean="0"/>
                <a:t>Cold Climates</a:t>
              </a:r>
              <a:endParaRPr lang="en-US" sz="2000" dirty="0"/>
            </a:p>
          </p:txBody>
        </p:sp>
      </p:grpSp>
      <p:grpSp>
        <p:nvGrpSpPr>
          <p:cNvPr id="7" name="Group 6"/>
          <p:cNvGrpSpPr/>
          <p:nvPr/>
        </p:nvGrpSpPr>
        <p:grpSpPr>
          <a:xfrm>
            <a:off x="3125173" y="1388477"/>
            <a:ext cx="2871301" cy="2594550"/>
            <a:chOff x="3125173" y="1388477"/>
            <a:chExt cx="2871301" cy="2594550"/>
          </a:xfrm>
        </p:grpSpPr>
        <p:pic>
          <p:nvPicPr>
            <p:cNvPr id="67586" name="Picture 2" descr="http://internal.bpa.gov/News/NewsAnnouncements/PublishingImages/2014/Energy%20Efficiency/EPRIAward-HeatPump-md.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125173" y="1973252"/>
              <a:ext cx="2743200" cy="20097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147526" y="1388477"/>
              <a:ext cx="2848948" cy="584775"/>
            </a:xfrm>
            <a:prstGeom prst="rect">
              <a:avLst/>
            </a:prstGeom>
            <a:noFill/>
          </p:spPr>
          <p:txBody>
            <a:bodyPr wrap="square" rtlCol="0">
              <a:spAutoFit/>
            </a:bodyPr>
            <a:lstStyle/>
            <a:p>
              <a:pPr algn="ctr"/>
              <a:r>
                <a:rPr lang="en-US" sz="1600" baseline="0" dirty="0"/>
                <a:t>Residential</a:t>
              </a:r>
              <a:r>
                <a:rPr lang="en-US" sz="1600" baseline="0" dirty="0" smtClean="0"/>
                <a:t> Variable Capacity Heat Pump</a:t>
              </a:r>
              <a:endParaRPr lang="en-US" sz="1600" dirty="0"/>
            </a:p>
          </p:txBody>
        </p:sp>
      </p:grpSp>
      <p:grpSp>
        <p:nvGrpSpPr>
          <p:cNvPr id="10" name="Group 9"/>
          <p:cNvGrpSpPr/>
          <p:nvPr/>
        </p:nvGrpSpPr>
        <p:grpSpPr>
          <a:xfrm>
            <a:off x="6125332" y="1330612"/>
            <a:ext cx="2533923" cy="2631788"/>
            <a:chOff x="6125332" y="1330612"/>
            <a:chExt cx="2533923" cy="2631788"/>
          </a:xfrm>
        </p:grpSpPr>
        <p:pic>
          <p:nvPicPr>
            <p:cNvPr id="9" name="Picture 8"/>
            <p:cNvPicPr>
              <a:picLocks noChangeAspect="1"/>
            </p:cNvPicPr>
            <p:nvPr/>
          </p:nvPicPr>
          <p:blipFill>
            <a:blip r:embed="rId9" cstate="print">
              <a:extLst/>
            </a:blip>
            <a:stretch>
              <a:fillRect/>
            </a:stretch>
          </p:blipFill>
          <p:spPr>
            <a:xfrm>
              <a:off x="6125332" y="1754282"/>
              <a:ext cx="2533923" cy="22081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6225859" y="1330612"/>
              <a:ext cx="2332868" cy="338554"/>
            </a:xfrm>
            <a:prstGeom prst="rect">
              <a:avLst/>
            </a:prstGeom>
            <a:noFill/>
          </p:spPr>
          <p:txBody>
            <a:bodyPr wrap="square" rtlCol="0">
              <a:spAutoFit/>
            </a:bodyPr>
            <a:lstStyle/>
            <a:p>
              <a:r>
                <a:rPr lang="en-US" sz="1600" baseline="0" dirty="0"/>
                <a:t>Advanced Rooftop Unit</a:t>
              </a:r>
            </a:p>
          </p:txBody>
        </p:sp>
      </p:grpSp>
    </p:spTree>
    <p:extLst>
      <p:ext uri="{BB962C8B-B14F-4D97-AF65-F5344CB8AC3E}">
        <p14:creationId xmlns:p14="http://schemas.microsoft.com/office/powerpoint/2010/main" xmlns="" val="4013694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ctrTitle" idx="4294967295"/>
          </p:nvPr>
        </p:nvSpPr>
        <p:spPr>
          <a:xfrm>
            <a:off x="0" y="457200"/>
            <a:ext cx="8991600" cy="457200"/>
          </a:xfrm>
          <a:ln/>
        </p:spPr>
        <p:txBody>
          <a:bodyPr/>
          <a:lstStyle/>
          <a:p>
            <a:pPr algn="ctr">
              <a:lnSpc>
                <a:spcPct val="150000"/>
              </a:lnSpc>
              <a:spcBef>
                <a:spcPts val="600"/>
              </a:spcBef>
              <a:spcAft>
                <a:spcPts val="600"/>
              </a:spcAft>
            </a:pPr>
            <a:r>
              <a:rPr lang="en-US" sz="2800" dirty="0" smtClean="0"/>
              <a:t>EPRI / BPA / Duke Energy / Southern Company</a:t>
            </a:r>
            <a:endParaRPr lang="en-US" sz="1800" dirty="0" smtClean="0"/>
          </a:p>
        </p:txBody>
      </p:sp>
      <p:sp>
        <p:nvSpPr>
          <p:cNvPr id="263171" name="Rectangle 3"/>
          <p:cNvSpPr>
            <a:spLocks noGrp="1" noChangeArrowheads="1"/>
          </p:cNvSpPr>
          <p:nvPr>
            <p:ph type="subTitle" idx="4294967295"/>
          </p:nvPr>
        </p:nvSpPr>
        <p:spPr>
          <a:xfrm>
            <a:off x="304800" y="5521960"/>
            <a:ext cx="8229600" cy="1183640"/>
          </a:xfrm>
          <a:ln/>
        </p:spPr>
        <p:txBody>
          <a:bodyPr/>
          <a:lstStyle/>
          <a:p>
            <a:pPr marL="0" indent="0" algn="ctr">
              <a:spcBef>
                <a:spcPct val="0"/>
              </a:spcBef>
              <a:buNone/>
            </a:pPr>
            <a:r>
              <a:rPr lang="en-US" sz="2400" b="1" i="1" dirty="0">
                <a:solidFill>
                  <a:srgbClr val="00467F"/>
                </a:solidFill>
              </a:rPr>
              <a:t>Energy Efficient Technology Review Trip to </a:t>
            </a:r>
            <a:r>
              <a:rPr lang="en-US" sz="2400" b="1" i="1" dirty="0" smtClean="0">
                <a:solidFill>
                  <a:srgbClr val="00467F"/>
                </a:solidFill>
              </a:rPr>
              <a:t>Japan</a:t>
            </a:r>
          </a:p>
          <a:p>
            <a:pPr marL="0" lvl="0" indent="0" algn="ctr">
              <a:spcBef>
                <a:spcPct val="0"/>
              </a:spcBef>
              <a:buNone/>
            </a:pPr>
            <a:r>
              <a:rPr lang="en-US" sz="2400" dirty="0"/>
              <a:t>Daikin, Mitsubishi, </a:t>
            </a:r>
            <a:r>
              <a:rPr lang="en-US" sz="2400" dirty="0" smtClean="0"/>
              <a:t>Mayekawa</a:t>
            </a:r>
            <a:r>
              <a:rPr lang="en-US" sz="2400" dirty="0"/>
              <a:t>, </a:t>
            </a:r>
            <a:r>
              <a:rPr lang="en-US" sz="2400" dirty="0" smtClean="0"/>
              <a:t>Sanden</a:t>
            </a:r>
            <a:endParaRPr lang="en-US" sz="2400" i="1" dirty="0" smtClean="0"/>
          </a:p>
          <a:p>
            <a:pPr marL="0" indent="0" algn="ctr">
              <a:spcBef>
                <a:spcPct val="0"/>
              </a:spcBef>
              <a:buNone/>
            </a:pPr>
            <a:r>
              <a:rPr lang="en-US" sz="2000" dirty="0" smtClean="0"/>
              <a:t>April </a:t>
            </a:r>
            <a:r>
              <a:rPr lang="en-US" sz="2000" dirty="0"/>
              <a:t>14-19, </a:t>
            </a:r>
            <a:r>
              <a:rPr lang="en-US" sz="2000" dirty="0" smtClean="0"/>
              <a:t>2014</a:t>
            </a:r>
          </a:p>
        </p:txBody>
      </p:sp>
      <p:sp>
        <p:nvSpPr>
          <p:cNvPr id="263172" name="Rectangle 5"/>
          <p:cNvSpPr>
            <a:spLocks noChangeArrowheads="1"/>
          </p:cNvSpPr>
          <p:nvPr/>
        </p:nvSpPr>
        <p:spPr bwMode="auto">
          <a:xfrm>
            <a:off x="1371600" y="4343400"/>
            <a:ext cx="6400800" cy="1676400"/>
          </a:xfrm>
          <a:prstGeom prst="rect">
            <a:avLst/>
          </a:prstGeom>
          <a:noFill/>
          <a:ln w="9525">
            <a:noFill/>
            <a:miter lim="800000"/>
            <a:headEnd/>
            <a:tailEnd/>
          </a:ln>
        </p:spPr>
        <p:txBody>
          <a:bodyPr/>
          <a:lstStyle/>
          <a:p>
            <a:pPr algn="ctr">
              <a:spcBef>
                <a:spcPct val="20000"/>
              </a:spcBef>
              <a:spcAft>
                <a:spcPct val="60000"/>
              </a:spcAft>
              <a:buClr>
                <a:srgbClr val="0069AA"/>
              </a:buClr>
              <a:buFont typeface="Wingdings" pitchFamily="2" charset="2"/>
              <a:buNone/>
            </a:pPr>
            <a:endParaRPr lang="en-US" sz="24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l="4554" t="20592" r="1334" b="12222"/>
          <a:stretch/>
        </p:blipFill>
        <p:spPr>
          <a:xfrm>
            <a:off x="269240" y="1066800"/>
            <a:ext cx="8605520" cy="4455160"/>
          </a:xfrm>
          <a:prstGeom prst="rect">
            <a:avLst/>
          </a:prstGeom>
        </p:spPr>
      </p:pic>
      <p:sp>
        <p:nvSpPr>
          <p:cNvPr id="7" name="Slide Number Placeholder 6"/>
          <p:cNvSpPr>
            <a:spLocks noGrp="1"/>
          </p:cNvSpPr>
          <p:nvPr>
            <p:ph type="sldNum" sz="quarter" idx="10"/>
          </p:nvPr>
        </p:nvSpPr>
        <p:spPr/>
        <p:txBody>
          <a:bodyPr/>
          <a:lstStyle/>
          <a:p>
            <a:pPr>
              <a:defRPr/>
            </a:pPr>
            <a:fld id="{D1683C2E-C92D-44C0-880C-5EA02FBE11C3}" type="slidenum">
              <a:rPr lang="en-US" smtClean="0"/>
              <a:pPr>
                <a:defRPr/>
              </a:pPr>
              <a:t>6</a:t>
            </a:fld>
            <a:endParaRPr lang="en-US"/>
          </a:p>
        </p:txBody>
      </p:sp>
    </p:spTree>
    <p:extLst>
      <p:ext uri="{BB962C8B-B14F-4D97-AF65-F5344CB8AC3E}">
        <p14:creationId xmlns:p14="http://schemas.microsoft.com/office/powerpoint/2010/main" xmlns="" val="167185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458200" cy="762000"/>
          </a:xfrm>
        </p:spPr>
        <p:txBody>
          <a:bodyPr/>
          <a:lstStyle/>
          <a:p>
            <a:r>
              <a:rPr lang="en-US" sz="3200" dirty="0" smtClean="0"/>
              <a:t>Personal Observations on </a:t>
            </a:r>
            <a:br>
              <a:rPr lang="en-US" sz="3200" dirty="0" smtClean="0"/>
            </a:br>
            <a:r>
              <a:rPr lang="en-US" sz="3200" dirty="0" smtClean="0"/>
              <a:t>Japanese HVAC Manufacturers</a:t>
            </a:r>
            <a:endParaRPr lang="en-US" sz="3200" dirty="0"/>
          </a:p>
        </p:txBody>
      </p:sp>
      <p:sp>
        <p:nvSpPr>
          <p:cNvPr id="3" name="Content Placeholder 2"/>
          <p:cNvSpPr>
            <a:spLocks noGrp="1"/>
          </p:cNvSpPr>
          <p:nvPr>
            <p:ph idx="1"/>
          </p:nvPr>
        </p:nvSpPr>
        <p:spPr>
          <a:xfrm>
            <a:off x="685800" y="1676400"/>
            <a:ext cx="7772400" cy="4724400"/>
          </a:xfrm>
        </p:spPr>
        <p:txBody>
          <a:bodyPr>
            <a:noAutofit/>
          </a:bodyPr>
          <a:lstStyle/>
          <a:p>
            <a:pPr lvl="0"/>
            <a:r>
              <a:rPr lang="en-US" dirty="0" smtClean="0"/>
              <a:t>Environmental responsibility</a:t>
            </a:r>
          </a:p>
          <a:p>
            <a:pPr lvl="0"/>
            <a:r>
              <a:rPr lang="en-US" dirty="0" smtClean="0"/>
              <a:t>Energy efficiency</a:t>
            </a:r>
          </a:p>
          <a:p>
            <a:r>
              <a:rPr lang="en-US" dirty="0"/>
              <a:t>Global </a:t>
            </a:r>
            <a:r>
              <a:rPr lang="en-US" dirty="0" smtClean="0"/>
              <a:t>markets: Many international products not available in the US.</a:t>
            </a:r>
          </a:p>
          <a:p>
            <a:pPr lvl="0">
              <a:buFont typeface="Wingdings" panose="05000000000000000000" pitchFamily="2" charset="2"/>
              <a:buChar char="Ø"/>
            </a:pPr>
            <a:r>
              <a:rPr lang="en-US" dirty="0" smtClean="0"/>
              <a:t>Expecting more </a:t>
            </a:r>
            <a:r>
              <a:rPr lang="en-US" dirty="0"/>
              <a:t>Japanese </a:t>
            </a:r>
            <a:r>
              <a:rPr lang="en-US" dirty="0" smtClean="0"/>
              <a:t>HVAC technologies </a:t>
            </a:r>
            <a:r>
              <a:rPr lang="en-US" dirty="0"/>
              <a:t>in the US HVAC market</a:t>
            </a:r>
            <a:r>
              <a:rPr lang="en-US" dirty="0" smtClean="0"/>
              <a:t>.</a:t>
            </a:r>
          </a:p>
          <a:p>
            <a:pPr lvl="0">
              <a:buFont typeface="Wingdings" panose="05000000000000000000" pitchFamily="2" charset="2"/>
              <a:buChar char="Ø"/>
            </a:pPr>
            <a:r>
              <a:rPr lang="en-US" dirty="0" smtClean="0"/>
              <a:t>Products must match market needs.</a:t>
            </a:r>
            <a:endParaRPr lang="en-US" dirty="0"/>
          </a:p>
        </p:txBody>
      </p:sp>
      <p:sp>
        <p:nvSpPr>
          <p:cNvPr id="4" name="Slide Number Placeholder 3"/>
          <p:cNvSpPr>
            <a:spLocks noGrp="1"/>
          </p:cNvSpPr>
          <p:nvPr>
            <p:ph type="sldNum" sz="quarter" idx="10"/>
          </p:nvPr>
        </p:nvSpPr>
        <p:spPr/>
        <p:txBody>
          <a:bodyPr/>
          <a:lstStyle/>
          <a:p>
            <a:pPr>
              <a:defRPr/>
            </a:pPr>
            <a:fld id="{54309111-9267-437D-874A-BE364A9C2A61}" type="slidenum">
              <a:rPr lang="en-US" smtClean="0"/>
              <a:pPr>
                <a:defRPr/>
              </a:pPr>
              <a:t>7</a:t>
            </a:fld>
            <a:endParaRPr lang="en-US" dirty="0"/>
          </a:p>
        </p:txBody>
      </p:sp>
    </p:spTree>
    <p:extLst>
      <p:ext uri="{BB962C8B-B14F-4D97-AF65-F5344CB8AC3E}">
        <p14:creationId xmlns:p14="http://schemas.microsoft.com/office/powerpoint/2010/main" xmlns="" val="1484833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Key Japanese HVAC Technologies</a:t>
            </a:r>
            <a:endParaRPr lang="en-US" dirty="0"/>
          </a:p>
        </p:txBody>
      </p:sp>
      <p:sp>
        <p:nvSpPr>
          <p:cNvPr id="4" name="Content Placeholder 3"/>
          <p:cNvSpPr>
            <a:spLocks noGrp="1"/>
          </p:cNvSpPr>
          <p:nvPr>
            <p:ph idx="1"/>
          </p:nvPr>
        </p:nvSpPr>
        <p:spPr>
          <a:xfrm>
            <a:off x="609600" y="1371600"/>
            <a:ext cx="8458200" cy="5181600"/>
          </a:xfrm>
        </p:spPr>
        <p:txBody>
          <a:bodyPr/>
          <a:lstStyle/>
          <a:p>
            <a:r>
              <a:rPr lang="en-US" dirty="0"/>
              <a:t>Inverter driven heat </a:t>
            </a:r>
            <a:r>
              <a:rPr lang="en-US" dirty="0" smtClean="0"/>
              <a:t>pumps</a:t>
            </a:r>
          </a:p>
          <a:p>
            <a:r>
              <a:rPr lang="en-US" dirty="0" smtClean="0"/>
              <a:t>EcoCute Transcritical CO2 Cycle Heat Pump Water Heaters</a:t>
            </a:r>
            <a:endParaRPr lang="en-US" dirty="0"/>
          </a:p>
          <a:p>
            <a:r>
              <a:rPr lang="en-US" dirty="0"/>
              <a:t>Low GWP </a:t>
            </a:r>
            <a:r>
              <a:rPr lang="en-US" dirty="0" smtClean="0"/>
              <a:t>Refrigerants – CO2, R 32, Ammonia</a:t>
            </a:r>
            <a:endParaRPr lang="en-US" dirty="0"/>
          </a:p>
          <a:p>
            <a:r>
              <a:rPr lang="en-US" dirty="0" smtClean="0"/>
              <a:t>Innovative Technology</a:t>
            </a:r>
          </a:p>
          <a:p>
            <a:pPr lvl="1"/>
            <a:r>
              <a:rPr lang="en-US" dirty="0" smtClean="0"/>
              <a:t>Improving Compressors and Heat Exchangers</a:t>
            </a:r>
          </a:p>
          <a:p>
            <a:pPr lvl="1"/>
            <a:r>
              <a:rPr lang="en-US" dirty="0" smtClean="0"/>
              <a:t>Adaptive </a:t>
            </a:r>
            <a:r>
              <a:rPr lang="en-US" dirty="0"/>
              <a:t>control with</a:t>
            </a:r>
            <a:r>
              <a:rPr lang="en-US" dirty="0" smtClean="0"/>
              <a:t> occupancy and infrared </a:t>
            </a:r>
            <a:r>
              <a:rPr lang="en-US" dirty="0"/>
              <a:t>sensors</a:t>
            </a:r>
          </a:p>
          <a:p>
            <a:pPr marL="457200" lvl="1" indent="0">
              <a:buNone/>
            </a:pPr>
            <a:endParaRPr lang="en-US" dirty="0"/>
          </a:p>
          <a:p>
            <a:endParaRPr lang="en-US" dirty="0"/>
          </a:p>
        </p:txBody>
      </p:sp>
      <p:sp>
        <p:nvSpPr>
          <p:cNvPr id="5" name="Slide Number Placeholder 4"/>
          <p:cNvSpPr>
            <a:spLocks noGrp="1"/>
          </p:cNvSpPr>
          <p:nvPr>
            <p:ph type="sldNum" sz="quarter" idx="10"/>
          </p:nvPr>
        </p:nvSpPr>
        <p:spPr/>
        <p:txBody>
          <a:bodyPr/>
          <a:lstStyle/>
          <a:p>
            <a:pPr>
              <a:defRPr/>
            </a:pPr>
            <a:fld id="{54309111-9267-437D-874A-BE364A9C2A61}" type="slidenum">
              <a:rPr lang="en-US" smtClean="0"/>
              <a:pPr>
                <a:defRPr/>
              </a:pPr>
              <a:t>8</a:t>
            </a:fld>
            <a:endParaRPr lang="en-US" dirty="0"/>
          </a:p>
        </p:txBody>
      </p:sp>
    </p:spTree>
    <p:extLst>
      <p:ext uri="{BB962C8B-B14F-4D97-AF65-F5344CB8AC3E}">
        <p14:creationId xmlns:p14="http://schemas.microsoft.com/office/powerpoint/2010/main" xmlns="" val="3405219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Some Products of Interest for EE</a:t>
            </a:r>
            <a:endParaRPr lang="en-US" dirty="0"/>
          </a:p>
        </p:txBody>
      </p:sp>
      <p:sp>
        <p:nvSpPr>
          <p:cNvPr id="3" name="Content Placeholder 2"/>
          <p:cNvSpPr>
            <a:spLocks noGrp="1"/>
          </p:cNvSpPr>
          <p:nvPr>
            <p:ph idx="1"/>
          </p:nvPr>
        </p:nvSpPr>
        <p:spPr>
          <a:xfrm>
            <a:off x="304800" y="1371600"/>
            <a:ext cx="8763000" cy="5181600"/>
          </a:xfrm>
        </p:spPr>
        <p:txBody>
          <a:bodyPr>
            <a:normAutofit fontScale="92500"/>
          </a:bodyPr>
          <a:lstStyle/>
          <a:p>
            <a:pPr marL="514350" indent="-514350">
              <a:buFont typeface="+mj-lt"/>
              <a:buAutoNum type="arabicPeriod"/>
            </a:pPr>
            <a:r>
              <a:rPr lang="en-US" dirty="0" smtClean="0"/>
              <a:t>Sanden </a:t>
            </a:r>
            <a:r>
              <a:rPr lang="en-US" dirty="0" err="1" smtClean="0"/>
              <a:t>EcoCute</a:t>
            </a:r>
            <a:r>
              <a:rPr lang="en-US" dirty="0" smtClean="0"/>
              <a:t> CO2 residential split-system HPWH</a:t>
            </a:r>
          </a:p>
          <a:p>
            <a:pPr marL="514350" indent="-514350">
              <a:buFont typeface="+mj-lt"/>
              <a:buAutoNum type="arabicPeriod"/>
            </a:pPr>
            <a:r>
              <a:rPr lang="en-US" dirty="0" smtClean="0"/>
              <a:t>Residential forced </a:t>
            </a:r>
            <a:r>
              <a:rPr lang="en-US" dirty="0"/>
              <a:t>air inverter heat </a:t>
            </a:r>
            <a:r>
              <a:rPr lang="en-US" dirty="0" smtClean="0"/>
              <a:t>pump (Daikin/Goodman, Carrier, Trane, Lennox)</a:t>
            </a:r>
          </a:p>
          <a:p>
            <a:pPr marL="514350" indent="-514350">
              <a:buFont typeface="+mj-lt"/>
              <a:buAutoNum type="arabicPeriod"/>
            </a:pPr>
            <a:r>
              <a:rPr lang="en-US" dirty="0" smtClean="0"/>
              <a:t>Commercial/Industrial Eco Cute (air-to-air, and water-to-water) </a:t>
            </a:r>
          </a:p>
          <a:p>
            <a:pPr marL="514350" indent="-514350">
              <a:buFont typeface="+mj-lt"/>
              <a:buAutoNum type="arabicPeriod"/>
            </a:pPr>
            <a:r>
              <a:rPr lang="en-US" dirty="0" smtClean="0"/>
              <a:t>Mitsubishi Hyper Heat (100% Capacity 5 degrees F)</a:t>
            </a:r>
          </a:p>
          <a:p>
            <a:pPr marL="514350" indent="-514350">
              <a:buFont typeface="+mj-lt"/>
              <a:buAutoNum type="arabicPeriod"/>
            </a:pPr>
            <a:r>
              <a:rPr lang="en-US" dirty="0" smtClean="0"/>
              <a:t>Packaged Ammonia/CO2 Supermarket Refrigeration</a:t>
            </a:r>
          </a:p>
          <a:p>
            <a:pPr marL="514350" indent="-514350">
              <a:buFont typeface="+mj-lt"/>
              <a:buAutoNum type="arabicPeriod"/>
            </a:pPr>
            <a:r>
              <a:rPr lang="en-US" dirty="0" smtClean="0"/>
              <a:t>Hybrid VRF / water loop fan coil</a:t>
            </a:r>
          </a:p>
          <a:p>
            <a:pPr marL="514350" indent="-514350">
              <a:buFont typeface="+mj-lt"/>
              <a:buAutoNum type="arabicPeriod"/>
            </a:pPr>
            <a:r>
              <a:rPr lang="en-US" dirty="0" smtClean="0"/>
              <a:t>Residential DHW / DHP combo unit </a:t>
            </a:r>
          </a:p>
          <a:p>
            <a:pPr marL="457200" lvl="0" indent="-457200">
              <a:buFont typeface="+mj-lt"/>
              <a:buAutoNum type="arabicPeriod"/>
            </a:pPr>
            <a:endParaRPr lang="en-US" dirty="0"/>
          </a:p>
        </p:txBody>
      </p:sp>
      <p:sp>
        <p:nvSpPr>
          <p:cNvPr id="6" name="12-Point Star 5"/>
          <p:cNvSpPr/>
          <p:nvPr/>
        </p:nvSpPr>
        <p:spPr>
          <a:xfrm>
            <a:off x="7934325" y="685800"/>
            <a:ext cx="1042668" cy="822960"/>
          </a:xfrm>
          <a:prstGeom prst="star12">
            <a:avLst/>
          </a:prstGeom>
          <a:ln/>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2015</a:t>
            </a:r>
            <a:endParaRPr lang="en-US" dirty="0"/>
          </a:p>
        </p:txBody>
      </p:sp>
      <p:sp>
        <p:nvSpPr>
          <p:cNvPr id="5" name="Slide Number Placeholder 4"/>
          <p:cNvSpPr>
            <a:spLocks noGrp="1"/>
          </p:cNvSpPr>
          <p:nvPr>
            <p:ph type="sldNum" sz="quarter" idx="10"/>
          </p:nvPr>
        </p:nvSpPr>
        <p:spPr/>
        <p:txBody>
          <a:bodyPr/>
          <a:lstStyle/>
          <a:p>
            <a:pPr>
              <a:defRPr/>
            </a:pPr>
            <a:fld id="{54309111-9267-437D-874A-BE364A9C2A61}" type="slidenum">
              <a:rPr lang="en-US" smtClean="0"/>
              <a:pPr>
                <a:defRPr/>
              </a:pPr>
              <a:t>9</a:t>
            </a:fld>
            <a:endParaRPr lang="en-US" dirty="0"/>
          </a:p>
        </p:txBody>
      </p:sp>
    </p:spTree>
    <p:extLst>
      <p:ext uri="{BB962C8B-B14F-4D97-AF65-F5344CB8AC3E}">
        <p14:creationId xmlns:p14="http://schemas.microsoft.com/office/powerpoint/2010/main" xmlns="" val="4135436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E437DE0D34E84F95C077AD90B2FAB6" ma:contentTypeVersion="5" ma:contentTypeDescription="Create a new document." ma:contentTypeScope="" ma:versionID="38266c354396aa615ae9f0581cb6f51d">
  <xsd:schema xmlns:xsd="http://www.w3.org/2001/XMLSchema" xmlns:p="http://schemas.microsoft.com/office/2006/metadata/properties" xmlns:ns2="fd532a8b-5fd4-47dd-96e5-764f25aaa94a" targetNamespace="http://schemas.microsoft.com/office/2006/metadata/properties" ma:root="true" ma:fieldsID="dbea6831bb629e5cffb198cc96ed2d4d" ns2:_="">
    <xsd:import namespace="fd532a8b-5fd4-47dd-96e5-764f25aaa94a"/>
    <xsd:element name="properties">
      <xsd:complexType>
        <xsd:sequence>
          <xsd:element name="documentManagement">
            <xsd:complexType>
              <xsd:all>
                <xsd:element ref="ns2:_x007c_" minOccurs="0"/>
                <xsd:element ref="ns2:Sample" minOccurs="0"/>
              </xsd:all>
            </xsd:complexType>
          </xsd:element>
        </xsd:sequence>
      </xsd:complexType>
    </xsd:element>
  </xsd:schema>
  <xsd:schema xmlns:xsd="http://www.w3.org/2001/XMLSchema" xmlns:dms="http://schemas.microsoft.com/office/2006/documentManagement/types" targetNamespace="fd532a8b-5fd4-47dd-96e5-764f25aaa94a" elementFormDefault="qualified">
    <xsd:import namespace="http://schemas.microsoft.com/office/2006/documentManagement/types"/>
    <xsd:element name="_x007c_" ma:index="8" nillable="true" ma:displayName="|" ma:default="Presentation Templates" ma:format="Dropdown" ma:internalName="_x007c_">
      <xsd:simpleType>
        <xsd:restriction base="dms:Choice">
          <xsd:enumeration value="Presentation Print Template"/>
          <xsd:enumeration value="Presentation Templates"/>
          <xsd:enumeration value="Word Templates"/>
          <xsd:enumeration value="Solid Color Presentation Templates"/>
          <xsd:enumeration value="75th"/>
          <xsd:enumeration value="Photos (less ink)"/>
          <xsd:enumeration value="Band of Color (less ink)"/>
        </xsd:restriction>
      </xsd:simpleType>
    </xsd:element>
    <xsd:element name="Sample" ma:index="9" nillable="true" ma:displayName="Sample" ma:format="Image" ma:internalName="Sampl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ample xmlns="fd532a8b-5fd4-47dd-96e5-764f25aaa94a">
      <Url>http://internal.bpa.gov/Agency/Template%20images/Blue-LessInk.jpg</Url>
      <Description xsi:nil="true"/>
    </Sample>
    <_x007c_ xmlns="fd532a8b-5fd4-47dd-96e5-764f25aaa94a">Band of Color (less ink)</_x007c_>
  </documentManagement>
</p:properties>
</file>

<file path=customXml/itemProps1.xml><?xml version="1.0" encoding="utf-8"?>
<ds:datastoreItem xmlns:ds="http://schemas.openxmlformats.org/officeDocument/2006/customXml" ds:itemID="{A64E764D-7013-4F03-9EE2-F6DBD4261D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532a8b-5fd4-47dd-96e5-764f25aaa94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F9F9AD5-4140-495F-9BA2-089C310CBD08}">
  <ds:schemaRefs>
    <ds:schemaRef ds:uri="http://schemas.microsoft.com/office/2006/metadata/longProperties"/>
  </ds:schemaRefs>
</ds:datastoreItem>
</file>

<file path=customXml/itemProps3.xml><?xml version="1.0" encoding="utf-8"?>
<ds:datastoreItem xmlns:ds="http://schemas.openxmlformats.org/officeDocument/2006/customXml" ds:itemID="{76976CF2-680F-43C2-9BB7-AC89A2D69726}">
  <ds:schemaRefs>
    <ds:schemaRef ds:uri="http://schemas.microsoft.com/sharepoint/v3/contenttype/forms"/>
  </ds:schemaRefs>
</ds:datastoreItem>
</file>

<file path=customXml/itemProps4.xml><?xml version="1.0" encoding="utf-8"?>
<ds:datastoreItem xmlns:ds="http://schemas.openxmlformats.org/officeDocument/2006/customXml" ds:itemID="{8A9DC7BD-4EDF-4327-A409-68FAEF599C02}">
  <ds:schemaRefs>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fd532a8b-5fd4-47dd-96e5-764f25aaa94a"/>
    <ds:schemaRef ds:uri="http://purl.org/dc/term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4950</TotalTime>
  <Words>1372</Words>
  <Application>Microsoft Office PowerPoint</Application>
  <PresentationFormat>On-screen Show (4:3)</PresentationFormat>
  <Paragraphs>205</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1_Default Design</vt:lpstr>
      <vt:lpstr>2_Default Design</vt:lpstr>
      <vt:lpstr>3_Default Design</vt:lpstr>
      <vt:lpstr>Emerging Technology Update Presented To Conservation Resources  Advisory Committee  June 4, 2014   </vt:lpstr>
      <vt:lpstr>Emerging Technology Pipeline</vt:lpstr>
      <vt:lpstr>The ET Pipeline in Action</vt:lpstr>
      <vt:lpstr>BPA Emerging Tech  Focus Areas</vt:lpstr>
      <vt:lpstr>1. Variable Capacity Heat Pumps</vt:lpstr>
      <vt:lpstr>EPRI / BPA / Duke Energy / Southern Company</vt:lpstr>
      <vt:lpstr>Personal Observations on  Japanese HVAC Manufacturers</vt:lpstr>
      <vt:lpstr>Some Key Japanese HVAC Technologies</vt:lpstr>
      <vt:lpstr> Some Products of Interest for EE</vt:lpstr>
      <vt:lpstr>2. Rooftop Units (RTUs)</vt:lpstr>
      <vt:lpstr>3. Energy Management: Smart Connected Devices</vt:lpstr>
      <vt:lpstr>Smart Thermostats</vt:lpstr>
      <vt:lpstr>Slide 13</vt:lpstr>
      <vt:lpstr>4. LED Lights ramping up in Programs since 2013</vt:lpstr>
      <vt:lpstr>LED Lighting, Future Attractions </vt:lpstr>
      <vt:lpstr>Conclusions</vt:lpstr>
      <vt:lpstr>Contact Info </vt:lpstr>
    </vt:vector>
  </TitlesOfParts>
  <Company>BPA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Blue-LessInk</dc:title>
  <dc:creator>ljc2729</dc:creator>
  <cp:lastModifiedBy>Aggar Assefa</cp:lastModifiedBy>
  <cp:revision>178</cp:revision>
  <cp:lastPrinted>2014-06-04T01:38:01Z</cp:lastPrinted>
  <dcterms:created xsi:type="dcterms:W3CDTF">2014-05-19T15:40:08Z</dcterms:created>
  <dcterms:modified xsi:type="dcterms:W3CDTF">2014-06-05T16:42:55Z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