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2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33" autoAdjust="0"/>
  </p:normalViewPr>
  <p:slideViewPr>
    <p:cSldViewPr showGuides="1"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4FE742-F8AC-4974-A0BE-D141949E8EA8}" type="datetimeFigureOut">
              <a:rPr lang="en-US" smtClean="0"/>
              <a:pPr/>
              <a:t>05/10/2012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5932C-AC09-49DD-BC33-AF62473BA4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Intro…caveat my presentation briefly</a:t>
            </a:r>
            <a:r>
              <a:rPr lang="en-US" baseline="0" dirty="0" smtClean="0"/>
              <a:t> based on my experience and knowledge lying primarily in Puget Sound, although I’m growing out my info base on Columbia River, Chinook primarily—but highlight </a:t>
            </a:r>
            <a:r>
              <a:rPr lang="en-US" baseline="0" dirty="0" err="1" smtClean="0"/>
              <a:t>coho</a:t>
            </a:r>
            <a:r>
              <a:rPr lang="en-US" baseline="0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5932C-AC09-49DD-BC33-AF62473BA43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uses,</a:t>
            </a:r>
            <a:r>
              <a:rPr lang="en-US" baseline="0" dirty="0" smtClean="0"/>
              <a:t> e.g., effects of hatchery production changes</a:t>
            </a:r>
          </a:p>
          <a:p>
            <a:r>
              <a:rPr lang="en-US" baseline="0" dirty="0" smtClean="0"/>
              <a:t>SRKW application</a:t>
            </a:r>
          </a:p>
          <a:p>
            <a:r>
              <a:rPr lang="en-US" baseline="0" dirty="0" smtClean="0"/>
              <a:t>MSF evaluations</a:t>
            </a:r>
          </a:p>
          <a:p>
            <a:endParaRPr lang="en-US" baseline="0" dirty="0" smtClean="0"/>
          </a:p>
          <a:p>
            <a:r>
              <a:rPr lang="en-US" baseline="0" dirty="0" smtClean="0"/>
              <a:t>Major model inputs:</a:t>
            </a:r>
          </a:p>
          <a:p>
            <a:pPr lvl="1" eaLnBrk="1" hangingPunct="1"/>
            <a:r>
              <a:rPr lang="en-US" dirty="0" smtClean="0"/>
              <a:t>Stock specific exploitation rates derived from recoveries of coded-wire tags during the base period (1974-1979 brood years); modified to account for stocks not tagged in the base period</a:t>
            </a:r>
          </a:p>
          <a:p>
            <a:pPr lvl="1" eaLnBrk="1" hangingPunct="1"/>
            <a:r>
              <a:rPr lang="en-US" dirty="0" smtClean="0"/>
              <a:t>Non-landed Mortality Rates</a:t>
            </a:r>
          </a:p>
          <a:p>
            <a:pPr lvl="1" eaLnBrk="1" hangingPunct="1"/>
            <a:r>
              <a:rPr lang="en-US" dirty="0" smtClean="0"/>
              <a:t>Natural Mortality Rates</a:t>
            </a:r>
          </a:p>
          <a:p>
            <a:pPr lvl="1" eaLnBrk="1" hangingPunct="1"/>
            <a:r>
              <a:rPr lang="en-US" dirty="0" smtClean="0"/>
              <a:t>Maturation Rates</a:t>
            </a:r>
          </a:p>
          <a:p>
            <a:pPr lvl="1" eaLnBrk="1" hangingPunct="1"/>
            <a:r>
              <a:rPr lang="en-US" dirty="0" smtClean="0"/>
              <a:t>Growth Parameters</a:t>
            </a:r>
          </a:p>
          <a:p>
            <a:endParaRPr lang="en-US" dirty="0" smtClean="0"/>
          </a:p>
          <a:p>
            <a:r>
              <a:rPr lang="en-US" dirty="0" smtClean="0"/>
              <a:t>Major assumptions:</a:t>
            </a:r>
          </a:p>
          <a:p>
            <a:pPr eaLnBrk="1" hangingPunct="1"/>
            <a:r>
              <a:rPr lang="en-US" sz="1200" dirty="0" smtClean="0"/>
              <a:t>Geographic distribution of stock is constant and equal to base period</a:t>
            </a:r>
          </a:p>
          <a:p>
            <a:pPr eaLnBrk="1" hangingPunct="1"/>
            <a:r>
              <a:rPr lang="en-US" sz="1200" dirty="0" smtClean="0"/>
              <a:t>Hatchery and natural stock components are equally catchable</a:t>
            </a:r>
          </a:p>
          <a:p>
            <a:pPr eaLnBrk="1" hangingPunct="1"/>
            <a:r>
              <a:rPr lang="en-US" sz="1200" dirty="0" smtClean="0"/>
              <a:t>Tagged fish accurately represent modeled stock</a:t>
            </a:r>
          </a:p>
          <a:p>
            <a:pPr eaLnBrk="1" hangingPunct="1"/>
            <a:r>
              <a:rPr lang="en-US" sz="1200" dirty="0" smtClean="0"/>
              <a:t>Growth rates and maturation rates are constant from year to year</a:t>
            </a:r>
          </a:p>
          <a:p>
            <a:pPr eaLnBrk="1" hangingPunct="1"/>
            <a:r>
              <a:rPr lang="en-US" sz="1200" dirty="0" smtClean="0"/>
              <a:t>A single pool of fish exists for each stock which can contribute to all fisheries</a:t>
            </a:r>
          </a:p>
          <a:p>
            <a:pPr eaLnBrk="1" hangingPunct="1"/>
            <a:r>
              <a:rPr lang="en-US" sz="1200" dirty="0" smtClean="0"/>
              <a:t>Natural mortality rates are constant from year to year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1200" dirty="0" smtClean="0"/>
              <a:t>40K</a:t>
            </a:r>
            <a:r>
              <a:rPr lang="en-US" sz="1200" baseline="0" dirty="0" smtClean="0"/>
              <a:t>+ units of estimation for a given annual simulation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5932C-AC09-49DD-BC33-AF62473BA43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>
                <a:latin typeface="Berlin Sans FB" pitchFamily="34" charset="0"/>
              </a:rPr>
              <a:t>Can obtain estimates of impacts by stock, age, fishery, &amp; time step—important</a:t>
            </a:r>
            <a:r>
              <a:rPr lang="en-US" sz="1200" baseline="0" dirty="0" smtClean="0">
                <a:latin typeface="Berlin Sans FB" pitchFamily="34" charset="0"/>
              </a:rPr>
              <a:t> to identify age, as this is a key piece of info that you can get from CWTs but not GSI (w/o error).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5932C-AC09-49DD-BC33-AF62473BA43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>
                <a:latin typeface="Berlin Sans FB" pitchFamily="34" charset="0"/>
              </a:rPr>
              <a:t>Describe CTC Chinook model—based</a:t>
            </a:r>
            <a:r>
              <a:rPr lang="en-US" sz="1200" baseline="0" dirty="0" smtClean="0">
                <a:latin typeface="Berlin Sans FB" pitchFamily="34" charset="0"/>
              </a:rPr>
              <a:t> on similar data, lots of overlap in CWT groups used to develop model BUT is a very different model...</a:t>
            </a:r>
          </a:p>
          <a:p>
            <a:r>
              <a:rPr lang="en-US" sz="1200" dirty="0" smtClean="0">
                <a:latin typeface="Berlin Sans FB" pitchFamily="34" charset="0"/>
              </a:rPr>
              <a:t>Worth</a:t>
            </a:r>
            <a:r>
              <a:rPr lang="en-US" sz="1200" baseline="0" dirty="0" smtClean="0">
                <a:latin typeface="Berlin Sans FB" pitchFamily="34" charset="0"/>
              </a:rPr>
              <a:t> mentioning that there’s a range of sophistication with how FRAM interacts with terminal models, e.g., Puget Sound is very tight, WA Coast is footloose and fancy free, Columbia is okay for some stocks (e.g., </a:t>
            </a:r>
            <a:r>
              <a:rPr lang="en-US" sz="1200" baseline="0" dirty="0" err="1" smtClean="0">
                <a:latin typeface="Berlin Sans FB" pitchFamily="34" charset="0"/>
              </a:rPr>
              <a:t>Coweeman</a:t>
            </a:r>
            <a:r>
              <a:rPr lang="en-US" sz="1200" baseline="0" dirty="0" smtClean="0">
                <a:latin typeface="Berlin Sans FB" pitchFamily="34" charset="0"/>
              </a:rPr>
              <a:t> spreadsheet)…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5932C-AC09-49DD-BC33-AF62473BA43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Upriver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brights</a:t>
            </a:r>
            <a:r>
              <a:rPr lang="en-US" baseline="0" dirty="0" smtClean="0"/>
              <a:t>, mention Snake; Lower River springs, mention Willamette?</a:t>
            </a:r>
          </a:p>
          <a:p>
            <a:r>
              <a:rPr lang="en-US" baseline="0" dirty="0" smtClean="0"/>
              <a:t>Specialized reporting—SRFI and </a:t>
            </a:r>
            <a:r>
              <a:rPr lang="en-US" baseline="0" dirty="0" err="1" smtClean="0"/>
              <a:t>Coweeman</a:t>
            </a:r>
            <a:r>
              <a:rPr lang="en-US" baseline="0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5932C-AC09-49DD-BC33-AF62473BA43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 hoc</a:t>
            </a:r>
            <a:r>
              <a:rPr lang="en-US" baseline="0" dirty="0" smtClean="0"/>
              <a:t> analysis includes informal validations of results, e.g., impacts of a particular fishery on a particular stock, stock comp of a particular stock…etc.</a:t>
            </a:r>
          </a:p>
          <a:p>
            <a:r>
              <a:rPr lang="en-US" baseline="0" dirty="0" smtClean="0"/>
              <a:t>All of these, although not all done annually, require continuous tagging</a:t>
            </a:r>
          </a:p>
          <a:p>
            <a:endParaRPr lang="en-US" baseline="0" dirty="0" smtClean="0"/>
          </a:p>
          <a:p>
            <a:r>
              <a:rPr lang="en-US" baseline="0" dirty="0" smtClean="0"/>
              <a:t>Point out that the recent addition of a new stock for Columbia, e.g., LCN Natural </a:t>
            </a:r>
            <a:r>
              <a:rPr lang="en-US" baseline="0" dirty="0" err="1" smtClean="0"/>
              <a:t>Tules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5932C-AC09-49DD-BC33-AF62473BA43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>
                <a:latin typeface="Berlin Sans FB" pitchFamily="34" charset="0"/>
              </a:rPr>
              <a:t>Describe CTC Chinook model—based</a:t>
            </a:r>
            <a:r>
              <a:rPr lang="en-US" sz="1200" baseline="0" dirty="0" smtClean="0">
                <a:latin typeface="Berlin Sans FB" pitchFamily="34" charset="0"/>
              </a:rPr>
              <a:t> on similar data, lots of overlap in CWT groups used to develop model BUT is a very different model...</a:t>
            </a:r>
          </a:p>
          <a:p>
            <a:r>
              <a:rPr lang="en-US" sz="1200" dirty="0" smtClean="0">
                <a:latin typeface="Berlin Sans FB" pitchFamily="34" charset="0"/>
              </a:rPr>
              <a:t>Worth</a:t>
            </a:r>
            <a:r>
              <a:rPr lang="en-US" sz="1200" baseline="0" dirty="0" smtClean="0">
                <a:latin typeface="Berlin Sans FB" pitchFamily="34" charset="0"/>
              </a:rPr>
              <a:t> mentioning that there’s a range of sophistication with how FRAM interacts with terminal models, e.g., Puget Sound is very tight, WA Coast is footloose and fancy free, Columbia is okay for some stocks (e.g., </a:t>
            </a:r>
            <a:r>
              <a:rPr lang="en-US" sz="1200" baseline="0" dirty="0" err="1" smtClean="0">
                <a:latin typeface="Berlin Sans FB" pitchFamily="34" charset="0"/>
              </a:rPr>
              <a:t>Coweeman</a:t>
            </a:r>
            <a:r>
              <a:rPr lang="en-US" sz="1200" baseline="0" dirty="0" smtClean="0">
                <a:latin typeface="Berlin Sans FB" pitchFamily="34" charset="0"/>
              </a:rPr>
              <a:t> spreadsheet)…</a:t>
            </a:r>
          </a:p>
          <a:p>
            <a:endParaRPr lang="en-US" sz="1200" baseline="0" dirty="0" smtClean="0">
              <a:latin typeface="Berlin Sans FB" pitchFamily="34" charset="0"/>
            </a:endParaRPr>
          </a:p>
          <a:p>
            <a:r>
              <a:rPr lang="en-US" sz="1200" baseline="0" dirty="0" smtClean="0">
                <a:latin typeface="Berlin Sans FB" pitchFamily="34" charset="0"/>
              </a:rPr>
              <a:t>Development of catch inputs based on past ER data, often derived directly from CWT data.</a:t>
            </a:r>
            <a:r>
              <a:rPr lang="en-US" sz="1200" baseline="0" dirty="0" smtClean="0">
                <a:latin typeface="+mn-lt"/>
              </a:rPr>
              <a:t>  Also, often dependent terminal run reconstructions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5932C-AC09-49DD-BC33-AF62473BA43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5932C-AC09-49DD-BC33-AF62473BA43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DB81-BBC1-4E7A-B956-0A8A0971E7EF}" type="datetimeFigureOut">
              <a:rPr lang="en-US" smtClean="0"/>
              <a:pPr/>
              <a:t>05/10/2012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C71DE-D298-4447-A5DE-00FD6565B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DB81-BBC1-4E7A-B956-0A8A0971E7EF}" type="datetimeFigureOut">
              <a:rPr lang="en-US" smtClean="0"/>
              <a:pPr/>
              <a:t>05/10/2012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C71DE-D298-4447-A5DE-00FD6565B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DB81-BBC1-4E7A-B956-0A8A0971E7EF}" type="datetimeFigureOut">
              <a:rPr lang="en-US" smtClean="0"/>
              <a:pPr/>
              <a:t>05/10/2012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C71DE-D298-4447-A5DE-00FD6565B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DB81-BBC1-4E7A-B956-0A8A0971E7EF}" type="datetimeFigureOut">
              <a:rPr lang="en-US" smtClean="0"/>
              <a:pPr/>
              <a:t>05/10/2012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C71DE-D298-4447-A5DE-00FD6565B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DB81-BBC1-4E7A-B956-0A8A0971E7EF}" type="datetimeFigureOut">
              <a:rPr lang="en-US" smtClean="0"/>
              <a:pPr/>
              <a:t>05/10/2012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C71DE-D298-4447-A5DE-00FD6565B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DB81-BBC1-4E7A-B956-0A8A0971E7EF}" type="datetimeFigureOut">
              <a:rPr lang="en-US" smtClean="0"/>
              <a:pPr/>
              <a:t>05/10/2012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C71DE-D298-4447-A5DE-00FD6565B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DB81-BBC1-4E7A-B956-0A8A0971E7EF}" type="datetimeFigureOut">
              <a:rPr lang="en-US" smtClean="0"/>
              <a:pPr/>
              <a:t>05/10/2012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C71DE-D298-4447-A5DE-00FD6565B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DB81-BBC1-4E7A-B956-0A8A0971E7EF}" type="datetimeFigureOut">
              <a:rPr lang="en-US" smtClean="0"/>
              <a:pPr/>
              <a:t>05/10/2012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C71DE-D298-4447-A5DE-00FD6565B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DB81-BBC1-4E7A-B956-0A8A0971E7EF}" type="datetimeFigureOut">
              <a:rPr lang="en-US" smtClean="0"/>
              <a:pPr/>
              <a:t>05/10/2012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C71DE-D298-4447-A5DE-00FD6565B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DB81-BBC1-4E7A-B956-0A8A0971E7EF}" type="datetimeFigureOut">
              <a:rPr lang="en-US" smtClean="0"/>
              <a:pPr/>
              <a:t>05/10/2012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C71DE-D298-4447-A5DE-00FD6565B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DB81-BBC1-4E7A-B956-0A8A0971E7EF}" type="datetimeFigureOut">
              <a:rPr lang="en-US" smtClean="0"/>
              <a:pPr/>
              <a:t>05/10/2012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C71DE-D298-4447-A5DE-00FD6565B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8DB81-BBC1-4E7A-B956-0A8A0971E7EF}" type="datetimeFigureOut">
              <a:rPr lang="en-US" smtClean="0"/>
              <a:pPr/>
              <a:t>05/10/2012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C71DE-D298-4447-A5DE-00FD6565B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447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erlin Sans FB" pitchFamily="34" charset="0"/>
              </a:rPr>
              <a:t>CWTs and the Chinook Fishery Regulation Assessment Model (FRAM)</a:t>
            </a:r>
            <a:endParaRPr lang="en-US" dirty="0">
              <a:latin typeface="Berlin Sans FB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erlin Sans FB" pitchFamily="34" charset="0"/>
              </a:rPr>
              <a:t>Pete McHugh</a:t>
            </a:r>
          </a:p>
          <a:p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erlin Sans FB" pitchFamily="34" charset="0"/>
              </a:rPr>
              <a:t>Washington Dept. of Fish &amp; Wildlife</a:t>
            </a:r>
          </a:p>
          <a:p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erlin Sans FB" pitchFamily="34" charset="0"/>
              </a:rPr>
              <a:t>10 May 2012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Berlin Sans FB" pitchFamily="34" charset="0"/>
            </a:endParaRPr>
          </a:p>
        </p:txBody>
      </p:sp>
      <p:pic>
        <p:nvPicPr>
          <p:cNvPr id="14" name="Picture 1033" descr="WDFW color logo - gif. Click to get largest version for transparent background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5105400"/>
            <a:ext cx="1600200" cy="1079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rlin Sans FB" pitchFamily="34" charset="0"/>
              </a:rPr>
              <a:t>What is FRAM?</a:t>
            </a:r>
            <a:endParaRPr lang="en-US" dirty="0">
              <a:latin typeface="Berlin Sans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800600" cy="4525963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>
                <a:latin typeface="Berlin Sans FB" pitchFamily="34" charset="0"/>
              </a:rPr>
              <a:t>Fishery impact assessment tool:</a:t>
            </a:r>
          </a:p>
          <a:p>
            <a:pPr lvl="1"/>
            <a:r>
              <a:rPr lang="en-US" sz="2200" dirty="0" smtClean="0">
                <a:latin typeface="Berlin Sans FB" pitchFamily="34" charset="0"/>
              </a:rPr>
              <a:t>Used in annual ocean salmon season-setting process (PFMC)</a:t>
            </a:r>
          </a:p>
          <a:p>
            <a:pPr lvl="1"/>
            <a:r>
              <a:rPr lang="en-US" sz="2200" dirty="0" smtClean="0">
                <a:latin typeface="Berlin Sans FB" pitchFamily="34" charset="0"/>
              </a:rPr>
              <a:t>Forecasts &amp; fishing plans</a:t>
            </a:r>
            <a:endParaRPr lang="en-US" sz="2200" dirty="0" smtClean="0">
              <a:latin typeface="Berlin Sans FB" pitchFamily="34" charset="0"/>
            </a:endParaRPr>
          </a:p>
          <a:p>
            <a:pPr lvl="1"/>
            <a:r>
              <a:rPr lang="en-US" sz="2200" dirty="0" smtClean="0">
                <a:latin typeface="Berlin Sans FB" pitchFamily="34" charset="0"/>
              </a:rPr>
              <a:t>Post-season use, e.g., to estimate impacts for ESA-listed stocks</a:t>
            </a:r>
          </a:p>
          <a:p>
            <a:pPr lvl="1"/>
            <a:r>
              <a:rPr lang="en-US" sz="2200" dirty="0" smtClean="0">
                <a:latin typeface="Berlin Sans FB" pitchFamily="34" charset="0"/>
              </a:rPr>
              <a:t>Other uses</a:t>
            </a:r>
          </a:p>
          <a:p>
            <a:r>
              <a:rPr lang="en-US" sz="2600" dirty="0" smtClean="0">
                <a:latin typeface="Berlin Sans FB" pitchFamily="34" charset="0"/>
              </a:rPr>
              <a:t>Uses ‘74-79 CWT data for core stocks, plus recent data for stocks not tagged in early years</a:t>
            </a:r>
          </a:p>
          <a:p>
            <a:pPr lvl="1">
              <a:buNone/>
            </a:pPr>
            <a:r>
              <a:rPr lang="en-US" sz="2200" i="1" dirty="0" smtClean="0">
                <a:latin typeface="Berlin Sans FB" pitchFamily="34" charset="0"/>
              </a:rPr>
              <a:t>N</a:t>
            </a:r>
            <a:r>
              <a:rPr lang="en-US" sz="2200" dirty="0" smtClean="0">
                <a:latin typeface="Berlin Sans FB" pitchFamily="34" charset="0"/>
              </a:rPr>
              <a:t> </a:t>
            </a:r>
            <a:r>
              <a:rPr lang="en-US" sz="2200" baseline="-25000" dirty="0" smtClean="0">
                <a:latin typeface="Berlin Sans FB" pitchFamily="34" charset="0"/>
              </a:rPr>
              <a:t>t</a:t>
            </a:r>
            <a:r>
              <a:rPr lang="en-US" sz="2200" dirty="0" smtClean="0">
                <a:latin typeface="Berlin Sans FB" pitchFamily="34" charset="0"/>
              </a:rPr>
              <a:t> = </a:t>
            </a:r>
            <a:r>
              <a:rPr lang="en-US" sz="2200" dirty="0" smtClean="0">
                <a:solidFill>
                  <a:srgbClr val="0000FF"/>
                </a:solidFill>
                <a:latin typeface="Berlin Sans FB" pitchFamily="34" charset="0"/>
              </a:rPr>
              <a:t>abundance scalar</a:t>
            </a:r>
            <a:r>
              <a:rPr lang="en-US" sz="2200" dirty="0" smtClean="0">
                <a:latin typeface="Berlin Sans FB" pitchFamily="34" charset="0"/>
              </a:rPr>
              <a:t> x </a:t>
            </a:r>
            <a:r>
              <a:rPr lang="en-US" sz="2200" i="1" dirty="0" smtClean="0">
                <a:latin typeface="Berlin Sans FB" pitchFamily="34" charset="0"/>
              </a:rPr>
              <a:t>N </a:t>
            </a:r>
            <a:r>
              <a:rPr lang="en-US" sz="2200" baseline="-25000" dirty="0" err="1" smtClean="0">
                <a:latin typeface="Berlin Sans FB" pitchFamily="34" charset="0"/>
              </a:rPr>
              <a:t>bp</a:t>
            </a:r>
            <a:endParaRPr lang="en-US" sz="2200" baseline="-25000" dirty="0" smtClean="0">
              <a:latin typeface="Berlin Sans FB" pitchFamily="34" charset="0"/>
            </a:endParaRPr>
          </a:p>
          <a:p>
            <a:pPr lvl="1">
              <a:buNone/>
            </a:pPr>
            <a:r>
              <a:rPr lang="en-US" sz="2200" i="1" dirty="0" smtClean="0">
                <a:latin typeface="Berlin Sans FB" pitchFamily="34" charset="0"/>
              </a:rPr>
              <a:t>C</a:t>
            </a:r>
            <a:r>
              <a:rPr lang="en-US" sz="2200" dirty="0" smtClean="0">
                <a:latin typeface="Berlin Sans FB" pitchFamily="34" charset="0"/>
              </a:rPr>
              <a:t> </a:t>
            </a:r>
            <a:r>
              <a:rPr lang="en-US" sz="2200" baseline="-25000" dirty="0" smtClean="0">
                <a:latin typeface="Berlin Sans FB" pitchFamily="34" charset="0"/>
              </a:rPr>
              <a:t>t</a:t>
            </a:r>
            <a:r>
              <a:rPr lang="en-US" sz="2200" dirty="0" smtClean="0">
                <a:latin typeface="Berlin Sans FB" pitchFamily="34" charset="0"/>
              </a:rPr>
              <a:t> = </a:t>
            </a:r>
            <a:r>
              <a:rPr lang="en-US" sz="2200" dirty="0" smtClean="0">
                <a:solidFill>
                  <a:srgbClr val="0000FF"/>
                </a:solidFill>
                <a:latin typeface="Berlin Sans FB" pitchFamily="34" charset="0"/>
              </a:rPr>
              <a:t>effort scalar</a:t>
            </a:r>
            <a:r>
              <a:rPr lang="en-US" sz="2200" dirty="0" smtClean="0">
                <a:latin typeface="Berlin Sans FB" pitchFamily="34" charset="0"/>
              </a:rPr>
              <a:t> x </a:t>
            </a:r>
            <a:r>
              <a:rPr lang="en-US" sz="2200" i="1" dirty="0" smtClean="0">
                <a:latin typeface="Berlin Sans FB" pitchFamily="34" charset="0"/>
              </a:rPr>
              <a:t>N </a:t>
            </a:r>
            <a:r>
              <a:rPr lang="en-US" sz="2200" baseline="-25000" dirty="0" smtClean="0">
                <a:latin typeface="Berlin Sans FB" pitchFamily="34" charset="0"/>
              </a:rPr>
              <a:t>t</a:t>
            </a:r>
            <a:r>
              <a:rPr lang="en-US" sz="2200" dirty="0" smtClean="0">
                <a:latin typeface="Berlin Sans FB" pitchFamily="34" charset="0"/>
              </a:rPr>
              <a:t> x </a:t>
            </a:r>
            <a:r>
              <a:rPr lang="en-US" sz="2200" i="1" dirty="0" smtClean="0">
                <a:latin typeface="Berlin Sans FB" pitchFamily="34" charset="0"/>
              </a:rPr>
              <a:t>ER </a:t>
            </a:r>
            <a:r>
              <a:rPr lang="en-US" sz="2200" baseline="-25000" dirty="0" err="1" smtClean="0">
                <a:latin typeface="Berlin Sans FB" pitchFamily="34" charset="0"/>
              </a:rPr>
              <a:t>bp</a:t>
            </a:r>
            <a:endParaRPr lang="en-US" sz="2200" baseline="-25000" dirty="0" smtClean="0">
              <a:latin typeface="Berlin Sans FB" pitchFamily="34" charset="0"/>
            </a:endParaRPr>
          </a:p>
          <a:p>
            <a:pPr lvl="1">
              <a:buNone/>
            </a:pPr>
            <a:endParaRPr lang="en-US" sz="2200" dirty="0" smtClean="0">
              <a:latin typeface="Berlin Sans FB" pitchFamily="34" charset="0"/>
            </a:endParaRPr>
          </a:p>
        </p:txBody>
      </p:sp>
      <p:pic>
        <p:nvPicPr>
          <p:cNvPr id="4" name="Picture 2" descr="http://bo1024.files.wordpress.com/2011/03/mainframe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96169" y="1676400"/>
            <a:ext cx="3038231" cy="2369821"/>
          </a:xfrm>
          <a:prstGeom prst="rect">
            <a:avLst/>
          </a:prstGeom>
          <a:noFill/>
        </p:spPr>
      </p:pic>
      <p:pic>
        <p:nvPicPr>
          <p:cNvPr id="12290" name="Picture 2" descr="http://upload.wikimedia.org/wikipedia/commons/a/af/Abacus_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00725" y="4343400"/>
            <a:ext cx="2352675" cy="1381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rlin Sans FB" pitchFamily="34" charset="0"/>
              </a:rPr>
              <a:t>What does FRAM do?</a:t>
            </a:r>
            <a:endParaRPr lang="en-US" dirty="0">
              <a:latin typeface="Berlin Sans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4800600" cy="4525963"/>
          </a:xfrm>
        </p:spPr>
        <p:txBody>
          <a:bodyPr>
            <a:normAutofit/>
          </a:bodyPr>
          <a:lstStyle/>
          <a:p>
            <a:r>
              <a:rPr lang="en-US" sz="2600" dirty="0" smtClean="0">
                <a:latin typeface="Berlin Sans FB" pitchFamily="34" charset="0"/>
              </a:rPr>
              <a:t>Computes impacts of 68 mixed-stock marine fisheries on 38 stock aggregates, by age:</a:t>
            </a:r>
          </a:p>
          <a:p>
            <a:pPr lvl="1"/>
            <a:r>
              <a:rPr lang="en-US" sz="2200" dirty="0" smtClean="0">
                <a:latin typeface="Berlin Sans FB" pitchFamily="34" charset="0"/>
              </a:rPr>
              <a:t>Landed catch</a:t>
            </a:r>
          </a:p>
          <a:p>
            <a:pPr lvl="1"/>
            <a:r>
              <a:rPr lang="en-US" sz="2200" dirty="0" smtClean="0">
                <a:latin typeface="Berlin Sans FB" pitchFamily="34" charset="0"/>
              </a:rPr>
              <a:t>Non-landed fishery mortality</a:t>
            </a:r>
          </a:p>
          <a:p>
            <a:pPr lvl="1"/>
            <a:r>
              <a:rPr lang="en-US" sz="2200" dirty="0" smtClean="0">
                <a:latin typeface="Berlin Sans FB" pitchFamily="34" charset="0"/>
              </a:rPr>
              <a:t>Exploitation rates (w/o FW)</a:t>
            </a:r>
          </a:p>
          <a:p>
            <a:pPr lvl="1"/>
            <a:r>
              <a:rPr lang="en-US" sz="2200" dirty="0" smtClean="0">
                <a:latin typeface="Berlin Sans FB" pitchFamily="34" charset="0"/>
              </a:rPr>
              <a:t>Run sizes</a:t>
            </a:r>
          </a:p>
          <a:p>
            <a:r>
              <a:rPr lang="en-US" sz="2600" dirty="0" smtClean="0">
                <a:latin typeface="Berlin Sans FB" pitchFamily="34" charset="0"/>
              </a:rPr>
              <a:t>Facilitates fishery planning under complex, multi-stock objectives</a:t>
            </a:r>
            <a:endParaRPr lang="en-US" sz="2600" dirty="0">
              <a:latin typeface="Berlin Sans FB" pitchFamily="34" charset="0"/>
            </a:endParaRPr>
          </a:p>
        </p:txBody>
      </p:sp>
      <p:pic>
        <p:nvPicPr>
          <p:cNvPr id="5" name="Picture 2" descr="http://bo1024.files.wordpress.com/2011/03/mainframe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96169" y="1676400"/>
            <a:ext cx="3038231" cy="2369821"/>
          </a:xfrm>
          <a:prstGeom prst="rect">
            <a:avLst/>
          </a:prstGeom>
          <a:noFill/>
        </p:spPr>
      </p:pic>
      <p:pic>
        <p:nvPicPr>
          <p:cNvPr id="6" name="Picture 2" descr="http://upload.wikimedia.org/wikipedia/commons/a/af/Abacus_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00725" y="4343400"/>
            <a:ext cx="2352675" cy="1381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4343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erlin Sans FB" pitchFamily="34" charset="0"/>
              </a:rPr>
              <a:t>FRAM’s role in the coast-wide fishery planning process</a:t>
            </a:r>
            <a:endParaRPr lang="en-US" dirty="0">
              <a:latin typeface="Berlin Sans FB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24600" y="228600"/>
            <a:ext cx="2438400" cy="152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Berlin Sans FB" pitchFamily="34" charset="0"/>
              </a:rPr>
              <a:t>Pacific Salmon Commission’s</a:t>
            </a:r>
          </a:p>
          <a:p>
            <a:pPr algn="ctr"/>
            <a:r>
              <a:rPr lang="en-US" sz="2200" dirty="0" smtClean="0">
                <a:solidFill>
                  <a:schemeClr val="tx1"/>
                </a:solidFill>
                <a:latin typeface="Berlin Sans FB" pitchFamily="34" charset="0"/>
              </a:rPr>
              <a:t>CTC Chinook Model</a:t>
            </a:r>
            <a:endParaRPr lang="en-US" sz="22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05200" y="2819400"/>
            <a:ext cx="1676400" cy="1066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>
                <a:solidFill>
                  <a:schemeClr val="tx1"/>
                </a:solidFill>
                <a:latin typeface="Berlin Sans FB" pitchFamily="34" charset="0"/>
              </a:rPr>
              <a:t>FRAM</a:t>
            </a:r>
            <a:endParaRPr lang="en-US" sz="30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" y="4876800"/>
            <a:ext cx="2209800" cy="1295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Berlin Sans FB" pitchFamily="34" charset="0"/>
              </a:rPr>
              <a:t>Terminal Fishery Models</a:t>
            </a:r>
            <a:endParaRPr lang="en-US" sz="22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791200" y="2286000"/>
            <a:ext cx="22098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 smtClean="0">
                <a:solidFill>
                  <a:srgbClr val="0000FF"/>
                </a:solidFill>
                <a:latin typeface="Berlin Sans FB" pitchFamily="34" charset="0"/>
                <a:ea typeface="+mj-ea"/>
                <a:cs typeface="+mj-cs"/>
              </a:rPr>
              <a:t>Inputs for FRAM’s Alaska &amp; Canada fisheries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Berlin Sans FB" pitchFamily="34" charset="0"/>
              <a:ea typeface="+mj-ea"/>
              <a:cs typeface="+mj-cs"/>
            </a:endParaRPr>
          </a:p>
        </p:txBody>
      </p:sp>
      <p:sp>
        <p:nvSpPr>
          <p:cNvPr id="21" name="Down Arrow 20"/>
          <p:cNvSpPr/>
          <p:nvPr/>
        </p:nvSpPr>
        <p:spPr>
          <a:xfrm rot="2791873">
            <a:off x="5550947" y="1756106"/>
            <a:ext cx="291113" cy="11430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 rot="2791873">
            <a:off x="2857830" y="3938724"/>
            <a:ext cx="331813" cy="878539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1447800" y="3429000"/>
            <a:ext cx="16002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 smtClean="0">
                <a:solidFill>
                  <a:srgbClr val="0000FF"/>
                </a:solidFill>
                <a:latin typeface="Berlin Sans FB" pitchFamily="34" charset="0"/>
                <a:ea typeface="+mj-ea"/>
                <a:cs typeface="+mj-cs"/>
              </a:rPr>
              <a:t>Terminal run sizes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Berlin Sans FB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rlin Sans FB" pitchFamily="34" charset="0"/>
              </a:rPr>
              <a:t>FRAM &amp; Columbia R. Chinook</a:t>
            </a:r>
            <a:endParaRPr lang="en-US" dirty="0">
              <a:latin typeface="Berlin Sans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4800600" cy="4525963"/>
          </a:xfrm>
        </p:spPr>
        <p:txBody>
          <a:bodyPr>
            <a:normAutofit/>
          </a:bodyPr>
          <a:lstStyle/>
          <a:p>
            <a:r>
              <a:rPr lang="en-US" sz="2600" dirty="0" smtClean="0">
                <a:latin typeface="Berlin Sans FB" pitchFamily="34" charset="0"/>
              </a:rPr>
              <a:t>Includes 10 Columbia stocks: Lower river hatch. &amp; nat. </a:t>
            </a:r>
            <a:r>
              <a:rPr lang="en-US" sz="2600" dirty="0" err="1" smtClean="0">
                <a:latin typeface="Berlin Sans FB" pitchFamily="34" charset="0"/>
              </a:rPr>
              <a:t>tules</a:t>
            </a:r>
            <a:r>
              <a:rPr lang="en-US" sz="2600" dirty="0" smtClean="0">
                <a:latin typeface="Berlin Sans FB" pitchFamily="34" charset="0"/>
              </a:rPr>
              <a:t>, Upriver </a:t>
            </a:r>
            <a:r>
              <a:rPr lang="en-US" sz="2600" dirty="0" err="1" smtClean="0">
                <a:latin typeface="Berlin Sans FB" pitchFamily="34" charset="0"/>
              </a:rPr>
              <a:t>brights</a:t>
            </a:r>
            <a:r>
              <a:rPr lang="en-US" sz="2600" dirty="0" smtClean="0">
                <a:latin typeface="Berlin Sans FB" pitchFamily="34" charset="0"/>
              </a:rPr>
              <a:t> (</a:t>
            </a:r>
            <a:r>
              <a:rPr lang="en-US" sz="2600" dirty="0" smtClean="0">
                <a:solidFill>
                  <a:srgbClr val="0000FF"/>
                </a:solidFill>
                <a:latin typeface="Berlin Sans FB" pitchFamily="34" charset="0"/>
              </a:rPr>
              <a:t>Snake fall</a:t>
            </a:r>
            <a:r>
              <a:rPr lang="en-US" sz="2600" dirty="0" smtClean="0">
                <a:latin typeface="Berlin Sans FB" pitchFamily="34" charset="0"/>
              </a:rPr>
              <a:t>), Upriver summers, Lower river springs &amp; </a:t>
            </a:r>
            <a:r>
              <a:rPr lang="en-US" sz="2600" dirty="0" err="1" smtClean="0">
                <a:latin typeface="Berlin Sans FB" pitchFamily="34" charset="0"/>
              </a:rPr>
              <a:t>brights</a:t>
            </a:r>
            <a:endParaRPr lang="en-US" sz="2600" dirty="0" smtClean="0">
              <a:latin typeface="Berlin Sans FB" pitchFamily="34" charset="0"/>
            </a:endParaRPr>
          </a:p>
          <a:p>
            <a:r>
              <a:rPr lang="en-US" sz="2600" dirty="0" smtClean="0">
                <a:latin typeface="Berlin Sans FB" pitchFamily="34" charset="0"/>
              </a:rPr>
              <a:t>Provides river mouth returns (or ocean catch) for </a:t>
            </a:r>
            <a:r>
              <a:rPr lang="en-US" sz="2600" i="1" dirty="0" smtClean="0">
                <a:latin typeface="Berlin Sans FB" pitchFamily="34" charset="0"/>
              </a:rPr>
              <a:t>US v Oregon</a:t>
            </a:r>
            <a:r>
              <a:rPr lang="en-US" sz="2600" dirty="0" smtClean="0">
                <a:latin typeface="Berlin Sans FB" pitchFamily="34" charset="0"/>
              </a:rPr>
              <a:t> TAC’s fishery planning</a:t>
            </a:r>
          </a:p>
          <a:p>
            <a:r>
              <a:rPr lang="en-US" sz="2600" dirty="0" smtClean="0">
                <a:latin typeface="Berlin Sans FB" pitchFamily="34" charset="0"/>
              </a:rPr>
              <a:t>Specialized reporting tools (e.g., </a:t>
            </a:r>
            <a:r>
              <a:rPr lang="en-US" sz="2600" dirty="0" err="1" smtClean="0">
                <a:latin typeface="Berlin Sans FB" pitchFamily="34" charset="0"/>
              </a:rPr>
              <a:t>Coweeman</a:t>
            </a:r>
            <a:r>
              <a:rPr lang="en-US" sz="2600" dirty="0" smtClean="0">
                <a:latin typeface="Berlin Sans FB" pitchFamily="34" charset="0"/>
              </a:rPr>
              <a:t>)</a:t>
            </a:r>
            <a:endParaRPr lang="en-US" sz="2600" dirty="0">
              <a:latin typeface="Berlin Sans FB" pitchFamily="34" charset="0"/>
            </a:endParaRPr>
          </a:p>
        </p:txBody>
      </p:sp>
      <p:pic>
        <p:nvPicPr>
          <p:cNvPr id="5" name="Picture 2" descr="http://bo1024.files.wordpress.com/2011/03/mainframe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96169" y="1676400"/>
            <a:ext cx="3038231" cy="2369821"/>
          </a:xfrm>
          <a:prstGeom prst="rect">
            <a:avLst/>
          </a:prstGeom>
          <a:noFill/>
        </p:spPr>
      </p:pic>
      <p:pic>
        <p:nvPicPr>
          <p:cNvPr id="6" name="Picture 2" descr="http://upload.wikimedia.org/wikipedia/commons/a/af/Abacus_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00725" y="4343400"/>
            <a:ext cx="2352675" cy="1381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erlin Sans FB" pitchFamily="34" charset="0"/>
              </a:rPr>
              <a:t>FRAM’s reliance on CWT data</a:t>
            </a:r>
            <a:endParaRPr lang="en-US" dirty="0">
              <a:latin typeface="Berlin Sans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4800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600" dirty="0" smtClean="0">
                <a:latin typeface="Berlin Sans FB" pitchFamily="34" charset="0"/>
              </a:rPr>
              <a:t>Direct links</a:t>
            </a:r>
          </a:p>
          <a:p>
            <a:r>
              <a:rPr lang="en-US" sz="2600" dirty="0" smtClean="0">
                <a:latin typeface="Berlin Sans FB" pitchFamily="34" charset="0"/>
              </a:rPr>
              <a:t>Historic tag data</a:t>
            </a:r>
          </a:p>
          <a:p>
            <a:r>
              <a:rPr lang="en-US" sz="2600" dirty="0" smtClean="0">
                <a:latin typeface="Berlin Sans FB" pitchFamily="34" charset="0"/>
              </a:rPr>
              <a:t>Addition of new stocks/splits</a:t>
            </a:r>
          </a:p>
          <a:p>
            <a:r>
              <a:rPr lang="en-US" sz="2600" dirty="0" smtClean="0">
                <a:latin typeface="Berlin Sans FB" pitchFamily="34" charset="0"/>
              </a:rPr>
              <a:t>Calibration runs</a:t>
            </a:r>
          </a:p>
          <a:p>
            <a:pPr>
              <a:buNone/>
            </a:pPr>
            <a:r>
              <a:rPr lang="en-US" sz="2600" dirty="0" smtClean="0">
                <a:latin typeface="Berlin Sans FB" pitchFamily="34" charset="0"/>
              </a:rPr>
              <a:t>Indirect links</a:t>
            </a:r>
          </a:p>
          <a:p>
            <a:r>
              <a:rPr lang="en-US" sz="2600" dirty="0" smtClean="0">
                <a:latin typeface="Berlin Sans FB" pitchFamily="34" charset="0"/>
              </a:rPr>
              <a:t>CTC Chinook Model output</a:t>
            </a:r>
          </a:p>
          <a:p>
            <a:r>
              <a:rPr lang="en-US" sz="2600" dirty="0" smtClean="0">
                <a:latin typeface="Berlin Sans FB" pitchFamily="34" charset="0"/>
              </a:rPr>
              <a:t>Prep. fishery &amp; stock inputs</a:t>
            </a:r>
          </a:p>
          <a:p>
            <a:r>
              <a:rPr lang="en-US" sz="2600" dirty="0" smtClean="0">
                <a:latin typeface="Berlin Sans FB" pitchFamily="34" charset="0"/>
              </a:rPr>
              <a:t>Ad hoc analyses</a:t>
            </a:r>
            <a:endParaRPr lang="en-US" sz="2200" dirty="0" smtClean="0">
              <a:latin typeface="Berlin Sans FB" pitchFamily="34" charset="0"/>
            </a:endParaRPr>
          </a:p>
        </p:txBody>
      </p:sp>
      <p:pic>
        <p:nvPicPr>
          <p:cNvPr id="7" name="Picture 8" descr="cw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1752600"/>
            <a:ext cx="330358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69" name="Picture 1" descr="C:\Users\mchugpam\AppData\Local\Microsoft\Windows\Temporary Internet Files\Content.Outlook\IE4ZTQZ4\photo (4).JPG"/>
          <p:cNvPicPr>
            <a:picLocks noChangeAspect="1" noChangeArrowheads="1"/>
          </p:cNvPicPr>
          <p:nvPr/>
        </p:nvPicPr>
        <p:blipFill>
          <a:blip r:embed="rId4" cstate="print"/>
          <a:srcRect b="12121"/>
          <a:stretch>
            <a:fillRect/>
          </a:stretch>
        </p:blipFill>
        <p:spPr bwMode="auto">
          <a:xfrm>
            <a:off x="5410200" y="3657600"/>
            <a:ext cx="3352800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324600" y="228600"/>
            <a:ext cx="2438400" cy="152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Berlin Sans FB" pitchFamily="34" charset="0"/>
              </a:rPr>
              <a:t>Pacific Salmon Commission’s</a:t>
            </a:r>
          </a:p>
          <a:p>
            <a:pPr algn="ctr"/>
            <a:r>
              <a:rPr lang="en-US" sz="2200" dirty="0" smtClean="0">
                <a:solidFill>
                  <a:schemeClr val="tx1"/>
                </a:solidFill>
                <a:latin typeface="Berlin Sans FB" pitchFamily="34" charset="0"/>
              </a:rPr>
              <a:t>CTC Chinook Model</a:t>
            </a:r>
            <a:endParaRPr lang="en-US" sz="22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05200" y="2819400"/>
            <a:ext cx="1676400" cy="1066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>
                <a:solidFill>
                  <a:schemeClr val="tx1"/>
                </a:solidFill>
                <a:latin typeface="Berlin Sans FB" pitchFamily="34" charset="0"/>
              </a:rPr>
              <a:t>FRAM</a:t>
            </a:r>
            <a:endParaRPr lang="en-US" sz="30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" y="4876800"/>
            <a:ext cx="2209800" cy="1295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Berlin Sans FB" pitchFamily="34" charset="0"/>
              </a:rPr>
              <a:t>Terminal Fishery Models</a:t>
            </a:r>
            <a:endParaRPr lang="en-US" sz="22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sp>
        <p:nvSpPr>
          <p:cNvPr id="21" name="Down Arrow 20"/>
          <p:cNvSpPr/>
          <p:nvPr/>
        </p:nvSpPr>
        <p:spPr>
          <a:xfrm rot="2791873">
            <a:off x="5550947" y="1756106"/>
            <a:ext cx="291113" cy="11430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 rot="2791873">
            <a:off x="2857830" y="3938724"/>
            <a:ext cx="331813" cy="878539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209800" y="228600"/>
            <a:ext cx="1828800" cy="990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Berlin Sans FB" pitchFamily="34" charset="0"/>
              </a:rPr>
              <a:t>Calibration</a:t>
            </a:r>
            <a:endParaRPr lang="en-US" dirty="0">
              <a:solidFill>
                <a:schemeClr val="tx1"/>
              </a:solidFill>
              <a:latin typeface="Berlin Sans FB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304800" y="1371600"/>
            <a:ext cx="1828800" cy="990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Berlin Sans FB" pitchFamily="34" charset="0"/>
              </a:rPr>
              <a:t>Addition of new stocks</a:t>
            </a:r>
            <a:endParaRPr lang="en-US" dirty="0">
              <a:solidFill>
                <a:schemeClr val="tx1"/>
              </a:solidFill>
              <a:latin typeface="Berlin Sans FB" pitchFamily="34" charset="0"/>
            </a:endParaRPr>
          </a:p>
        </p:txBody>
      </p:sp>
      <p:cxnSp>
        <p:nvCxnSpPr>
          <p:cNvPr id="40" name="Straight Connector 39"/>
          <p:cNvCxnSpPr>
            <a:stCxn id="16" idx="4"/>
            <a:endCxn id="27" idx="0"/>
          </p:cNvCxnSpPr>
          <p:nvPr/>
        </p:nvCxnSpPr>
        <p:spPr>
          <a:xfrm>
            <a:off x="7010400" y="4267200"/>
            <a:ext cx="419100" cy="609600"/>
          </a:xfrm>
          <a:prstGeom prst="line">
            <a:avLst/>
          </a:prstGeom>
          <a:ln w="38100"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6" idx="0"/>
            <a:endCxn id="7" idx="2"/>
          </p:cNvCxnSpPr>
          <p:nvPr/>
        </p:nvCxnSpPr>
        <p:spPr>
          <a:xfrm flipV="1">
            <a:off x="7010400" y="1752600"/>
            <a:ext cx="533400" cy="137160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6" idx="2"/>
            <a:endCxn id="8" idx="3"/>
          </p:cNvCxnSpPr>
          <p:nvPr/>
        </p:nvCxnSpPr>
        <p:spPr>
          <a:xfrm flipH="1" flipV="1">
            <a:off x="5181600" y="3352800"/>
            <a:ext cx="914400" cy="34290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5" idx="0"/>
            <a:endCxn id="8" idx="2"/>
          </p:cNvCxnSpPr>
          <p:nvPr/>
        </p:nvCxnSpPr>
        <p:spPr>
          <a:xfrm flipH="1" flipV="1">
            <a:off x="4343400" y="3886200"/>
            <a:ext cx="304800" cy="114300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5" idx="2"/>
            <a:endCxn id="9" idx="3"/>
          </p:cNvCxnSpPr>
          <p:nvPr/>
        </p:nvCxnSpPr>
        <p:spPr>
          <a:xfrm flipH="1">
            <a:off x="2590800" y="5524500"/>
            <a:ext cx="1447800" cy="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5" idx="6"/>
            <a:endCxn id="26" idx="1"/>
          </p:cNvCxnSpPr>
          <p:nvPr/>
        </p:nvCxnSpPr>
        <p:spPr>
          <a:xfrm>
            <a:off x="5257800" y="5524500"/>
            <a:ext cx="457200" cy="60839"/>
          </a:xfrm>
          <a:prstGeom prst="line">
            <a:avLst/>
          </a:prstGeom>
          <a:ln w="38100"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7" idx="6"/>
            <a:endCxn id="7" idx="1"/>
          </p:cNvCxnSpPr>
          <p:nvPr/>
        </p:nvCxnSpPr>
        <p:spPr>
          <a:xfrm>
            <a:off x="4038600" y="723900"/>
            <a:ext cx="2286000" cy="26670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7" idx="4"/>
            <a:endCxn id="8" idx="0"/>
          </p:cNvCxnSpPr>
          <p:nvPr/>
        </p:nvCxnSpPr>
        <p:spPr>
          <a:xfrm>
            <a:off x="3124200" y="1219200"/>
            <a:ext cx="1219200" cy="160020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18" idx="5"/>
            <a:endCxn id="8" idx="1"/>
          </p:cNvCxnSpPr>
          <p:nvPr/>
        </p:nvCxnSpPr>
        <p:spPr>
          <a:xfrm>
            <a:off x="1865778" y="2217130"/>
            <a:ext cx="1639422" cy="113567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038600" y="5029200"/>
            <a:ext cx="1219200" cy="990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Berlin Sans FB" pitchFamily="34" charset="0"/>
              </a:rPr>
              <a:t>Catch inputs</a:t>
            </a:r>
            <a:endParaRPr lang="en-US" dirty="0">
              <a:solidFill>
                <a:schemeClr val="tx1"/>
              </a:solidFill>
              <a:latin typeface="Berlin Sans FB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6096000" y="3124200"/>
            <a:ext cx="1828800" cy="1143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Berlin Sans FB" pitchFamily="34" charset="0"/>
              </a:rPr>
              <a:t>Stock abundance (= forecast)</a:t>
            </a:r>
            <a:endParaRPr lang="en-US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20" name="Picture 8" descr="cw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2514600"/>
            <a:ext cx="990600" cy="50267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4" name="Picture 8" descr="cw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1752600"/>
            <a:ext cx="990600" cy="50267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5" name="Picture 8" descr="cw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609600"/>
            <a:ext cx="990600" cy="50267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6" name="Picture 8" descr="cw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5334000"/>
            <a:ext cx="990600" cy="50267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7" name="Picture 8" descr="cw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4876800"/>
            <a:ext cx="990600" cy="50267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erlin Sans FB" pitchFamily="34" charset="0"/>
              </a:rPr>
              <a:t>The future of fishery planning models</a:t>
            </a:r>
            <a:endParaRPr lang="en-US" dirty="0">
              <a:latin typeface="Berlin Sans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4800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Berlin Sans FB" pitchFamily="34" charset="0"/>
              </a:rPr>
              <a:t>Status quo? </a:t>
            </a:r>
          </a:p>
          <a:p>
            <a:pPr>
              <a:buNone/>
            </a:pPr>
            <a:r>
              <a:rPr lang="en-US" dirty="0" smtClean="0">
                <a:latin typeface="Berlin Sans FB" pitchFamily="34" charset="0"/>
              </a:rPr>
              <a:t>Genetic stock ID?</a:t>
            </a:r>
          </a:p>
          <a:p>
            <a:pPr>
              <a:buNone/>
            </a:pPr>
            <a:r>
              <a:rPr lang="en-US" dirty="0" smtClean="0">
                <a:latin typeface="Berlin Sans FB" pitchFamily="34" charset="0"/>
              </a:rPr>
              <a:t>Parentage-based tagging?</a:t>
            </a:r>
          </a:p>
          <a:p>
            <a:pPr>
              <a:buNone/>
            </a:pPr>
            <a:r>
              <a:rPr lang="en-US" dirty="0" smtClean="0">
                <a:latin typeface="Berlin Sans FB" pitchFamily="34" charset="0"/>
              </a:rPr>
              <a:t>PIT tags?</a:t>
            </a:r>
          </a:p>
          <a:p>
            <a:pPr>
              <a:buNone/>
            </a:pPr>
            <a:r>
              <a:rPr lang="en-US" dirty="0" smtClean="0">
                <a:latin typeface="Berlin Sans FB" pitchFamily="34" charset="0"/>
              </a:rPr>
              <a:t>Expanded CWT effort?</a:t>
            </a:r>
          </a:p>
          <a:p>
            <a:pPr>
              <a:buNone/>
            </a:pPr>
            <a:r>
              <a:rPr lang="en-US" dirty="0" smtClean="0">
                <a:latin typeface="Berlin Sans FB" pitchFamily="34" charset="0"/>
              </a:rPr>
              <a:t>A combination?</a:t>
            </a:r>
          </a:p>
          <a:p>
            <a:pPr>
              <a:buNone/>
            </a:pPr>
            <a:endParaRPr lang="en-US" dirty="0" smtClean="0">
              <a:latin typeface="Berlin Sans FB" pitchFamily="34" charset="0"/>
            </a:endParaRPr>
          </a:p>
        </p:txBody>
      </p:sp>
      <p:pic>
        <p:nvPicPr>
          <p:cNvPr id="7" name="Picture 8" descr="cw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1752600"/>
            <a:ext cx="330358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69" name="Picture 1" descr="C:\Users\mchugpam\AppData\Local\Microsoft\Windows\Temporary Internet Files\Content.Outlook\IE4ZTQZ4\photo (4).JPG"/>
          <p:cNvPicPr>
            <a:picLocks noChangeAspect="1" noChangeArrowheads="1"/>
          </p:cNvPicPr>
          <p:nvPr/>
        </p:nvPicPr>
        <p:blipFill>
          <a:blip r:embed="rId4" cstate="print"/>
          <a:srcRect b="12121"/>
          <a:stretch>
            <a:fillRect/>
          </a:stretch>
        </p:blipFill>
        <p:spPr bwMode="auto">
          <a:xfrm>
            <a:off x="5410200" y="3657600"/>
            <a:ext cx="3352800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754</Words>
  <Application>Microsoft Office PowerPoint</Application>
  <PresentationFormat>On-screen Show (4:3)</PresentationFormat>
  <Paragraphs>97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CWTs and the Chinook Fishery Regulation Assessment Model (FRAM)</vt:lpstr>
      <vt:lpstr>What is FRAM?</vt:lpstr>
      <vt:lpstr>What does FRAM do?</vt:lpstr>
      <vt:lpstr>FRAM’s role in the coast-wide fishery planning process</vt:lpstr>
      <vt:lpstr>FRAM &amp; Columbia R. Chinook</vt:lpstr>
      <vt:lpstr>FRAM’s reliance on CWT data</vt:lpstr>
      <vt:lpstr>Slide 7</vt:lpstr>
      <vt:lpstr>The future of fishery planning models</vt:lpstr>
    </vt:vector>
  </TitlesOfParts>
  <Company>WDFW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CWTs and the Chinook Fishery Regulation Assessment Model (FRAM)</dc:title>
  <dc:creator>Pete Mc</dc:creator>
  <cp:lastModifiedBy>Pete Mc</cp:lastModifiedBy>
  <cp:revision>66</cp:revision>
  <dcterms:created xsi:type="dcterms:W3CDTF">2012-05-04T20:00:31Z</dcterms:created>
  <dcterms:modified xsi:type="dcterms:W3CDTF">2012-05-10T15:04:50Z</dcterms:modified>
</cp:coreProperties>
</file>