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64" r:id="rId5"/>
    <p:sldId id="265" r:id="rId6"/>
    <p:sldId id="266" r:id="rId7"/>
    <p:sldId id="270" r:id="rId8"/>
    <p:sldId id="269" r:id="rId9"/>
    <p:sldId id="272" r:id="rId10"/>
    <p:sldId id="268" r:id="rId11"/>
    <p:sldId id="267" r:id="rId12"/>
    <p:sldId id="275" r:id="rId13"/>
    <p:sldId id="274" r:id="rId14"/>
    <p:sldId id="260" r:id="rId15"/>
    <p:sldId id="273" r:id="rId16"/>
    <p:sldId id="276"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p14="http://schemas.microsoft.com/office/powerpoint/2010/main" val="1"/>
      </p:ext>
    </p:extLst>
  </p:showPr>
  <p:clrMru>
    <a:srgbClr xmlns:mc="http://schemas.openxmlformats.org/markup-compatibility/2006" xmlns:a14="http://schemas.microsoft.com/office/drawing/2010/main" val="FF0066" mc:Ignorable=""/>
    <a:srgbClr xmlns:mc="http://schemas.openxmlformats.org/markup-compatibility/2006" xmlns:a14="http://schemas.microsoft.com/office/drawing/2010/main" val="FFFF00"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053" autoAdjust="0"/>
  </p:normalViewPr>
  <p:slideViewPr>
    <p:cSldViewPr>
      <p:cViewPr>
        <p:scale>
          <a:sx n="36" d="100"/>
          <a:sy n="36" d="100"/>
        </p:scale>
        <p:origin x="-81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7EEF910-70AC-4F80-8AF9-079CF5C0D678}" type="datetimeFigureOut">
              <a:rPr lang="en-US"/>
              <a:pPr>
                <a:defRPr/>
              </a:pPr>
              <a:t>5/26/2010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E7E1E6-828D-4EF5-A9A4-93CC7ADE3A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1955A-AD4E-41E1-B1B9-5C1E666D5D7F}" type="datetimeFigureOut">
              <a:rPr lang="en-US"/>
              <a:pPr>
                <a:defRPr/>
              </a:pPr>
              <a:t>5/26/2010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2F7A2E-AAB4-470B-8A3F-2360E161BB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875B2C-6D11-4C64-8BD2-EF642F9AEC63}" type="datetimeFigureOut">
              <a:rPr lang="en-US"/>
              <a:pPr>
                <a:defRPr/>
              </a:pPr>
              <a:t>5/26/2010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DBE0BC-A0C3-4B4B-86FF-912131FE1EC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5CBE23-10BA-49D6-BFDA-10040149DE9F}" type="datetimeFigureOut">
              <a:rPr lang="en-US"/>
              <a:pPr>
                <a:defRPr/>
              </a:pPr>
              <a:t>5/26/2010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6B21FD-5966-43F7-8427-B73AF0FABF2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6F81419-A9F3-4927-973A-B403D2651600}" type="datetimeFigureOut">
              <a:rPr lang="en-US"/>
              <a:pPr>
                <a:defRPr/>
              </a:pPr>
              <a:t>5/26/2010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79264B-BB5B-4FC8-8991-427D6417894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6F43C5-8D63-4F04-9ADB-7BEE0035E6D3}" type="datetimeFigureOut">
              <a:rPr lang="en-US"/>
              <a:pPr>
                <a:defRPr/>
              </a:pPr>
              <a:t>5/26/2010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09D58C-30D5-45E7-A0DD-CA37A394F1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75DE71E-984A-4DF6-A55E-61773A7723A5}" type="datetimeFigureOut">
              <a:rPr lang="en-US"/>
              <a:pPr>
                <a:defRPr/>
              </a:pPr>
              <a:t>5/26/2010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E27DA9C-C464-4315-9812-D42A7806BFA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1130AA8-6595-4B81-A04B-CC49BA95273A}" type="datetimeFigureOut">
              <a:rPr lang="en-US"/>
              <a:pPr>
                <a:defRPr/>
              </a:pPr>
              <a:t>5/26/2010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2946ED-F636-49AF-8F7F-CF68A132E1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928693-BA25-482D-A431-C7E020A97EFD}" type="datetimeFigureOut">
              <a:rPr lang="en-US"/>
              <a:pPr>
                <a:defRPr/>
              </a:pPr>
              <a:t>5/26/2010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5EFA43-8D7A-468C-AC05-48B7B28FA8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18063E-8568-4FA7-A894-A346D74D38E6}" type="datetimeFigureOut">
              <a:rPr lang="en-US"/>
              <a:pPr>
                <a:defRPr/>
              </a:pPr>
              <a:t>5/26/2010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4256B0-C748-49F0-8605-E746ED34550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12B14A-C1B6-4910-8F52-2D9BD3F33238}" type="datetimeFigureOut">
              <a:rPr lang="en-US"/>
              <a:pPr>
                <a:defRPr/>
              </a:pPr>
              <a:t>5/26/2010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16388F-B2C2-4E80-BA4F-094266097A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80DCF3F-AE80-433E-94C6-B196F307771D}" type="datetimeFigureOut">
              <a:rPr lang="en-US"/>
              <a:pPr>
                <a:defRPr/>
              </a:pPr>
              <a:t>5/26/2010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1D6796A-F9BE-478B-8816-72D83EDD827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4" name="Trapezoid 13"/>
          <p:cNvSpPr/>
          <p:nvPr/>
        </p:nvSpPr>
        <p:spPr>
          <a:xfrm>
            <a:off x="3505200" y="4038600"/>
            <a:ext cx="4191000" cy="20574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dirty="0"/>
              <a:t>Tier 1</a:t>
            </a:r>
          </a:p>
        </p:txBody>
      </p:sp>
      <p:sp>
        <p:nvSpPr>
          <p:cNvPr id="15" name="Trapezoid 14"/>
          <p:cNvSpPr/>
          <p:nvPr/>
        </p:nvSpPr>
        <p:spPr>
          <a:xfrm>
            <a:off x="4038600" y="2514600"/>
            <a:ext cx="3124200" cy="1524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Tier 2</a:t>
            </a:r>
          </a:p>
        </p:txBody>
      </p:sp>
      <p:sp>
        <p:nvSpPr>
          <p:cNvPr id="17" name="Trapezoid 16"/>
          <p:cNvSpPr/>
          <p:nvPr/>
        </p:nvSpPr>
        <p:spPr>
          <a:xfrm>
            <a:off x="4419600" y="1600200"/>
            <a:ext cx="2362200" cy="9144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Tier 3</a:t>
            </a:r>
          </a:p>
        </p:txBody>
      </p:sp>
      <p:sp>
        <p:nvSpPr>
          <p:cNvPr id="7" name="Flowchart: Merge 6"/>
          <p:cNvSpPr/>
          <p:nvPr/>
        </p:nvSpPr>
        <p:spPr>
          <a:xfrm>
            <a:off x="2971800" y="1600200"/>
            <a:ext cx="609600" cy="2362200"/>
          </a:xfrm>
          <a:prstGeom prst="flowChartMerge">
            <a:avLst/>
          </a:prstGeom>
          <a:solidFill>
            <a:srgbClr xmlns:mc="http://schemas.openxmlformats.org/markup-compatibility/2006" xmlns:a14="http://schemas.microsoft.com/office/drawing/2010/main" val="FFFF00"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2971800" y="1600200"/>
            <a:ext cx="304800" cy="4495800"/>
          </a:xfrm>
          <a:prstGeom prst="rect">
            <a:avLst/>
          </a:prstGeom>
          <a:solidFill>
            <a:srgbClr xmlns:mc="http://schemas.openxmlformats.org/markup-compatibility/2006" xmlns:a14="http://schemas.microsoft.com/office/drawing/2010/main" val="FF0066"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9" name="TextBox 25"/>
          <p:cNvSpPr txBox="1">
            <a:spLocks noChangeArrowheads="1"/>
          </p:cNvSpPr>
          <p:nvPr/>
        </p:nvSpPr>
        <p:spPr bwMode="auto">
          <a:xfrm>
            <a:off x="3962400" y="609600"/>
            <a:ext cx="3376613" cy="584200"/>
          </a:xfrm>
          <a:prstGeom prst="rect">
            <a:avLst/>
          </a:prstGeom>
          <a:noFill/>
          <a:ln w="9525">
            <a:noFill/>
            <a:miter lim="800000"/>
            <a:headEnd/>
            <a:tailEnd/>
          </a:ln>
        </p:spPr>
        <p:txBody>
          <a:bodyPr wrap="none">
            <a:spAutoFit/>
          </a:bodyPr>
          <a:lstStyle/>
          <a:p>
            <a:r>
              <a:rPr lang="en-US" sz="3200" b="1">
                <a:solidFill>
                  <a:srgbClr xmlns:mc="http://schemas.openxmlformats.org/markup-compatibility/2006" xmlns:a14="http://schemas.microsoft.com/office/drawing/2010/main" val="FFFF00" mc:Ignorable=""/>
                </a:solidFill>
                <a:latin typeface="Calibri" pitchFamily="34" charset="0"/>
              </a:rPr>
              <a:t>Policy/Negotiation</a:t>
            </a:r>
          </a:p>
        </p:txBody>
      </p:sp>
      <p:cxnSp>
        <p:nvCxnSpPr>
          <p:cNvPr id="28" name="Straight Arrow Connector 27"/>
          <p:cNvCxnSpPr/>
          <p:nvPr/>
        </p:nvCxnSpPr>
        <p:spPr>
          <a:xfrm rot="5400000">
            <a:off x="3581400" y="1066800"/>
            <a:ext cx="381000" cy="381000"/>
          </a:xfrm>
          <a:prstGeom prst="straightConnector1">
            <a:avLst/>
          </a:prstGeom>
          <a:ln w="25400">
            <a:solidFill>
              <a:srgbClr xmlns:mc="http://schemas.openxmlformats.org/markup-compatibility/2006" xmlns:a14="http://schemas.microsoft.com/office/drawing/2010/main" val="FFFF00" mc:Ignorable=""/>
            </a:solidFill>
            <a:tailEnd type="arrow"/>
          </a:ln>
        </p:spPr>
        <p:style>
          <a:lnRef idx="1">
            <a:schemeClr val="accent1"/>
          </a:lnRef>
          <a:fillRef idx="0">
            <a:schemeClr val="accent1"/>
          </a:fillRef>
          <a:effectRef idx="0">
            <a:schemeClr val="accent1"/>
          </a:effectRef>
          <a:fontRef idx="minor">
            <a:schemeClr val="tx1"/>
          </a:fontRef>
        </p:style>
      </p:cxnSp>
      <p:sp>
        <p:nvSpPr>
          <p:cNvPr id="13321" name="TextBox 28"/>
          <p:cNvSpPr txBox="1">
            <a:spLocks noChangeArrowheads="1"/>
          </p:cNvSpPr>
          <p:nvPr/>
        </p:nvSpPr>
        <p:spPr bwMode="auto">
          <a:xfrm>
            <a:off x="228600" y="3352800"/>
            <a:ext cx="2197100" cy="584200"/>
          </a:xfrm>
          <a:prstGeom prst="rect">
            <a:avLst/>
          </a:prstGeom>
          <a:noFill/>
          <a:ln w="9525">
            <a:noFill/>
            <a:miter lim="800000"/>
            <a:headEnd/>
            <a:tailEnd/>
          </a:ln>
        </p:spPr>
        <p:txBody>
          <a:bodyPr wrap="none">
            <a:spAutoFit/>
          </a:bodyPr>
          <a:lstStyle/>
          <a:p>
            <a:r>
              <a:rPr lang="en-US" sz="3200" b="1">
                <a:solidFill>
                  <a:srgbClr xmlns:mc="http://schemas.openxmlformats.org/markup-compatibility/2006" xmlns:a14="http://schemas.microsoft.com/office/drawing/2010/main" val="FF0066" mc:Ignorable=""/>
                </a:solidFill>
                <a:latin typeface="Calibri" pitchFamily="34" charset="0"/>
              </a:rPr>
              <a:t>Consistency</a:t>
            </a:r>
          </a:p>
        </p:txBody>
      </p:sp>
      <p:cxnSp>
        <p:nvCxnSpPr>
          <p:cNvPr id="31" name="Straight Arrow Connector 30"/>
          <p:cNvCxnSpPr/>
          <p:nvPr/>
        </p:nvCxnSpPr>
        <p:spPr>
          <a:xfrm>
            <a:off x="2362200" y="3733800"/>
            <a:ext cx="533400" cy="1588"/>
          </a:xfrm>
          <a:prstGeom prst="straightConnector1">
            <a:avLst/>
          </a:prstGeom>
          <a:ln w="25400">
            <a:solidFill>
              <a:srgbClr xmlns:mc="http://schemas.openxmlformats.org/markup-compatibility/2006" xmlns:a14="http://schemas.microsoft.com/office/drawing/2010/main" val="FF0000" mc:Ignorable=""/>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8600" y="685800"/>
            <a:ext cx="2590800" cy="1754326"/>
          </a:xfrm>
          <a:prstGeom prst="rect">
            <a:avLst/>
          </a:prstGeom>
          <a:noFill/>
        </p:spPr>
        <p:txBody>
          <a:bodyPr>
            <a:spAutoFit/>
          </a:bodyPr>
          <a:lstStyle/>
          <a:p>
            <a:pPr fontAlgn="auto">
              <a:spcBef>
                <a:spcPts val="0"/>
              </a:spcBef>
              <a:spcAft>
                <a:spcPts val="0"/>
              </a:spcAft>
              <a:defRPr/>
            </a:pPr>
            <a:r>
              <a:rPr lang="en-US" sz="3600" b="1" dirty="0">
                <a:ln w="18415" cmpd="sng">
                  <a:solidFill>
                    <a:srgbClr xmlns:mc="http://schemas.openxmlformats.org/markup-compatibility/2006" xmlns:a14="http://schemas.microsoft.com/office/drawing/2010/main" val="FFFFFF" mc:Ignorable=""/>
                  </a:solidFill>
                  <a:prstDash val="solid"/>
                </a:ln>
                <a:solidFill>
                  <a:srgbClr xmlns:mc="http://schemas.openxmlformats.org/markup-compatibility/2006" xmlns:a14="http://schemas.microsoft.com/office/drawing/2010/main" val="FFFFFF" mc:Ignorable=""/>
                </a:solidFill>
                <a:effectLst>
                  <a:outerShdw blurRad="63500" dir="3600000" algn="tl" rotWithShape="0">
                    <a:srgbClr xmlns:mc="http://schemas.openxmlformats.org/markup-compatibility/2006" xmlns:a14="http://schemas.microsoft.com/office/drawing/2010/main" val="000000" mc:Ignorable="">
                      <a:alpha val="70000"/>
                    </a:srgbClr>
                  </a:outerShdw>
                </a:effectLst>
                <a:latin typeface="+mn-lt"/>
              </a:rPr>
              <a:t>Applies to All Tiers and Entities</a:t>
            </a:r>
          </a:p>
        </p:txBody>
      </p:sp>
      <p:cxnSp>
        <p:nvCxnSpPr>
          <p:cNvPr id="34" name="Straight Arrow Connector 33"/>
          <p:cNvCxnSpPr>
            <a:stCxn id="13321" idx="0"/>
          </p:cNvCxnSpPr>
          <p:nvPr/>
        </p:nvCxnSpPr>
        <p:spPr>
          <a:xfrm rot="16200000" flipV="1">
            <a:off x="854075" y="2879725"/>
            <a:ext cx="914400" cy="31750"/>
          </a:xfrm>
          <a:prstGeom prst="straightConnector1">
            <a:avLst/>
          </a:prstGeom>
          <a:ln w="25400">
            <a:solidFill>
              <a:srgbClr xmlns:mc="http://schemas.openxmlformats.org/markup-compatibility/2006" xmlns:a14="http://schemas.microsoft.com/office/drawing/2010/main" val="FF0000" mc:Ignorable=""/>
            </a:solidFill>
            <a:tailEnd type="arrow"/>
          </a:ln>
        </p:spPr>
        <p:style>
          <a:lnRef idx="1">
            <a:schemeClr val="accent1"/>
          </a:lnRef>
          <a:fillRef idx="0">
            <a:schemeClr val="accent1"/>
          </a:fillRef>
          <a:effectRef idx="0">
            <a:schemeClr val="accent1"/>
          </a:effectRef>
          <a:fontRef idx="minor">
            <a:schemeClr val="tx1"/>
          </a:fontRef>
        </p:style>
      </p:cxnSp>
      <p:sp>
        <p:nvSpPr>
          <p:cNvPr id="13325" name="TextBox 12"/>
          <p:cNvSpPr txBox="1">
            <a:spLocks noChangeArrowheads="1"/>
          </p:cNvSpPr>
          <p:nvPr/>
        </p:nvSpPr>
        <p:spPr bwMode="auto">
          <a:xfrm>
            <a:off x="609600" y="0"/>
            <a:ext cx="8153400" cy="400050"/>
          </a:xfrm>
          <a:prstGeom prst="rect">
            <a:avLst/>
          </a:prstGeom>
          <a:noFill/>
          <a:ln w="9525">
            <a:noFill/>
            <a:miter lim="800000"/>
            <a:headEnd/>
            <a:tailEnd/>
          </a:ln>
        </p:spPr>
        <p:txBody>
          <a:bodyPr>
            <a:spAutoFit/>
          </a:bodyPr>
          <a:lstStyle/>
          <a:p>
            <a:r>
              <a:rPr lang="en-US" sz="2000" b="1">
                <a:latin typeface="Calibri" pitchFamily="34" charset="0"/>
              </a:rPr>
              <a:t>Uncle Paul’s HEP Process Pyramid –his latest attempt at immortality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200" b="1" smtClean="0"/>
              <a:t>Crediting public lands actions, trust lands, and non-permanent or unsecured lands mitigations </a:t>
            </a:r>
            <a:endParaRPr lang="en-US" sz="3200" smtClean="0"/>
          </a:p>
        </p:txBody>
      </p:sp>
      <p:sp>
        <p:nvSpPr>
          <p:cNvPr id="3" name="Content Placeholder 2"/>
          <p:cNvSpPr>
            <a:spLocks noGrp="1"/>
          </p:cNvSpPr>
          <p:nvPr>
            <p:ph idx="1"/>
          </p:nvPr>
        </p:nvSpPr>
        <p:spPr/>
        <p:txBody>
          <a:bodyPr rtlCol="0">
            <a:normAutofit fontScale="85000" lnSpcReduction="2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How to credit BLM lease for range lands.</a:t>
            </a:r>
          </a:p>
          <a:p>
            <a:pPr fontAlgn="auto">
              <a:spcAft>
                <a:spcPts val="0"/>
              </a:spcAft>
              <a:buFont typeface="Arial" pitchFamily="34" charset="0"/>
              <a:buChar char="•"/>
              <a:defRPr/>
            </a:pPr>
            <a:r>
              <a:rPr lang="en-US" dirty="0" smtClean="0"/>
              <a:t>How to credit State DNR Land mitigations.</a:t>
            </a:r>
          </a:p>
          <a:p>
            <a:pPr fontAlgn="auto">
              <a:spcAft>
                <a:spcPts val="0"/>
              </a:spcAft>
              <a:buFont typeface="Arial" pitchFamily="34" charset="0"/>
              <a:buChar char="•"/>
              <a:defRPr/>
            </a:pPr>
            <a:r>
              <a:rPr lang="en-US" dirty="0" smtClean="0"/>
              <a:t>How to credit BIA Trust lands leases or easements</a:t>
            </a:r>
          </a:p>
          <a:p>
            <a:pPr fontAlgn="auto">
              <a:spcAft>
                <a:spcPts val="0"/>
              </a:spcAft>
              <a:buFont typeface="Arial" pitchFamily="34" charset="0"/>
              <a:buChar char="•"/>
              <a:defRPr/>
            </a:pPr>
            <a:r>
              <a:rPr lang="en-US" dirty="0" smtClean="0"/>
              <a:t>How to credit leases or easements on fee lands</a:t>
            </a:r>
          </a:p>
          <a:p>
            <a:pPr fontAlgn="auto">
              <a:spcAft>
                <a:spcPts val="0"/>
              </a:spcAft>
              <a:buFont typeface="Arial" pitchFamily="34" charset="0"/>
              <a:buChar char="•"/>
              <a:defRPr/>
            </a:pPr>
            <a:r>
              <a:rPr lang="en-US" dirty="0" smtClean="0"/>
              <a:t>How to credit areas where BPA contributed to but did not fully provide protection or operations and maintenance funding. </a:t>
            </a:r>
          </a:p>
          <a:p>
            <a:pPr fontAlgn="auto">
              <a:spcAft>
                <a:spcPts val="0"/>
              </a:spcAft>
              <a:buFont typeface="Arial" pitchFamily="34" charset="0"/>
              <a:buChar char="•"/>
              <a:defRPr/>
            </a:pPr>
            <a:r>
              <a:rPr lang="en-US" dirty="0" smtClean="0"/>
              <a:t>How to credit BPA where they were not involved in the protection of the habitat but provide all or part of the O&amp;M and enhancements.</a:t>
            </a: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i="1" smtClean="0"/>
              <a:t>Crediting SOP’s</a:t>
            </a:r>
            <a:endParaRPr lang="en-US" smtClean="0"/>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pitchFamily="34" charset="0"/>
              <a:buNone/>
              <a:defRPr/>
            </a:pPr>
            <a:r>
              <a:rPr lang="en-US" b="1" i="1" dirty="0" smtClean="0"/>
              <a:t>Project proponents must provide minimum irreducible HU letter for each compensation site  including statements on each of the following issues:  </a:t>
            </a:r>
            <a:endParaRPr lang="en-US" b="1" dirty="0" smtClean="0"/>
          </a:p>
          <a:p>
            <a:pPr lvl="1" fontAlgn="auto">
              <a:spcAft>
                <a:spcPts val="0"/>
              </a:spcAft>
              <a:buFont typeface="Arial" pitchFamily="34" charset="0"/>
              <a:buChar char="–"/>
              <a:defRPr/>
            </a:pPr>
            <a:r>
              <a:rPr lang="en-US" i="1" dirty="0" smtClean="0"/>
              <a:t>Hydro project being mitigated</a:t>
            </a:r>
            <a:endParaRPr lang="en-US" dirty="0" smtClean="0"/>
          </a:p>
          <a:p>
            <a:pPr lvl="1" fontAlgn="auto">
              <a:spcAft>
                <a:spcPts val="0"/>
              </a:spcAft>
              <a:buFont typeface="Arial" pitchFamily="34" charset="0"/>
              <a:buChar char="–"/>
              <a:defRPr/>
            </a:pPr>
            <a:r>
              <a:rPr lang="en-US" i="1" dirty="0" smtClean="0"/>
              <a:t>Cover type(s) and target species used to characterize habitat quality on the compensation site</a:t>
            </a:r>
            <a:endParaRPr lang="en-US" dirty="0" smtClean="0"/>
          </a:p>
          <a:p>
            <a:pPr lvl="1" fontAlgn="auto">
              <a:spcAft>
                <a:spcPts val="0"/>
              </a:spcAft>
              <a:buFont typeface="Arial" pitchFamily="34" charset="0"/>
              <a:buChar char="–"/>
              <a:defRPr/>
            </a:pPr>
            <a:r>
              <a:rPr lang="en-US" i="1" dirty="0" smtClean="0"/>
              <a:t>Commitment to follow  SOPs to quantify and qualify habitat</a:t>
            </a:r>
            <a:endParaRPr lang="en-US" dirty="0" smtClean="0"/>
          </a:p>
          <a:p>
            <a:pPr lvl="1" fontAlgn="auto">
              <a:spcAft>
                <a:spcPts val="0"/>
              </a:spcAft>
              <a:buFont typeface="Arial" pitchFamily="34" charset="0"/>
              <a:buChar char="–"/>
              <a:defRPr/>
            </a:pPr>
            <a:r>
              <a:rPr lang="en-US" i="1" dirty="0" smtClean="0"/>
              <a:t>Minimum number of habitat units being credited from the site </a:t>
            </a:r>
            <a:endParaRPr lang="en-US" dirty="0" smtClean="0"/>
          </a:p>
          <a:p>
            <a:pPr fontAlgn="auto">
              <a:spcAft>
                <a:spcPts val="0"/>
              </a:spcAft>
              <a:buFont typeface="Arial" pitchFamily="34" charset="0"/>
              <a:buChar char="•"/>
              <a:defRPr/>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i="1" smtClean="0"/>
              <a:t>Crediting SOP’s</a:t>
            </a:r>
            <a:endParaRPr lang="en-US" smtClean="0"/>
          </a:p>
        </p:txBody>
      </p:sp>
      <p:sp>
        <p:nvSpPr>
          <p:cNvPr id="3" name="Content Placeholder 2"/>
          <p:cNvSpPr>
            <a:spLocks noGrp="1"/>
          </p:cNvSpPr>
          <p:nvPr>
            <p:ph idx="1"/>
          </p:nvPr>
        </p:nvSpPr>
        <p:spPr>
          <a:xfrm>
            <a:off x="457200" y="1295400"/>
            <a:ext cx="8229600" cy="4830763"/>
          </a:xfrm>
        </p:spPr>
        <p:txBody>
          <a:bodyPr rtlCol="0">
            <a:normAutofit fontScale="92500" lnSpcReduction="10000"/>
          </a:bodyPr>
          <a:lstStyle/>
          <a:p>
            <a:pPr fontAlgn="auto">
              <a:spcAft>
                <a:spcPts val="0"/>
              </a:spcAft>
              <a:buFont typeface="Arial" pitchFamily="34" charset="0"/>
              <a:buChar char="•"/>
              <a:defRPr/>
            </a:pPr>
            <a:r>
              <a:rPr lang="en-US" b="1" i="1" dirty="0" smtClean="0"/>
              <a:t>Crediting of Non-permanent protection- </a:t>
            </a:r>
            <a:r>
              <a:rPr lang="en-US" i="1" dirty="0" smtClean="0"/>
              <a:t>The subcommittee</a:t>
            </a:r>
            <a:r>
              <a:rPr lang="en-US" dirty="0" smtClean="0"/>
              <a:t> recommends that the region have a Crediting SOP covering sites without permanent protection.  The specific operating procedure adopted needs to be further defined and agreed to.</a:t>
            </a:r>
          </a:p>
          <a:p>
            <a:pPr fontAlgn="auto">
              <a:spcAft>
                <a:spcPts val="0"/>
              </a:spcAft>
              <a:buFont typeface="Arial" pitchFamily="34" charset="0"/>
              <a:buChar char="•"/>
              <a:defRPr/>
            </a:pPr>
            <a:r>
              <a:rPr lang="en-US" b="1" i="1" dirty="0" smtClean="0"/>
              <a:t>Partial purchase- </a:t>
            </a:r>
            <a:r>
              <a:rPr lang="en-US" i="1" dirty="0" smtClean="0"/>
              <a:t>credit for proportion of protection funding provided</a:t>
            </a:r>
            <a:endParaRPr lang="en-US" dirty="0" smtClean="0"/>
          </a:p>
          <a:p>
            <a:pPr fontAlgn="auto">
              <a:spcAft>
                <a:spcPts val="0"/>
              </a:spcAft>
              <a:buFont typeface="Arial" pitchFamily="34" charset="0"/>
              <a:buChar char="•"/>
              <a:defRPr/>
            </a:pPr>
            <a:r>
              <a:rPr lang="en-US" b="1" i="1" dirty="0" smtClean="0"/>
              <a:t>Partial O&amp;M or enhancements- </a:t>
            </a:r>
            <a:r>
              <a:rPr lang="en-US" i="1" dirty="0" smtClean="0"/>
              <a:t>credit for HU increases proportional to 10 year average investment.</a:t>
            </a:r>
            <a:endParaRPr lang="en-US" dirty="0" smtClean="0"/>
          </a:p>
          <a:p>
            <a:pPr fontAlgn="auto">
              <a:spcAft>
                <a:spcPts val="0"/>
              </a:spcAft>
              <a:buFont typeface="Arial" pitchFamily="34" charset="0"/>
              <a:buChar char="•"/>
              <a:defRPr/>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fontScale="90000"/>
          </a:bodyPr>
          <a:lstStyle/>
          <a:p>
            <a:pPr fontAlgn="auto">
              <a:spcAft>
                <a:spcPts val="0"/>
              </a:spcAft>
              <a:defRPr/>
            </a:pPr>
            <a:r>
              <a:rPr lang="en-US" b="1" i="1" dirty="0" smtClean="0"/>
              <a:t>Crediting SOP’s</a:t>
            </a:r>
            <a:endParaRPr lang="en-US" dirty="0"/>
          </a:p>
        </p:txBody>
      </p:sp>
      <p:sp>
        <p:nvSpPr>
          <p:cNvPr id="3" name="Content Placeholder 2"/>
          <p:cNvSpPr>
            <a:spLocks noGrp="1"/>
          </p:cNvSpPr>
          <p:nvPr>
            <p:ph idx="1"/>
          </p:nvPr>
        </p:nvSpPr>
        <p:spPr>
          <a:xfrm>
            <a:off x="457200" y="1143000"/>
            <a:ext cx="8229600" cy="4983163"/>
          </a:xfrm>
        </p:spPr>
        <p:txBody>
          <a:bodyPr rtlCol="0">
            <a:normAutofit fontScale="85000" lnSpcReduction="20000"/>
          </a:bodyPr>
          <a:lstStyle/>
          <a:p>
            <a:pPr fontAlgn="auto">
              <a:spcAft>
                <a:spcPts val="0"/>
              </a:spcAft>
              <a:buFont typeface="Arial" pitchFamily="34" charset="0"/>
              <a:buChar char="•"/>
              <a:defRPr/>
            </a:pPr>
            <a:r>
              <a:rPr lang="en-US" b="1" i="1" dirty="0" smtClean="0"/>
              <a:t>Credit for leases that may not provide permanent protection- </a:t>
            </a:r>
            <a:r>
              <a:rPr lang="en-US" i="1" dirty="0" smtClean="0"/>
              <a:t>credit against operational or secondary losses or normal full credit when the protection and credit from  a non-permanent compensation site gets rolled over to another non-permanent site with an equal or greater amount of habitat value</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b="1" i="1" dirty="0" smtClean="0"/>
              <a:t>Credit for lands protected with partial lease such as the purchase of an annual grazing lease on Indian trust lands or a federal grazing allotment - </a:t>
            </a:r>
            <a:r>
              <a:rPr lang="en-US" i="1" dirty="0" smtClean="0"/>
              <a:t>receive credit for cover types enhanced by the annual protection and O&amp;M. Assumption of replacement with similar lease if lease terminated.</a:t>
            </a:r>
            <a:endParaRPr lang="en-US" dirty="0" smtClean="0"/>
          </a:p>
          <a:p>
            <a:pPr fontAlgn="auto">
              <a:spcAft>
                <a:spcPts val="0"/>
              </a:spcAft>
              <a:buFont typeface="Arial" pitchFamily="34" charset="0"/>
              <a:buNone/>
              <a:defRPr/>
            </a:pPr>
            <a:r>
              <a:rPr lang="en-US" dirty="0" smtClean="0"/>
              <a:t> </a:t>
            </a:r>
          </a:p>
          <a:p>
            <a:pPr fontAlgn="auto">
              <a:spcAft>
                <a:spcPts val="0"/>
              </a:spcAft>
              <a:buFont typeface="Arial" pitchFamily="34" charset="0"/>
              <a:buChar char="•"/>
              <a:defRPr/>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4" name="Trapezoid 13"/>
          <p:cNvSpPr/>
          <p:nvPr/>
        </p:nvSpPr>
        <p:spPr>
          <a:xfrm>
            <a:off x="2286000" y="2362200"/>
            <a:ext cx="6172200" cy="39624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Char char="§"/>
              <a:defRPr/>
            </a:pPr>
            <a:endParaRPr lang="en-US" sz="4000" dirty="0"/>
          </a:p>
          <a:p>
            <a:pPr algn="ctr" fontAlgn="auto">
              <a:spcBef>
                <a:spcPts val="0"/>
              </a:spcBef>
              <a:spcAft>
                <a:spcPts val="0"/>
              </a:spcAft>
              <a:buFont typeface="Wingdings" pitchFamily="2" charset="2"/>
              <a:buChar char="§"/>
              <a:defRPr/>
            </a:pPr>
            <a:r>
              <a:rPr lang="en-US" sz="4000" dirty="0"/>
              <a:t> </a:t>
            </a:r>
            <a:r>
              <a:rPr lang="en-US" sz="3200" dirty="0"/>
              <a:t>Mitigation Project Specific</a:t>
            </a:r>
          </a:p>
          <a:p>
            <a:pPr algn="ctr" fontAlgn="auto">
              <a:spcBef>
                <a:spcPts val="0"/>
              </a:spcBef>
              <a:spcAft>
                <a:spcPts val="0"/>
              </a:spcAft>
              <a:buFont typeface="Wingdings" pitchFamily="2" charset="2"/>
              <a:buChar char="§"/>
              <a:defRPr/>
            </a:pPr>
            <a:r>
              <a:rPr lang="en-US" sz="2800" dirty="0">
                <a:solidFill>
                  <a:schemeClr val="accent6">
                    <a:lumMod val="40000"/>
                    <a:lumOff val="60000"/>
                  </a:schemeClr>
                </a:solidFill>
              </a:rPr>
              <a:t>YN Enhancement Crediting</a:t>
            </a:r>
          </a:p>
          <a:p>
            <a:pPr algn="ctr" fontAlgn="auto">
              <a:spcBef>
                <a:spcPts val="0"/>
              </a:spcBef>
              <a:spcAft>
                <a:spcPts val="0"/>
              </a:spcAft>
              <a:buFont typeface="Wingdings" pitchFamily="2" charset="2"/>
              <a:buChar char="§"/>
              <a:defRPr/>
            </a:pPr>
            <a:r>
              <a:rPr lang="en-US" sz="3200" dirty="0"/>
              <a:t>“Gov” to “Gov” Issues</a:t>
            </a:r>
          </a:p>
          <a:p>
            <a:pPr algn="ctr" fontAlgn="auto">
              <a:spcBef>
                <a:spcPts val="0"/>
              </a:spcBef>
              <a:spcAft>
                <a:spcPts val="0"/>
              </a:spcAft>
              <a:buFont typeface="Wingdings" pitchFamily="2" charset="2"/>
              <a:buChar char="§"/>
              <a:defRPr/>
            </a:pPr>
            <a:r>
              <a:rPr lang="en-US" sz="2800" dirty="0">
                <a:solidFill>
                  <a:schemeClr val="accent6">
                    <a:lumMod val="40000"/>
                    <a:lumOff val="60000"/>
                  </a:schemeClr>
                </a:solidFill>
              </a:rPr>
              <a:t>Settlements</a:t>
            </a:r>
          </a:p>
          <a:p>
            <a:pPr algn="ctr" fontAlgn="auto">
              <a:spcBef>
                <a:spcPts val="0"/>
              </a:spcBef>
              <a:spcAft>
                <a:spcPts val="0"/>
              </a:spcAft>
              <a:defRPr/>
            </a:pPr>
            <a:endParaRPr lang="en-US" sz="2800" dirty="0">
              <a:solidFill>
                <a:schemeClr val="accent6">
                  <a:lumMod val="40000"/>
                  <a:lumOff val="60000"/>
                </a:schemeClr>
              </a:solidFill>
            </a:endParaRPr>
          </a:p>
          <a:p>
            <a:pPr algn="ctr" fontAlgn="auto">
              <a:spcBef>
                <a:spcPts val="0"/>
              </a:spcBef>
              <a:spcAft>
                <a:spcPts val="0"/>
              </a:spcAft>
              <a:buFont typeface="Wingdings" pitchFamily="2" charset="2"/>
              <a:buChar char="§"/>
              <a:defRPr/>
            </a:pPr>
            <a:endParaRPr lang="en-US" sz="4000" dirty="0"/>
          </a:p>
        </p:txBody>
      </p:sp>
      <p:sp>
        <p:nvSpPr>
          <p:cNvPr id="12" name="Trapezoid 11"/>
          <p:cNvSpPr/>
          <p:nvPr/>
        </p:nvSpPr>
        <p:spPr>
          <a:xfrm>
            <a:off x="457200" y="381000"/>
            <a:ext cx="914400" cy="30480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dirty="0"/>
          </a:p>
        </p:txBody>
      </p:sp>
      <p:sp>
        <p:nvSpPr>
          <p:cNvPr id="13" name="Trapezoid 12"/>
          <p:cNvSpPr/>
          <p:nvPr/>
        </p:nvSpPr>
        <p:spPr>
          <a:xfrm>
            <a:off x="304800" y="685800"/>
            <a:ext cx="1219200" cy="5334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dirty="0"/>
          </a:p>
        </p:txBody>
      </p:sp>
      <p:sp>
        <p:nvSpPr>
          <p:cNvPr id="16" name="Trapezoid 15"/>
          <p:cNvSpPr/>
          <p:nvPr/>
        </p:nvSpPr>
        <p:spPr>
          <a:xfrm>
            <a:off x="152400" y="1219200"/>
            <a:ext cx="1524000" cy="685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dirty="0"/>
          </a:p>
        </p:txBody>
      </p:sp>
      <p:sp>
        <p:nvSpPr>
          <p:cNvPr id="18" name="Flowchart: Data 17"/>
          <p:cNvSpPr/>
          <p:nvPr/>
        </p:nvSpPr>
        <p:spPr>
          <a:xfrm>
            <a:off x="838200" y="2362200"/>
            <a:ext cx="1371600" cy="3962400"/>
          </a:xfrm>
          <a:prstGeom prst="flowChartInputOutput">
            <a:avLst/>
          </a:prstGeom>
          <a:solidFill>
            <a:srgbClr xmlns:mc="http://schemas.openxmlformats.org/markup-compatibility/2006" xmlns:a14="http://schemas.microsoft.com/office/drawing/2010/main" val="FFFF00" mc:Ignorabl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609600" y="2362200"/>
            <a:ext cx="914400" cy="3962400"/>
          </a:xfrm>
          <a:prstGeom prst="rect">
            <a:avLst/>
          </a:prstGeom>
          <a:solidFill>
            <a:srgbClr xmlns:mc="http://schemas.openxmlformats.org/markup-compatibility/2006" xmlns:a14="http://schemas.microsoft.com/office/drawing/2010/main" val="FF0066"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32" name="TextBox 20"/>
          <p:cNvSpPr txBox="1">
            <a:spLocks noChangeArrowheads="1"/>
          </p:cNvSpPr>
          <p:nvPr/>
        </p:nvSpPr>
        <p:spPr bwMode="auto">
          <a:xfrm>
            <a:off x="1981200" y="838200"/>
            <a:ext cx="6934200" cy="1323975"/>
          </a:xfrm>
          <a:prstGeom prst="rect">
            <a:avLst/>
          </a:prstGeom>
          <a:noFill/>
          <a:ln w="9525">
            <a:noFill/>
            <a:miter lim="800000"/>
            <a:headEnd/>
            <a:tailEnd/>
          </a:ln>
        </p:spPr>
        <p:txBody>
          <a:bodyPr>
            <a:spAutoFit/>
          </a:bodyPr>
          <a:lstStyle/>
          <a:p>
            <a:pPr algn="ctr"/>
            <a:r>
              <a:rPr lang="en-US" sz="4000" b="1">
                <a:solidFill>
                  <a:schemeClr val="bg1"/>
                </a:solidFill>
                <a:latin typeface="Calibri" pitchFamily="34" charset="0"/>
              </a:rPr>
              <a:t>Tier 3</a:t>
            </a:r>
          </a:p>
          <a:p>
            <a:pPr algn="ctr"/>
            <a:r>
              <a:rPr lang="en-US" sz="4000" b="1">
                <a:latin typeface="Calibri" pitchFamily="34" charset="0"/>
              </a:rPr>
              <a:t>Policy level resolution required</a:t>
            </a:r>
            <a:endParaRPr lang="en-US" sz="4000" b="1">
              <a:solidFill>
                <a:schemeClr val="bg1"/>
              </a:solidFill>
              <a:latin typeface="Calibri"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i="1" smtClean="0"/>
              <a:t>Tier 3 ISSUES</a:t>
            </a:r>
            <a:endParaRPr lang="en-US" smtClean="0"/>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US" dirty="0" smtClean="0"/>
              <a:t>Socio-political issues of crediting projects that are out of kind and out of place from impacts.</a:t>
            </a:r>
            <a:endParaRPr lang="en-US" sz="2800" dirty="0" smtClean="0"/>
          </a:p>
          <a:p>
            <a:pPr fontAlgn="auto">
              <a:spcAft>
                <a:spcPts val="0"/>
              </a:spcAft>
              <a:buFont typeface="Arial" pitchFamily="34" charset="0"/>
              <a:buChar char="•"/>
              <a:defRPr/>
            </a:pPr>
            <a:r>
              <a:rPr lang="en-US" dirty="0" smtClean="0"/>
              <a:t>Allocation HUs among resource managers.</a:t>
            </a:r>
            <a:endParaRPr lang="en-US" sz="2800" dirty="0" smtClean="0"/>
          </a:p>
          <a:p>
            <a:pPr lvl="1" fontAlgn="auto">
              <a:spcAft>
                <a:spcPts val="0"/>
              </a:spcAft>
              <a:buFont typeface="Arial" pitchFamily="34" charset="0"/>
              <a:buChar char="–"/>
              <a:defRPr/>
            </a:pPr>
            <a:r>
              <a:rPr lang="en-US" dirty="0" smtClean="0"/>
              <a:t>Crossing political boundaries with mitigation actions.</a:t>
            </a:r>
            <a:endParaRPr lang="en-US" sz="2400" dirty="0" smtClean="0"/>
          </a:p>
          <a:p>
            <a:pPr lvl="1" fontAlgn="auto">
              <a:spcAft>
                <a:spcPts val="0"/>
              </a:spcAft>
              <a:buFont typeface="Arial" pitchFamily="34" charset="0"/>
              <a:buChar char="–"/>
              <a:defRPr/>
            </a:pPr>
            <a:r>
              <a:rPr lang="en-US" dirty="0" smtClean="0"/>
              <a:t>Crossing ecological/population boundaries.</a:t>
            </a:r>
            <a:endParaRPr lang="en-US" sz="2400" dirty="0" smtClean="0"/>
          </a:p>
          <a:p>
            <a:pPr fontAlgn="auto">
              <a:spcAft>
                <a:spcPts val="0"/>
              </a:spcAft>
              <a:buFont typeface="Arial" pitchFamily="34" charset="0"/>
              <a:buChar char="•"/>
              <a:defRPr/>
            </a:pPr>
            <a:r>
              <a:rPr lang="en-US" dirty="0" smtClean="0"/>
              <a:t>Crediting of fish projects against construction and inundation wildlife losses. </a:t>
            </a:r>
            <a:endParaRPr lang="en-US" sz="2800" dirty="0" smtClean="0"/>
          </a:p>
          <a:p>
            <a:pPr fontAlgn="auto">
              <a:spcAft>
                <a:spcPts val="0"/>
              </a:spcAft>
              <a:buFont typeface="Arial" pitchFamily="34" charset="0"/>
              <a:buChar char="•"/>
              <a:defRPr/>
            </a:pPr>
            <a:r>
              <a:rPr lang="en-US" dirty="0" smtClean="0"/>
              <a:t>Crediting non-permanent or unsecured lands </a:t>
            </a:r>
            <a:endParaRPr lang="en-US" sz="2800" dirty="0" smtClean="0"/>
          </a:p>
          <a:p>
            <a:pPr fontAlgn="auto">
              <a:spcAft>
                <a:spcPts val="0"/>
              </a:spcAft>
              <a:buFont typeface="Arial" pitchFamily="34" charset="0"/>
              <a:buChar char="•"/>
              <a:defRPr/>
            </a:pPr>
            <a:r>
              <a:rPr lang="en-US" dirty="0" smtClean="0"/>
              <a:t>How to deal with “over mitigation”?</a:t>
            </a:r>
            <a:endParaRPr lang="en-US" sz="2800" dirty="0" smtClean="0"/>
          </a:p>
          <a:p>
            <a:pPr fontAlgn="auto">
              <a:spcAft>
                <a:spcPts val="0"/>
              </a:spcAft>
              <a:buFont typeface="Arial" pitchFamily="34" charset="0"/>
              <a:buChar char="•"/>
              <a:defRPr/>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rtlCol="0">
            <a:normAutofit fontScale="90000"/>
          </a:bodyPr>
          <a:lstStyle/>
          <a:p>
            <a:pPr fontAlgn="auto">
              <a:spcAft>
                <a:spcPts val="0"/>
              </a:spcAft>
              <a:defRPr/>
            </a:pPr>
            <a:r>
              <a:rPr lang="en-US" b="1" dirty="0" smtClean="0"/>
              <a:t>Where do we go from here?</a:t>
            </a:r>
            <a:r>
              <a:rPr lang="en-US" sz="4000" dirty="0" smtClean="0"/>
              <a:t/>
            </a:r>
            <a:br>
              <a:rPr lang="en-US" sz="4000" dirty="0" smtClean="0"/>
            </a:br>
            <a:endParaRPr lang="en-US" dirty="0"/>
          </a:p>
        </p:txBody>
      </p:sp>
      <p:sp>
        <p:nvSpPr>
          <p:cNvPr id="3" name="Content Placeholder 2"/>
          <p:cNvSpPr>
            <a:spLocks noGrp="1"/>
          </p:cNvSpPr>
          <p:nvPr>
            <p:ph idx="1"/>
          </p:nvPr>
        </p:nvSpPr>
        <p:spPr>
          <a:xfrm>
            <a:off x="457200" y="838200"/>
            <a:ext cx="8229600" cy="5287963"/>
          </a:xfrm>
        </p:spPr>
        <p:txBody>
          <a:bodyPr rtlCol="0">
            <a:normAutofit fontScale="62500" lnSpcReduction="20000"/>
          </a:bodyPr>
          <a:lstStyle/>
          <a:p>
            <a:pPr fontAlgn="auto">
              <a:spcAft>
                <a:spcPts val="0"/>
              </a:spcAft>
              <a:buFont typeface="Arial" pitchFamily="34" charset="0"/>
              <a:buChar char="•"/>
              <a:defRPr/>
            </a:pPr>
            <a:r>
              <a:rPr lang="en-US" b="1" dirty="0" smtClean="0"/>
              <a:t>Regional Agreements on SOPs after vetting through all Forum members.</a:t>
            </a:r>
          </a:p>
          <a:p>
            <a:pPr fontAlgn="auto">
              <a:spcAft>
                <a:spcPts val="0"/>
              </a:spcAft>
              <a:buFont typeface="Arial" pitchFamily="34" charset="0"/>
              <a:buChar char="•"/>
              <a:defRPr/>
            </a:pPr>
            <a:endParaRPr lang="en-US" sz="2800" b="1" dirty="0" smtClean="0"/>
          </a:p>
          <a:p>
            <a:pPr fontAlgn="auto">
              <a:spcAft>
                <a:spcPts val="0"/>
              </a:spcAft>
              <a:buFont typeface="Arial" pitchFamily="34" charset="0"/>
              <a:buChar char="•"/>
              <a:defRPr/>
            </a:pPr>
            <a:r>
              <a:rPr lang="en-US" b="1" dirty="0" smtClean="0"/>
              <a:t>Direct the HEP team to work with project managers at each compensation site to address technical shortcomings identified above.  </a:t>
            </a:r>
            <a:endParaRPr lang="en-US" sz="2800" b="1" dirty="0" smtClean="0"/>
          </a:p>
          <a:p>
            <a:pPr lvl="1" fontAlgn="auto">
              <a:spcAft>
                <a:spcPts val="0"/>
              </a:spcAft>
              <a:buFont typeface="Arial" pitchFamily="34" charset="0"/>
              <a:buChar char="–"/>
              <a:defRPr/>
            </a:pPr>
            <a:r>
              <a:rPr lang="en-US" b="1" dirty="0" smtClean="0"/>
              <a:t>For new projects, do this with baseline HEPs.  </a:t>
            </a:r>
            <a:endParaRPr lang="en-US" sz="2400" b="1" dirty="0" smtClean="0"/>
          </a:p>
          <a:p>
            <a:pPr lvl="1" fontAlgn="auto">
              <a:spcAft>
                <a:spcPts val="0"/>
              </a:spcAft>
              <a:buFont typeface="Arial" pitchFamily="34" charset="0"/>
              <a:buChar char="–"/>
              <a:defRPr/>
            </a:pPr>
            <a:r>
              <a:rPr lang="en-US" b="1" dirty="0" smtClean="0"/>
              <a:t>For existing projects, do this with follow-up HEPs. </a:t>
            </a:r>
            <a:endParaRPr lang="en-US" sz="2400" b="1" dirty="0" smtClean="0"/>
          </a:p>
          <a:p>
            <a:pPr lvl="1" fontAlgn="auto">
              <a:spcAft>
                <a:spcPts val="0"/>
              </a:spcAft>
              <a:buFont typeface="Arial" pitchFamily="34" charset="0"/>
              <a:buChar char="–"/>
              <a:defRPr/>
            </a:pPr>
            <a:r>
              <a:rPr lang="en-US" b="1" dirty="0" smtClean="0"/>
              <a:t>Consider adding to HEP team’s contract an express mandate and responsibility to identify inconsistencies in technical HEP applications throughout the region.</a:t>
            </a:r>
            <a:endParaRPr lang="en-US" sz="2400" b="1" dirty="0" smtClean="0"/>
          </a:p>
          <a:p>
            <a:pPr fontAlgn="auto">
              <a:spcAft>
                <a:spcPts val="0"/>
              </a:spcAft>
              <a:buFont typeface="Arial" pitchFamily="34" charset="0"/>
              <a:buChar char="•"/>
              <a:defRPr/>
            </a:pPr>
            <a:r>
              <a:rPr lang="en-US" b="1" dirty="0" smtClean="0"/>
              <a:t>Incorporate fish credit findings and recommendations as appropriate.</a:t>
            </a:r>
          </a:p>
          <a:p>
            <a:pPr fontAlgn="auto">
              <a:spcAft>
                <a:spcPts val="0"/>
              </a:spcAft>
              <a:buFont typeface="Arial" pitchFamily="34" charset="0"/>
              <a:buChar char="•"/>
              <a:defRPr/>
            </a:pPr>
            <a:endParaRPr lang="en-US" sz="2800" b="1" dirty="0" smtClean="0"/>
          </a:p>
          <a:p>
            <a:pPr fontAlgn="auto">
              <a:spcAft>
                <a:spcPts val="0"/>
              </a:spcAft>
              <a:buFont typeface="Arial" pitchFamily="34" charset="0"/>
              <a:buChar char="•"/>
              <a:defRPr/>
            </a:pPr>
            <a:r>
              <a:rPr lang="en-US" b="1" dirty="0" smtClean="0"/>
              <a:t>Reassign credits within lower four </a:t>
            </a:r>
            <a:r>
              <a:rPr lang="en-US" b="1" dirty="0" err="1" smtClean="0"/>
              <a:t>mainstem</a:t>
            </a:r>
            <a:r>
              <a:rPr lang="en-US" b="1" dirty="0" smtClean="0"/>
              <a:t> Columbia River dams.</a:t>
            </a:r>
            <a:endParaRPr lang="en-US" sz="2800" b="1" dirty="0" smtClean="0"/>
          </a:p>
          <a:p>
            <a:pPr lvl="1" fontAlgn="auto">
              <a:spcAft>
                <a:spcPts val="0"/>
              </a:spcAft>
              <a:buFont typeface="Arial" pitchFamily="34" charset="0"/>
              <a:buChar char="–"/>
              <a:defRPr/>
            </a:pPr>
            <a:r>
              <a:rPr lang="en-US" b="1" dirty="0" smtClean="0"/>
              <a:t>Unlike other areas in the basin, the lower four crediting can be reassigned based on existing HEP reports, so no need to wait or gather additional data.</a:t>
            </a:r>
          </a:p>
          <a:p>
            <a:pPr lvl="1" fontAlgn="auto">
              <a:spcAft>
                <a:spcPts val="0"/>
              </a:spcAft>
              <a:buFont typeface="Arial" pitchFamily="34" charset="0"/>
              <a:buChar char="–"/>
              <a:defRPr/>
            </a:pPr>
            <a:endParaRPr lang="en-US" sz="2400" b="1" dirty="0" smtClean="0"/>
          </a:p>
          <a:p>
            <a:pPr fontAlgn="auto">
              <a:spcAft>
                <a:spcPts val="0"/>
              </a:spcAft>
              <a:buFont typeface="Arial" pitchFamily="34" charset="0"/>
              <a:buChar char="•"/>
              <a:defRPr/>
            </a:pPr>
            <a:r>
              <a:rPr lang="en-US" b="1" dirty="0" smtClean="0"/>
              <a:t>Develop draft ledger for recommendation to Council for review and approval.</a:t>
            </a:r>
          </a:p>
          <a:p>
            <a:pPr lvl="1" fontAlgn="auto">
              <a:spcAft>
                <a:spcPts val="0"/>
              </a:spcAft>
              <a:buFont typeface="Arial" pitchFamily="34" charset="0"/>
              <a:buChar char="–"/>
              <a:defRPr/>
            </a:pPr>
            <a:r>
              <a:rPr lang="en-US" b="1" dirty="0" smtClean="0"/>
              <a:t>The ledger will report HUs protected and enhanced through the Council’s Fish and Wildlife Program.</a:t>
            </a:r>
            <a:endParaRPr lang="en-US" sz="2400" b="1" dirty="0" smtClean="0"/>
          </a:p>
          <a:p>
            <a:pPr fontAlgn="auto">
              <a:spcAft>
                <a:spcPts val="0"/>
              </a:spcAft>
              <a:buFont typeface="Arial" pitchFamily="34" charset="0"/>
              <a:buChar char="•"/>
              <a:defRPr/>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4" name="Trapezoid 13"/>
          <p:cNvSpPr/>
          <p:nvPr/>
        </p:nvSpPr>
        <p:spPr>
          <a:xfrm>
            <a:off x="3505200" y="4038600"/>
            <a:ext cx="4267200" cy="20574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t>Technical HEP w/ little or no policy implications</a:t>
            </a:r>
            <a:endParaRPr lang="en-US" sz="2800" dirty="0"/>
          </a:p>
        </p:txBody>
      </p:sp>
      <p:sp>
        <p:nvSpPr>
          <p:cNvPr id="15" name="Trapezoid 14"/>
          <p:cNvSpPr/>
          <p:nvPr/>
        </p:nvSpPr>
        <p:spPr>
          <a:xfrm>
            <a:off x="4038600" y="2514600"/>
            <a:ext cx="3200400" cy="1524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Sub-regional issues with policy implications</a:t>
            </a:r>
            <a:endParaRPr lang="en-US" sz="2400" dirty="0"/>
          </a:p>
        </p:txBody>
      </p:sp>
      <p:sp>
        <p:nvSpPr>
          <p:cNvPr id="17" name="Trapezoid 16"/>
          <p:cNvSpPr/>
          <p:nvPr/>
        </p:nvSpPr>
        <p:spPr>
          <a:xfrm>
            <a:off x="4419600" y="1447800"/>
            <a:ext cx="2438400" cy="1066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Policy level resolution required</a:t>
            </a:r>
            <a:endParaRPr lang="en-US" sz="2000" dirty="0"/>
          </a:p>
          <a:p>
            <a:pPr algn="ctr" fontAlgn="auto">
              <a:spcBef>
                <a:spcPts val="0"/>
              </a:spcBef>
              <a:spcAft>
                <a:spcPts val="0"/>
              </a:spcAft>
              <a:defRPr/>
            </a:pPr>
            <a:endParaRPr lang="en-US" sz="2000" dirty="0"/>
          </a:p>
        </p:txBody>
      </p:sp>
      <p:sp>
        <p:nvSpPr>
          <p:cNvPr id="7" name="Flowchart: Merge 6"/>
          <p:cNvSpPr/>
          <p:nvPr/>
        </p:nvSpPr>
        <p:spPr>
          <a:xfrm>
            <a:off x="2971800" y="1600200"/>
            <a:ext cx="609600" cy="2362200"/>
          </a:xfrm>
          <a:prstGeom prst="flowChartMerge">
            <a:avLst/>
          </a:prstGeom>
          <a:solidFill>
            <a:srgbClr xmlns:mc="http://schemas.openxmlformats.org/markup-compatibility/2006" xmlns:a14="http://schemas.microsoft.com/office/drawing/2010/main" val="FFFF00"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2971800" y="1600200"/>
            <a:ext cx="304800" cy="4495800"/>
          </a:xfrm>
          <a:prstGeom prst="rect">
            <a:avLst/>
          </a:prstGeom>
          <a:solidFill>
            <a:srgbClr xmlns:mc="http://schemas.openxmlformats.org/markup-compatibility/2006" xmlns:a14="http://schemas.microsoft.com/office/drawing/2010/main" val="FF0066"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3" name="TextBox 25"/>
          <p:cNvSpPr txBox="1">
            <a:spLocks noChangeArrowheads="1"/>
          </p:cNvSpPr>
          <p:nvPr/>
        </p:nvSpPr>
        <p:spPr bwMode="auto">
          <a:xfrm>
            <a:off x="3962400" y="609600"/>
            <a:ext cx="3376613" cy="584200"/>
          </a:xfrm>
          <a:prstGeom prst="rect">
            <a:avLst/>
          </a:prstGeom>
          <a:noFill/>
          <a:ln w="9525">
            <a:noFill/>
            <a:miter lim="800000"/>
            <a:headEnd/>
            <a:tailEnd/>
          </a:ln>
        </p:spPr>
        <p:txBody>
          <a:bodyPr wrap="none">
            <a:spAutoFit/>
          </a:bodyPr>
          <a:lstStyle/>
          <a:p>
            <a:r>
              <a:rPr lang="en-US" sz="3200" b="1">
                <a:solidFill>
                  <a:srgbClr xmlns:mc="http://schemas.openxmlformats.org/markup-compatibility/2006" xmlns:a14="http://schemas.microsoft.com/office/drawing/2010/main" val="FFFF00" mc:Ignorable=""/>
                </a:solidFill>
                <a:latin typeface="Calibri" pitchFamily="34" charset="0"/>
              </a:rPr>
              <a:t>Policy/Negotiation</a:t>
            </a:r>
          </a:p>
        </p:txBody>
      </p:sp>
      <p:cxnSp>
        <p:nvCxnSpPr>
          <p:cNvPr id="28" name="Straight Arrow Connector 27"/>
          <p:cNvCxnSpPr/>
          <p:nvPr/>
        </p:nvCxnSpPr>
        <p:spPr>
          <a:xfrm rot="5400000">
            <a:off x="3581400" y="1066800"/>
            <a:ext cx="381000" cy="381000"/>
          </a:xfrm>
          <a:prstGeom prst="straightConnector1">
            <a:avLst/>
          </a:prstGeom>
          <a:ln w="25400">
            <a:solidFill>
              <a:srgbClr xmlns:mc="http://schemas.openxmlformats.org/markup-compatibility/2006" xmlns:a14="http://schemas.microsoft.com/office/drawing/2010/main" val="FFFF00" mc:Ignorable=""/>
            </a:solidFill>
            <a:tailEnd type="arrow"/>
          </a:ln>
        </p:spPr>
        <p:style>
          <a:lnRef idx="1">
            <a:schemeClr val="accent1"/>
          </a:lnRef>
          <a:fillRef idx="0">
            <a:schemeClr val="accent1"/>
          </a:fillRef>
          <a:effectRef idx="0">
            <a:schemeClr val="accent1"/>
          </a:effectRef>
          <a:fontRef idx="minor">
            <a:schemeClr val="tx1"/>
          </a:fontRef>
        </p:style>
      </p:cxnSp>
      <p:sp>
        <p:nvSpPr>
          <p:cNvPr id="14345" name="TextBox 28"/>
          <p:cNvSpPr txBox="1">
            <a:spLocks noChangeArrowheads="1"/>
          </p:cNvSpPr>
          <p:nvPr/>
        </p:nvSpPr>
        <p:spPr bwMode="auto">
          <a:xfrm>
            <a:off x="304800" y="3429000"/>
            <a:ext cx="2197100" cy="584200"/>
          </a:xfrm>
          <a:prstGeom prst="rect">
            <a:avLst/>
          </a:prstGeom>
          <a:noFill/>
          <a:ln w="9525">
            <a:noFill/>
            <a:miter lim="800000"/>
            <a:headEnd/>
            <a:tailEnd/>
          </a:ln>
        </p:spPr>
        <p:txBody>
          <a:bodyPr wrap="none">
            <a:spAutoFit/>
          </a:bodyPr>
          <a:lstStyle/>
          <a:p>
            <a:r>
              <a:rPr lang="en-US" sz="3200" b="1">
                <a:solidFill>
                  <a:srgbClr xmlns:mc="http://schemas.openxmlformats.org/markup-compatibility/2006" xmlns:a14="http://schemas.microsoft.com/office/drawing/2010/main" val="FF0066" mc:Ignorable=""/>
                </a:solidFill>
                <a:latin typeface="Calibri" pitchFamily="34" charset="0"/>
              </a:rPr>
              <a:t>Consistency</a:t>
            </a:r>
          </a:p>
        </p:txBody>
      </p:sp>
      <p:cxnSp>
        <p:nvCxnSpPr>
          <p:cNvPr id="31" name="Straight Arrow Connector 30"/>
          <p:cNvCxnSpPr/>
          <p:nvPr/>
        </p:nvCxnSpPr>
        <p:spPr>
          <a:xfrm>
            <a:off x="2362200" y="3733800"/>
            <a:ext cx="533400" cy="1588"/>
          </a:xfrm>
          <a:prstGeom prst="straightConnector1">
            <a:avLst/>
          </a:prstGeom>
          <a:ln w="25400">
            <a:solidFill>
              <a:srgbClr xmlns:mc="http://schemas.openxmlformats.org/markup-compatibility/2006" xmlns:a14="http://schemas.microsoft.com/office/drawing/2010/main" val="FF0000" mc:Ignorable=""/>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324600" y="5486400"/>
            <a:ext cx="533400" cy="533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8" name="TextBox 11"/>
          <p:cNvSpPr txBox="1">
            <a:spLocks noChangeArrowheads="1"/>
          </p:cNvSpPr>
          <p:nvPr/>
        </p:nvSpPr>
        <p:spPr bwMode="auto">
          <a:xfrm>
            <a:off x="6400800" y="5410200"/>
            <a:ext cx="1752600" cy="646113"/>
          </a:xfrm>
          <a:prstGeom prst="rect">
            <a:avLst/>
          </a:prstGeom>
          <a:noFill/>
          <a:ln w="9525">
            <a:noFill/>
            <a:miter lim="800000"/>
            <a:headEnd/>
            <a:tailEnd/>
          </a:ln>
        </p:spPr>
        <p:txBody>
          <a:bodyPr>
            <a:spAutoFit/>
          </a:bodyPr>
          <a:lstStyle/>
          <a:p>
            <a:r>
              <a:rPr lang="en-US" sz="3600" b="1">
                <a:solidFill>
                  <a:schemeClr val="bg1"/>
                </a:solidFill>
                <a:latin typeface="Calibri"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4" name="Trapezoid 13"/>
          <p:cNvSpPr/>
          <p:nvPr/>
        </p:nvSpPr>
        <p:spPr>
          <a:xfrm>
            <a:off x="1447800" y="1676400"/>
            <a:ext cx="7239000" cy="4419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Wingdings" pitchFamily="2" charset="2"/>
              <a:buChar char="§"/>
              <a:defRPr/>
            </a:pPr>
            <a:r>
              <a:rPr lang="en-US" sz="3200" dirty="0">
                <a:solidFill>
                  <a:schemeClr val="bg1"/>
                </a:solidFill>
              </a:rPr>
              <a:t>Basic HEP SOPs</a:t>
            </a:r>
          </a:p>
          <a:p>
            <a:pPr algn="ctr" fontAlgn="auto">
              <a:spcBef>
                <a:spcPts val="0"/>
              </a:spcBef>
              <a:spcAft>
                <a:spcPts val="0"/>
              </a:spcAft>
              <a:buFont typeface="Wingdings" pitchFamily="2" charset="2"/>
              <a:buChar char="§"/>
              <a:defRPr/>
            </a:pPr>
            <a:r>
              <a:rPr lang="en-US" sz="3200" dirty="0">
                <a:solidFill>
                  <a:schemeClr val="bg1"/>
                </a:solidFill>
              </a:rPr>
              <a:t>Loss Assessment Matrices</a:t>
            </a:r>
          </a:p>
          <a:p>
            <a:pPr algn="ctr" fontAlgn="auto">
              <a:spcBef>
                <a:spcPts val="0"/>
              </a:spcBef>
              <a:spcAft>
                <a:spcPts val="0"/>
              </a:spcAft>
              <a:buFont typeface="Wingdings" pitchFamily="2" charset="2"/>
              <a:buChar char="§"/>
              <a:defRPr/>
            </a:pPr>
            <a:r>
              <a:rPr lang="en-US" sz="3200" dirty="0">
                <a:solidFill>
                  <a:schemeClr val="bg1"/>
                </a:solidFill>
              </a:rPr>
              <a:t>HU Stacking Procedures</a:t>
            </a:r>
          </a:p>
          <a:p>
            <a:pPr algn="ctr" fontAlgn="auto">
              <a:spcBef>
                <a:spcPts val="0"/>
              </a:spcBef>
              <a:spcAft>
                <a:spcPts val="0"/>
              </a:spcAft>
              <a:buFont typeface="Wingdings" pitchFamily="2" charset="2"/>
              <a:buChar char="§"/>
              <a:defRPr/>
            </a:pPr>
            <a:r>
              <a:rPr lang="en-US" sz="3200" dirty="0">
                <a:solidFill>
                  <a:schemeClr val="bg1"/>
                </a:solidFill>
              </a:rPr>
              <a:t>Crediting Dissimilar Cover Types</a:t>
            </a:r>
          </a:p>
          <a:p>
            <a:pPr algn="ctr" fontAlgn="auto">
              <a:spcBef>
                <a:spcPts val="0"/>
              </a:spcBef>
              <a:spcAft>
                <a:spcPts val="0"/>
              </a:spcAft>
              <a:buFont typeface="Wingdings" pitchFamily="2" charset="2"/>
              <a:buChar char="§"/>
              <a:defRPr/>
            </a:pPr>
            <a:r>
              <a:rPr lang="en-US" sz="3200" dirty="0">
                <a:solidFill>
                  <a:schemeClr val="bg1"/>
                </a:solidFill>
              </a:rPr>
              <a:t>Use of Appropriate HEP Models</a:t>
            </a:r>
          </a:p>
          <a:p>
            <a:pPr algn="ctr" fontAlgn="auto">
              <a:spcBef>
                <a:spcPts val="0"/>
              </a:spcBef>
              <a:spcAft>
                <a:spcPts val="0"/>
              </a:spcAft>
              <a:buFont typeface="Wingdings" pitchFamily="2" charset="2"/>
              <a:buChar char="§"/>
              <a:defRPr/>
            </a:pPr>
            <a:r>
              <a:rPr lang="en-US" sz="3200" dirty="0">
                <a:solidFill>
                  <a:schemeClr val="bg1"/>
                </a:solidFill>
              </a:rPr>
              <a:t>Proper use of HEP Models</a:t>
            </a:r>
          </a:p>
          <a:p>
            <a:pPr lvl="1" algn="ctr" fontAlgn="auto">
              <a:spcBef>
                <a:spcPts val="0"/>
              </a:spcBef>
              <a:spcAft>
                <a:spcPts val="0"/>
              </a:spcAft>
              <a:buFont typeface="Wingdings" pitchFamily="2" charset="2"/>
              <a:buChar char="§"/>
              <a:defRPr/>
            </a:pPr>
            <a:r>
              <a:rPr lang="en-US" sz="2800" dirty="0">
                <a:solidFill>
                  <a:schemeClr val="accent6">
                    <a:lumMod val="40000"/>
                    <a:lumOff val="60000"/>
                  </a:schemeClr>
                </a:solidFill>
              </a:rPr>
              <a:t>Model Equations</a:t>
            </a:r>
          </a:p>
          <a:p>
            <a:pPr lvl="1" algn="ctr" fontAlgn="auto">
              <a:spcBef>
                <a:spcPts val="0"/>
              </a:spcBef>
              <a:spcAft>
                <a:spcPts val="0"/>
              </a:spcAft>
              <a:buFont typeface="Wingdings" pitchFamily="2" charset="2"/>
              <a:buChar char="§"/>
              <a:defRPr/>
            </a:pPr>
            <a:r>
              <a:rPr lang="en-US" sz="2800" dirty="0">
                <a:solidFill>
                  <a:schemeClr val="accent6">
                    <a:lumMod val="40000"/>
                    <a:lumOff val="60000"/>
                  </a:schemeClr>
                </a:solidFill>
              </a:rPr>
              <a:t>Model Modifications</a:t>
            </a:r>
          </a:p>
          <a:p>
            <a:pPr lvl="1" fontAlgn="auto">
              <a:spcBef>
                <a:spcPts val="0"/>
              </a:spcBef>
              <a:spcAft>
                <a:spcPts val="0"/>
              </a:spcAft>
              <a:buFont typeface="Wingdings" pitchFamily="2" charset="2"/>
              <a:buChar char="§"/>
              <a:defRPr/>
            </a:pPr>
            <a:endParaRPr lang="en-US" sz="3200" dirty="0">
              <a:solidFill>
                <a:schemeClr val="bg1"/>
              </a:solidFill>
            </a:endParaRPr>
          </a:p>
        </p:txBody>
      </p:sp>
      <p:sp>
        <p:nvSpPr>
          <p:cNvPr id="25" name="Rectangle 24"/>
          <p:cNvSpPr/>
          <p:nvPr/>
        </p:nvSpPr>
        <p:spPr>
          <a:xfrm>
            <a:off x="609600" y="1600200"/>
            <a:ext cx="304800" cy="4495800"/>
          </a:xfrm>
          <a:prstGeom prst="rect">
            <a:avLst/>
          </a:prstGeom>
          <a:solidFill>
            <a:srgbClr xmlns:mc="http://schemas.openxmlformats.org/markup-compatibility/2006" xmlns:a14="http://schemas.microsoft.com/office/drawing/2010/main" val="FF0066"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4" name="TextBox 10"/>
          <p:cNvSpPr txBox="1">
            <a:spLocks noChangeArrowheads="1"/>
          </p:cNvSpPr>
          <p:nvPr/>
        </p:nvSpPr>
        <p:spPr bwMode="auto">
          <a:xfrm>
            <a:off x="4191000" y="457200"/>
            <a:ext cx="1620838" cy="830263"/>
          </a:xfrm>
          <a:prstGeom prst="rect">
            <a:avLst/>
          </a:prstGeom>
          <a:noFill/>
          <a:ln w="9525">
            <a:noFill/>
            <a:miter lim="800000"/>
            <a:headEnd/>
            <a:tailEnd/>
          </a:ln>
        </p:spPr>
        <p:txBody>
          <a:bodyPr wrap="none">
            <a:spAutoFit/>
          </a:bodyPr>
          <a:lstStyle/>
          <a:p>
            <a:r>
              <a:rPr lang="en-US" sz="4800" b="1">
                <a:solidFill>
                  <a:schemeClr val="bg1"/>
                </a:solidFill>
                <a:latin typeface="Calibri" pitchFamily="34" charset="0"/>
              </a:rPr>
              <a:t>Tier 1</a:t>
            </a:r>
          </a:p>
        </p:txBody>
      </p:sp>
      <p:sp>
        <p:nvSpPr>
          <p:cNvPr id="12" name="Trapezoid 11"/>
          <p:cNvSpPr/>
          <p:nvPr/>
        </p:nvSpPr>
        <p:spPr>
          <a:xfrm>
            <a:off x="609600" y="304800"/>
            <a:ext cx="838200" cy="2286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dirty="0"/>
          </a:p>
        </p:txBody>
      </p:sp>
      <p:sp>
        <p:nvSpPr>
          <p:cNvPr id="13" name="Trapezoid 12"/>
          <p:cNvSpPr/>
          <p:nvPr/>
        </p:nvSpPr>
        <p:spPr>
          <a:xfrm>
            <a:off x="533400" y="533400"/>
            <a:ext cx="990600" cy="304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dirty="0"/>
          </a:p>
        </p:txBody>
      </p:sp>
      <p:sp>
        <p:nvSpPr>
          <p:cNvPr id="16" name="Trapezoid 15"/>
          <p:cNvSpPr/>
          <p:nvPr/>
        </p:nvSpPr>
        <p:spPr>
          <a:xfrm>
            <a:off x="381000" y="838200"/>
            <a:ext cx="1295400" cy="45720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dirty="0">
              <a:solidFill>
                <a:schemeClr val="bg1"/>
              </a:solidFill>
            </a:endParaRPr>
          </a:p>
        </p:txBody>
      </p:sp>
      <p:sp>
        <p:nvSpPr>
          <p:cNvPr id="18" name="Oval 17"/>
          <p:cNvSpPr/>
          <p:nvPr/>
        </p:nvSpPr>
        <p:spPr>
          <a:xfrm>
            <a:off x="2057400" y="4876800"/>
            <a:ext cx="1143000" cy="1143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b="1" dirty="0"/>
              <a:t>?</a:t>
            </a:r>
          </a:p>
        </p:txBody>
      </p:sp>
      <p:cxnSp>
        <p:nvCxnSpPr>
          <p:cNvPr id="20" name="Straight Connector 19"/>
          <p:cNvCxnSpPr/>
          <p:nvPr/>
        </p:nvCxnSpPr>
        <p:spPr>
          <a:xfrm rot="10800000" flipV="1">
            <a:off x="2209800" y="5105400"/>
            <a:ext cx="838200" cy="6858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33400" y="173038"/>
            <a:ext cx="8458200" cy="6648450"/>
          </a:xfrm>
          <a:prstGeom prst="rect">
            <a:avLst/>
          </a:prstGeom>
          <a:noFill/>
          <a:ln w="9525">
            <a:noFill/>
            <a:miter lim="800000"/>
            <a:headEnd/>
            <a:tailEnd/>
          </a:ln>
          <a:effectLst/>
        </p:spPr>
        <p:txBody>
          <a:bodyPr anchor="ctr">
            <a:spAutoFit/>
          </a:bodyPr>
          <a:lstStyle/>
          <a:p>
            <a:pPr marL="457200" indent="-457200" fontAlgn="auto">
              <a:spcBef>
                <a:spcPts val="0"/>
              </a:spcBef>
              <a:spcAft>
                <a:spcPts val="0"/>
              </a:spcAft>
              <a:defRPr/>
            </a:pPr>
            <a:r>
              <a:rPr lang="en-US" sz="2400" b="1" dirty="0">
                <a:latin typeface="Arial" pitchFamily="34" charset="0"/>
                <a:ea typeface="Calibri" pitchFamily="34" charset="0"/>
                <a:cs typeface="Times New Roman" pitchFamily="18" charset="0"/>
              </a:rPr>
              <a:t>Sources of Variation in crediting due to HEP methods</a:t>
            </a:r>
            <a:r>
              <a:rPr lang="en-US" dirty="0">
                <a:latin typeface="+mn-lt"/>
              </a:rPr>
              <a:t> </a:t>
            </a:r>
          </a:p>
          <a:p>
            <a:pPr marL="457200" indent="-457200" fontAlgn="auto">
              <a:spcBef>
                <a:spcPts val="0"/>
              </a:spcBef>
              <a:spcAft>
                <a:spcPts val="0"/>
              </a:spcAft>
              <a:defRPr/>
            </a:pPr>
            <a:endParaRPr lang="en-US" dirty="0">
              <a:latin typeface="+mn-lt"/>
            </a:endParaRPr>
          </a:p>
          <a:p>
            <a:pPr marL="457200" indent="-457200" fontAlgn="auto">
              <a:spcBef>
                <a:spcPts val="0"/>
              </a:spcBef>
              <a:spcAft>
                <a:spcPts val="0"/>
              </a:spcAft>
              <a:buFont typeface="+mj-lt"/>
              <a:buAutoNum type="arabicPeriod"/>
              <a:defRPr/>
            </a:pPr>
            <a:r>
              <a:rPr lang="en-US" b="1" dirty="0">
                <a:latin typeface="+mn-lt"/>
              </a:rPr>
              <a:t>Cover Typing - Delineation of cover type boundaries </a:t>
            </a:r>
            <a:endParaRPr lang="en-US" sz="1600" b="1" dirty="0">
              <a:latin typeface="+mn-lt"/>
            </a:endParaRPr>
          </a:p>
          <a:p>
            <a:pPr marL="342900" indent="-342900" fontAlgn="auto">
              <a:spcBef>
                <a:spcPts val="0"/>
              </a:spcBef>
              <a:spcAft>
                <a:spcPts val="0"/>
              </a:spcAft>
              <a:buFont typeface="+mj-lt"/>
              <a:buAutoNum type="arabicPeriod"/>
              <a:defRPr/>
            </a:pPr>
            <a:r>
              <a:rPr lang="en-US" b="1" dirty="0">
                <a:latin typeface="+mn-lt"/>
              </a:rPr>
              <a:t>Similarity (or lack thereof),  between habitats characterized in losses and compensation lands</a:t>
            </a:r>
            <a:endParaRPr lang="en-US" sz="1600" b="1" dirty="0">
              <a:latin typeface="+mn-lt"/>
            </a:endParaRPr>
          </a:p>
          <a:p>
            <a:pPr marL="342900" indent="-342900" fontAlgn="auto">
              <a:spcBef>
                <a:spcPts val="0"/>
              </a:spcBef>
              <a:spcAft>
                <a:spcPts val="0"/>
              </a:spcAft>
              <a:buFont typeface="+mj-lt"/>
              <a:buAutoNum type="arabicPeriod"/>
              <a:defRPr/>
            </a:pPr>
            <a:r>
              <a:rPr lang="en-US" b="1" dirty="0">
                <a:latin typeface="+mn-lt"/>
              </a:rPr>
              <a:t>Choice of HEP species- for original losses and compensation lands</a:t>
            </a:r>
            <a:endParaRPr lang="en-US" sz="1600" b="1" dirty="0">
              <a:latin typeface="+mn-lt"/>
            </a:endParaRPr>
          </a:p>
          <a:p>
            <a:pPr marL="800100" lvl="1" indent="-342900" fontAlgn="auto">
              <a:spcBef>
                <a:spcPts val="0"/>
              </a:spcBef>
              <a:spcAft>
                <a:spcPts val="0"/>
              </a:spcAft>
              <a:buFont typeface="Arial" pitchFamily="34" charset="0"/>
              <a:buChar char="•"/>
              <a:defRPr/>
            </a:pPr>
            <a:r>
              <a:rPr lang="en-US" b="1" i="1" dirty="0">
                <a:latin typeface="+mn-lt"/>
              </a:rPr>
              <a:t>Should be a good representation of habitat quality</a:t>
            </a:r>
            <a:endParaRPr lang="en-US" sz="1600" b="1" dirty="0">
              <a:latin typeface="+mn-lt"/>
            </a:endParaRPr>
          </a:p>
          <a:p>
            <a:pPr marL="342900" indent="-342900" fontAlgn="auto">
              <a:spcBef>
                <a:spcPts val="0"/>
              </a:spcBef>
              <a:spcAft>
                <a:spcPts val="0"/>
              </a:spcAft>
              <a:buFont typeface="+mj-lt"/>
              <a:buAutoNum type="arabicPeriod"/>
              <a:defRPr/>
            </a:pPr>
            <a:r>
              <a:rPr lang="en-US" b="1" dirty="0">
                <a:latin typeface="+mn-lt"/>
              </a:rPr>
              <a:t>Lack of peer review or consistency of HEP models chosen for losses or compensation lands.</a:t>
            </a:r>
            <a:endParaRPr lang="en-US" sz="1600" b="1" dirty="0">
              <a:latin typeface="+mn-lt"/>
            </a:endParaRPr>
          </a:p>
          <a:p>
            <a:pPr marL="342900" indent="-342900" fontAlgn="auto">
              <a:spcBef>
                <a:spcPts val="0"/>
              </a:spcBef>
              <a:spcAft>
                <a:spcPts val="0"/>
              </a:spcAft>
              <a:buFont typeface="+mj-lt"/>
              <a:buAutoNum type="arabicPeriod"/>
              <a:defRPr/>
            </a:pPr>
            <a:r>
              <a:rPr lang="en-US" b="1" dirty="0">
                <a:latin typeface="+mn-lt"/>
              </a:rPr>
              <a:t>Choice of substitute HEP species when out of kind- </a:t>
            </a:r>
            <a:endParaRPr lang="en-US" sz="1600" b="1" dirty="0">
              <a:latin typeface="+mn-lt"/>
            </a:endParaRPr>
          </a:p>
          <a:p>
            <a:pPr marL="800100" lvl="1" indent="-342900" fontAlgn="auto">
              <a:spcBef>
                <a:spcPts val="0"/>
              </a:spcBef>
              <a:spcAft>
                <a:spcPts val="0"/>
              </a:spcAft>
              <a:buFont typeface="Arial" pitchFamily="34" charset="0"/>
              <a:buChar char="•"/>
              <a:defRPr/>
            </a:pPr>
            <a:r>
              <a:rPr lang="en-US" b="1" dirty="0">
                <a:latin typeface="+mn-lt"/>
              </a:rPr>
              <a:t>Covering same habitat attributes with same number of species</a:t>
            </a:r>
            <a:endParaRPr lang="en-US" sz="1600" b="1" dirty="0">
              <a:latin typeface="+mn-lt"/>
            </a:endParaRPr>
          </a:p>
          <a:p>
            <a:pPr marL="342900" indent="-342900" fontAlgn="auto">
              <a:spcBef>
                <a:spcPts val="0"/>
              </a:spcBef>
              <a:spcAft>
                <a:spcPts val="0"/>
              </a:spcAft>
              <a:buFont typeface="+mj-lt"/>
              <a:buAutoNum type="arabicPeriod"/>
              <a:defRPr/>
            </a:pPr>
            <a:r>
              <a:rPr lang="en-US" b="1" dirty="0">
                <a:latin typeface="+mn-lt"/>
              </a:rPr>
              <a:t>Modification or lack of suitable modification of HEP models.</a:t>
            </a:r>
            <a:endParaRPr lang="en-US" sz="1600" b="1" dirty="0">
              <a:latin typeface="+mn-lt"/>
            </a:endParaRPr>
          </a:p>
          <a:p>
            <a:pPr marL="800100" lvl="1" indent="-342900" fontAlgn="auto">
              <a:spcBef>
                <a:spcPts val="0"/>
              </a:spcBef>
              <a:spcAft>
                <a:spcPts val="0"/>
              </a:spcAft>
              <a:buFont typeface="Arial" pitchFamily="34" charset="0"/>
              <a:buChar char="•"/>
              <a:defRPr/>
            </a:pPr>
            <a:r>
              <a:rPr lang="en-US" b="1" dirty="0">
                <a:latin typeface="+mn-lt"/>
              </a:rPr>
              <a:t>Appropriate/inappropriate selection of model</a:t>
            </a:r>
            <a:endParaRPr lang="en-US" sz="1600" b="1" dirty="0">
              <a:latin typeface="+mn-lt"/>
            </a:endParaRPr>
          </a:p>
          <a:p>
            <a:pPr marL="800100" lvl="1" indent="-342900" fontAlgn="auto">
              <a:spcBef>
                <a:spcPts val="0"/>
              </a:spcBef>
              <a:spcAft>
                <a:spcPts val="0"/>
              </a:spcAft>
              <a:buFont typeface="Arial" pitchFamily="34" charset="0"/>
              <a:buChar char="•"/>
              <a:defRPr/>
            </a:pPr>
            <a:r>
              <a:rPr lang="en-US" b="1" dirty="0">
                <a:latin typeface="+mn-lt"/>
              </a:rPr>
              <a:t>Use of updated models for mitigation while losses are static with old models.</a:t>
            </a:r>
            <a:endParaRPr lang="en-US" sz="1600" b="1" dirty="0">
              <a:latin typeface="+mn-lt"/>
            </a:endParaRPr>
          </a:p>
          <a:p>
            <a:pPr marL="800100" lvl="1" indent="-342900" fontAlgn="auto">
              <a:spcBef>
                <a:spcPts val="0"/>
              </a:spcBef>
              <a:spcAft>
                <a:spcPts val="0"/>
              </a:spcAft>
              <a:buFont typeface="Arial" pitchFamily="34" charset="0"/>
              <a:buChar char="•"/>
              <a:defRPr/>
            </a:pPr>
            <a:r>
              <a:rPr lang="en-US" b="1" dirty="0">
                <a:latin typeface="+mn-lt"/>
              </a:rPr>
              <a:t>Appropriate/inappropriate alteration of equations to address site specific realities.</a:t>
            </a:r>
            <a:endParaRPr lang="en-US" sz="1600" b="1" dirty="0">
              <a:latin typeface="+mn-lt"/>
            </a:endParaRPr>
          </a:p>
          <a:p>
            <a:pPr marL="800100" lvl="1" indent="-342900" fontAlgn="auto">
              <a:spcBef>
                <a:spcPts val="0"/>
              </a:spcBef>
              <a:spcAft>
                <a:spcPts val="0"/>
              </a:spcAft>
              <a:buFont typeface="Arial" pitchFamily="34" charset="0"/>
              <a:buChar char="•"/>
              <a:defRPr/>
            </a:pPr>
            <a:r>
              <a:rPr lang="en-US" b="1" dirty="0">
                <a:latin typeface="+mn-lt"/>
              </a:rPr>
              <a:t>Real world differences in application of model from original area</a:t>
            </a:r>
            <a:endParaRPr lang="en-US" sz="1600" b="1" dirty="0">
              <a:latin typeface="+mn-lt"/>
            </a:endParaRPr>
          </a:p>
          <a:p>
            <a:pPr marL="342900" indent="-342900" fontAlgn="auto">
              <a:spcBef>
                <a:spcPts val="0"/>
              </a:spcBef>
              <a:spcAft>
                <a:spcPts val="0"/>
              </a:spcAft>
              <a:buFont typeface="+mj-lt"/>
              <a:buAutoNum type="arabicPeriod"/>
              <a:defRPr/>
            </a:pPr>
            <a:r>
              <a:rPr lang="en-US" b="1" dirty="0">
                <a:latin typeface="+mn-lt"/>
              </a:rPr>
              <a:t>Field Data Collection techniques-</a:t>
            </a:r>
            <a:endParaRPr lang="en-US" sz="1600" b="1" dirty="0">
              <a:latin typeface="+mn-lt"/>
            </a:endParaRPr>
          </a:p>
          <a:p>
            <a:pPr marL="800100" lvl="1" indent="-342900" fontAlgn="auto">
              <a:spcBef>
                <a:spcPts val="0"/>
              </a:spcBef>
              <a:spcAft>
                <a:spcPts val="0"/>
              </a:spcAft>
              <a:buFont typeface="Arial" pitchFamily="34" charset="0"/>
              <a:buChar char="•"/>
              <a:defRPr/>
            </a:pPr>
            <a:r>
              <a:rPr lang="en-US" b="1" dirty="0">
                <a:latin typeface="+mn-lt"/>
              </a:rPr>
              <a:t>Changes in Techniques and intensity of survey</a:t>
            </a:r>
            <a:endParaRPr lang="en-US" sz="1600" b="1" dirty="0">
              <a:latin typeface="+mn-lt"/>
            </a:endParaRPr>
          </a:p>
          <a:p>
            <a:pPr marL="800100" lvl="1" indent="-342900" fontAlgn="auto">
              <a:spcBef>
                <a:spcPts val="0"/>
              </a:spcBef>
              <a:spcAft>
                <a:spcPts val="0"/>
              </a:spcAft>
              <a:buFont typeface="Arial" pitchFamily="34" charset="0"/>
              <a:buChar char="•"/>
              <a:defRPr/>
            </a:pPr>
            <a:r>
              <a:rPr lang="en-US" b="1" dirty="0">
                <a:latin typeface="+mn-lt"/>
              </a:rPr>
              <a:t>Changes in survey staff</a:t>
            </a:r>
            <a:endParaRPr lang="en-US" sz="1600" b="1" dirty="0">
              <a:latin typeface="+mn-lt"/>
            </a:endParaRPr>
          </a:p>
          <a:p>
            <a:pPr marL="800100" lvl="1" indent="-342900" fontAlgn="auto">
              <a:spcBef>
                <a:spcPts val="0"/>
              </a:spcBef>
              <a:spcAft>
                <a:spcPts val="0"/>
              </a:spcAft>
              <a:buFont typeface="Arial" pitchFamily="34" charset="0"/>
              <a:buChar char="•"/>
              <a:defRPr/>
            </a:pPr>
            <a:r>
              <a:rPr lang="en-US" b="1" dirty="0">
                <a:latin typeface="+mn-lt"/>
              </a:rPr>
              <a:t>Season of survey/</a:t>
            </a:r>
            <a:r>
              <a:rPr lang="en-US" b="1" dirty="0" err="1">
                <a:latin typeface="+mn-lt"/>
              </a:rPr>
              <a:t>phenology</a:t>
            </a:r>
            <a:endParaRPr lang="en-US" sz="1600" b="1" dirty="0">
              <a:latin typeface="+mn-lt"/>
            </a:endParaRPr>
          </a:p>
          <a:p>
            <a:pPr marL="800100" lvl="1" indent="-342900" fontAlgn="auto">
              <a:spcBef>
                <a:spcPts val="0"/>
              </a:spcBef>
              <a:spcAft>
                <a:spcPts val="0"/>
              </a:spcAft>
              <a:buFont typeface="Arial" pitchFamily="34" charset="0"/>
              <a:buChar char="•"/>
              <a:defRPr/>
            </a:pPr>
            <a:r>
              <a:rPr lang="en-US" b="1" dirty="0">
                <a:latin typeface="+mn-lt"/>
              </a:rPr>
              <a:t>Under represented or over represented cover types</a:t>
            </a:r>
            <a:endParaRPr lang="en-US" sz="1600" b="1" dirty="0">
              <a:latin typeface="+mn-lt"/>
            </a:endParaRPr>
          </a:p>
          <a:p>
            <a:pPr>
              <a:defRPr/>
            </a:pPr>
            <a:endParaRPr lang="en-US" sz="2400" dirty="0">
              <a:latin typeface="Arial" pitchFamily="34" charset="0"/>
            </a:endParaRPr>
          </a:p>
        </p:txBody>
      </p:sp>
      <p:sp>
        <p:nvSpPr>
          <p:cNvPr id="16387" name="TextBox 21"/>
          <p:cNvSpPr txBox="1">
            <a:spLocks noChangeArrowheads="1"/>
          </p:cNvSpPr>
          <p:nvPr/>
        </p:nvSpPr>
        <p:spPr bwMode="auto">
          <a:xfrm>
            <a:off x="990600" y="16764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1066800" y="228600"/>
            <a:ext cx="6896100" cy="63341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8434" name="TextBox 21"/>
          <p:cNvSpPr txBox="1">
            <a:spLocks noChangeArrowheads="1"/>
          </p:cNvSpPr>
          <p:nvPr/>
        </p:nvSpPr>
        <p:spPr bwMode="auto">
          <a:xfrm>
            <a:off x="990600" y="16764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4577" name="Rectangle 1"/>
          <p:cNvSpPr>
            <a:spLocks noChangeArrowheads="1"/>
          </p:cNvSpPr>
          <p:nvPr/>
        </p:nvSpPr>
        <p:spPr bwMode="auto">
          <a:xfrm>
            <a:off x="0" y="258763"/>
            <a:ext cx="9144000" cy="6370637"/>
          </a:xfrm>
          <a:prstGeom prst="rect">
            <a:avLst/>
          </a:prstGeom>
          <a:noFill/>
          <a:ln w="9525">
            <a:noFill/>
            <a:miter lim="800000"/>
            <a:headEnd/>
            <a:tailEnd/>
          </a:ln>
          <a:effectLst/>
        </p:spPr>
        <p:txBody>
          <a:bodyPr anchor="ctr">
            <a:spAutoFit/>
          </a:bodyPr>
          <a:lstStyle/>
          <a:p>
            <a:pPr algn="ctr">
              <a:defRPr/>
            </a:pPr>
            <a:r>
              <a:rPr lang="en-US" sz="2400" b="1" i="1" dirty="0">
                <a:latin typeface="Arial" pitchFamily="34" charset="0"/>
                <a:ea typeface="Calibri" pitchFamily="34" charset="0"/>
                <a:cs typeface="Times New Roman" pitchFamily="18" charset="0"/>
              </a:rPr>
              <a:t>Variation Standard Operating Procedures (SOP’s) </a:t>
            </a:r>
          </a:p>
          <a:p>
            <a:pPr>
              <a:defRPr/>
            </a:pPr>
            <a:endParaRPr lang="en-US" sz="2400" i="1" dirty="0">
              <a:latin typeface="Arial" pitchFamily="34" charset="0"/>
              <a:ea typeface="Calibri" pitchFamily="34" charset="0"/>
              <a:cs typeface="Times New Roman" pitchFamily="18" charset="0"/>
            </a:endParaRPr>
          </a:p>
          <a:p>
            <a:pPr marL="457200" indent="-457200" eaLnBrk="0" hangingPunct="0">
              <a:buFont typeface="+mj-lt"/>
              <a:buAutoNum type="arabicPeriod"/>
              <a:defRPr/>
            </a:pPr>
            <a:r>
              <a:rPr lang="en-US" sz="2400" i="1" dirty="0">
                <a:latin typeface="Arial" pitchFamily="34" charset="0"/>
                <a:ea typeface="Calibri" pitchFamily="34" charset="0"/>
                <a:cs typeface="Times New Roman" pitchFamily="18" charset="0"/>
              </a:rPr>
              <a:t>Use tools, models, and methods that most accurately reflect the quality and quantity of the habitats being protected and managed.</a:t>
            </a:r>
          </a:p>
          <a:p>
            <a:pPr marL="457200" indent="-457200" eaLnBrk="0" hangingPunct="0">
              <a:buFont typeface="+mj-lt"/>
              <a:buAutoNum type="arabicPeriod"/>
              <a:defRPr/>
            </a:pPr>
            <a:endParaRPr lang="en-US" sz="2400" i="1" dirty="0">
              <a:latin typeface="Arial" pitchFamily="34" charset="0"/>
              <a:ea typeface="Calibri" pitchFamily="34" charset="0"/>
              <a:cs typeface="Times New Roman" pitchFamily="18" charset="0"/>
            </a:endParaRPr>
          </a:p>
          <a:p>
            <a:pPr marL="457200" indent="-457200" eaLnBrk="0" hangingPunct="0">
              <a:buFont typeface="+mj-lt"/>
              <a:buAutoNum type="arabicPeriod"/>
              <a:defRPr/>
            </a:pPr>
            <a:r>
              <a:rPr lang="en-US" sz="2400" i="1" dirty="0">
                <a:latin typeface="Arial" pitchFamily="34" charset="0"/>
                <a:ea typeface="Calibri" pitchFamily="34" charset="0"/>
                <a:cs typeface="Times New Roman" pitchFamily="18" charset="0"/>
              </a:rPr>
              <a:t>HEP methods used should reflect the site specific habitat parameters and management goals of the property and may differ from the HEP methods used in determining the losses. </a:t>
            </a:r>
          </a:p>
          <a:p>
            <a:pPr marL="457200" indent="-457200" eaLnBrk="0" hangingPunct="0">
              <a:buFont typeface="+mj-lt"/>
              <a:buAutoNum type="arabicPeriod"/>
              <a:defRPr/>
            </a:pPr>
            <a:endParaRPr lang="en-US" sz="2400" i="1" dirty="0">
              <a:latin typeface="Arial" pitchFamily="34" charset="0"/>
              <a:ea typeface="Calibri" pitchFamily="34" charset="0"/>
              <a:cs typeface="Times New Roman" pitchFamily="18" charset="0"/>
            </a:endParaRPr>
          </a:p>
          <a:p>
            <a:pPr marL="457200" indent="-457200" eaLnBrk="0" hangingPunct="0">
              <a:buFont typeface="+mj-lt"/>
              <a:buAutoNum type="arabicPeriod"/>
              <a:defRPr/>
            </a:pPr>
            <a:r>
              <a:rPr lang="en-US" sz="2400" i="1" dirty="0">
                <a:latin typeface="Arial" pitchFamily="34" charset="0"/>
                <a:ea typeface="Calibri" pitchFamily="34" charset="0"/>
                <a:cs typeface="Times New Roman" pitchFamily="18" charset="0"/>
              </a:rPr>
              <a:t>When disagreements arise, the project proponent should seek resolution through consultation with BPA, HEP team, and sub-basin or provincial co-managers to assure consistency and accuracy. </a:t>
            </a:r>
          </a:p>
          <a:p>
            <a:pPr marL="457200" indent="-457200" eaLnBrk="0" hangingPunct="0">
              <a:buFont typeface="+mj-lt"/>
              <a:buAutoNum type="arabicPeriod"/>
              <a:defRPr/>
            </a:pPr>
            <a:endParaRPr lang="en-US" sz="2400" i="1" dirty="0">
              <a:latin typeface="Arial" pitchFamily="34" charset="0"/>
              <a:ea typeface="Calibri" pitchFamily="34" charset="0"/>
              <a:cs typeface="Times New Roman" pitchFamily="18" charset="0"/>
            </a:endParaRPr>
          </a:p>
          <a:p>
            <a:pPr marL="457200" indent="-457200" eaLnBrk="0" hangingPunct="0">
              <a:buFont typeface="+mj-lt"/>
              <a:buAutoNum type="arabicPeriod"/>
              <a:defRPr/>
            </a:pPr>
            <a:r>
              <a:rPr lang="en-US" sz="2400" i="1" dirty="0">
                <a:latin typeface="Arial" pitchFamily="34" charset="0"/>
                <a:ea typeface="Calibri" pitchFamily="34" charset="0"/>
                <a:cs typeface="Times New Roman" pitchFamily="18" charset="0"/>
              </a:rPr>
              <a:t>Consider validating new or significantly modified models with appropriate testing and review.</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i="1" dirty="0" smtClean="0"/>
              <a:t>Species Stacking</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rtlCol="0">
            <a:normAutofit fontScale="92500" lnSpcReduction="10000"/>
          </a:bodyPr>
          <a:lstStyle/>
          <a:p>
            <a:pPr fontAlgn="auto">
              <a:spcAft>
                <a:spcPts val="0"/>
              </a:spcAft>
              <a:buFont typeface="Arial" pitchFamily="34" charset="0"/>
              <a:buNone/>
              <a:defRPr/>
            </a:pPr>
            <a:r>
              <a:rPr lang="en-US" b="1" i="1" dirty="0" smtClean="0"/>
              <a:t>Stacking occurs when multiple species are used to characterize the quality of a single cover type.  It becomes a crediting issue when the same number of species used to assess losses  are not in turn used to characterize the compensation lands. </a:t>
            </a:r>
          </a:p>
          <a:p>
            <a:pPr lvl="1" fontAlgn="auto">
              <a:spcAft>
                <a:spcPts val="0"/>
              </a:spcAft>
              <a:buFont typeface="Arial" pitchFamily="34" charset="0"/>
              <a:buChar char="–"/>
              <a:defRPr/>
            </a:pPr>
            <a:r>
              <a:rPr lang="en-US" i="1" dirty="0" smtClean="0"/>
              <a:t>Stacking is an issue of how you adjust the credits of the mitigation sites to be in balance with the number of species used to characterize the losses. </a:t>
            </a:r>
          </a:p>
          <a:p>
            <a:pPr lvl="1" fontAlgn="auto">
              <a:spcAft>
                <a:spcPts val="0"/>
              </a:spcAft>
              <a:buFont typeface="Arial" pitchFamily="34" charset="0"/>
              <a:buChar char="–"/>
              <a:defRPr/>
            </a:pPr>
            <a:r>
              <a:rPr lang="en-US" i="1" dirty="0" smtClean="0"/>
              <a:t>Loss assessments are what they are and should not be revised or replaced to address stacking issues.</a:t>
            </a:r>
            <a:endParaRPr lang="en-US" dirty="0" smtClean="0"/>
          </a:p>
          <a:p>
            <a:pPr fontAlgn="auto">
              <a:spcAft>
                <a:spcPts val="0"/>
              </a:spcAft>
              <a:buFont typeface="Arial" pitchFamily="34" charset="0"/>
              <a:buChar char="•"/>
              <a:defRPr/>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p:spPr>
        <p:txBody>
          <a:bodyPr rtlCol="0">
            <a:normAutofit fontScale="90000"/>
          </a:bodyPr>
          <a:lstStyle/>
          <a:p>
            <a:pPr fontAlgn="auto">
              <a:spcAft>
                <a:spcPts val="0"/>
              </a:spcAft>
              <a:defRPr/>
            </a:pPr>
            <a:r>
              <a:rPr lang="en-US" b="1" i="1" dirty="0" smtClean="0"/>
              <a:t>Stacking SOP’s</a:t>
            </a:r>
            <a:r>
              <a:rPr lang="en-US" dirty="0" smtClean="0"/>
              <a:t/>
            </a:r>
            <a:br>
              <a:rPr lang="en-US" dirty="0" smtClean="0"/>
            </a:br>
            <a:endParaRPr lang="en-US" dirty="0"/>
          </a:p>
        </p:txBody>
      </p:sp>
      <p:sp>
        <p:nvSpPr>
          <p:cNvPr id="3" name="Content Placeholder 2"/>
          <p:cNvSpPr>
            <a:spLocks noGrp="1"/>
          </p:cNvSpPr>
          <p:nvPr>
            <p:ph idx="1"/>
          </p:nvPr>
        </p:nvSpPr>
        <p:spPr>
          <a:xfrm>
            <a:off x="457200" y="1219200"/>
            <a:ext cx="8229600" cy="5410200"/>
          </a:xfrm>
        </p:spPr>
        <p:txBody>
          <a:bodyPr rtlCol="0">
            <a:normAutofit fontScale="62500" lnSpcReduction="20000"/>
          </a:bodyPr>
          <a:lstStyle/>
          <a:p>
            <a:pPr marL="514350" indent="-514350" fontAlgn="auto">
              <a:spcAft>
                <a:spcPts val="0"/>
              </a:spcAft>
              <a:buFont typeface="+mj-lt"/>
              <a:buAutoNum type="arabicPeriod"/>
              <a:defRPr/>
            </a:pPr>
            <a:r>
              <a:rPr lang="en-US" b="1" i="1" dirty="0" smtClean="0"/>
              <a:t>Use the same number of species to characterize the out of kind cover types as were used to characterize the loss assessment cover types. </a:t>
            </a:r>
          </a:p>
          <a:p>
            <a:pPr marL="514350" indent="-514350" fontAlgn="auto">
              <a:spcAft>
                <a:spcPts val="0"/>
              </a:spcAft>
              <a:buFont typeface="+mj-lt"/>
              <a:buAutoNum type="arabicPeriod"/>
              <a:defRPr/>
            </a:pPr>
            <a:endParaRPr lang="en-US" b="1" dirty="0" smtClean="0"/>
          </a:p>
          <a:p>
            <a:pPr marL="514350" indent="-514350" fontAlgn="auto">
              <a:spcAft>
                <a:spcPts val="0"/>
              </a:spcAft>
              <a:buFont typeface="+mj-lt"/>
              <a:buAutoNum type="arabicPeriod"/>
              <a:defRPr/>
            </a:pPr>
            <a:r>
              <a:rPr lang="en-US" b="1" i="1" dirty="0" smtClean="0"/>
              <a:t>If using fewer species to characterize the mitigation site cover type than were used to characterize the losses, average the HSIs of the out of kind mitigation cover types and multiply by the number of species used in the losses. However, species selection must be peer reviewed and approved by the regional HEP team, BPA and the project proponent.</a:t>
            </a:r>
          </a:p>
          <a:p>
            <a:pPr marL="514350" indent="-514350" fontAlgn="auto">
              <a:spcAft>
                <a:spcPts val="0"/>
              </a:spcAft>
              <a:buFont typeface="+mj-lt"/>
              <a:buAutoNum type="arabicPeriod"/>
              <a:defRPr/>
            </a:pPr>
            <a:endParaRPr lang="en-US" b="1" dirty="0" smtClean="0"/>
          </a:p>
          <a:p>
            <a:pPr marL="514350" indent="-514350" fontAlgn="auto">
              <a:spcAft>
                <a:spcPts val="0"/>
              </a:spcAft>
              <a:buFont typeface="+mj-lt"/>
              <a:buAutoNum type="arabicPeriod"/>
              <a:defRPr/>
            </a:pPr>
            <a:r>
              <a:rPr lang="en-US" b="1" i="1" dirty="0" smtClean="0"/>
              <a:t>If incidental out of kind cover types (inclusions) are associated with a mitigation acquisition, assume the same HSI as the adjacent cover type.</a:t>
            </a:r>
          </a:p>
          <a:p>
            <a:pPr marL="514350" indent="-514350" fontAlgn="auto">
              <a:spcAft>
                <a:spcPts val="0"/>
              </a:spcAft>
              <a:buFont typeface="+mj-lt"/>
              <a:buAutoNum type="arabicPeriod"/>
              <a:defRPr/>
            </a:pPr>
            <a:endParaRPr lang="en-US" b="1" dirty="0" smtClean="0"/>
          </a:p>
          <a:p>
            <a:pPr marL="514350" indent="-514350" fontAlgn="auto">
              <a:spcAft>
                <a:spcPts val="0"/>
              </a:spcAft>
              <a:buFont typeface="+mj-lt"/>
              <a:buAutoNum type="arabicPeriod"/>
              <a:defRPr/>
            </a:pPr>
            <a:r>
              <a:rPr lang="en-US" b="1" i="1" dirty="0" smtClean="0"/>
              <a:t>Willamette crediting will use the CHAP methodology to address stacking issues.</a:t>
            </a:r>
          </a:p>
          <a:p>
            <a:pPr marL="514350" indent="-514350" fontAlgn="auto">
              <a:spcAft>
                <a:spcPts val="0"/>
              </a:spcAft>
              <a:buFont typeface="+mj-lt"/>
              <a:buAutoNum type="arabicPeriod"/>
              <a:defRPr/>
            </a:pPr>
            <a:endParaRPr lang="en-US" b="1" dirty="0" smtClean="0"/>
          </a:p>
          <a:p>
            <a:pPr marL="514350" indent="-514350" fontAlgn="auto">
              <a:spcAft>
                <a:spcPts val="0"/>
              </a:spcAft>
              <a:buFont typeface="+mj-lt"/>
              <a:buAutoNum type="arabicPeriod"/>
              <a:defRPr/>
            </a:pPr>
            <a:r>
              <a:rPr lang="en-US" b="1" i="1" dirty="0" smtClean="0"/>
              <a:t>Do not credit the same acres of a given cover type between two or more hydro</a:t>
            </a:r>
            <a:r>
              <a:rPr lang="en-US" b="1" dirty="0" smtClean="0"/>
              <a:t> </a:t>
            </a:r>
            <a:r>
              <a:rPr lang="en-US" b="1" i="1" dirty="0" smtClean="0"/>
              <a:t>projects with a combination of species from both.</a:t>
            </a:r>
            <a:endParaRPr lang="en-US" b="1" dirty="0" smtClean="0"/>
          </a:p>
          <a:p>
            <a:pPr fontAlgn="auto">
              <a:spcAft>
                <a:spcPts val="0"/>
              </a:spcAft>
              <a:buFont typeface="Arial" pitchFamily="34" charset="0"/>
              <a:buNone/>
              <a:defRPr/>
            </a:pPr>
            <a:r>
              <a:rPr lang="en-US" b="1" dirty="0" smtClean="0"/>
              <a:t> </a:t>
            </a:r>
          </a:p>
          <a:p>
            <a:pPr fontAlgn="auto">
              <a:spcAft>
                <a:spcPts val="0"/>
              </a:spcAft>
              <a:buFont typeface="Arial" pitchFamily="34" charset="0"/>
              <a:buChar char="•"/>
              <a:defRPr/>
            </a:pP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4" name="Trapezoid 13"/>
          <p:cNvSpPr/>
          <p:nvPr/>
        </p:nvSpPr>
        <p:spPr>
          <a:xfrm>
            <a:off x="2057400" y="2133600"/>
            <a:ext cx="5638800" cy="39624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 typeface="Arial" pitchFamily="34" charset="0"/>
              <a:buChar char="•"/>
              <a:defRPr/>
            </a:pPr>
            <a:r>
              <a:rPr lang="en-US" sz="3000" dirty="0"/>
              <a:t>Distribution of Lower Columbia HUs</a:t>
            </a:r>
          </a:p>
          <a:p>
            <a:pPr algn="ctr" fontAlgn="auto">
              <a:spcBef>
                <a:spcPts val="0"/>
              </a:spcBef>
              <a:spcAft>
                <a:spcPts val="0"/>
              </a:spcAft>
              <a:buFont typeface="Arial" pitchFamily="34" charset="0"/>
              <a:buChar char="•"/>
              <a:defRPr/>
            </a:pPr>
            <a:r>
              <a:rPr lang="en-US" sz="3000" dirty="0"/>
              <a:t>Crediting Mitigation Lands not Acquired by BPA e.g., BLM &amp; DNR Lands</a:t>
            </a:r>
          </a:p>
          <a:p>
            <a:pPr algn="ctr" fontAlgn="auto">
              <a:spcBef>
                <a:spcPts val="0"/>
              </a:spcBef>
              <a:spcAft>
                <a:spcPts val="0"/>
              </a:spcAft>
              <a:buFont typeface="Arial" pitchFamily="34" charset="0"/>
              <a:buChar char="•"/>
              <a:defRPr/>
            </a:pPr>
            <a:r>
              <a:rPr lang="en-US" sz="3000" dirty="0" err="1"/>
              <a:t>Albeni</a:t>
            </a:r>
            <a:r>
              <a:rPr lang="en-US" sz="3000" dirty="0"/>
              <a:t> Falls Matrix</a:t>
            </a:r>
          </a:p>
          <a:p>
            <a:pPr algn="ctr" fontAlgn="auto">
              <a:spcBef>
                <a:spcPts val="0"/>
              </a:spcBef>
              <a:spcAft>
                <a:spcPts val="0"/>
              </a:spcAft>
              <a:buFont typeface="Arial" pitchFamily="34" charset="0"/>
              <a:buChar char="•"/>
              <a:defRPr/>
            </a:pPr>
            <a:endParaRPr lang="en-US" sz="3600" dirty="0"/>
          </a:p>
        </p:txBody>
      </p:sp>
      <p:sp>
        <p:nvSpPr>
          <p:cNvPr id="7" name="Flowchart: Merge 6"/>
          <p:cNvSpPr/>
          <p:nvPr/>
        </p:nvSpPr>
        <p:spPr>
          <a:xfrm>
            <a:off x="1447800" y="2057400"/>
            <a:ext cx="152400" cy="3962400"/>
          </a:xfrm>
          <a:prstGeom prst="flowChartMerge">
            <a:avLst/>
          </a:prstGeom>
          <a:solidFill>
            <a:srgbClr xmlns:mc="http://schemas.openxmlformats.org/markup-compatibility/2006" xmlns:a14="http://schemas.microsoft.com/office/drawing/2010/main" val="FFFF00"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1295400" y="2057400"/>
            <a:ext cx="228600" cy="4038600"/>
          </a:xfrm>
          <a:prstGeom prst="rect">
            <a:avLst/>
          </a:prstGeom>
          <a:solidFill>
            <a:srgbClr xmlns:mc="http://schemas.openxmlformats.org/markup-compatibility/2006" xmlns:a14="http://schemas.microsoft.com/office/drawing/2010/main" val="FF0066" mc:Ignorabl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09" name="TextBox 10"/>
          <p:cNvSpPr txBox="1">
            <a:spLocks noChangeArrowheads="1"/>
          </p:cNvSpPr>
          <p:nvPr/>
        </p:nvSpPr>
        <p:spPr bwMode="auto">
          <a:xfrm>
            <a:off x="4114800" y="762000"/>
            <a:ext cx="1381125" cy="708025"/>
          </a:xfrm>
          <a:prstGeom prst="rect">
            <a:avLst/>
          </a:prstGeom>
          <a:noFill/>
          <a:ln w="9525">
            <a:noFill/>
            <a:miter lim="800000"/>
            <a:headEnd/>
            <a:tailEnd/>
          </a:ln>
        </p:spPr>
        <p:txBody>
          <a:bodyPr wrap="none">
            <a:spAutoFit/>
          </a:bodyPr>
          <a:lstStyle/>
          <a:p>
            <a:r>
              <a:rPr lang="en-US" sz="4000" b="1">
                <a:solidFill>
                  <a:schemeClr val="bg1"/>
                </a:solidFill>
                <a:latin typeface="Calibri" pitchFamily="34" charset="0"/>
              </a:rPr>
              <a:t>Tier 2</a:t>
            </a:r>
          </a:p>
        </p:txBody>
      </p:sp>
      <p:sp>
        <p:nvSpPr>
          <p:cNvPr id="12" name="Trapezoid 11"/>
          <p:cNvSpPr/>
          <p:nvPr/>
        </p:nvSpPr>
        <p:spPr>
          <a:xfrm>
            <a:off x="457200" y="1295400"/>
            <a:ext cx="1447800" cy="5334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p>
        </p:txBody>
      </p:sp>
      <p:sp>
        <p:nvSpPr>
          <p:cNvPr id="13" name="Trapezoid 12"/>
          <p:cNvSpPr/>
          <p:nvPr/>
        </p:nvSpPr>
        <p:spPr>
          <a:xfrm>
            <a:off x="609600" y="914400"/>
            <a:ext cx="1143000" cy="38100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dirty="0"/>
          </a:p>
        </p:txBody>
      </p:sp>
      <p:sp>
        <p:nvSpPr>
          <p:cNvPr id="16" name="Trapezoid 15"/>
          <p:cNvSpPr/>
          <p:nvPr/>
        </p:nvSpPr>
        <p:spPr>
          <a:xfrm>
            <a:off x="685800" y="609600"/>
            <a:ext cx="990600" cy="3048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dirty="0"/>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themeOverride>
</file>

<file path=docProps/app.xml><?xml version="1.0" encoding="utf-8"?>
<Properties xmlns="http://schemas.openxmlformats.org/officeDocument/2006/extended-properties" xmlns:vt="http://schemas.openxmlformats.org/officeDocument/2006/docPropsVTypes">
  <Template/>
  <TotalTime>8880</TotalTime>
  <Words>1155</Words>
  <Application>Microsoft Office PowerPoint</Application>
  <PresentationFormat>On-screen Show (4:3)</PresentationFormat>
  <Paragraphs>122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Species Stacking </vt:lpstr>
      <vt:lpstr>Stacking SOP’s </vt:lpstr>
      <vt:lpstr>PowerPoint Presentation</vt:lpstr>
      <vt:lpstr>Crediting public lands actions, trust lands, and non-permanent or unsecured lands mitigations </vt:lpstr>
      <vt:lpstr>Crediting SOP’s</vt:lpstr>
      <vt:lpstr>Crediting SOP’s</vt:lpstr>
      <vt:lpstr>Crediting SOP’s</vt:lpstr>
      <vt:lpstr>PowerPoint Presentation</vt:lpstr>
      <vt:lpstr>Tier 3 ISSUES</vt:lpstr>
      <vt:lpstr>Where do we go from here? </vt:lpstr>
    </vt:vector>
  </TitlesOfParts>
  <Company>CBFWA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Ashley</dc:creator>
  <cp:lastModifiedBy>Peter Paquet</cp:lastModifiedBy>
  <cp:revision>20</cp:revision>
  <dcterms:created xsi:type="dcterms:W3CDTF">2010-04-20T02:02:24Z</dcterms:created>
  <dcterms:modified xsi:type="dcterms:W3CDTF">2010-05-26T17:35:14Z</dcterms:modified>
</cp:coreProperties>
</file>