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5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7E9"/>
    <a:srgbClr val="4A6089"/>
    <a:srgbClr val="6889A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066800" y="3733800"/>
            <a:ext cx="6858000" cy="1752600"/>
          </a:xfrm>
        </p:spPr>
        <p:txBody>
          <a:bodyPr>
            <a:normAutofit/>
          </a:bodyPr>
          <a:lstStyle>
            <a:lvl1pPr algn="ctr">
              <a:buFontTx/>
              <a:buNone/>
              <a:defRPr/>
            </a:lvl1pPr>
          </a:lstStyle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Subtitle Here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Name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Date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1066800" y="1600200"/>
            <a:ext cx="1981200" cy="12954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1/22/2014</a:t>
            </a:fld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/>
          </p:nvPr>
        </p:nvSpPr>
        <p:spPr>
          <a:xfrm>
            <a:off x="3200400" y="1600200"/>
            <a:ext cx="4953000" cy="1219200"/>
          </a:xfrm>
        </p:spPr>
        <p:txBody>
          <a:bodyPr/>
          <a:lstStyle>
            <a:lvl1pPr marL="0" algn="l">
              <a:buNone/>
              <a:defRPr>
                <a:latin typeface="Century Gothic" pitchFamily="34" charset="0"/>
              </a:defRPr>
            </a:lvl1pPr>
            <a:lvl2pPr algn="l">
              <a:buNone/>
              <a:defRPr>
                <a:latin typeface="Century Gothic" pitchFamily="34" charset="0"/>
              </a:defRPr>
            </a:lvl2pPr>
            <a:lvl3pPr algn="l">
              <a:buNone/>
              <a:defRPr>
                <a:latin typeface="Century Gothic" pitchFamily="34" charset="0"/>
              </a:defRPr>
            </a:lvl3pPr>
            <a:lvl4pPr algn="l">
              <a:buNone/>
              <a:defRPr>
                <a:latin typeface="Century Gothic" pitchFamily="34" charset="0"/>
              </a:defRPr>
            </a:lvl4pPr>
            <a:lvl5pPr algn="l">
              <a:buNone/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9" name="Picture 8" descr="NPCC-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2391" y="6248400"/>
            <a:ext cx="1125284" cy="51549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752599"/>
            <a:ext cx="8077200" cy="8382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4290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NPCC-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2391" y="6248400"/>
            <a:ext cx="1125284" cy="51549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 baseline="0"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59EAB-8182-45BE-95CE-C868320A4A7C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39EA7-12B8-48F8-A0C2-833FA75BE87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NPCC-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2391" y="6248400"/>
            <a:ext cx="1125284" cy="51549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D9F4-9DB8-4559-B0F9-416DEB181593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NPCC-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2391" y="6248400"/>
            <a:ext cx="1125284" cy="51549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NPCC-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2391" y="6248400"/>
            <a:ext cx="1125284" cy="51549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NPCC-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2391" y="6248400"/>
            <a:ext cx="1125284" cy="51549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D9F4-9DB8-4559-B0F9-416DEB181593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NPCC-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2391" y="6248400"/>
            <a:ext cx="1125284" cy="51549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D9F4-9DB8-4559-B0F9-416DEB181593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NPCC-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2391" y="6248400"/>
            <a:ext cx="1125284" cy="51549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2C0F2-7F4E-42A5-A686-241C4F47B015}" type="datetimeFigureOut">
              <a:rPr lang="en-US" smtClean="0"/>
              <a:pPr/>
              <a:t>1/22/2014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NPCC-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2391" y="6248400"/>
            <a:ext cx="1125284" cy="51549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7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24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4052C0F2-7F4E-42A5-A686-241C4F47B015}" type="datetimeFigureOut">
              <a:rPr lang="en-US" smtClean="0"/>
              <a:pPr/>
              <a:t>1/22/2014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49" r:id="rId2"/>
    <p:sldLayoutId id="2147483662" r:id="rId3"/>
    <p:sldLayoutId id="2147483657" r:id="rId4"/>
    <p:sldLayoutId id="2147483652" r:id="rId5"/>
    <p:sldLayoutId id="2147483654" r:id="rId6"/>
    <p:sldLayoutId id="2147483659" r:id="rId7"/>
    <p:sldLayoutId id="2147483658" r:id="rId8"/>
    <p:sldLayoutId id="2147483660" r:id="rId9"/>
    <p:sldLayoutId id="2147483655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8000"/>
        </a:buClr>
        <a:buFont typeface="Wingdings" pitchFamily="2" charset="2"/>
        <a:buChar char="§"/>
        <a:defRPr sz="32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8000"/>
        </a:buClr>
        <a:buFont typeface="Arial" pitchFamily="34" charset="0"/>
        <a:buChar char="–"/>
        <a:defRPr sz="28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8000"/>
        </a:buClr>
        <a:buFont typeface="Wingdings" pitchFamily="2" charset="2"/>
        <a:buChar char="§"/>
        <a:defRPr sz="24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8000"/>
        </a:buClr>
        <a:buFont typeface="Arial" pitchFamily="34" charset="0"/>
        <a:buChar char="–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8000"/>
        </a:buClr>
        <a:buFont typeface="Arial" pitchFamily="34" charset="0"/>
        <a:buChar char="»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Database Fields for DR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PNDRP January 2014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Purpose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Collect data about existing, proposed and pilot demand response programs for portfolio analysis, e.g. use in the Seventh Northwest Conservation and Electric Power Plan</a:t>
            </a:r>
          </a:p>
          <a:p>
            <a:r>
              <a:rPr lang="en-US" dirty="0" smtClean="0"/>
              <a:t>Does not:</a:t>
            </a:r>
          </a:p>
          <a:p>
            <a:pPr lvl="1"/>
            <a:r>
              <a:rPr lang="en-US" dirty="0" smtClean="0"/>
              <a:t>Comprehensively look at Demand-Side Resources, e.g. non-responsive energy shifting or energy efficiency</a:t>
            </a:r>
          </a:p>
          <a:p>
            <a:pPr lvl="1"/>
            <a:r>
              <a:rPr lang="en-US" dirty="0" smtClean="0"/>
              <a:t>Collect historical use of Demand Response for adjusting loads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Coordination with Existing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sets include:</a:t>
            </a:r>
          </a:p>
          <a:p>
            <a:pPr lvl="1"/>
            <a:r>
              <a:rPr lang="en-US" dirty="0" smtClean="0"/>
              <a:t>FERC-731</a:t>
            </a:r>
          </a:p>
          <a:p>
            <a:pPr lvl="1"/>
            <a:r>
              <a:rPr lang="en-US" dirty="0" smtClean="0"/>
              <a:t>NERC DADS</a:t>
            </a:r>
          </a:p>
          <a:p>
            <a:pPr lvl="1"/>
            <a:r>
              <a:rPr lang="en-US" dirty="0" smtClean="0"/>
              <a:t>WECC Database</a:t>
            </a:r>
          </a:p>
          <a:p>
            <a:pPr lvl="1"/>
            <a:r>
              <a:rPr lang="en-US" dirty="0" smtClean="0"/>
              <a:t>EIA 861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Cost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 smtClean="0"/>
              <a:t>Data that are used in the cost of “building” DR programs:</a:t>
            </a:r>
          </a:p>
          <a:p>
            <a:pPr lvl="1"/>
            <a:r>
              <a:rPr lang="en-US" dirty="0" smtClean="0"/>
              <a:t>Capital Cost</a:t>
            </a:r>
            <a:endParaRPr lang="en-US" dirty="0" smtClean="0"/>
          </a:p>
          <a:p>
            <a:pPr lvl="1"/>
            <a:r>
              <a:rPr lang="en-US" dirty="0" smtClean="0"/>
              <a:t>Incremental Purchase </a:t>
            </a:r>
            <a:r>
              <a:rPr lang="en-US" dirty="0" smtClean="0"/>
              <a:t>Size</a:t>
            </a:r>
            <a:endParaRPr lang="en-US" dirty="0" smtClean="0"/>
          </a:p>
          <a:p>
            <a:pPr lvl="1"/>
            <a:r>
              <a:rPr lang="en-US" dirty="0" smtClean="0"/>
              <a:t>Max Available </a:t>
            </a:r>
            <a:r>
              <a:rPr lang="en-US" dirty="0" smtClean="0"/>
              <a:t>Capacity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Definition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Data that describe the type of DR program:</a:t>
            </a:r>
          </a:p>
          <a:p>
            <a:pPr lvl="1"/>
            <a:r>
              <a:rPr lang="en-US" dirty="0" smtClean="0"/>
              <a:t>Resource Life</a:t>
            </a:r>
            <a:endParaRPr lang="en-US" dirty="0" smtClean="0"/>
          </a:p>
          <a:p>
            <a:pPr lvl="1"/>
            <a:r>
              <a:rPr lang="en-US" u="sng" dirty="0" smtClean="0"/>
              <a:t>Program </a:t>
            </a:r>
            <a:r>
              <a:rPr lang="en-US" u="sng" dirty="0" smtClean="0"/>
              <a:t>Type</a:t>
            </a:r>
            <a:endParaRPr lang="en-US" dirty="0" smtClean="0"/>
          </a:p>
          <a:p>
            <a:pPr lvl="1"/>
            <a:r>
              <a:rPr lang="en-US" dirty="0" smtClean="0"/>
              <a:t>Expected Opt-out </a:t>
            </a:r>
            <a:r>
              <a:rPr lang="en-US" dirty="0" smtClean="0"/>
              <a:t>Percentage</a:t>
            </a:r>
            <a:endParaRPr lang="en-US" dirty="0" smtClean="0"/>
          </a:p>
          <a:p>
            <a:pPr lvl="1"/>
            <a:r>
              <a:rPr lang="en-US" dirty="0" smtClean="0"/>
              <a:t>Forced Outage </a:t>
            </a:r>
            <a:r>
              <a:rPr lang="en-US" dirty="0" smtClean="0"/>
              <a:t>Rate</a:t>
            </a:r>
            <a:endParaRPr lang="en-US" dirty="0" smtClean="0"/>
          </a:p>
          <a:p>
            <a:pPr lvl="1"/>
            <a:r>
              <a:rPr lang="en-US" dirty="0" smtClean="0"/>
              <a:t>Automated </a:t>
            </a:r>
            <a:r>
              <a:rPr lang="en-US" dirty="0" smtClean="0"/>
              <a:t>Response</a:t>
            </a:r>
            <a:endParaRPr lang="en-US" dirty="0" smtClean="0"/>
          </a:p>
          <a:p>
            <a:pPr lvl="1"/>
            <a:r>
              <a:rPr lang="en-US" u="sng" dirty="0" smtClean="0"/>
              <a:t>Aggregated Demand </a:t>
            </a:r>
            <a:r>
              <a:rPr lang="en-US" u="sng" dirty="0" smtClean="0"/>
              <a:t>Resource</a:t>
            </a:r>
            <a:endParaRPr lang="en-US" dirty="0" smtClean="0"/>
          </a:p>
          <a:p>
            <a:pPr lvl="1"/>
            <a:r>
              <a:rPr lang="en-US" u="sng" dirty="0" smtClean="0"/>
              <a:t>Dispatchable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Deployment and Operating Cost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Data that describe costs incurred for deploying or operating the DR program:</a:t>
            </a:r>
          </a:p>
          <a:p>
            <a:pPr lvl="0"/>
            <a:r>
              <a:rPr lang="en-US" u="sng" dirty="0" smtClean="0"/>
              <a:t>Capacity </a:t>
            </a:r>
            <a:r>
              <a:rPr lang="en-US" u="sng" dirty="0" smtClean="0"/>
              <a:t>Payment </a:t>
            </a:r>
            <a:r>
              <a:rPr lang="en-US" u="sng" dirty="0" smtClean="0"/>
              <a:t>Rate</a:t>
            </a:r>
            <a:endParaRPr lang="en-US" dirty="0" smtClean="0"/>
          </a:p>
          <a:p>
            <a:pPr lvl="0"/>
            <a:r>
              <a:rPr lang="en-US" u="sng" dirty="0" smtClean="0"/>
              <a:t>Energy Payment for </a:t>
            </a:r>
            <a:r>
              <a:rPr lang="en-US" u="sng" dirty="0" err="1" smtClean="0"/>
              <a:t>MWh</a:t>
            </a:r>
            <a:r>
              <a:rPr lang="en-US" u="sng" dirty="0" smtClean="0"/>
              <a:t> </a:t>
            </a:r>
            <a:r>
              <a:rPr lang="en-US" u="sng" dirty="0" smtClean="0"/>
              <a:t>Curtailed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en-US" dirty="0" smtClean="0"/>
              <a:t>Data that describe the response when an event is called:</a:t>
            </a:r>
          </a:p>
          <a:p>
            <a:pPr lvl="0"/>
            <a:r>
              <a:rPr lang="en-US" u="sng" dirty="0" smtClean="0"/>
              <a:t>Potential </a:t>
            </a:r>
            <a:r>
              <a:rPr lang="en-US" u="sng" dirty="0" smtClean="0"/>
              <a:t>Peak </a:t>
            </a:r>
            <a:r>
              <a:rPr lang="en-US" u="sng" dirty="0" smtClean="0"/>
              <a:t>Reduction</a:t>
            </a:r>
            <a:endParaRPr lang="en-US" dirty="0" smtClean="0"/>
          </a:p>
          <a:p>
            <a:pPr lvl="0"/>
            <a:r>
              <a:rPr lang="en-US" u="sng" dirty="0" smtClean="0"/>
              <a:t>Minimum </a:t>
            </a:r>
            <a:r>
              <a:rPr lang="en-US" u="sng" dirty="0" smtClean="0"/>
              <a:t>Reduction</a:t>
            </a:r>
            <a:endParaRPr lang="en-US" dirty="0" smtClean="0"/>
          </a:p>
          <a:p>
            <a:pPr lvl="0"/>
            <a:r>
              <a:rPr lang="en-US" dirty="0" smtClean="0"/>
              <a:t>Maximum </a:t>
            </a:r>
            <a:r>
              <a:rPr lang="en-US" dirty="0" smtClean="0"/>
              <a:t>Reduction</a:t>
            </a:r>
            <a:endParaRPr lang="en-US" dirty="0" smtClean="0"/>
          </a:p>
          <a:p>
            <a:pPr lvl="0"/>
            <a:r>
              <a:rPr lang="en-US" dirty="0" smtClean="0"/>
              <a:t>Minimum </a:t>
            </a:r>
            <a:r>
              <a:rPr lang="en-US" dirty="0" smtClean="0"/>
              <a:t>Increase</a:t>
            </a:r>
            <a:endParaRPr lang="en-US" dirty="0" smtClean="0"/>
          </a:p>
          <a:p>
            <a:pPr lvl="0"/>
            <a:r>
              <a:rPr lang="en-US" dirty="0" smtClean="0"/>
              <a:t>Maximum </a:t>
            </a:r>
            <a:r>
              <a:rPr lang="en-US" dirty="0" smtClean="0"/>
              <a:t>Increase</a:t>
            </a:r>
            <a:endParaRPr lang="en-US" dirty="0" smtClean="0"/>
          </a:p>
          <a:p>
            <a:pPr lvl="0"/>
            <a:r>
              <a:rPr lang="en-US" u="sng" dirty="0" smtClean="0"/>
              <a:t>Maximum Duration of </a:t>
            </a:r>
            <a:r>
              <a:rPr lang="en-US" u="sng" dirty="0" smtClean="0"/>
              <a:t>Event</a:t>
            </a:r>
            <a:endParaRPr lang="en-US" dirty="0" smtClean="0"/>
          </a:p>
          <a:p>
            <a:pPr lvl="0"/>
            <a:r>
              <a:rPr lang="en-US" u="sng" dirty="0" smtClean="0"/>
              <a:t>Minimum Duration of </a:t>
            </a:r>
            <a:r>
              <a:rPr lang="en-US" u="sng" dirty="0" smtClean="0"/>
              <a:t>Event</a:t>
            </a:r>
            <a:endParaRPr lang="en-US" dirty="0" smtClean="0"/>
          </a:p>
          <a:p>
            <a:pPr lvl="0"/>
            <a:r>
              <a:rPr lang="en-US" u="sng" dirty="0" smtClean="0"/>
              <a:t>Required Advanced Deployment </a:t>
            </a:r>
            <a:r>
              <a:rPr lang="en-US" u="sng" dirty="0" smtClean="0"/>
              <a:t>Notice</a:t>
            </a:r>
            <a:endParaRPr lang="en-US" dirty="0" smtClean="0"/>
          </a:p>
          <a:p>
            <a:pPr lvl="0"/>
            <a:r>
              <a:rPr lang="en-US" dirty="0" smtClean="0"/>
              <a:t>Energy Payback Multiplier </a:t>
            </a:r>
          </a:p>
          <a:p>
            <a:pPr lvl="0"/>
            <a:r>
              <a:rPr lang="en-US" u="sng" dirty="0" smtClean="0"/>
              <a:t>Specific Event </a:t>
            </a:r>
            <a:r>
              <a:rPr lang="en-US" u="sng" dirty="0" smtClean="0"/>
              <a:t>Limits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</Template>
  <TotalTime>48</TotalTime>
  <Words>197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my</vt:lpstr>
      <vt:lpstr>Database Fields for DR</vt:lpstr>
      <vt:lpstr>Database Purpose</vt:lpstr>
      <vt:lpstr>Coordination with Existing Data</vt:lpstr>
      <vt:lpstr>Initial Cost Data</vt:lpstr>
      <vt:lpstr>Program Definition Data</vt:lpstr>
      <vt:lpstr>Deployment and Operating Cost</vt:lpstr>
      <vt:lpstr>Event Data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Fields for DR</dc:title>
  <dc:creator>Ben Kujala</dc:creator>
  <cp:lastModifiedBy>Ben Kujala</cp:lastModifiedBy>
  <cp:revision>5</cp:revision>
  <dcterms:created xsi:type="dcterms:W3CDTF">2014-01-22T23:57:31Z</dcterms:created>
  <dcterms:modified xsi:type="dcterms:W3CDTF">2014-01-23T00:46:10Z</dcterms:modified>
</cp:coreProperties>
</file>