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5">
  <p:sldMasterIdLst>
    <p:sldMasterId id="2147483648" r:id="rId1"/>
    <p:sldMasterId id="2147483660" r:id="rId2"/>
    <p:sldMasterId id="2147483674" r:id="rId3"/>
  </p:sldMasterIdLst>
  <p:notesMasterIdLst>
    <p:notesMasterId r:id="rId14"/>
  </p:notesMasterIdLst>
  <p:sldIdLst>
    <p:sldId id="256" r:id="rId4"/>
    <p:sldId id="270" r:id="rId5"/>
    <p:sldId id="274" r:id="rId6"/>
    <p:sldId id="269" r:id="rId7"/>
    <p:sldId id="263" r:id="rId8"/>
    <p:sldId id="268" r:id="rId9"/>
    <p:sldId id="267" r:id="rId10"/>
    <p:sldId id="260" r:id="rId11"/>
    <p:sldId id="261" r:id="rId12"/>
    <p:sldId id="275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1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eto-share\etoo_share\Planning\Strategic%20Planning\2015-2019%20strategic%20plan\scenarios\RA%20results%20summary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eto-share\etoo_share\Planning\Strategic%20Planning\2015-2019%20strategic%20plan\scenarios\RA%20results%20summary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eto-share\etoo_share\Planning\Strategic%20Planning\2015-2019%20strategic%20plan\scenarios\RA%20results%20summary%20-%20ET%20no%20risk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eto-share\etoo_share\Planning\Strategic%20Planning\2015-2019%20strategic%20plan\scenarios\RA%20results%20summary%20-%20ET%20no%20risk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/>
          <a:lstStyle/>
          <a:p>
            <a:pPr>
              <a:defRPr b="0"/>
            </a:pPr>
            <a:r>
              <a:rPr lang="en-US" b="0"/>
              <a:t>20 yr Cost Effective Electric Potential (617 aMW)</a:t>
            </a:r>
          </a:p>
        </c:rich>
      </c:tx>
      <c:layout/>
    </c:title>
    <c:plotArea>
      <c:layout/>
      <c:pieChart>
        <c:varyColors val="1"/>
        <c:ser>
          <c:idx val="2"/>
          <c:order val="0"/>
          <c:tx>
            <c:strRef>
              <c:f>' E summary'!$D$1</c:f>
              <c:strCache>
                <c:ptCount val="1"/>
                <c:pt idx="0">
                  <c:v>CE Ach</c:v>
                </c:pt>
              </c:strCache>
            </c:strRef>
          </c:tx>
          <c:dPt>
            <c:idx val="0"/>
            <c:spPr>
              <a:gradFill>
                <a:gsLst>
                  <a:gs pos="0">
                    <a:schemeClr val="accent2">
                      <a:lumMod val="75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c:spPr>
          </c:dPt>
          <c:dPt>
            <c:idx val="2"/>
            <c:spPr>
              <a:pattFill prst="wdDnDiag">
                <a:fgClr>
                  <a:schemeClr val="accent2">
                    <a:lumMod val="75000"/>
                  </a:schemeClr>
                </a:fgClr>
                <a:bgClr>
                  <a:schemeClr val="bg1"/>
                </a:bgClr>
              </a:pattFill>
            </c:spPr>
          </c:dPt>
          <c:dPt>
            <c:idx val="3"/>
            <c:spPr>
              <a:gradFill>
                <a:gsLst>
                  <a:gs pos="0">
                    <a:schemeClr val="accent5">
                      <a:lumMod val="75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c:spPr>
          </c:dPt>
          <c:dPt>
            <c:idx val="5"/>
            <c:spPr>
              <a:pattFill prst="wdDnDiag">
                <a:fgClr>
                  <a:schemeClr val="accent5">
                    <a:lumMod val="75000"/>
                  </a:schemeClr>
                </a:fgClr>
                <a:bgClr>
                  <a:schemeClr val="bg1"/>
                </a:bgClr>
              </a:pattFill>
            </c:spPr>
          </c:dPt>
          <c:dPt>
            <c:idx val="6"/>
            <c:spPr>
              <a:solidFill>
                <a:srgbClr val="7030A0"/>
              </a:solidFill>
            </c:spPr>
          </c:dPt>
          <c:dPt>
            <c:idx val="7"/>
            <c:spPr>
              <a:pattFill prst="wdDnDiag">
                <a:fgClr>
                  <a:srgbClr val="7030A0"/>
                </a:fgClr>
                <a:bgClr>
                  <a:schemeClr val="bg1"/>
                </a:bgClr>
              </a:pattFill>
            </c:spPr>
          </c:dPt>
          <c:dLbls>
            <c:dLblPos val="outEnd"/>
            <c:showCatName val="1"/>
            <c:showPercent val="1"/>
            <c:showLeaderLines val="1"/>
          </c:dLbls>
          <c:cat>
            <c:strRef>
              <c:f>' E summary'!$A$2:$A$9</c:f>
              <c:strCache>
                <c:ptCount val="8"/>
                <c:pt idx="0">
                  <c:v>Res New</c:v>
                </c:pt>
                <c:pt idx="1">
                  <c:v>Res Existing</c:v>
                </c:pt>
                <c:pt idx="2">
                  <c:v>Res ET</c:v>
                </c:pt>
                <c:pt idx="3">
                  <c:v>Comm New</c:v>
                </c:pt>
                <c:pt idx="4">
                  <c:v>Comm Existing</c:v>
                </c:pt>
                <c:pt idx="5">
                  <c:v>Comm ET</c:v>
                </c:pt>
                <c:pt idx="6">
                  <c:v>Ind Existing</c:v>
                </c:pt>
                <c:pt idx="7">
                  <c:v>Ind ET</c:v>
                </c:pt>
              </c:strCache>
            </c:strRef>
          </c:cat>
          <c:val>
            <c:numRef>
              <c:f>' E summary'!$D$2:$D$9</c:f>
              <c:numCache>
                <c:formatCode>_(* #,##0_);_(* \(#,##0\);_(* "-"??_);_(@_)</c:formatCode>
                <c:ptCount val="8"/>
                <c:pt idx="0">
                  <c:v>52.843492357020949</c:v>
                </c:pt>
                <c:pt idx="1">
                  <c:v>165.36969345762992</c:v>
                </c:pt>
                <c:pt idx="2">
                  <c:v>9.7190230729582456</c:v>
                </c:pt>
                <c:pt idx="3">
                  <c:v>62.618801456996209</c:v>
                </c:pt>
                <c:pt idx="4">
                  <c:v>88.061289493444733</c:v>
                </c:pt>
                <c:pt idx="5">
                  <c:v>63.245596727165399</c:v>
                </c:pt>
                <c:pt idx="6">
                  <c:v>166.34900171958708</c:v>
                </c:pt>
                <c:pt idx="7">
                  <c:v>8.3843725124842745</c:v>
                </c:pt>
              </c:numCache>
            </c:numRef>
          </c:val>
        </c:ser>
        <c:dLbls>
          <c:showVal val="1"/>
        </c:dLbls>
        <c:firstSliceAng val="0"/>
      </c:pieChart>
    </c:plotArea>
    <c:plotVisOnly val="1"/>
    <c:dispBlanksAs val="zero"/>
  </c:chart>
  <c:spPr>
    <a:solidFill>
      <a:schemeClr val="bg1"/>
    </a:solidFill>
  </c:sp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/>
          <a:lstStyle/>
          <a:p>
            <a:pPr>
              <a:defRPr b="0"/>
            </a:pPr>
            <a:r>
              <a:rPr lang="en-US" b="0"/>
              <a:t>20 yr Cost Effective Gas Potential (64 Mtherm)</a:t>
            </a:r>
          </a:p>
        </c:rich>
      </c:tx>
      <c:layout>
        <c:manualLayout>
          <c:xMode val="edge"/>
          <c:yMode val="edge"/>
          <c:x val="0.19135489920300044"/>
          <c:y val="8.5813869379466091E-3"/>
        </c:manualLayout>
      </c:layout>
    </c:title>
    <c:plotArea>
      <c:layout/>
      <c:pieChart>
        <c:varyColors val="1"/>
        <c:ser>
          <c:idx val="2"/>
          <c:order val="0"/>
          <c:tx>
            <c:strRef>
              <c:f>'G summary'!$D$1</c:f>
              <c:strCache>
                <c:ptCount val="1"/>
                <c:pt idx="0">
                  <c:v>CE Ach</c:v>
                </c:pt>
              </c:strCache>
            </c:strRef>
          </c:tx>
          <c:dPt>
            <c:idx val="0"/>
            <c:spPr>
              <a:gradFill>
                <a:gsLst>
                  <a:gs pos="0">
                    <a:schemeClr val="accent2">
                      <a:lumMod val="75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c:spPr>
          </c:dPt>
          <c:dPt>
            <c:idx val="2"/>
            <c:spPr>
              <a:pattFill prst="wdDnDiag">
                <a:fgClr>
                  <a:schemeClr val="accent2">
                    <a:lumMod val="75000"/>
                  </a:schemeClr>
                </a:fgClr>
                <a:bgClr>
                  <a:schemeClr val="bg1"/>
                </a:bgClr>
              </a:pattFill>
            </c:spPr>
          </c:dPt>
          <c:dPt>
            <c:idx val="3"/>
            <c:spPr>
              <a:gradFill>
                <a:gsLst>
                  <a:gs pos="0">
                    <a:schemeClr val="accent5">
                      <a:lumMod val="75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c:spPr>
          </c:dPt>
          <c:dPt>
            <c:idx val="5"/>
            <c:spPr>
              <a:pattFill prst="wdDnDiag">
                <a:fgClr>
                  <a:schemeClr val="accent5">
                    <a:lumMod val="75000"/>
                  </a:schemeClr>
                </a:fgClr>
                <a:bgClr>
                  <a:schemeClr val="bg1"/>
                </a:bgClr>
              </a:pattFill>
            </c:spPr>
          </c:dPt>
          <c:dPt>
            <c:idx val="6"/>
            <c:spPr>
              <a:solidFill>
                <a:srgbClr val="7030A0"/>
              </a:solidFill>
            </c:spPr>
          </c:dPt>
          <c:dPt>
            <c:idx val="7"/>
            <c:spPr>
              <a:pattFill prst="wdDnDiag">
                <a:fgClr>
                  <a:srgbClr val="7030A0"/>
                </a:fgClr>
                <a:bgClr>
                  <a:schemeClr val="bg1"/>
                </a:bgClr>
              </a:pattFill>
            </c:spPr>
          </c:dPt>
          <c:dLbls>
            <c:dLbl>
              <c:idx val="0"/>
              <c:layout>
                <c:manualLayout>
                  <c:x val="3.3007076647064697E-2"/>
                  <c:y val="9.5248327263015627E-3"/>
                </c:manualLayout>
              </c:layout>
              <c:showCatName val="1"/>
              <c:showPercent val="1"/>
            </c:dLbl>
            <c:dLbl>
              <c:idx val="1"/>
              <c:layout>
                <c:manualLayout>
                  <c:x val="-2.232536333802157E-2"/>
                  <c:y val="-6.0528508701914868E-2"/>
                </c:manualLayout>
              </c:layout>
              <c:showCatName val="1"/>
              <c:showPercent val="1"/>
            </c:dLbl>
            <c:dLbl>
              <c:idx val="2"/>
              <c:layout>
                <c:manualLayout>
                  <c:x val="5.8068817347198702E-2"/>
                  <c:y val="-6.509505659745643E-2"/>
                </c:manualLayout>
              </c:layout>
              <c:showCatName val="1"/>
              <c:showPercent val="1"/>
            </c:dLbl>
            <c:dLbl>
              <c:idx val="4"/>
              <c:layout>
                <c:manualLayout>
                  <c:x val="5.4903337504752833E-2"/>
                  <c:y val="8.3676968891965593E-3"/>
                </c:manualLayout>
              </c:layout>
              <c:showCatName val="1"/>
              <c:showPercent val="1"/>
            </c:dLbl>
            <c:dLbl>
              <c:idx val="6"/>
              <c:layout>
                <c:manualLayout>
                  <c:x val="-9.8688402346331222E-3"/>
                  <c:y val="-3.5424235559747157E-2"/>
                </c:manualLayout>
              </c:layout>
              <c:showCatName val="1"/>
              <c:showPercent val="1"/>
            </c:dLbl>
            <c:showCatName val="1"/>
            <c:showPercent val="1"/>
            <c:showLeaderLines val="1"/>
          </c:dLbls>
          <c:cat>
            <c:strRef>
              <c:f>'G summary'!$A$2:$A$9</c:f>
              <c:strCache>
                <c:ptCount val="8"/>
                <c:pt idx="0">
                  <c:v>Res New</c:v>
                </c:pt>
                <c:pt idx="1">
                  <c:v>Res Existing</c:v>
                </c:pt>
                <c:pt idx="2">
                  <c:v>Res ET</c:v>
                </c:pt>
                <c:pt idx="3">
                  <c:v>Comm New</c:v>
                </c:pt>
                <c:pt idx="4">
                  <c:v>Comm Existing</c:v>
                </c:pt>
                <c:pt idx="5">
                  <c:v>Comm ET</c:v>
                </c:pt>
                <c:pt idx="6">
                  <c:v>Ind Existing</c:v>
                </c:pt>
                <c:pt idx="7">
                  <c:v>Ind ET</c:v>
                </c:pt>
              </c:strCache>
            </c:strRef>
          </c:cat>
          <c:val>
            <c:numRef>
              <c:f>'G summary'!$D$2:$D$9</c:f>
              <c:numCache>
                <c:formatCode>_(* #,##0_);_(* \(#,##0\);_(* "-"??_);_(@_)</c:formatCode>
                <c:ptCount val="8"/>
                <c:pt idx="0">
                  <c:v>4021124.706324908</c:v>
                </c:pt>
                <c:pt idx="1">
                  <c:v>12937667.130322367</c:v>
                </c:pt>
                <c:pt idx="2">
                  <c:v>4917478.1823396394</c:v>
                </c:pt>
                <c:pt idx="3">
                  <c:v>2525210.7334848377</c:v>
                </c:pt>
                <c:pt idx="4">
                  <c:v>15811910.766100083</c:v>
                </c:pt>
                <c:pt idx="5">
                  <c:v>682824.74056679104</c:v>
                </c:pt>
                <c:pt idx="6">
                  <c:v>22155204.779708061</c:v>
                </c:pt>
                <c:pt idx="7">
                  <c:v>1385324.6514348227</c:v>
                </c:pt>
              </c:numCache>
            </c:numRef>
          </c:val>
        </c:ser>
        <c:dLbls>
          <c:showVal val="1"/>
        </c:dLbls>
        <c:firstSliceAng val="0"/>
      </c:pieChart>
    </c:plotArea>
    <c:plotVisOnly val="1"/>
    <c:dispBlanksAs val="zero"/>
  </c:chart>
  <c:spPr>
    <a:solidFill>
      <a:schemeClr val="bg1"/>
    </a:solidFill>
  </c:sp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/>
          <a:lstStyle/>
          <a:p>
            <a:pPr>
              <a:defRPr b="0"/>
            </a:pPr>
            <a:r>
              <a:rPr lang="en-US" b="0"/>
              <a:t>20 yr Cost Effective Electric Potential (737 aMW)</a:t>
            </a:r>
          </a:p>
        </c:rich>
      </c:tx>
      <c:layout>
        <c:manualLayout>
          <c:xMode val="edge"/>
          <c:yMode val="edge"/>
          <c:x val="0.15811998183771339"/>
          <c:y val="1.287208040691991E-2"/>
        </c:manualLayout>
      </c:layout>
    </c:title>
    <c:plotArea>
      <c:layout/>
      <c:pieChart>
        <c:varyColors val="1"/>
        <c:ser>
          <c:idx val="2"/>
          <c:order val="0"/>
          <c:tx>
            <c:strRef>
              <c:f>' E summary'!$D$1</c:f>
              <c:strCache>
                <c:ptCount val="1"/>
                <c:pt idx="0">
                  <c:v>CE Ach</c:v>
                </c:pt>
              </c:strCache>
            </c:strRef>
          </c:tx>
          <c:dPt>
            <c:idx val="0"/>
            <c:spPr>
              <a:gradFill>
                <a:gsLst>
                  <a:gs pos="0">
                    <a:schemeClr val="accent2">
                      <a:lumMod val="75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c:spPr>
          </c:dPt>
          <c:dPt>
            <c:idx val="2"/>
            <c:spPr>
              <a:pattFill prst="wdDnDiag">
                <a:fgClr>
                  <a:schemeClr val="accent2">
                    <a:lumMod val="75000"/>
                  </a:schemeClr>
                </a:fgClr>
                <a:bgClr>
                  <a:schemeClr val="bg1"/>
                </a:bgClr>
              </a:pattFill>
            </c:spPr>
          </c:dPt>
          <c:dPt>
            <c:idx val="3"/>
            <c:spPr>
              <a:gradFill>
                <a:gsLst>
                  <a:gs pos="0">
                    <a:schemeClr val="accent5">
                      <a:lumMod val="75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c:spPr>
          </c:dPt>
          <c:dPt>
            <c:idx val="5"/>
            <c:spPr>
              <a:pattFill prst="wdDnDiag">
                <a:fgClr>
                  <a:schemeClr val="accent5">
                    <a:lumMod val="75000"/>
                  </a:schemeClr>
                </a:fgClr>
                <a:bgClr>
                  <a:schemeClr val="bg1"/>
                </a:bgClr>
              </a:pattFill>
            </c:spPr>
          </c:dPt>
          <c:dPt>
            <c:idx val="6"/>
            <c:spPr>
              <a:solidFill>
                <a:srgbClr val="7030A0"/>
              </a:solidFill>
            </c:spPr>
          </c:dPt>
          <c:dPt>
            <c:idx val="7"/>
            <c:spPr>
              <a:pattFill prst="wdDnDiag">
                <a:fgClr>
                  <a:srgbClr val="7030A0"/>
                </a:fgClr>
                <a:bgClr>
                  <a:schemeClr val="bg1"/>
                </a:bgClr>
              </a:pattFill>
            </c:spPr>
          </c:dPt>
          <c:dLbls>
            <c:dLblPos val="outEnd"/>
            <c:showCatName val="1"/>
            <c:showPercent val="1"/>
            <c:showLeaderLines val="1"/>
          </c:dLbls>
          <c:cat>
            <c:strRef>
              <c:f>' E summary'!$A$2:$A$9</c:f>
              <c:strCache>
                <c:ptCount val="8"/>
                <c:pt idx="0">
                  <c:v>Res New</c:v>
                </c:pt>
                <c:pt idx="1">
                  <c:v>Res Existing</c:v>
                </c:pt>
                <c:pt idx="2">
                  <c:v>Res ET</c:v>
                </c:pt>
                <c:pt idx="3">
                  <c:v>Comm New</c:v>
                </c:pt>
                <c:pt idx="4">
                  <c:v>Comm Existing</c:v>
                </c:pt>
                <c:pt idx="5">
                  <c:v>Comm ET</c:v>
                </c:pt>
                <c:pt idx="6">
                  <c:v>Ind Existing</c:v>
                </c:pt>
                <c:pt idx="7">
                  <c:v>Ind ET</c:v>
                </c:pt>
              </c:strCache>
            </c:strRef>
          </c:cat>
          <c:val>
            <c:numRef>
              <c:f>' E summary'!$D$2:$D$9</c:f>
              <c:numCache>
                <c:formatCode>_(* #,##0_);_(* \(#,##0\);_(* "-"??_);_(@_)</c:formatCode>
                <c:ptCount val="8"/>
                <c:pt idx="0">
                  <c:v>54.062672944014025</c:v>
                </c:pt>
                <c:pt idx="1">
                  <c:v>106.542955412732</c:v>
                </c:pt>
                <c:pt idx="2">
                  <c:v>117.42917392309958</c:v>
                </c:pt>
                <c:pt idx="3">
                  <c:v>62.317325673362561</c:v>
                </c:pt>
                <c:pt idx="4">
                  <c:v>75.655942227200029</c:v>
                </c:pt>
                <c:pt idx="5">
                  <c:v>137.44554495576614</c:v>
                </c:pt>
                <c:pt idx="6">
                  <c:v>161.35115877245968</c:v>
                </c:pt>
                <c:pt idx="7">
                  <c:v>22.042065455087069</c:v>
                </c:pt>
              </c:numCache>
            </c:numRef>
          </c:val>
        </c:ser>
        <c:dLbls>
          <c:showVal val="1"/>
        </c:dLbls>
        <c:firstSliceAng val="0"/>
      </c:pieChart>
    </c:plotArea>
    <c:plotVisOnly val="1"/>
    <c:dispBlanksAs val="zero"/>
  </c:chart>
  <c:spPr>
    <a:solidFill>
      <a:schemeClr val="bg1"/>
    </a:solidFill>
  </c:sp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/>
          <a:lstStyle/>
          <a:p>
            <a:pPr>
              <a:defRPr b="0"/>
            </a:pPr>
            <a:r>
              <a:rPr lang="en-US" b="0" dirty="0"/>
              <a:t>20 </a:t>
            </a:r>
            <a:r>
              <a:rPr lang="en-US" b="0" dirty="0" err="1"/>
              <a:t>yr</a:t>
            </a:r>
            <a:r>
              <a:rPr lang="en-US" b="0" dirty="0"/>
              <a:t> Cost Effective Gas </a:t>
            </a:r>
            <a:r>
              <a:rPr lang="en-US" b="0" dirty="0" smtClean="0"/>
              <a:t>Potential</a:t>
            </a:r>
          </a:p>
          <a:p>
            <a:pPr>
              <a:defRPr b="0"/>
            </a:pPr>
            <a:r>
              <a:rPr lang="en-US" b="0" dirty="0" smtClean="0"/>
              <a:t> (101 </a:t>
            </a:r>
            <a:r>
              <a:rPr lang="en-US" b="0" dirty="0" err="1"/>
              <a:t>Mtherm</a:t>
            </a:r>
            <a:r>
              <a:rPr lang="en-US" b="0" dirty="0"/>
              <a:t>)</a:t>
            </a:r>
          </a:p>
        </c:rich>
      </c:tx>
      <c:layout>
        <c:manualLayout>
          <c:xMode val="edge"/>
          <c:yMode val="edge"/>
          <c:x val="0.19135489920300044"/>
          <c:y val="8.5813869379466091E-3"/>
        </c:manualLayout>
      </c:layout>
    </c:title>
    <c:plotArea>
      <c:layout/>
      <c:pieChart>
        <c:varyColors val="1"/>
        <c:ser>
          <c:idx val="2"/>
          <c:order val="0"/>
          <c:tx>
            <c:strRef>
              <c:f>'G summary'!$D$1</c:f>
              <c:strCache>
                <c:ptCount val="1"/>
                <c:pt idx="0">
                  <c:v>CE Ach</c:v>
                </c:pt>
              </c:strCache>
            </c:strRef>
          </c:tx>
          <c:dPt>
            <c:idx val="0"/>
            <c:spPr>
              <a:gradFill>
                <a:gsLst>
                  <a:gs pos="0">
                    <a:schemeClr val="accent2">
                      <a:lumMod val="75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c:spPr>
          </c:dPt>
          <c:dPt>
            <c:idx val="2"/>
            <c:spPr>
              <a:pattFill prst="wdDnDiag">
                <a:fgClr>
                  <a:schemeClr val="accent2">
                    <a:lumMod val="75000"/>
                  </a:schemeClr>
                </a:fgClr>
                <a:bgClr>
                  <a:schemeClr val="bg1"/>
                </a:bgClr>
              </a:pattFill>
            </c:spPr>
          </c:dPt>
          <c:dPt>
            <c:idx val="3"/>
            <c:spPr>
              <a:gradFill>
                <a:gsLst>
                  <a:gs pos="0">
                    <a:schemeClr val="accent5">
                      <a:lumMod val="75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c:spPr>
          </c:dPt>
          <c:dPt>
            <c:idx val="5"/>
            <c:spPr>
              <a:pattFill prst="wdDnDiag">
                <a:fgClr>
                  <a:schemeClr val="accent5">
                    <a:lumMod val="75000"/>
                  </a:schemeClr>
                </a:fgClr>
                <a:bgClr>
                  <a:schemeClr val="bg1"/>
                </a:bgClr>
              </a:pattFill>
            </c:spPr>
          </c:dPt>
          <c:dPt>
            <c:idx val="6"/>
            <c:spPr>
              <a:solidFill>
                <a:srgbClr val="7030A0"/>
              </a:solidFill>
            </c:spPr>
          </c:dPt>
          <c:dPt>
            <c:idx val="7"/>
            <c:spPr>
              <a:pattFill prst="wdDnDiag">
                <a:fgClr>
                  <a:srgbClr val="7030A0"/>
                </a:fgClr>
                <a:bgClr>
                  <a:schemeClr val="bg1"/>
                </a:bgClr>
              </a:pattFill>
            </c:spPr>
          </c:dPt>
          <c:dLbls>
            <c:dLbl>
              <c:idx val="0"/>
              <c:layout>
                <c:manualLayout>
                  <c:x val="3.3007076647064697E-2"/>
                  <c:y val="9.5248327263015627E-3"/>
                </c:manualLayout>
              </c:layout>
              <c:showCatName val="1"/>
              <c:showPercent val="1"/>
            </c:dLbl>
            <c:dLbl>
              <c:idx val="1"/>
              <c:layout>
                <c:manualLayout>
                  <c:x val="-2.232536333802157E-2"/>
                  <c:y val="-6.0528508701914868E-2"/>
                </c:manualLayout>
              </c:layout>
              <c:showCatName val="1"/>
              <c:showPercent val="1"/>
            </c:dLbl>
            <c:dLbl>
              <c:idx val="2"/>
              <c:layout>
                <c:manualLayout>
                  <c:x val="5.8068817347198702E-2"/>
                  <c:y val="-6.509505659745643E-2"/>
                </c:manualLayout>
              </c:layout>
              <c:showCatName val="1"/>
              <c:showPercent val="1"/>
            </c:dLbl>
            <c:dLbl>
              <c:idx val="4"/>
              <c:layout>
                <c:manualLayout>
                  <c:x val="5.4903337504752833E-2"/>
                  <c:y val="8.3676968891965593E-3"/>
                </c:manualLayout>
              </c:layout>
              <c:showCatName val="1"/>
              <c:showPercent val="1"/>
            </c:dLbl>
            <c:dLbl>
              <c:idx val="6"/>
              <c:layout>
                <c:manualLayout>
                  <c:x val="-9.8688402346331222E-3"/>
                  <c:y val="-3.5424235559747157E-2"/>
                </c:manualLayout>
              </c:layout>
              <c:showCatName val="1"/>
              <c:showPercent val="1"/>
            </c:dLbl>
            <c:dLbl>
              <c:idx val="7"/>
              <c:layout>
                <c:manualLayout>
                  <c:x val="-2.9390419024626145E-3"/>
                  <c:y val="5.5336431754577763E-3"/>
                </c:manualLayout>
              </c:layout>
              <c:showCatName val="1"/>
              <c:showPercent val="1"/>
            </c:dLbl>
            <c:showCatName val="1"/>
            <c:showPercent val="1"/>
            <c:showLeaderLines val="1"/>
          </c:dLbls>
          <c:cat>
            <c:strRef>
              <c:f>'G summary'!$A$2:$A$9</c:f>
              <c:strCache>
                <c:ptCount val="8"/>
                <c:pt idx="0">
                  <c:v>Res New</c:v>
                </c:pt>
                <c:pt idx="1">
                  <c:v>Res Existing</c:v>
                </c:pt>
                <c:pt idx="2">
                  <c:v>Res ET</c:v>
                </c:pt>
                <c:pt idx="3">
                  <c:v>Comm New</c:v>
                </c:pt>
                <c:pt idx="4">
                  <c:v>Comm Existing</c:v>
                </c:pt>
                <c:pt idx="5">
                  <c:v>Comm ET</c:v>
                </c:pt>
                <c:pt idx="6">
                  <c:v>Ind Existing</c:v>
                </c:pt>
                <c:pt idx="7">
                  <c:v>Ind ET</c:v>
                </c:pt>
              </c:strCache>
            </c:strRef>
          </c:cat>
          <c:val>
            <c:numRef>
              <c:f>'G summary'!$D$2:$D$9</c:f>
              <c:numCache>
                <c:formatCode>_(* #,##0_);_(* \(#,##0\);_(* "-"??_);_(@_)</c:formatCode>
                <c:ptCount val="8"/>
                <c:pt idx="0">
                  <c:v>5819072.2032213993</c:v>
                </c:pt>
                <c:pt idx="1">
                  <c:v>20298322.203215491</c:v>
                </c:pt>
                <c:pt idx="2">
                  <c:v>29102717.753022797</c:v>
                </c:pt>
                <c:pt idx="3">
                  <c:v>2525210.7334848414</c:v>
                </c:pt>
                <c:pt idx="4">
                  <c:v>15811910.766100083</c:v>
                </c:pt>
                <c:pt idx="5">
                  <c:v>1707061.8514169701</c:v>
                </c:pt>
                <c:pt idx="6">
                  <c:v>22155204.779708061</c:v>
                </c:pt>
                <c:pt idx="7">
                  <c:v>3463311.6285870601</c:v>
                </c:pt>
              </c:numCache>
            </c:numRef>
          </c:val>
        </c:ser>
        <c:dLbls>
          <c:showVal val="1"/>
        </c:dLbls>
        <c:firstSliceAng val="0"/>
      </c:pieChart>
    </c:plotArea>
    <c:plotVisOnly val="1"/>
    <c:dispBlanksAs val="zero"/>
  </c:chart>
  <c:spPr>
    <a:solidFill>
      <a:schemeClr val="bg1"/>
    </a:solidFill>
  </c:sp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3ED3FE-33E5-4CD0-AAC7-8A4962CB71CE}" type="datetimeFigureOut">
              <a:rPr lang="en-US" smtClean="0"/>
              <a:pPr/>
              <a:t>6/5/2014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5C8695-A805-4DCC-80BA-AA2CA5AC71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82338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8B00B-2BBF-4D67-B494-67833905CF42}" type="datetimeFigureOut">
              <a:rPr lang="en-US" smtClean="0"/>
              <a:pPr/>
              <a:t>6/5/2014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23D64-1D00-4A9C-8B02-4ACD97C496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04956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8B00B-2BBF-4D67-B494-67833905CF42}" type="datetimeFigureOut">
              <a:rPr lang="en-US" smtClean="0"/>
              <a:pPr/>
              <a:t>6/5/2014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23D64-1D00-4A9C-8B02-4ACD97C496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04164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8B00B-2BBF-4D67-B494-67833905CF42}" type="datetimeFigureOut">
              <a:rPr lang="en-US" smtClean="0"/>
              <a:pPr/>
              <a:t>6/5/2014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23D64-1D00-4A9C-8B02-4ACD97C496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787950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 userDrawn="1"/>
        </p:nvSpPr>
        <p:spPr>
          <a:xfrm>
            <a:off x="-304800" y="3429000"/>
            <a:ext cx="4191000" cy="3962400"/>
          </a:xfrm>
          <a:prstGeom prst="roundRect">
            <a:avLst>
              <a:gd name="adj" fmla="val 5015"/>
            </a:avLst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286000" y="6019800"/>
            <a:ext cx="1371600" cy="624840"/>
          </a:xfrm>
          <a:prstGeom prst="rect">
            <a:avLst/>
          </a:prstGeom>
        </p:spPr>
      </p:pic>
      <p:sp>
        <p:nvSpPr>
          <p:cNvPr id="8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3657600"/>
            <a:ext cx="3352800" cy="19812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dirty="0" smtClean="0"/>
              <a:t>Title</a:t>
            </a:r>
          </a:p>
          <a:p>
            <a:pPr lvl="1"/>
            <a:r>
              <a:rPr lang="en-US" dirty="0" smtClean="0"/>
              <a:t>Subtitle</a:t>
            </a:r>
          </a:p>
          <a:p>
            <a:pPr lvl="2"/>
            <a:r>
              <a:rPr lang="en-US" dirty="0" smtClean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xmlns="" val="41830272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Slide">
    <p:bg>
      <p:bgPr>
        <a:solidFill>
          <a:srgbClr val="0065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304800"/>
            <a:ext cx="8229600" cy="762000"/>
          </a:xfrm>
        </p:spPr>
        <p:txBody>
          <a:bodyPr>
            <a:normAutofit/>
          </a:bodyPr>
          <a:lstStyle>
            <a:lvl1pPr>
              <a:defRPr sz="36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457200" y="1143000"/>
            <a:ext cx="8229600" cy="3733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0" y="5248274"/>
            <a:ext cx="9144000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948491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le Slide">
    <p:bg>
      <p:bgPr>
        <a:solidFill>
          <a:srgbClr val="0065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304800"/>
            <a:ext cx="8229600" cy="762000"/>
          </a:xfrm>
        </p:spPr>
        <p:txBody>
          <a:bodyPr>
            <a:normAutofit/>
          </a:bodyPr>
          <a:lstStyle>
            <a:lvl1pPr>
              <a:defRPr sz="36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457200" y="1143000"/>
            <a:ext cx="8229600" cy="3733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41528" b="31425"/>
          <a:stretch/>
        </p:blipFill>
        <p:spPr>
          <a:xfrm>
            <a:off x="0" y="5238750"/>
            <a:ext cx="9144000" cy="164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844706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bg>
      <p:bgPr>
        <a:solidFill>
          <a:srgbClr val="0065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304800"/>
            <a:ext cx="8229600" cy="762000"/>
          </a:xfrm>
        </p:spPr>
        <p:txBody>
          <a:bodyPr>
            <a:normAutofit/>
          </a:bodyPr>
          <a:lstStyle>
            <a:lvl1pPr>
              <a:defRPr sz="36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457200" y="1143000"/>
            <a:ext cx="8229600" cy="3733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0" y="5257800"/>
            <a:ext cx="91440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21506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304800"/>
            <a:ext cx="8229600" cy="762000"/>
          </a:xfrm>
        </p:spPr>
        <p:txBody>
          <a:bodyPr>
            <a:normAutofit/>
          </a:bodyPr>
          <a:lstStyle>
            <a:lvl1pPr>
              <a:defRPr sz="36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457200" y="1143000"/>
            <a:ext cx="8229600" cy="3733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9525" y="5223122"/>
            <a:ext cx="9134476" cy="163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383910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Slide">
    <p:bg>
      <p:bgPr>
        <a:solidFill>
          <a:srgbClr val="0065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304800"/>
            <a:ext cx="8229600" cy="762000"/>
          </a:xfrm>
        </p:spPr>
        <p:txBody>
          <a:bodyPr>
            <a:normAutofit/>
          </a:bodyPr>
          <a:lstStyle>
            <a:lvl1pPr>
              <a:defRPr sz="36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457200" y="1143000"/>
            <a:ext cx="8229600" cy="3733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0" y="5238750"/>
            <a:ext cx="9144000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70553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bg>
      <p:bgPr>
        <a:solidFill>
          <a:srgbClr val="0065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0" y="1066800"/>
            <a:ext cx="8229600" cy="5105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536079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-1066800" y="-762000"/>
            <a:ext cx="8839200" cy="3048000"/>
          </a:xfrm>
          <a:prstGeom prst="roundRect">
            <a:avLst>
              <a:gd name="adj" fmla="val 5015"/>
            </a:avLst>
          </a:prstGeom>
          <a:solidFill>
            <a:srgbClr val="006595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172200" y="1447800"/>
            <a:ext cx="1371600" cy="62484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152400"/>
            <a:ext cx="2971800" cy="533400"/>
          </a:xfrm>
        </p:spPr>
        <p:txBody>
          <a:bodyPr>
            <a:noAutofit/>
          </a:bodyPr>
          <a:lstStyle>
            <a:lvl1pPr>
              <a:defRPr sz="3200" baseline="0"/>
            </a:lvl1pPr>
          </a:lstStyle>
          <a:p>
            <a:pPr lvl="0"/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62000"/>
            <a:ext cx="6019800" cy="1371600"/>
          </a:xfrm>
        </p:spPr>
        <p:txBody>
          <a:bodyPr>
            <a:noAutofit/>
          </a:bodyPr>
          <a:lstStyle>
            <a:lvl1pPr>
              <a:defRPr sz="2400" baseline="0"/>
            </a:lvl1pPr>
          </a:lstStyle>
          <a:p>
            <a:pPr lvl="0"/>
            <a:r>
              <a:rPr lang="en-US" dirty="0" smtClean="0"/>
              <a:t>Name</a:t>
            </a:r>
          </a:p>
          <a:p>
            <a:pPr lvl="0"/>
            <a:r>
              <a:rPr lang="en-US" dirty="0" smtClean="0"/>
              <a:t>Email address</a:t>
            </a:r>
          </a:p>
          <a:p>
            <a:pPr lvl="0"/>
            <a:r>
              <a:rPr lang="en-US" dirty="0" smtClean="0"/>
              <a:t>Phone #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73677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8B00B-2BBF-4D67-B494-67833905CF42}" type="datetimeFigureOut">
              <a:rPr lang="en-US" smtClean="0"/>
              <a:pPr/>
              <a:t>6/5/2014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23D64-1D00-4A9C-8B02-4ACD97C496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82927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8B00B-2BBF-4D67-B494-67833905CF42}" type="datetimeFigureOut">
              <a:rPr lang="en-US" smtClean="0"/>
              <a:pPr/>
              <a:t>6/5/2014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23D64-1D00-4A9C-8B02-4ACD97C496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74417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8B00B-2BBF-4D67-B494-67833905CF42}" type="datetimeFigureOut">
              <a:rPr lang="en-US" smtClean="0"/>
              <a:pPr/>
              <a:t>6/5/2014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23D64-1D00-4A9C-8B02-4ACD97C496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3090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8B00B-2BBF-4D67-B494-67833905CF42}" type="datetimeFigureOut">
              <a:rPr lang="en-US" smtClean="0"/>
              <a:pPr/>
              <a:t>6/5/2014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23D64-1D00-4A9C-8B02-4ACD97C496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39348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8B00B-2BBF-4D67-B494-67833905CF42}" type="datetimeFigureOut">
              <a:rPr lang="en-US" smtClean="0"/>
              <a:pPr/>
              <a:t>6/5/2014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23D64-1D00-4A9C-8B02-4ACD97C496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27202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8B00B-2BBF-4D67-B494-67833905CF42}" type="datetimeFigureOut">
              <a:rPr lang="en-US" smtClean="0"/>
              <a:pPr/>
              <a:t>6/5/2014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23D64-1D00-4A9C-8B02-4ACD97C496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167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8B00B-2BBF-4D67-B494-67833905CF42}" type="datetimeFigureOut">
              <a:rPr lang="en-US" smtClean="0"/>
              <a:pPr/>
              <a:t>6/5/2014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23D64-1D00-4A9C-8B02-4ACD97C496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42070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8B00B-2BBF-4D67-B494-67833905CF42}" type="datetimeFigureOut">
              <a:rPr lang="en-US" smtClean="0"/>
              <a:pPr/>
              <a:t>6/5/2014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23D64-1D00-4A9C-8B02-4ACD97C496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69464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68B00B-2BBF-4D67-B494-67833905CF42}" type="datetimeFigureOut">
              <a:rPr lang="en-US" smtClean="0"/>
              <a:pPr/>
              <a:t>6/5/2014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B23D64-1D00-4A9C-8B02-4ACD97C496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75945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Title slides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Title</a:t>
            </a:r>
          </a:p>
          <a:p>
            <a:pPr lvl="1"/>
            <a:r>
              <a:rPr lang="en-US" dirty="0" smtClean="0"/>
              <a:t>Subtitle</a:t>
            </a:r>
          </a:p>
          <a:p>
            <a:pPr lvl="2"/>
            <a:r>
              <a:rPr lang="en-US" dirty="0" smtClean="0"/>
              <a:t>Date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A9F91-AB1C-48AA-94EA-834BCE1FD8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738AD-C9E9-49E0-818D-BAA0C4890E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983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1" r:id="rId7"/>
    <p:sldLayoutId id="2147483676" r:id="rId8"/>
  </p:sldLayoutIdLst>
  <p:txStyles>
    <p:titleStyle>
      <a:lvl1pPr algn="l" defTabSz="914400" rtl="0" eaLnBrk="1" latinLnBrk="0" hangingPunct="1">
        <a:spcBef>
          <a:spcPct val="0"/>
        </a:spcBef>
        <a:buNone/>
        <a:defRPr sz="4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Commercial closing slides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8229600" cy="4983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Title</a:t>
            </a:r>
          </a:p>
          <a:p>
            <a:pPr lvl="1"/>
            <a:r>
              <a:rPr lang="en-US" dirty="0" smtClean="0"/>
              <a:t>Subtitle</a:t>
            </a:r>
          </a:p>
          <a:p>
            <a:pPr lvl="2"/>
            <a:r>
              <a:rPr lang="en-US" dirty="0" smtClean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xmlns="" val="21423232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40000" lnSpcReduction="20000"/>
          </a:bodyPr>
          <a:lstStyle/>
          <a:p>
            <a:r>
              <a:rPr lang="en-US" sz="7400" dirty="0" smtClean="0"/>
              <a:t>Emerging </a:t>
            </a:r>
            <a:r>
              <a:rPr lang="en-US" sz="7400" dirty="0"/>
              <a:t>Technologies &amp; </a:t>
            </a:r>
            <a:r>
              <a:rPr lang="en-US" sz="7400" dirty="0" smtClean="0"/>
              <a:t>Energy Trust’s Resource Assessment </a:t>
            </a:r>
            <a:endParaRPr lang="en-US" sz="49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135056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04800" y="-76200"/>
            <a:ext cx="2971800" cy="533400"/>
          </a:xfrm>
        </p:spPr>
        <p:txBody>
          <a:bodyPr/>
          <a:lstStyle/>
          <a:p>
            <a:r>
              <a:rPr lang="en-US" dirty="0"/>
              <a:t>Thank You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04800" y="457200"/>
            <a:ext cx="6858000" cy="1371600"/>
          </a:xfrm>
        </p:spPr>
        <p:txBody>
          <a:bodyPr/>
          <a:lstStyle/>
          <a:p>
            <a:r>
              <a:rPr lang="en-US" sz="1800" dirty="0"/>
              <a:t>Ted </a:t>
            </a:r>
            <a:r>
              <a:rPr lang="en-US" sz="1800" dirty="0" smtClean="0"/>
              <a:t>Light					</a:t>
            </a:r>
          </a:p>
          <a:p>
            <a:r>
              <a:rPr lang="en-US" sz="1800" dirty="0" smtClean="0"/>
              <a:t>Sr</a:t>
            </a:r>
            <a:r>
              <a:rPr lang="en-US" sz="1800" dirty="0"/>
              <a:t>. Planning Project </a:t>
            </a:r>
            <a:r>
              <a:rPr lang="en-US" sz="1800" dirty="0" smtClean="0"/>
              <a:t>Manager</a:t>
            </a:r>
          </a:p>
          <a:p>
            <a:r>
              <a:rPr lang="en-US" sz="1800" dirty="0" smtClean="0"/>
              <a:t>ted.light@energytrust.org		</a:t>
            </a:r>
          </a:p>
          <a:p>
            <a:r>
              <a:rPr lang="en-US" sz="1800" dirty="0" smtClean="0"/>
              <a:t>503-445-7643		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3989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Approach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57200" y="1219200"/>
            <a:ext cx="3886200" cy="4953000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Consider range of emerging technologies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Predict future improvements in cost &amp; savings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Be realistic about odds of fruition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Define incrementally to conventional measures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343400" y="1600199"/>
            <a:ext cx="6004523" cy="3995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424027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78934526"/>
              </p:ext>
            </p:extLst>
          </p:nvPr>
        </p:nvGraphicFramePr>
        <p:xfrm>
          <a:off x="304800" y="228602"/>
          <a:ext cx="8458200" cy="63245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83835"/>
                <a:gridCol w="1474314"/>
                <a:gridCol w="1475246"/>
                <a:gridCol w="1474314"/>
                <a:gridCol w="1474314"/>
                <a:gridCol w="1476177"/>
              </a:tblGrid>
              <a:tr h="283377">
                <a:tc>
                  <a:txBody>
                    <a:bodyPr/>
                    <a:lstStyle/>
                    <a:p>
                      <a:endParaRPr lang="en-US" sz="1400" dirty="0">
                        <a:effectLst/>
                        <a:latin typeface="Times New Roman"/>
                      </a:endParaRPr>
                    </a:p>
                  </a:txBody>
                  <a:tcPr marL="36830" marR="36830" marT="0" marB="0" anchor="ctr"/>
                </a:tc>
                <a:tc grid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ET Risk Factor</a:t>
                      </a:r>
                      <a:endParaRPr lang="en-US" sz="1400">
                        <a:effectLst/>
                        <a:latin typeface="Palatino Linotype"/>
                        <a:ea typeface="Times New Roman"/>
                        <a:cs typeface="Times New Roman"/>
                      </a:endParaRPr>
                    </a:p>
                  </a:txBody>
                  <a:tcPr marL="36830" marR="3683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7033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Risk Category</a:t>
                      </a:r>
                      <a:endParaRPr lang="en-US" sz="1400">
                        <a:effectLst/>
                        <a:latin typeface="Palatino Linotype"/>
                        <a:ea typeface="Times New Roman"/>
                        <a:cs typeface="Times New Roman"/>
                      </a:endParaRPr>
                    </a:p>
                  </a:txBody>
                  <a:tcPr marL="36830" marR="3683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10%</a:t>
                      </a:r>
                      <a:endParaRPr lang="en-US" sz="1400">
                        <a:effectLst/>
                        <a:latin typeface="Palatino Linotype"/>
                        <a:ea typeface="Times New Roman"/>
                        <a:cs typeface="Times New Roman"/>
                      </a:endParaRPr>
                    </a:p>
                  </a:txBody>
                  <a:tcPr marL="36830" marR="3683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30%</a:t>
                      </a:r>
                      <a:endParaRPr lang="en-US" sz="1400">
                        <a:effectLst/>
                        <a:latin typeface="Palatino Linotype"/>
                        <a:ea typeface="Times New Roman"/>
                        <a:cs typeface="Times New Roman"/>
                      </a:endParaRPr>
                    </a:p>
                  </a:txBody>
                  <a:tcPr marL="36830" marR="3683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50%</a:t>
                      </a:r>
                      <a:endParaRPr lang="en-US" sz="1400">
                        <a:effectLst/>
                        <a:latin typeface="Palatino Linotype"/>
                        <a:ea typeface="Times New Roman"/>
                        <a:cs typeface="Times New Roman"/>
                      </a:endParaRPr>
                    </a:p>
                  </a:txBody>
                  <a:tcPr marL="36830" marR="3683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70%</a:t>
                      </a:r>
                      <a:endParaRPr lang="en-US" sz="1400">
                        <a:effectLst/>
                        <a:latin typeface="Palatino Linotype"/>
                        <a:ea typeface="Times New Roman"/>
                        <a:cs typeface="Times New Roman"/>
                      </a:endParaRPr>
                    </a:p>
                  </a:txBody>
                  <a:tcPr marL="36830" marR="3683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90%</a:t>
                      </a:r>
                      <a:endParaRPr lang="en-US" sz="1400">
                        <a:effectLst/>
                        <a:latin typeface="Palatino Linotype"/>
                        <a:ea typeface="Times New Roman"/>
                        <a:cs typeface="Times New Roman"/>
                      </a:endParaRPr>
                    </a:p>
                  </a:txBody>
                  <a:tcPr marL="36830" marR="36830" marT="0" marB="0" anchor="ctr"/>
                </a:tc>
              </a:tr>
              <a:tr h="22527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Market Risk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(25% weighting)</a:t>
                      </a:r>
                      <a:endParaRPr lang="en-US" sz="1400">
                        <a:effectLst/>
                        <a:latin typeface="Palatino Linotype"/>
                        <a:ea typeface="Times New Roman"/>
                        <a:cs typeface="Times New Roman"/>
                      </a:endParaRPr>
                    </a:p>
                  </a:txBody>
                  <a:tcPr marL="36830" marR="36830" marT="0" marB="0" anchor="ctr"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High Risk:</a:t>
                      </a:r>
                    </a:p>
                    <a:p>
                      <a:pPr marL="342900" marR="0" lvl="0" indent="-342900">
                        <a:spcBef>
                          <a:spcPts val="600"/>
                        </a:spcBef>
                        <a:spcAft>
                          <a:spcPts val="0"/>
                        </a:spcAft>
                        <a:buSzPts val="1000"/>
                        <a:buFont typeface="Arial"/>
                        <a:buChar char="•"/>
                      </a:pPr>
                      <a:r>
                        <a:rPr lang="en-US" sz="1400" dirty="0">
                          <a:effectLst/>
                        </a:rPr>
                        <a:t>Requires new/changed business model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Arial"/>
                        <a:buChar char="•"/>
                      </a:pPr>
                      <a:r>
                        <a:rPr lang="en-US" sz="1400" dirty="0">
                          <a:effectLst/>
                        </a:rPr>
                        <a:t>Start-up, or small  manufacturer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Arial"/>
                        <a:buChar char="•"/>
                      </a:pPr>
                      <a:r>
                        <a:rPr lang="en-US" sz="1400" dirty="0">
                          <a:effectLst/>
                        </a:rPr>
                        <a:t>Significant changes to infrastructure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Arial"/>
                        <a:buChar char="•"/>
                      </a:pPr>
                      <a:r>
                        <a:rPr lang="en-US" sz="1400" dirty="0">
                          <a:effectLst/>
                        </a:rPr>
                        <a:t>Requires training of contractors. Consumer acceptance barriers exist.</a:t>
                      </a:r>
                      <a:endParaRPr lang="en-US" sz="1400" dirty="0">
                        <a:effectLst/>
                        <a:latin typeface="Palatino Linotype"/>
                        <a:ea typeface="Times New Roman"/>
                        <a:cs typeface="Times New Roman"/>
                      </a:endParaRPr>
                    </a:p>
                  </a:txBody>
                  <a:tcPr marL="36830" marR="3683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effectLst/>
                        <a:latin typeface="Times New Roman"/>
                      </a:endParaRPr>
                    </a:p>
                  </a:txBody>
                  <a:tcPr marL="36830" marR="36830" marT="0" marB="0"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Low Risk:</a:t>
                      </a:r>
                    </a:p>
                    <a:p>
                      <a:pPr marL="342900" marR="0" lvl="0" indent="-342900"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400">
                          <a:effectLst/>
                        </a:rPr>
                        <a:t>Trained contractors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400">
                          <a:effectLst/>
                        </a:rPr>
                        <a:t>Established business models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400">
                          <a:effectLst/>
                        </a:rPr>
                        <a:t>Already in U.S. Market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400">
                          <a:effectLst/>
                        </a:rPr>
                        <a:t>Manufacturer committed to commercialization</a:t>
                      </a:r>
                      <a:endParaRPr lang="en-US" sz="1400">
                        <a:effectLst/>
                        <a:latin typeface="Palatino Linotype"/>
                        <a:ea typeface="Times New Roman"/>
                        <a:cs typeface="Times New Roman"/>
                      </a:endParaRPr>
                    </a:p>
                  </a:txBody>
                  <a:tcPr marL="36830" marR="3683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3090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Technical Risk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(25% weighting)</a:t>
                      </a:r>
                      <a:endParaRPr lang="en-US" sz="1400">
                        <a:effectLst/>
                        <a:latin typeface="Palatino Linotype"/>
                        <a:ea typeface="Times New Roman"/>
                        <a:cs typeface="Times New Roman"/>
                      </a:endParaRPr>
                    </a:p>
                  </a:txBody>
                  <a:tcPr marL="36830" marR="3683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High Risk: Prototype in first field tests.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A single or unknown approach</a:t>
                      </a:r>
                      <a:endParaRPr lang="en-US" sz="1400">
                        <a:effectLst/>
                        <a:latin typeface="Palatino Linotype"/>
                        <a:ea typeface="Times New Roman"/>
                        <a:cs typeface="Times New Roman"/>
                      </a:endParaRPr>
                    </a:p>
                  </a:txBody>
                  <a:tcPr marL="36830" marR="3683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Low volume manufacturer.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Limited experience</a:t>
                      </a:r>
                      <a:endParaRPr lang="en-US" sz="1400">
                        <a:effectLst/>
                        <a:latin typeface="Palatino Linotype"/>
                        <a:ea typeface="Times New Roman"/>
                        <a:cs typeface="Times New Roman"/>
                      </a:endParaRPr>
                    </a:p>
                  </a:txBody>
                  <a:tcPr marL="36830" marR="3683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New product with broad commercial appeal</a:t>
                      </a:r>
                      <a:endParaRPr lang="en-US" sz="1400">
                        <a:effectLst/>
                        <a:latin typeface="Palatino Linotype"/>
                        <a:ea typeface="Times New Roman"/>
                        <a:cs typeface="Times New Roman"/>
                      </a:endParaRPr>
                    </a:p>
                  </a:txBody>
                  <a:tcPr marL="36830" marR="3683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Proven technology in different application or different region</a:t>
                      </a:r>
                      <a:endParaRPr lang="en-US" sz="1400">
                        <a:effectLst/>
                        <a:latin typeface="Palatino Linotype"/>
                        <a:ea typeface="Times New Roman"/>
                        <a:cs typeface="Times New Roman"/>
                      </a:endParaRPr>
                    </a:p>
                  </a:txBody>
                  <a:tcPr marL="36830" marR="3683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Low Risk: Proven technology in target application. Multiple potentially viable approaches.</a:t>
                      </a:r>
                      <a:endParaRPr lang="en-US" sz="1400">
                        <a:effectLst/>
                        <a:latin typeface="Palatino Linotype"/>
                        <a:ea typeface="Times New Roman"/>
                        <a:cs typeface="Times New Roman"/>
                      </a:endParaRPr>
                    </a:p>
                  </a:txBody>
                  <a:tcPr marL="36830" marR="36830" marT="0" marB="0"/>
                </a:tc>
              </a:tr>
              <a:tr h="128726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Data Source Risk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(50% weighting)</a:t>
                      </a:r>
                      <a:endParaRPr lang="en-US" sz="1400">
                        <a:effectLst/>
                        <a:latin typeface="Palatino Linotype"/>
                        <a:ea typeface="Times New Roman"/>
                        <a:cs typeface="Times New Roman"/>
                      </a:endParaRPr>
                    </a:p>
                  </a:txBody>
                  <a:tcPr marL="36830" marR="3683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High Risk: Based only on manufacturer claims</a:t>
                      </a:r>
                      <a:endParaRPr lang="en-US" sz="1400">
                        <a:effectLst/>
                        <a:latin typeface="Palatino Linotype"/>
                        <a:ea typeface="Times New Roman"/>
                        <a:cs typeface="Times New Roman"/>
                      </a:endParaRPr>
                    </a:p>
                  </a:txBody>
                  <a:tcPr marL="36830" marR="3683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Manufacturer case studies</a:t>
                      </a:r>
                      <a:endParaRPr lang="en-US" sz="1400">
                        <a:effectLst/>
                        <a:latin typeface="Palatino Linotype"/>
                        <a:ea typeface="Times New Roman"/>
                        <a:cs typeface="Times New Roman"/>
                      </a:endParaRPr>
                    </a:p>
                  </a:txBody>
                  <a:tcPr marL="36830" marR="3683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Engineering assessment or lab test</a:t>
                      </a:r>
                      <a:endParaRPr lang="en-US" sz="1400">
                        <a:effectLst/>
                        <a:latin typeface="Palatino Linotype"/>
                        <a:ea typeface="Times New Roman"/>
                        <a:cs typeface="Times New Roman"/>
                      </a:endParaRPr>
                    </a:p>
                  </a:txBody>
                  <a:tcPr marL="36830" marR="3683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Third party case study (real world installation)</a:t>
                      </a:r>
                      <a:endParaRPr lang="en-US" sz="1400">
                        <a:effectLst/>
                        <a:latin typeface="Palatino Linotype"/>
                        <a:ea typeface="Times New Roman"/>
                        <a:cs typeface="Times New Roman"/>
                      </a:endParaRPr>
                    </a:p>
                  </a:txBody>
                  <a:tcPr marL="36830" marR="3683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Low Risk: Evaluation results or multiple third party case studies</a:t>
                      </a:r>
                      <a:endParaRPr lang="en-US" sz="1400" dirty="0">
                        <a:effectLst/>
                        <a:latin typeface="Palatino Linotype"/>
                        <a:ea typeface="Times New Roman"/>
                        <a:cs typeface="Times New Roman"/>
                      </a:endParaRPr>
                    </a:p>
                  </a:txBody>
                  <a:tcPr marL="36830" marR="3683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2959106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Risk Considerations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3200" dirty="0" smtClean="0"/>
              <a:t>How developed is the market?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Are there manufacturers?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Is the public likely to accept the product?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Is there a contractor/installer network?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899595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Risk Considerations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3200" dirty="0" smtClean="0"/>
              <a:t>Is the technology proven?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Single lab/field tests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Small volume manufacturer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New product but broad appeal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Proven technology, but different market or application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Proven technology in target application</a:t>
            </a:r>
          </a:p>
          <a:p>
            <a:pPr marL="457200" indent="-457200">
              <a:buFont typeface="Arial" pitchFamily="34" charset="0"/>
              <a:buChar char="•"/>
            </a:pPr>
            <a:endParaRPr lang="en-US" dirty="0" smtClean="0"/>
          </a:p>
          <a:p>
            <a:pPr marL="457200" indent="-457200">
              <a:buFont typeface="Arial" pitchFamily="34" charset="0"/>
              <a:buChar char="•"/>
            </a:pPr>
            <a:endParaRPr lang="en-US" dirty="0" smtClean="0"/>
          </a:p>
          <a:p>
            <a:pPr marL="457200" indent="-457200">
              <a:buFont typeface="Arial" pitchFamily="34" charset="0"/>
              <a:buChar char="•"/>
            </a:pPr>
            <a:endParaRPr lang="en-US" dirty="0" smtClean="0"/>
          </a:p>
          <a:p>
            <a:pPr marL="457200" indent="-457200">
              <a:buFont typeface="Arial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660040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Risk Considerations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3200" dirty="0" smtClean="0"/>
              <a:t>How confident are we in the data?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Manufacturer’s claims/case studies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Lab/field test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party lab/field test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Multiple tests or evaluations</a:t>
            </a:r>
          </a:p>
          <a:p>
            <a:pPr marL="457200" indent="-457200">
              <a:buFont typeface="Arial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076099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Example Emerging Technologies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LEDs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Advanced HVAC controls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Advanced refrigeration controls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Advanced solar water heater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Heat recovery ventilation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CO2 heat pump water heaters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Gas absorption heat pump water heater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427562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245244079"/>
              </p:ext>
            </p:extLst>
          </p:nvPr>
        </p:nvGraphicFramePr>
        <p:xfrm>
          <a:off x="-26894" y="1"/>
          <a:ext cx="4370294" cy="3581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569106412"/>
              </p:ext>
            </p:extLst>
          </p:nvPr>
        </p:nvGraphicFramePr>
        <p:xfrm>
          <a:off x="4359536" y="0"/>
          <a:ext cx="4784464" cy="3581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126049724"/>
              </p:ext>
            </p:extLst>
          </p:nvPr>
        </p:nvGraphicFramePr>
        <p:xfrm>
          <a:off x="-21515" y="3581400"/>
          <a:ext cx="4364915" cy="3276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180249252"/>
              </p:ext>
            </p:extLst>
          </p:nvPr>
        </p:nvGraphicFramePr>
        <p:xfrm>
          <a:off x="4343400" y="3581400"/>
          <a:ext cx="4800600" cy="32927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12700" y="-6350"/>
            <a:ext cx="91694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258575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Room for Improvement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Are we evaluating the right risks?</a:t>
            </a:r>
          </a:p>
          <a:p>
            <a:pPr marL="457200" indent="-457200">
              <a:buFont typeface="Arial" pitchFamily="34" charset="0"/>
              <a:buChar char="•"/>
            </a:pPr>
            <a:endParaRPr lang="en-US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Are </a:t>
            </a:r>
            <a:r>
              <a:rPr lang="en-US" dirty="0"/>
              <a:t>the risk factors appropriately scaled?</a:t>
            </a:r>
          </a:p>
          <a:p>
            <a:pPr lvl="2"/>
            <a:endParaRPr lang="en-US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Include more emerging technologies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49251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nergy Trust theme">
  <a:themeElements>
    <a:clrScheme name="Custom 3">
      <a:dk1>
        <a:srgbClr val="FFFFFF"/>
      </a:dk1>
      <a:lt1>
        <a:srgbClr val="FFFFFF"/>
      </a:lt1>
      <a:dk2>
        <a:srgbClr val="006595"/>
      </a:dk2>
      <a:lt2>
        <a:srgbClr val="000000"/>
      </a:lt2>
      <a:accent1>
        <a:srgbClr val="7D7C62"/>
      </a:accent1>
      <a:accent2>
        <a:srgbClr val="41C4DD"/>
      </a:accent2>
      <a:accent3>
        <a:srgbClr val="BAAF31"/>
      </a:accent3>
      <a:accent4>
        <a:srgbClr val="FDB813"/>
      </a:accent4>
      <a:accent5>
        <a:srgbClr val="F15D22"/>
      </a:accent5>
      <a:accent6>
        <a:srgbClr val="BABBAC"/>
      </a:accent6>
      <a:hlink>
        <a:srgbClr val="41C4DD"/>
      </a:hlink>
      <a:folHlink>
        <a:srgbClr val="BAE4EF"/>
      </a:folHlink>
    </a:clrScheme>
    <a:fontScheme name="Energy Trust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ndustrial title slides">
  <a:themeElements>
    <a:clrScheme name="Energy Trust Theme">
      <a:dk1>
        <a:sysClr val="windowText" lastClr="000000"/>
      </a:dk1>
      <a:lt1>
        <a:sysClr val="window" lastClr="FFFFFF"/>
      </a:lt1>
      <a:dk2>
        <a:srgbClr val="006595"/>
      </a:dk2>
      <a:lt2>
        <a:srgbClr val="EEECE1"/>
      </a:lt2>
      <a:accent1>
        <a:srgbClr val="7D7C62"/>
      </a:accent1>
      <a:accent2>
        <a:srgbClr val="41C4DD"/>
      </a:accent2>
      <a:accent3>
        <a:srgbClr val="BAAF31"/>
      </a:accent3>
      <a:accent4>
        <a:srgbClr val="FDB813"/>
      </a:accent4>
      <a:accent5>
        <a:srgbClr val="F15D22"/>
      </a:accent5>
      <a:accent6>
        <a:srgbClr val="BABBAC"/>
      </a:accent6>
      <a:hlink>
        <a:srgbClr val="DCD172"/>
      </a:hlink>
      <a:folHlink>
        <a:srgbClr val="BAE4EF"/>
      </a:folHlink>
    </a:clrScheme>
    <a:fontScheme name="Energy Trust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ommercial closing slides">
  <a:themeElements>
    <a:clrScheme name="Custom 6">
      <a:dk1>
        <a:sysClr val="windowText" lastClr="000000"/>
      </a:dk1>
      <a:lt1>
        <a:sysClr val="window" lastClr="FFFFFF"/>
      </a:lt1>
      <a:dk2>
        <a:srgbClr val="006595"/>
      </a:dk2>
      <a:lt2>
        <a:srgbClr val="EEECE1"/>
      </a:lt2>
      <a:accent1>
        <a:srgbClr val="7D7C62"/>
      </a:accent1>
      <a:accent2>
        <a:srgbClr val="41C4DD"/>
      </a:accent2>
      <a:accent3>
        <a:srgbClr val="BAAF31"/>
      </a:accent3>
      <a:accent4>
        <a:srgbClr val="FDB813"/>
      </a:accent4>
      <a:accent5>
        <a:srgbClr val="F15D22"/>
      </a:accent5>
      <a:accent6>
        <a:srgbClr val="BABBAC"/>
      </a:accent6>
      <a:hlink>
        <a:srgbClr val="41C4DD"/>
      </a:hlink>
      <a:folHlink>
        <a:srgbClr val="BAE4EF"/>
      </a:folHlink>
    </a:clrScheme>
    <a:fontScheme name="Energy Trust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395</Words>
  <Application>Microsoft Office PowerPoint</Application>
  <PresentationFormat>On-screen Show (4:3)</PresentationFormat>
  <Paragraphs>97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Energy Trust theme</vt:lpstr>
      <vt:lpstr>Industrial title slides</vt:lpstr>
      <vt:lpstr>Commercial closing slides</vt:lpstr>
      <vt:lpstr>Slide 1</vt:lpstr>
      <vt:lpstr>New Approach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>Energy Trust of Oregon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Ted Light</dc:creator>
  <cp:lastModifiedBy>Aggar Assefa</cp:lastModifiedBy>
  <cp:revision>21</cp:revision>
  <dcterms:created xsi:type="dcterms:W3CDTF">2014-05-07T19:45:35Z</dcterms:created>
  <dcterms:modified xsi:type="dcterms:W3CDTF">2014-06-05T16:41:11Z</dcterms:modified>
</cp:coreProperties>
</file>