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731458-2F4F-4788-AB35-59C5037B0809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8726EE-0373-4D0A-BBD4-82E4409CC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ubtitl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1066800" y="3733800"/>
            <a:ext cx="6858000" cy="1752600"/>
          </a:xfrm>
        </p:spPr>
        <p:txBody>
          <a:bodyPr>
            <a:normAutofit/>
          </a:bodyPr>
          <a:lstStyle>
            <a:lvl1pPr algn="ctr">
              <a:buFontTx/>
              <a:buNone/>
              <a:defRPr/>
            </a:lvl1pPr>
          </a:lstStyle>
          <a:p>
            <a:r>
              <a:rPr lang="en-US" sz="2000" dirty="0" smtClean="0">
                <a:solidFill>
                  <a:schemeClr val="tx1"/>
                </a:solidFill>
                <a:latin typeface="Georgia" pitchFamily="18" charset="0"/>
              </a:rPr>
              <a:t>Subtitle Here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Georgia" pitchFamily="18" charset="0"/>
              </a:rPr>
              <a:t>Name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Georgia" pitchFamily="18" charset="0"/>
              </a:rPr>
              <a:t>Date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1066800" y="1600200"/>
            <a:ext cx="1981200" cy="129540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BE027624-D2CC-40A1-9F86-98ECDB5D459A}" type="datetime1">
              <a:rPr lang="en-US" smtClean="0"/>
              <a:pPr/>
              <a:t>4/30/2013</a:t>
            </a:fld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5"/>
          </p:nvPr>
        </p:nvSpPr>
        <p:spPr>
          <a:xfrm>
            <a:off x="3200400" y="1600200"/>
            <a:ext cx="4953000" cy="1219200"/>
          </a:xfrm>
        </p:spPr>
        <p:txBody>
          <a:bodyPr/>
          <a:lstStyle>
            <a:lvl1pPr marL="0" algn="l">
              <a:buNone/>
              <a:defRPr>
                <a:latin typeface="Century Gothic" pitchFamily="34" charset="0"/>
              </a:defRPr>
            </a:lvl1pPr>
            <a:lvl2pPr algn="l">
              <a:buNone/>
              <a:defRPr>
                <a:latin typeface="Century Gothic" pitchFamily="34" charset="0"/>
              </a:defRPr>
            </a:lvl2pPr>
            <a:lvl3pPr algn="l">
              <a:buNone/>
              <a:defRPr>
                <a:latin typeface="Century Gothic" pitchFamily="34" charset="0"/>
              </a:defRPr>
            </a:lvl3pPr>
            <a:lvl4pPr algn="l">
              <a:buNone/>
              <a:defRPr>
                <a:latin typeface="Century Gothic" pitchFamily="34" charset="0"/>
              </a:defRPr>
            </a:lvl4pPr>
            <a:lvl5pPr algn="l">
              <a:buNone/>
              <a:defRPr>
                <a:latin typeface="Century Gothic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0999"/>
            <a:ext cx="8077200" cy="83820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0574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C7A77-BC18-4288-9D52-7C4C0245C1D0}" type="datetime1">
              <a:rPr lang="en-US" smtClean="0"/>
              <a:pPr/>
              <a:t>4/30/2013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34D17-D5B8-4BBA-AB39-9496E6E48C8D}" type="datetime1">
              <a:rPr lang="en-US" smtClean="0"/>
              <a:pPr/>
              <a:t>4/30/2013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913BF-5EA7-4BFC-BCC4-E1C9B8AE7F62}" type="datetime1">
              <a:rPr lang="en-US" smtClean="0"/>
              <a:pPr/>
              <a:t>4/30/2013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727F-853E-4E86-B38F-BFEDFDB303B3}" type="datetime1">
              <a:rPr lang="en-US" smtClean="0"/>
              <a:pPr/>
              <a:t>4/30/2013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D8EF6-915E-4193-A5FD-CDC84974BA7A}" type="datetime1">
              <a:rPr lang="en-US" smtClean="0"/>
              <a:pPr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ABEF8-3A15-4055-9DBE-9A2B8DD034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A9CF9-070D-4E59-A3F0-95C4F4E40898}" type="datetime1">
              <a:rPr lang="en-US" smtClean="0"/>
              <a:pPr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ABEF8-3A15-4055-9DBE-9A2B8DD034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2F3BC-60F4-4330-BECC-B0AEC31E4978}" type="datetime1">
              <a:rPr lang="en-US" smtClean="0"/>
              <a:pPr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ABEF8-3A15-4055-9DBE-9A2B8DD034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DEE5D-7E30-400C-B18D-BEF275CF6ED9}" type="datetime1">
              <a:rPr lang="en-US" smtClean="0"/>
              <a:pPr/>
              <a:t>4/30/2013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24200" y="6324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entury Gothic" pitchFamily="34" charset="0"/>
              </a:defRPr>
            </a:lvl1pPr>
          </a:lstStyle>
          <a:p>
            <a:fld id="{A0E7681E-9093-474E-9749-C95322B3C192}" type="datetime1">
              <a:rPr lang="en-US" smtClean="0"/>
              <a:pPr/>
              <a:t>4/30/2013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entury Gothic" pitchFamily="34" charset="0"/>
              </a:defRPr>
            </a:lvl1pPr>
          </a:lstStyle>
          <a:p>
            <a:fld id="{7F489204-8078-4BBB-BA50-D0F034448D6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49" r:id="rId2"/>
    <p:sldLayoutId id="2147483650" r:id="rId3"/>
    <p:sldLayoutId id="2147483652" r:id="rId4"/>
    <p:sldLayoutId id="2147483654" r:id="rId5"/>
    <p:sldLayoutId id="2147483657" r:id="rId6"/>
    <p:sldLayoutId id="2147483659" r:id="rId7"/>
    <p:sldLayoutId id="2147483658" r:id="rId8"/>
    <p:sldLayoutId id="2147483655" r:id="rId9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entury Gothic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08000"/>
        </a:buClr>
        <a:buFont typeface="Wingdings" pitchFamily="2" charset="2"/>
        <a:buChar char="§"/>
        <a:defRPr sz="3200" kern="1200">
          <a:solidFill>
            <a:schemeClr val="tx1"/>
          </a:solidFill>
          <a:latin typeface="Georgia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008000"/>
        </a:buClr>
        <a:buFont typeface="Arial" pitchFamily="34" charset="0"/>
        <a:buChar char="–"/>
        <a:defRPr sz="2800" kern="1200">
          <a:solidFill>
            <a:schemeClr val="tx1"/>
          </a:solidFill>
          <a:latin typeface="Georgia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008000"/>
        </a:buClr>
        <a:buFont typeface="Wingdings" pitchFamily="2" charset="2"/>
        <a:buChar char="§"/>
        <a:defRPr sz="2400" kern="1200">
          <a:solidFill>
            <a:schemeClr val="tx1"/>
          </a:solidFill>
          <a:latin typeface="Georgia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008000"/>
        </a:buClr>
        <a:buFont typeface="Arial" pitchFamily="34" charset="0"/>
        <a:buChar char="–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008000"/>
        </a:buClr>
        <a:buFont typeface="Arial" pitchFamily="34" charset="0"/>
        <a:buChar char="»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Flexibility Metric Roundtable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aseline="30000" dirty="0" smtClean="0"/>
              <a:t>8:30 - 9:00 AM - Welcome and introduction - Ben Kujala (NWPCC)</a:t>
            </a:r>
          </a:p>
          <a:p>
            <a:r>
              <a:rPr lang="en-US" baseline="30000" dirty="0" smtClean="0"/>
              <a:t>9:00 - 9:30 AM - </a:t>
            </a:r>
            <a:r>
              <a:rPr lang="en-US" baseline="30000" dirty="0" err="1" smtClean="0"/>
              <a:t>Avista's</a:t>
            </a:r>
            <a:r>
              <a:rPr lang="en-US" baseline="30000" dirty="0" smtClean="0"/>
              <a:t> flexibility overview - James Gall (</a:t>
            </a:r>
            <a:r>
              <a:rPr lang="en-US" baseline="30000" dirty="0" err="1" smtClean="0"/>
              <a:t>Avista</a:t>
            </a:r>
            <a:r>
              <a:rPr lang="en-US" baseline="30000" dirty="0" smtClean="0"/>
              <a:t>)</a:t>
            </a:r>
          </a:p>
          <a:p>
            <a:r>
              <a:rPr lang="en-US" baseline="30000" dirty="0" smtClean="0"/>
              <a:t>9:30 - 10:00 AM - Methods and metrics to assess power system flexibility - Aidan </a:t>
            </a:r>
            <a:r>
              <a:rPr lang="en-US" baseline="30000" dirty="0" err="1" smtClean="0"/>
              <a:t>Tuohy</a:t>
            </a:r>
            <a:r>
              <a:rPr lang="en-US" baseline="30000" dirty="0" smtClean="0"/>
              <a:t> (EPRI)</a:t>
            </a:r>
          </a:p>
          <a:p>
            <a:r>
              <a:rPr lang="en-US" baseline="30000" dirty="0" smtClean="0"/>
              <a:t>10:00 - 10:30 AM - Roundtable discussion on flexibility metrics in utilities</a:t>
            </a:r>
          </a:p>
          <a:p>
            <a:r>
              <a:rPr lang="en-US" baseline="30000" dirty="0" smtClean="0"/>
              <a:t>10:30 - 10:45 AM - Break</a:t>
            </a:r>
          </a:p>
          <a:p>
            <a:r>
              <a:rPr lang="en-US" baseline="30000" dirty="0" smtClean="0"/>
              <a:t>10:45 - 11:15 AM - Optimizing flexibility in the short-term and the long-term - Daniel Kirschen (UW)</a:t>
            </a:r>
          </a:p>
          <a:p>
            <a:r>
              <a:rPr lang="en-US" baseline="30000" dirty="0" smtClean="0"/>
              <a:t>11:15 - 11:45 AM - Path Union CRDC: A new approach to assessing flexibility requirements - Michael Schilmoeller (NWPCC)</a:t>
            </a:r>
          </a:p>
          <a:p>
            <a:r>
              <a:rPr lang="en-US" baseline="30000" dirty="0" smtClean="0"/>
              <a:t>11:45 - 12:30 PM - Roundtable discussion on flexibility metrics in research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Going forward</a:t>
            </a:r>
          </a:p>
          <a:p>
            <a:pPr lvl="1"/>
            <a:r>
              <a:rPr lang="en-US" dirty="0" smtClean="0"/>
              <a:t>Was this meeting helpful?  Would a follow up meeting be appropriate?</a:t>
            </a:r>
            <a:endParaRPr lang="en-US" dirty="0" smtClean="0"/>
          </a:p>
          <a:p>
            <a:pPr lvl="1"/>
            <a:r>
              <a:rPr lang="en-US" dirty="0" smtClean="0"/>
              <a:t>Is there an interest in a mailing list for this subject?</a:t>
            </a:r>
          </a:p>
          <a:p>
            <a:pPr lvl="1"/>
            <a:r>
              <a:rPr lang="en-US" dirty="0" smtClean="0"/>
              <a:t>Are there upcoming planning processes that could leverage a broader effort on flexibility?  Can we all mutually benefit from a collaborative effort?</a:t>
            </a:r>
          </a:p>
          <a:p>
            <a:r>
              <a:rPr lang="en-US" dirty="0" smtClean="0"/>
              <a:t>Thank you for attending!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Advantages and disadvantages of common metrics</a:t>
            </a:r>
          </a:p>
          <a:p>
            <a:pPr lvl="1"/>
            <a:r>
              <a:rPr lang="en-US" dirty="0" smtClean="0"/>
              <a:t>LOLP consistency or lack thereof</a:t>
            </a:r>
          </a:p>
          <a:p>
            <a:r>
              <a:rPr lang="en-US" dirty="0" smtClean="0"/>
              <a:t>Common Language and Intent</a:t>
            </a:r>
          </a:p>
          <a:p>
            <a:pPr lvl="1"/>
            <a:r>
              <a:rPr lang="en-US" dirty="0" smtClean="0"/>
              <a:t>Context helps</a:t>
            </a:r>
          </a:p>
          <a:p>
            <a:pPr lvl="1"/>
            <a:r>
              <a:rPr lang="en-US" dirty="0" smtClean="0"/>
              <a:t>System planning vs. plant characteristics</a:t>
            </a:r>
          </a:p>
          <a:p>
            <a:pPr lvl="1"/>
            <a:r>
              <a:rPr lang="en-US" dirty="0" smtClean="0"/>
              <a:t>Academic/research vs. operation and utility planning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Measures in Planning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09800"/>
            <a:ext cx="6457950" cy="950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1600201"/>
            <a:ext cx="8229600" cy="60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000"/>
              </a:buClr>
              <a:buSzTx/>
              <a:tabLst/>
              <a:defRPr/>
            </a:pPr>
            <a:r>
              <a:rPr lang="en-US" sz="2800" noProof="0" dirty="0" smtClean="0">
                <a:latin typeface="Georgia" pitchFamily="18" charset="0"/>
              </a:rPr>
              <a:t>Disconnect from theory to practice: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3276600"/>
            <a:ext cx="2743200" cy="3424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Supply and Demand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System Balancing</a:t>
            </a:r>
          </a:p>
          <a:p>
            <a:pPr lvl="1"/>
            <a:r>
              <a:rPr lang="en-US" dirty="0" smtClean="0"/>
              <a:t>Matching generation to load requires flexibility</a:t>
            </a:r>
          </a:p>
          <a:p>
            <a:r>
              <a:rPr lang="en-US" dirty="0" smtClean="0"/>
              <a:t>System Changes that Impact Flexibility</a:t>
            </a:r>
          </a:p>
          <a:p>
            <a:pPr lvl="1"/>
            <a:r>
              <a:rPr lang="en-US" dirty="0" smtClean="0"/>
              <a:t>Variable Generation 	</a:t>
            </a:r>
          </a:p>
          <a:p>
            <a:pPr lvl="2"/>
            <a:r>
              <a:rPr lang="en-US" dirty="0" smtClean="0"/>
              <a:t>Requires flexibility to integrate to current scheduling and marketing practices</a:t>
            </a:r>
          </a:p>
          <a:p>
            <a:pPr lvl="2"/>
            <a:r>
              <a:rPr lang="en-US" dirty="0" smtClean="0"/>
              <a:t>Can supply </a:t>
            </a:r>
            <a:r>
              <a:rPr lang="en-US" dirty="0" err="1" smtClean="0"/>
              <a:t>d</a:t>
            </a:r>
            <a:r>
              <a:rPr lang="en-US" dirty="0" err="1" smtClean="0"/>
              <a:t>ecs</a:t>
            </a:r>
            <a:r>
              <a:rPr lang="en-US" dirty="0" smtClean="0"/>
              <a:t> and reduce ramps</a:t>
            </a:r>
          </a:p>
          <a:p>
            <a:pPr lvl="1"/>
            <a:r>
              <a:rPr lang="en-US" dirty="0" smtClean="0"/>
              <a:t>Demand Response</a:t>
            </a:r>
          </a:p>
          <a:p>
            <a:pPr lvl="2"/>
            <a:r>
              <a:rPr lang="en-US" dirty="0" smtClean="0"/>
              <a:t>Can supply </a:t>
            </a:r>
            <a:r>
              <a:rPr lang="en-US" dirty="0" err="1" smtClean="0"/>
              <a:t>incs</a:t>
            </a:r>
            <a:r>
              <a:rPr lang="en-US" dirty="0" smtClean="0"/>
              <a:t> and </a:t>
            </a:r>
            <a:r>
              <a:rPr lang="en-US" dirty="0" err="1" smtClean="0"/>
              <a:t>decs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Long-term Planning for Flexibility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Conservation</a:t>
            </a:r>
          </a:p>
          <a:p>
            <a:r>
              <a:rPr lang="en-US" dirty="0" smtClean="0"/>
              <a:t>Resource Portfolio Planning</a:t>
            </a:r>
          </a:p>
          <a:p>
            <a:r>
              <a:rPr lang="en-US" dirty="0" smtClean="0"/>
              <a:t>Demand Response</a:t>
            </a:r>
          </a:p>
          <a:p>
            <a:r>
              <a:rPr lang="en-US" dirty="0" smtClean="0"/>
              <a:t>Smart Grid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81000" y="2667000"/>
            <a:ext cx="8229600" cy="1600200"/>
          </a:xfrm>
        </p:spPr>
        <p:txBody>
          <a:bodyPr/>
          <a:lstStyle/>
          <a:p>
            <a:r>
              <a:rPr lang="en-US" baseline="30000" dirty="0" smtClean="0"/>
              <a:t>9:00 - 9:30 AM - </a:t>
            </a:r>
            <a:r>
              <a:rPr lang="en-US" baseline="30000" dirty="0" err="1" smtClean="0"/>
              <a:t>Avista's</a:t>
            </a:r>
            <a:r>
              <a:rPr lang="en-US" baseline="30000" dirty="0" smtClean="0"/>
              <a:t> flexibility overview - James Gall (</a:t>
            </a:r>
            <a:r>
              <a:rPr lang="en-US" baseline="30000" dirty="0" err="1" smtClean="0"/>
              <a:t>Avista</a:t>
            </a:r>
            <a:r>
              <a:rPr lang="en-US" baseline="30000" dirty="0" smtClean="0"/>
              <a:t>)</a:t>
            </a:r>
          </a:p>
          <a:p>
            <a:r>
              <a:rPr lang="en-US" baseline="30000" dirty="0" smtClean="0"/>
              <a:t>9:30 - 10:00 AM - Methods and metrics to assess power system flexibility - Aidan </a:t>
            </a:r>
            <a:r>
              <a:rPr lang="en-US" baseline="30000" dirty="0" err="1" smtClean="0"/>
              <a:t>Tuohy</a:t>
            </a:r>
            <a:r>
              <a:rPr lang="en-US" baseline="30000" dirty="0" smtClean="0"/>
              <a:t> (EPRI)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Flexibility Metrics in Utilities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utilities using for planning/IRP purposes?</a:t>
            </a:r>
          </a:p>
          <a:p>
            <a:r>
              <a:rPr lang="en-US" dirty="0" smtClean="0"/>
              <a:t>Do utilities anticipate a change in upcoming planning/IRP activities with regard to flexibility?</a:t>
            </a:r>
          </a:p>
          <a:p>
            <a:r>
              <a:rPr lang="en-US" dirty="0" smtClean="0"/>
              <a:t>What do utilities need from a metric?  Who are the audiences these metrics will be presented to?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81000" y="2667000"/>
            <a:ext cx="8229600" cy="190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200" baseline="30000" dirty="0" smtClean="0">
                <a:latin typeface="Georgia" pitchFamily="18" charset="0"/>
              </a:rPr>
              <a:t>10:30 - 10:45 AM - Break</a:t>
            </a:r>
          </a:p>
          <a:p>
            <a:r>
              <a:rPr lang="en-US" sz="3200" baseline="30000" dirty="0" smtClean="0">
                <a:latin typeface="Georgia" pitchFamily="18" charset="0"/>
              </a:rPr>
              <a:t>10:45 - 11:15 AM - Optimizing flexibility in the short-term and the long-term - Daniel Kirschen (UW)</a:t>
            </a:r>
          </a:p>
          <a:p>
            <a:r>
              <a:rPr lang="en-US" sz="3200" baseline="30000" dirty="0" smtClean="0">
                <a:latin typeface="Georgia" pitchFamily="18" charset="0"/>
              </a:rPr>
              <a:t>11:15 - 11:45 AM - Path Union CRDC: A new approach to assessing flexibility requirements - Michael Schilmoeller (NWPCC)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000"/>
              </a:buClr>
              <a:buSzTx/>
              <a:buFont typeface="Wingdings" pitchFamily="2" charset="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Flexibility Metrics in Research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state of the art in research flexibility metrics?</a:t>
            </a:r>
          </a:p>
          <a:p>
            <a:r>
              <a:rPr lang="en-US" dirty="0" smtClean="0"/>
              <a:t>Is there a stand out standard along the lines of LOLP metrics?</a:t>
            </a:r>
          </a:p>
          <a:p>
            <a:r>
              <a:rPr lang="en-US" dirty="0" smtClean="0"/>
              <a:t>Are the metrics adaptable and implementable </a:t>
            </a:r>
            <a:r>
              <a:rPr lang="en-US" smtClean="0"/>
              <a:t>in practice?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unci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Council</Template>
  <TotalTime>336</TotalTime>
  <Words>339</Words>
  <Application>Microsoft Office PowerPoint</Application>
  <PresentationFormat>On-screen Show (4:3)</PresentationFormat>
  <Paragraphs>61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Council</vt:lpstr>
      <vt:lpstr>Flexibility Metric Roundtable</vt:lpstr>
      <vt:lpstr>Defining the Problem</vt:lpstr>
      <vt:lpstr>Measures in Planning </vt:lpstr>
      <vt:lpstr>Supply and Demand</vt:lpstr>
      <vt:lpstr>Long-term Planning for Flexibility</vt:lpstr>
      <vt:lpstr>Slide 6</vt:lpstr>
      <vt:lpstr>Flexibility Metrics in Utilities</vt:lpstr>
      <vt:lpstr>Slide 8</vt:lpstr>
      <vt:lpstr>Flexibility Metrics in Research</vt:lpstr>
      <vt:lpstr>Closing</vt:lpstr>
    </vt:vector>
  </TitlesOfParts>
  <Company>Northwest Power and Conservation Council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Flexibility Metric Roundtable</dc:title>
  <dc:creator>Ben Kujala</dc:creator>
  <cp:lastModifiedBy>Ben Kujala</cp:lastModifiedBy>
  <cp:revision>13</cp:revision>
  <dcterms:created xsi:type="dcterms:W3CDTF">2013-04-29T17:55:50Z</dcterms:created>
  <dcterms:modified xsi:type="dcterms:W3CDTF">2013-04-30T16:25:21Z</dcterms:modified>
</cp:coreProperties>
</file>