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314" r:id="rId4"/>
    <p:sldId id="259" r:id="rId5"/>
    <p:sldId id="260" r:id="rId6"/>
    <p:sldId id="261" r:id="rId7"/>
    <p:sldId id="263" r:id="rId8"/>
    <p:sldId id="316" r:id="rId9"/>
    <p:sldId id="319" r:id="rId10"/>
    <p:sldId id="264" r:id="rId11"/>
    <p:sldId id="265" r:id="rId12"/>
    <p:sldId id="266" r:id="rId13"/>
    <p:sldId id="267" r:id="rId14"/>
    <p:sldId id="309" r:id="rId15"/>
    <p:sldId id="269" r:id="rId16"/>
    <p:sldId id="270" r:id="rId17"/>
    <p:sldId id="271" r:id="rId18"/>
    <p:sldId id="273" r:id="rId19"/>
    <p:sldId id="274" r:id="rId20"/>
    <p:sldId id="275" r:id="rId21"/>
    <p:sldId id="278" r:id="rId22"/>
    <p:sldId id="279" r:id="rId23"/>
    <p:sldId id="280" r:id="rId24"/>
    <p:sldId id="281" r:id="rId25"/>
    <p:sldId id="310" r:id="rId26"/>
    <p:sldId id="289" r:id="rId27"/>
    <p:sldId id="290" r:id="rId28"/>
    <p:sldId id="291" r:id="rId29"/>
    <p:sldId id="292" r:id="rId30"/>
    <p:sldId id="293" r:id="rId31"/>
    <p:sldId id="294" r:id="rId32"/>
    <p:sldId id="295" r:id="rId33"/>
    <p:sldId id="296" r:id="rId34"/>
    <p:sldId id="301" r:id="rId35"/>
    <p:sldId id="317" r:id="rId36"/>
    <p:sldId id="318" r:id="rId37"/>
    <p:sldId id="313" r:id="rId38"/>
    <p:sldId id="312" r:id="rId39"/>
    <p:sldId id="30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96"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C818F-BED7-46FA-9832-2DF546BF0DFD}" type="datetimeFigureOut">
              <a:rPr lang="en-US" smtClean="0"/>
              <a:pPr/>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75B3D7-7BEA-4296-AC20-A4CC721A1C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marL="223838" indent="-223838">
              <a:buFontTx/>
              <a:buAutoNum type="arabicPeriod"/>
            </a:pPr>
            <a:r>
              <a:rPr lang="en-US" smtClean="0"/>
              <a:t>The horizontal axis has changed:  it no longer is time, but duration.</a:t>
            </a:r>
          </a:p>
          <a:p>
            <a:pPr marL="223838" indent="-223838">
              <a:buFontTx/>
              <a:buAutoNum type="arabicPeriod"/>
            </a:pPr>
            <a:r>
              <a:rPr lang="en-US" smtClean="0"/>
              <a:t>Corresponds to inc excursions in slide 4</a:t>
            </a:r>
          </a:p>
          <a:p>
            <a:pPr marL="223838" indent="-223838">
              <a:buFontTx/>
              <a:buAutoNum type="arabicPeriod"/>
            </a:pPr>
            <a:r>
              <a:rPr lang="en-US" smtClean="0"/>
              <a:t>We can determine the sufficiency of a given supply ensemble about creating and comparing a similar CRDC for the system’s resources:  “The imbalance supply is sufficient to meet a system imbalance requirement if and only if the CRDC of supply lies above that of the CRDC  of requirements”</a:t>
            </a:r>
          </a:p>
        </p:txBody>
      </p:sp>
      <p:sp>
        <p:nvSpPr>
          <p:cNvPr id="60420" name="Slide Number Placeholder 3"/>
          <p:cNvSpPr>
            <a:spLocks noGrp="1"/>
          </p:cNvSpPr>
          <p:nvPr>
            <p:ph type="sldNum" sz="quarter" idx="5"/>
          </p:nvPr>
        </p:nvSpPr>
        <p:spPr>
          <a:noFill/>
        </p:spPr>
        <p:txBody>
          <a:bodyPr/>
          <a:lstStyle/>
          <a:p>
            <a:fld id="{188A6F80-599F-4C31-B097-A27363A8DC67}" type="slidenum">
              <a:rPr lang="en-US" smtClean="0"/>
              <a:pPr/>
              <a:t>12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t>This is an alternative, less helpful perspective that may be more familiar to some.</a:t>
            </a:r>
          </a:p>
        </p:txBody>
      </p:sp>
      <p:sp>
        <p:nvSpPr>
          <p:cNvPr id="61444" name="Slide Number Placeholder 3"/>
          <p:cNvSpPr>
            <a:spLocks noGrp="1"/>
          </p:cNvSpPr>
          <p:nvPr>
            <p:ph type="sldNum" sz="quarter" idx="5"/>
          </p:nvPr>
        </p:nvSpPr>
        <p:spPr>
          <a:noFill/>
        </p:spPr>
        <p:txBody>
          <a:bodyPr/>
          <a:lstStyle/>
          <a:p>
            <a:fld id="{6B211E4F-9888-4A3F-8DF0-1B93FE4D2C46}" type="slidenum">
              <a:rPr lang="en-US" smtClean="0"/>
              <a:pPr/>
              <a:t>13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t>At the beginning of deployment, all resources at their nominal operating point.  That is, there is no deployment for balancing reserves.</a:t>
            </a:r>
          </a:p>
        </p:txBody>
      </p:sp>
      <p:sp>
        <p:nvSpPr>
          <p:cNvPr id="62468" name="Slide Number Placeholder 3"/>
          <p:cNvSpPr>
            <a:spLocks noGrp="1"/>
          </p:cNvSpPr>
          <p:nvPr>
            <p:ph type="sldNum" sz="quarter" idx="5"/>
          </p:nvPr>
        </p:nvSpPr>
        <p:spPr>
          <a:noFill/>
        </p:spPr>
        <p:txBody>
          <a:bodyPr/>
          <a:lstStyle/>
          <a:p>
            <a:fld id="{A798C411-1663-45C3-BDDC-AE97A3B6D01B}" type="slidenum">
              <a:rPr lang="en-US" smtClean="0"/>
              <a:pPr/>
              <a:t>15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4298" indent="-224298">
              <a:buFont typeface="+mj-lt"/>
              <a:buAutoNum type="arabicPeriod"/>
              <a:defRPr/>
            </a:pPr>
            <a:r>
              <a:rPr lang="en-US" dirty="0" smtClean="0"/>
              <a:t>One key purpose of this exercise is to evaluate whether a given set of resources are sufficient to meet our requirements.  The ramping duration curve is a tool that will permit us to do this.</a:t>
            </a:r>
            <a:br>
              <a:rPr lang="en-US" dirty="0" smtClean="0"/>
            </a:br>
            <a:endParaRPr lang="en-US" dirty="0" smtClean="0"/>
          </a:p>
          <a:p>
            <a:pPr marL="224298" indent="-224298">
              <a:buFont typeface="+mj-lt"/>
              <a:buAutoNum type="arabicPeriod"/>
              <a:defRPr/>
            </a:pPr>
            <a:r>
              <a:rPr lang="en-US" dirty="0" smtClean="0"/>
              <a:t>Note that the horizontal axis, while still denominated in units of time, has again taken a new interpretation.  It now indicates how long a given ramp rate requirement occurs</a:t>
            </a:r>
          </a:p>
          <a:p>
            <a:pPr>
              <a:defRPr/>
            </a:pPr>
            <a:endParaRPr lang="en-US" dirty="0" smtClean="0"/>
          </a:p>
          <a:p>
            <a:pPr>
              <a:defRPr/>
            </a:pPr>
            <a:endParaRPr lang="en-US" dirty="0"/>
          </a:p>
        </p:txBody>
      </p:sp>
      <p:sp>
        <p:nvSpPr>
          <p:cNvPr id="63492" name="Slide Number Placeholder 3"/>
          <p:cNvSpPr>
            <a:spLocks noGrp="1"/>
          </p:cNvSpPr>
          <p:nvPr>
            <p:ph type="sldNum" sz="quarter" idx="5"/>
          </p:nvPr>
        </p:nvSpPr>
        <p:spPr>
          <a:noFill/>
        </p:spPr>
        <p:txBody>
          <a:bodyPr/>
          <a:lstStyle/>
          <a:p>
            <a:fld id="{C2936360-29B8-4BE5-9B35-53C2717817B1}" type="slidenum">
              <a:rPr lang="en-US" smtClean="0"/>
              <a:pPr/>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t>The RDC is help in telling us whether the highest ramp rate resource is adequate to meet our needs, but is less helpful in evaluating the second highest ramp rate resource.   If the second resource was faster than the remaining requirements, it will suffice, but is it necessary?  At what duration would the second resource provide an adequate system?</a:t>
            </a:r>
          </a:p>
        </p:txBody>
      </p:sp>
      <p:sp>
        <p:nvSpPr>
          <p:cNvPr id="65540" name="Slide Number Placeholder 3"/>
          <p:cNvSpPr>
            <a:spLocks noGrp="1"/>
          </p:cNvSpPr>
          <p:nvPr>
            <p:ph type="sldNum" sz="quarter" idx="5"/>
          </p:nvPr>
        </p:nvSpPr>
        <p:spPr>
          <a:noFill/>
        </p:spPr>
        <p:txBody>
          <a:bodyPr/>
          <a:lstStyle/>
          <a:p>
            <a:fld id="{9CFBB86E-593C-401A-8A54-5180A5C6E63B}" type="slidenum">
              <a:rPr lang="en-US" smtClean="0"/>
              <a:pPr/>
              <a:t>21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t>Stop and go through this slowly.  Ask ourselves, what kind of imbalance resource we need to meet this requirement.</a:t>
            </a:r>
          </a:p>
        </p:txBody>
      </p:sp>
      <p:sp>
        <p:nvSpPr>
          <p:cNvPr id="66564" name="Slide Number Placeholder 3"/>
          <p:cNvSpPr>
            <a:spLocks noGrp="1"/>
          </p:cNvSpPr>
          <p:nvPr>
            <p:ph type="sldNum" sz="quarter" idx="5"/>
          </p:nvPr>
        </p:nvSpPr>
        <p:spPr>
          <a:noFill/>
        </p:spPr>
        <p:txBody>
          <a:bodyPr/>
          <a:lstStyle/>
          <a:p>
            <a:fld id="{4740C2FD-A293-4287-BD69-5212522F0823}" type="slidenum">
              <a:rPr lang="en-US" smtClean="0"/>
              <a:pPr/>
              <a:t>27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t>Note that for path A, the order of the ramps is reversed.  This is required by the sorting requirement for CRDCs.</a:t>
            </a:r>
          </a:p>
        </p:txBody>
      </p:sp>
      <p:sp>
        <p:nvSpPr>
          <p:cNvPr id="67588" name="Slide Number Placeholder 3"/>
          <p:cNvSpPr>
            <a:spLocks noGrp="1"/>
          </p:cNvSpPr>
          <p:nvPr>
            <p:ph type="sldNum" sz="quarter" idx="5"/>
          </p:nvPr>
        </p:nvSpPr>
        <p:spPr>
          <a:noFill/>
        </p:spPr>
        <p:txBody>
          <a:bodyPr/>
          <a:lstStyle/>
          <a:p>
            <a:fld id="{A4A8FA19-AFDF-47A4-9319-C3C599659FC2}" type="slidenum">
              <a:rPr lang="en-US" smtClean="0"/>
              <a:pPr/>
              <a:t>28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75B3D7-7BEA-4296-AC20-A4CC721A1CA5}"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F489204-8078-4BBB-BA50-D0F034448D6F}" type="slidenum">
              <a:rPr lang="en-US" smtClean="0"/>
              <a:pPr/>
              <a:t>‹#›</a:t>
            </a:fld>
            <a:endParaRPr lang="en-US" dirty="0"/>
          </a:p>
        </p:txBody>
      </p:sp>
      <p:sp>
        <p:nvSpPr>
          <p:cNvPr id="5" name="Subtitle 2"/>
          <p:cNvSpPr>
            <a:spLocks noGrp="1"/>
          </p:cNvSpPr>
          <p:nvPr userDrawn="1">
            <p:ph type="subTitle" idx="1" hasCustomPrompt="1"/>
          </p:nvPr>
        </p:nvSpPr>
        <p:spPr>
          <a:xfrm>
            <a:off x="1066800" y="3733800"/>
            <a:ext cx="6858000" cy="1752600"/>
          </a:xfrm>
        </p:spPr>
        <p:txBody>
          <a:bodyPr>
            <a:normAutofit/>
          </a:bodyPr>
          <a:lstStyle>
            <a:lvl1pPr algn="ctr">
              <a:buFontTx/>
              <a:buNone/>
              <a:defRPr/>
            </a:lvl1pPr>
          </a:lstStyle>
          <a:p>
            <a:r>
              <a:rPr lang="en-US" sz="2000" dirty="0" smtClean="0">
                <a:solidFill>
                  <a:schemeClr val="tx1"/>
                </a:solidFill>
                <a:latin typeface="Georgia" pitchFamily="18" charset="0"/>
              </a:rPr>
              <a:t>Subtitle Here</a:t>
            </a:r>
          </a:p>
          <a:p>
            <a:r>
              <a:rPr lang="en-US" sz="2000" dirty="0" smtClean="0">
                <a:solidFill>
                  <a:schemeClr val="tx1"/>
                </a:solidFill>
                <a:latin typeface="Georgia" pitchFamily="18" charset="0"/>
              </a:rPr>
              <a:t>Name</a:t>
            </a:r>
          </a:p>
          <a:p>
            <a:r>
              <a:rPr lang="en-US" sz="2000" dirty="0" smtClean="0">
                <a:solidFill>
                  <a:schemeClr val="tx1"/>
                </a:solidFill>
                <a:latin typeface="Georgia" pitchFamily="18" charset="0"/>
              </a:rPr>
              <a:t>Date</a:t>
            </a:r>
          </a:p>
        </p:txBody>
      </p:sp>
      <p:sp>
        <p:nvSpPr>
          <p:cNvPr id="12" name="Picture Placeholder 11"/>
          <p:cNvSpPr>
            <a:spLocks noGrp="1"/>
          </p:cNvSpPr>
          <p:nvPr>
            <p:ph type="pic" sz="quarter" idx="12"/>
          </p:nvPr>
        </p:nvSpPr>
        <p:spPr>
          <a:xfrm>
            <a:off x="1066800" y="1600200"/>
            <a:ext cx="1981200" cy="1295400"/>
          </a:xfrm>
        </p:spPr>
        <p:txBody>
          <a:bodyPr/>
          <a:lstStyle>
            <a:lvl1pPr>
              <a:buNone/>
              <a:defRPr/>
            </a:lvl1pPr>
          </a:lstStyle>
          <a:p>
            <a:r>
              <a:rPr lang="en-US" smtClean="0"/>
              <a:t>Click icon to add picture</a:t>
            </a:r>
            <a:endParaRPr lang="en-US" dirty="0"/>
          </a:p>
        </p:txBody>
      </p:sp>
      <p:sp>
        <p:nvSpPr>
          <p:cNvPr id="13" name="Date Placeholder 12"/>
          <p:cNvSpPr>
            <a:spLocks noGrp="1"/>
          </p:cNvSpPr>
          <p:nvPr>
            <p:ph type="dt" sz="half" idx="13"/>
          </p:nvPr>
        </p:nvSpPr>
        <p:spPr/>
        <p:txBody>
          <a:bodyPr/>
          <a:lstStyle/>
          <a:p>
            <a:fld id="{4052C0F2-7F4E-42A5-A686-241C4F47B015}" type="datetimeFigureOut">
              <a:rPr lang="en-US" smtClean="0"/>
              <a:pPr/>
              <a:t>4/30/2013</a:t>
            </a:fld>
            <a:endParaRPr lang="en-US" dirty="0"/>
          </a:p>
        </p:txBody>
      </p:sp>
      <p:sp>
        <p:nvSpPr>
          <p:cNvPr id="19" name="Text Placeholder 18"/>
          <p:cNvSpPr>
            <a:spLocks noGrp="1"/>
          </p:cNvSpPr>
          <p:nvPr>
            <p:ph type="body" sz="quarter" idx="15"/>
          </p:nvPr>
        </p:nvSpPr>
        <p:spPr>
          <a:xfrm>
            <a:off x="3200400" y="1600200"/>
            <a:ext cx="4953000" cy="1219200"/>
          </a:xfrm>
        </p:spPr>
        <p:txBody>
          <a:bodyPr/>
          <a:lstStyle>
            <a:lvl1pPr marL="0" algn="l">
              <a:buNone/>
              <a:defRPr>
                <a:latin typeface="Century Gothic" pitchFamily="34" charset="0"/>
              </a:defRPr>
            </a:lvl1pPr>
            <a:lvl2pPr algn="l">
              <a:buNone/>
              <a:defRPr>
                <a:latin typeface="Century Gothic" pitchFamily="34" charset="0"/>
              </a:defRPr>
            </a:lvl2pPr>
            <a:lvl3pPr algn="l">
              <a:buNone/>
              <a:defRPr>
                <a:latin typeface="Century Gothic" pitchFamily="34" charset="0"/>
              </a:defRPr>
            </a:lvl3pPr>
            <a:lvl4pPr algn="l">
              <a:buNone/>
              <a:defRPr>
                <a:latin typeface="Century Gothic" pitchFamily="34" charset="0"/>
              </a:defRPr>
            </a:lvl4pPr>
            <a:lvl5pPr algn="l">
              <a:buNone/>
              <a:defRPr>
                <a:latin typeface="Century Gothic" pitchFamily="34" charset="0"/>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0999"/>
            <a:ext cx="8077200" cy="8382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295400" y="20574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52C0F2-7F4E-42A5-A686-241C4F47B015}" type="datetimeFigureOut">
              <a:rPr lang="en-US" smtClean="0"/>
              <a:pPr/>
              <a:t>4/30/2013</a:t>
            </a:fld>
            <a:endParaRPr lang="en-US"/>
          </a:p>
        </p:txBody>
      </p:sp>
      <p:sp>
        <p:nvSpPr>
          <p:cNvPr id="6" name="Slide Number Placeholder 5"/>
          <p:cNvSpPr>
            <a:spLocks noGrp="1"/>
          </p:cNvSpPr>
          <p:nvPr>
            <p:ph type="sldNum" sz="quarter" idx="12"/>
          </p:nvPr>
        </p:nvSpPr>
        <p:spPr/>
        <p:txBody>
          <a:bodyPr/>
          <a:lstStyle/>
          <a:p>
            <a:fld id="{7F489204-8078-4BBB-BA50-D0F034448D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2C0F2-7F4E-42A5-A686-241C4F47B015}" type="datetimeFigureOut">
              <a:rPr lang="en-US" smtClean="0"/>
              <a:pPr/>
              <a:t>4/30/2013</a:t>
            </a:fld>
            <a:endParaRPr lang="en-US"/>
          </a:p>
        </p:txBody>
      </p:sp>
      <p:sp>
        <p:nvSpPr>
          <p:cNvPr id="6" name="Slide Number Placeholder 5"/>
          <p:cNvSpPr>
            <a:spLocks noGrp="1"/>
          </p:cNvSpPr>
          <p:nvPr>
            <p:ph type="sldNum" sz="quarter" idx="12"/>
          </p:nvPr>
        </p:nvSpPr>
        <p:spPr/>
        <p:txBody>
          <a:bodyPr/>
          <a:lstStyle/>
          <a:p>
            <a:fld id="{7F489204-8078-4BBB-BA50-D0F034448D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52C0F2-7F4E-42A5-A686-241C4F47B015}" type="datetimeFigureOut">
              <a:rPr lang="en-US" smtClean="0"/>
              <a:pPr/>
              <a:t>4/30/2013</a:t>
            </a:fld>
            <a:endParaRPr lang="en-US"/>
          </a:p>
        </p:txBody>
      </p:sp>
      <p:sp>
        <p:nvSpPr>
          <p:cNvPr id="7" name="Slide Number Placeholder 6"/>
          <p:cNvSpPr>
            <a:spLocks noGrp="1"/>
          </p:cNvSpPr>
          <p:nvPr>
            <p:ph type="sldNum" sz="quarter" idx="12"/>
          </p:nvPr>
        </p:nvSpPr>
        <p:spPr/>
        <p:txBody>
          <a:bodyPr/>
          <a:lstStyle/>
          <a:p>
            <a:fld id="{7F489204-8078-4BBB-BA50-D0F034448D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52C0F2-7F4E-42A5-A686-241C4F47B015}" type="datetimeFigureOut">
              <a:rPr lang="en-US" smtClean="0"/>
              <a:pPr/>
              <a:t>4/30/2013</a:t>
            </a:fld>
            <a:endParaRPr lang="en-US"/>
          </a:p>
        </p:txBody>
      </p:sp>
      <p:sp>
        <p:nvSpPr>
          <p:cNvPr id="5" name="Slide Number Placeholder 4"/>
          <p:cNvSpPr>
            <a:spLocks noGrp="1"/>
          </p:cNvSpPr>
          <p:nvPr>
            <p:ph type="sldNum" sz="quarter" idx="12"/>
          </p:nvPr>
        </p:nvSpPr>
        <p:spPr/>
        <p:txBody>
          <a:bodyPr/>
          <a:lstStyle/>
          <a:p>
            <a:fld id="{7F489204-8078-4BBB-BA50-D0F034448D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1D9F4-9DB8-4559-B0F9-416DEB181593}" type="datetimeFigureOut">
              <a:rPr lang="en-US" smtClean="0"/>
              <a:pPr/>
              <a:t>4/30/2013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C4ABEF8-3A15-4055-9DBE-9A2B8DD034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1D9F4-9DB8-4559-B0F9-416DEB181593}" type="datetimeFigureOut">
              <a:rPr lang="en-US" smtClean="0"/>
              <a:pPr/>
              <a:t>4/30/2013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C4ABEF8-3A15-4055-9DBE-9A2B8DD034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1D9F4-9DB8-4559-B0F9-416DEB181593}" type="datetimeFigureOut">
              <a:rPr lang="en-US" smtClean="0"/>
              <a:pPr/>
              <a:t>4/30/2013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C4ABEF8-3A15-4055-9DBE-9A2B8DD034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2C0F2-7F4E-42A5-A686-241C4F47B015}" type="datetimeFigureOut">
              <a:rPr lang="en-US" smtClean="0"/>
              <a:pPr/>
              <a:t>4/30/2013</a:t>
            </a:fld>
            <a:endParaRPr lang="en-US"/>
          </a:p>
        </p:txBody>
      </p:sp>
      <p:sp>
        <p:nvSpPr>
          <p:cNvPr id="4" name="Slide Number Placeholder 3"/>
          <p:cNvSpPr>
            <a:spLocks noGrp="1"/>
          </p:cNvSpPr>
          <p:nvPr>
            <p:ph type="sldNum" sz="quarter" idx="12"/>
          </p:nvPr>
        </p:nvSpPr>
        <p:spPr/>
        <p:txBody>
          <a:bodyPr/>
          <a:lstStyle/>
          <a:p>
            <a:fld id="{7F489204-8078-4BBB-BA50-D0F034448D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124200" y="632460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fld id="{4052C0F2-7F4E-42A5-A686-241C4F47B015}" type="datetimeFigureOut">
              <a:rPr lang="en-US" smtClean="0"/>
              <a:pPr/>
              <a:t>4/30/2013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fld id="{7F489204-8078-4BBB-BA50-D0F034448D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49" r:id="rId2"/>
    <p:sldLayoutId id="2147483650" r:id="rId3"/>
    <p:sldLayoutId id="2147483652" r:id="rId4"/>
    <p:sldLayoutId id="2147483654" r:id="rId5"/>
    <p:sldLayoutId id="2147483657" r:id="rId6"/>
    <p:sldLayoutId id="2147483659" r:id="rId7"/>
    <p:sldLayoutId id="2147483658" r:id="rId8"/>
    <p:sldLayoutId id="2147483655" r:id="rId9"/>
  </p:sldLayoutIdLst>
  <p:txStyles>
    <p:title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Clr>
          <a:srgbClr val="008000"/>
        </a:buClr>
        <a:buFont typeface="Wingdings" pitchFamily="2" charset="2"/>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Clr>
          <a:srgbClr val="008000"/>
        </a:buClr>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Clr>
          <a:srgbClr val="008000"/>
        </a:buClr>
        <a:buFont typeface="Wingdings" pitchFamily="2" charset="2"/>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8077200" cy="1066800"/>
          </a:xfrm>
        </p:spPr>
        <p:txBody>
          <a:bodyPr>
            <a:normAutofit fontScale="90000"/>
          </a:bodyPr>
          <a:lstStyle/>
          <a:p>
            <a:r>
              <a:rPr lang="en-US" dirty="0" smtClean="0"/>
              <a:t>A New Approach to Assessing</a:t>
            </a:r>
            <a:br>
              <a:rPr lang="en-US" dirty="0" smtClean="0"/>
            </a:br>
            <a:r>
              <a:rPr lang="en-US" dirty="0" smtClean="0"/>
              <a:t>Resource Flexibility</a:t>
            </a:r>
            <a:endParaRPr lang="en-US" dirty="0"/>
          </a:p>
        </p:txBody>
      </p:sp>
      <p:sp>
        <p:nvSpPr>
          <p:cNvPr id="3" name="Subtitle 2"/>
          <p:cNvSpPr>
            <a:spLocks noGrp="1"/>
          </p:cNvSpPr>
          <p:nvPr>
            <p:ph type="subTitle" idx="1"/>
          </p:nvPr>
        </p:nvSpPr>
        <p:spPr>
          <a:xfrm>
            <a:off x="1295400" y="2667000"/>
            <a:ext cx="6400800" cy="1447800"/>
          </a:xfrm>
        </p:spPr>
        <p:txBody>
          <a:bodyPr>
            <a:normAutofit fontScale="77500" lnSpcReduction="20000"/>
          </a:bodyPr>
          <a:lstStyle/>
          <a:p>
            <a:r>
              <a:rPr lang="en-US" dirty="0" smtClean="0"/>
              <a:t>Michael Schilmoeller</a:t>
            </a:r>
          </a:p>
          <a:p>
            <a:r>
              <a:rPr lang="en-US" dirty="0" smtClean="0"/>
              <a:t>Northwest Power and Conservation Council</a:t>
            </a:r>
          </a:p>
          <a:p>
            <a:r>
              <a:rPr lang="en-US" sz="2300" dirty="0" smtClean="0"/>
              <a:t>May 2, </a:t>
            </a:r>
            <a:r>
              <a:rPr lang="en-US" sz="2300" dirty="0" smtClean="0"/>
              <a:t>2013</a:t>
            </a:r>
          </a:p>
          <a:p>
            <a:r>
              <a:rPr lang="en-US" sz="2300" dirty="0" smtClean="0"/>
              <a:t>Portland, </a:t>
            </a:r>
            <a:r>
              <a:rPr lang="en-US" sz="2300" dirty="0" smtClean="0"/>
              <a:t>Oregon</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4" descr="path with recovery 09.jpg"/>
          <p:cNvPicPr>
            <a:picLocks noGrp="1" noChangeAspect="1"/>
          </p:cNvPicPr>
          <p:nvPr>
            <p:ph idx="1"/>
          </p:nvPr>
        </p:nvPicPr>
        <p:blipFill>
          <a:blip r:embed="rId2" cstate="print"/>
          <a:srcRect/>
          <a:stretch>
            <a:fillRect/>
          </a:stretch>
        </p:blipFill>
        <p:spPr>
          <a:xfrm>
            <a:off x="268288" y="1992313"/>
            <a:ext cx="4297362" cy="3589337"/>
          </a:xfrm>
        </p:spPr>
      </p:pic>
      <p:sp>
        <p:nvSpPr>
          <p:cNvPr id="12291" name="Title 2"/>
          <p:cNvSpPr>
            <a:spLocks noGrp="1"/>
          </p:cNvSpPr>
          <p:nvPr>
            <p:ph type="title"/>
          </p:nvPr>
        </p:nvSpPr>
        <p:spPr/>
        <p:txBody>
          <a:bodyPr>
            <a:normAutofit fontScale="90000"/>
          </a:bodyPr>
          <a:lstStyle/>
          <a:p>
            <a:pPr eaLnBrk="1" hangingPunct="1"/>
            <a:r>
              <a:rPr lang="en-US" smtClean="0"/>
              <a:t>The order of response and recovery matters</a:t>
            </a:r>
          </a:p>
        </p:txBody>
      </p:sp>
      <p:pic>
        <p:nvPicPr>
          <p:cNvPr id="12292" name="Picture 5" descr="path with recovery 10.jpg"/>
          <p:cNvPicPr>
            <a:picLocks noChangeAspect="1"/>
          </p:cNvPicPr>
          <p:nvPr/>
        </p:nvPicPr>
        <p:blipFill>
          <a:blip r:embed="rId3" cstate="print"/>
          <a:srcRect/>
          <a:stretch>
            <a:fillRect/>
          </a:stretch>
        </p:blipFill>
        <p:spPr bwMode="auto">
          <a:xfrm>
            <a:off x="4633913" y="1954213"/>
            <a:ext cx="4337050" cy="3563937"/>
          </a:xfrm>
          <a:prstGeom prst="rect">
            <a:avLst/>
          </a:prstGeom>
          <a:noFill/>
          <a:ln w="9525">
            <a:noFill/>
            <a:miter lim="800000"/>
            <a:headEnd/>
            <a:tailEnd/>
          </a:ln>
        </p:spPr>
      </p:pic>
      <p:sp>
        <p:nvSpPr>
          <p:cNvPr id="12293" name="Slide Number Placeholder 6"/>
          <p:cNvSpPr>
            <a:spLocks noGrp="1"/>
          </p:cNvSpPr>
          <p:nvPr>
            <p:ph type="sldNum" sz="quarter" idx="10"/>
          </p:nvPr>
        </p:nvSpPr>
        <p:spPr>
          <a:noFill/>
        </p:spPr>
        <p:txBody>
          <a:bodyPr/>
          <a:lstStyle/>
          <a:p>
            <a:fld id="{11A0376A-9950-4562-8801-52ABD55AA889}" type="slidenum">
              <a:rPr lang="en-US" smtClean="0"/>
              <a:pPr/>
              <a:t>10</a:t>
            </a:fld>
            <a:endParaRPr lang="en-US" smtClean="0"/>
          </a:p>
        </p:txBody>
      </p:sp>
      <p:sp>
        <p:nvSpPr>
          <p:cNvPr id="6" name="TextBox 5"/>
          <p:cNvSpPr txBox="1"/>
          <p:nvPr/>
        </p:nvSpPr>
        <p:spPr>
          <a:xfrm>
            <a:off x="533400" y="5791200"/>
            <a:ext cx="8229600" cy="461665"/>
          </a:xfrm>
          <a:prstGeom prst="rect">
            <a:avLst/>
          </a:prstGeom>
          <a:noFill/>
        </p:spPr>
        <p:txBody>
          <a:bodyPr wrap="square" rtlCol="0">
            <a:spAutoFit/>
          </a:bodyPr>
          <a:lstStyle/>
          <a:p>
            <a:r>
              <a:rPr lang="en-US" sz="2400" dirty="0" smtClean="0"/>
              <a:t>The statistics obtained by other methods ignore this information.</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305800" cy="3886200"/>
          </a:xfrm>
        </p:spPr>
        <p:txBody>
          <a:bodyPr>
            <a:normAutofit fontScale="92500" lnSpcReduction="10000"/>
          </a:bodyPr>
          <a:lstStyle/>
          <a:p>
            <a:pPr eaLnBrk="1" hangingPunct="1"/>
            <a:r>
              <a:rPr lang="en-US" sz="2800" dirty="0" smtClean="0"/>
              <a:t>Limitations of the hydrogeneration system</a:t>
            </a:r>
          </a:p>
          <a:p>
            <a:pPr eaLnBrk="1" hangingPunct="1"/>
            <a:r>
              <a:rPr lang="en-US" sz="2800" dirty="0" smtClean="0"/>
              <a:t>Higher penetration of variable generation resources (wind and solar)</a:t>
            </a:r>
          </a:p>
          <a:p>
            <a:pPr eaLnBrk="1" hangingPunct="1"/>
            <a:r>
              <a:rPr lang="en-US" sz="2800" dirty="0" smtClean="0"/>
              <a:t>The need for a more nuanced description of imbalance requirement to helps us to value of a broader array of solutions and meet requirements at least cost</a:t>
            </a:r>
          </a:p>
          <a:p>
            <a:pPr eaLnBrk="1" hangingPunct="1"/>
            <a:r>
              <a:rPr lang="en-US" sz="2800" dirty="0" smtClean="0"/>
              <a:t>OPUC Order 12-013, UM 1461, Sec II. D. Integrated Resource Planning Flexible Resources Guidelines</a:t>
            </a:r>
          </a:p>
        </p:txBody>
      </p:sp>
      <p:sp>
        <p:nvSpPr>
          <p:cNvPr id="13315" name="Title 2"/>
          <p:cNvSpPr>
            <a:spLocks noGrp="1"/>
          </p:cNvSpPr>
          <p:nvPr>
            <p:ph type="title"/>
          </p:nvPr>
        </p:nvSpPr>
        <p:spPr>
          <a:xfrm>
            <a:off x="838200" y="304800"/>
            <a:ext cx="8054975" cy="1143000"/>
          </a:xfrm>
        </p:spPr>
        <p:txBody>
          <a:bodyPr>
            <a:normAutofit fontScale="90000"/>
          </a:bodyPr>
          <a:lstStyle/>
          <a:p>
            <a:pPr eaLnBrk="1" hangingPunct="1"/>
            <a:r>
              <a:rPr lang="en-US" smtClean="0"/>
              <a:t>Why is another approach needed?</a:t>
            </a:r>
          </a:p>
        </p:txBody>
      </p:sp>
      <p:sp>
        <p:nvSpPr>
          <p:cNvPr id="13316" name="Slide Number Placeholder 4"/>
          <p:cNvSpPr>
            <a:spLocks noGrp="1"/>
          </p:cNvSpPr>
          <p:nvPr>
            <p:ph type="sldNum" sz="quarter" idx="10"/>
          </p:nvPr>
        </p:nvSpPr>
        <p:spPr>
          <a:noFill/>
        </p:spPr>
        <p:txBody>
          <a:bodyPr/>
          <a:lstStyle/>
          <a:p>
            <a:fld id="{E05EFD98-4F8F-49EC-ACF9-12F6A869B7E9}" type="slidenum">
              <a:rPr lang="en-US" smtClean="0"/>
              <a:pPr/>
              <a:t>11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2">
                                            <p:txEl>
                                              <p:pRg st="0" end="0"/>
                                            </p:txEl>
                                          </p:spTgt>
                                        </p:tgtEl>
                                        <p:attrNameLst>
                                          <p:attrName>style.opacity</p:attrName>
                                        </p:attrNameLst>
                                      </p:cBhvr>
                                      <p:to>
                                        <p:strVal val="0.25"/>
                                      </p:to>
                                    </p:set>
                                    <p:animEffect filter="image" prLst="opacity: 0.25">
                                      <p:cBhvr rctx="IE">
                                        <p:cTn id="9" dur="indefinite"/>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2">
                                            <p:txEl>
                                              <p:pRg st="1" end="1"/>
                                            </p:txEl>
                                          </p:spTgt>
                                        </p:tgtEl>
                                        <p:attrNameLst>
                                          <p:attrName>style.opacity</p:attrName>
                                        </p:attrNameLst>
                                      </p:cBhvr>
                                      <p:to>
                                        <p:strVal val="0.25"/>
                                      </p:to>
                                    </p:set>
                                    <p:animEffect filter="image" prLst="opacity: 0.25">
                                      <p:cBhvr rctx="IE">
                                        <p:cTn id="16" dur="indefinite"/>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9" presetClass="emph" presetSubtype="0" nodeType="withEffect">
                                  <p:stCondLst>
                                    <p:cond delay="0"/>
                                  </p:stCondLst>
                                  <p:childTnLst>
                                    <p:set>
                                      <p:cBhvr rctx="PPT">
                                        <p:cTn id="22" dur="indefinite"/>
                                        <p:tgtEl>
                                          <p:spTgt spid="2">
                                            <p:txEl>
                                              <p:pRg st="2" end="2"/>
                                            </p:txEl>
                                          </p:spTgt>
                                        </p:tgtEl>
                                        <p:attrNameLst>
                                          <p:attrName>style.opacity</p:attrName>
                                        </p:attrNameLst>
                                      </p:cBhvr>
                                      <p:to>
                                        <p:strVal val="0.25"/>
                                      </p:to>
                                    </p:set>
                                    <p:animEffect filter="image" prLst="opacity: 0.25">
                                      <p:cBhvr rctx="IE">
                                        <p:cTn id="23" dur="indefinite"/>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pPr eaLnBrk="1" hangingPunct="1"/>
            <a:r>
              <a:rPr lang="en-US" smtClean="0"/>
              <a:t>A peek ahead</a:t>
            </a:r>
          </a:p>
        </p:txBody>
      </p:sp>
      <p:pic>
        <p:nvPicPr>
          <p:cNvPr id="14339" name="Picture 2"/>
          <p:cNvPicPr>
            <a:picLocks noGrp="1" noChangeAspect="1" noChangeArrowheads="1"/>
          </p:cNvPicPr>
          <p:nvPr>
            <p:ph idx="1"/>
          </p:nvPr>
        </p:nvPicPr>
        <p:blipFill>
          <a:blip r:embed="rId3" cstate="print"/>
          <a:srcRect/>
          <a:stretch>
            <a:fillRect/>
          </a:stretch>
        </p:blipFill>
        <p:spPr>
          <a:xfrm>
            <a:off x="533400" y="1600200"/>
            <a:ext cx="8305800" cy="4543425"/>
          </a:xfrm>
        </p:spPr>
      </p:pic>
      <p:grpSp>
        <p:nvGrpSpPr>
          <p:cNvPr id="2" name="Group 6"/>
          <p:cNvGrpSpPr/>
          <p:nvPr/>
        </p:nvGrpSpPr>
        <p:grpSpPr>
          <a:xfrm>
            <a:off x="7543800" y="3581400"/>
            <a:ext cx="1130300" cy="614363"/>
            <a:chOff x="7440613" y="3432175"/>
            <a:chExt cx="1130300" cy="614363"/>
          </a:xfrm>
        </p:grpSpPr>
        <p:sp>
          <p:nvSpPr>
            <p:cNvPr id="14340" name="TextBox 5"/>
            <p:cNvSpPr txBox="1">
              <a:spLocks noChangeArrowheads="1"/>
            </p:cNvSpPr>
            <p:nvPr/>
          </p:nvSpPr>
          <p:spPr bwMode="auto">
            <a:xfrm>
              <a:off x="7440613" y="3432175"/>
              <a:ext cx="1057275" cy="276225"/>
            </a:xfrm>
            <a:prstGeom prst="rect">
              <a:avLst/>
            </a:prstGeom>
            <a:solidFill>
              <a:schemeClr val="bg1"/>
            </a:solidFill>
            <a:ln w="9525">
              <a:noFill/>
              <a:miter lim="800000"/>
              <a:headEnd/>
              <a:tailEnd/>
            </a:ln>
          </p:spPr>
          <p:txBody>
            <a:bodyPr>
              <a:spAutoFit/>
            </a:bodyPr>
            <a:lstStyle/>
            <a:p>
              <a:r>
                <a:rPr lang="en-US" sz="1200" dirty="0"/>
                <a:t>Requirement</a:t>
              </a:r>
            </a:p>
          </p:txBody>
        </p:sp>
        <p:sp>
          <p:nvSpPr>
            <p:cNvPr id="14341" name="TextBox 7"/>
            <p:cNvSpPr txBox="1">
              <a:spLocks noChangeArrowheads="1"/>
            </p:cNvSpPr>
            <p:nvPr/>
          </p:nvSpPr>
          <p:spPr bwMode="auto">
            <a:xfrm>
              <a:off x="7515225" y="3770313"/>
              <a:ext cx="1055688" cy="276225"/>
            </a:xfrm>
            <a:prstGeom prst="rect">
              <a:avLst/>
            </a:prstGeom>
            <a:solidFill>
              <a:schemeClr val="bg1"/>
            </a:solidFill>
            <a:ln w="9525">
              <a:noFill/>
              <a:miter lim="800000"/>
              <a:headEnd/>
              <a:tailEnd/>
            </a:ln>
          </p:spPr>
          <p:txBody>
            <a:bodyPr>
              <a:spAutoFit/>
            </a:bodyPr>
            <a:lstStyle/>
            <a:p>
              <a:r>
                <a:rPr lang="en-US" sz="1200" dirty="0"/>
                <a:t>Supply</a:t>
              </a:r>
            </a:p>
          </p:txBody>
        </p:sp>
      </p:grpSp>
      <p:sp>
        <p:nvSpPr>
          <p:cNvPr id="14342" name="Slide Number Placeholder 6"/>
          <p:cNvSpPr>
            <a:spLocks noGrp="1"/>
          </p:cNvSpPr>
          <p:nvPr>
            <p:ph type="sldNum" sz="quarter" idx="10"/>
          </p:nvPr>
        </p:nvSpPr>
        <p:spPr>
          <a:noFill/>
        </p:spPr>
        <p:txBody>
          <a:bodyPr/>
          <a:lstStyle/>
          <a:p>
            <a:fld id="{AF7A763E-AD61-4207-8498-0FF0E5FB32DC}"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preferRelativeResize="0">
            <a:picLocks noGrp="1" noChangeArrowheads="1"/>
          </p:cNvPicPr>
          <p:nvPr>
            <p:ph idx="1"/>
          </p:nvPr>
        </p:nvPicPr>
        <p:blipFill>
          <a:blip r:embed="rId3" cstate="print"/>
          <a:srcRect/>
          <a:stretch>
            <a:fillRect/>
          </a:stretch>
        </p:blipFill>
        <p:spPr>
          <a:xfrm>
            <a:off x="685800" y="1600200"/>
            <a:ext cx="7754112" cy="4581144"/>
          </a:xfrm>
        </p:spPr>
      </p:pic>
      <p:pic>
        <p:nvPicPr>
          <p:cNvPr id="1028" name="Picture 4"/>
          <p:cNvPicPr>
            <a:picLocks noChangeAspect="1" noChangeArrowheads="1"/>
          </p:cNvPicPr>
          <p:nvPr/>
        </p:nvPicPr>
        <p:blipFill>
          <a:blip r:embed="rId4" cstate="print"/>
          <a:srcRect/>
          <a:stretch>
            <a:fillRect/>
          </a:stretch>
        </p:blipFill>
        <p:spPr bwMode="auto">
          <a:xfrm>
            <a:off x="685800" y="1600200"/>
            <a:ext cx="7754938" cy="4583113"/>
          </a:xfrm>
          <a:prstGeom prst="rect">
            <a:avLst/>
          </a:prstGeom>
          <a:noFill/>
          <a:ln w="9525">
            <a:noFill/>
            <a:miter lim="800000"/>
            <a:headEnd/>
            <a:tailEnd/>
          </a:ln>
        </p:spPr>
      </p:pic>
      <p:sp>
        <p:nvSpPr>
          <p:cNvPr id="15364" name="Title 2"/>
          <p:cNvSpPr>
            <a:spLocks noGrp="1"/>
          </p:cNvSpPr>
          <p:nvPr>
            <p:ph type="title"/>
          </p:nvPr>
        </p:nvSpPr>
        <p:spPr/>
        <p:txBody>
          <a:bodyPr/>
          <a:lstStyle/>
          <a:p>
            <a:pPr eaLnBrk="1" hangingPunct="1"/>
            <a:r>
              <a:rPr lang="en-US" smtClean="0"/>
              <a:t>A peek ahead</a:t>
            </a:r>
            <a:br>
              <a:rPr lang="en-US" smtClean="0"/>
            </a:br>
            <a:r>
              <a:rPr lang="en-US" sz="2000" smtClean="0"/>
              <a:t>alternative spectral representation</a:t>
            </a:r>
            <a:endParaRPr lang="en-US" smtClean="0"/>
          </a:p>
        </p:txBody>
      </p:sp>
      <p:sp>
        <p:nvSpPr>
          <p:cNvPr id="15365" name="Slide Number Placeholder 5"/>
          <p:cNvSpPr>
            <a:spLocks noGrp="1"/>
          </p:cNvSpPr>
          <p:nvPr>
            <p:ph type="sldNum" sz="quarter" idx="10"/>
          </p:nvPr>
        </p:nvSpPr>
        <p:spPr>
          <a:noFill/>
        </p:spPr>
        <p:txBody>
          <a:bodyPr/>
          <a:lstStyle/>
          <a:p>
            <a:fld id="{6A5D9E80-7456-435E-8209-9855C863467D}" type="slidenum">
              <a:rPr lang="en-US" smtClean="0"/>
              <a:pPr/>
              <a:t>13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457200" y="2133600"/>
            <a:ext cx="8229600" cy="2819400"/>
          </a:xfrm>
        </p:spPr>
        <p:txBody>
          <a:bodyPr/>
          <a:lstStyle/>
          <a:p>
            <a:pPr eaLnBrk="1" hangingPunct="1"/>
            <a:r>
              <a:rPr lang="en-US" dirty="0" smtClean="0"/>
              <a:t>What are we talking about?</a:t>
            </a:r>
          </a:p>
          <a:p>
            <a:pPr eaLnBrk="1" hangingPunct="1"/>
            <a:r>
              <a:rPr lang="en-US" dirty="0" smtClean="0"/>
              <a:t>Why does it matter?</a:t>
            </a:r>
          </a:p>
          <a:p>
            <a:pPr eaLnBrk="1" hangingPunct="1"/>
            <a:r>
              <a:rPr lang="en-US" dirty="0" smtClean="0"/>
              <a:t>First step: increasing response</a:t>
            </a:r>
          </a:p>
          <a:p>
            <a:pPr eaLnBrk="1" hangingPunct="1"/>
            <a:r>
              <a:rPr lang="en-US" dirty="0" smtClean="0"/>
              <a:t>Second step: response and recovery</a:t>
            </a:r>
          </a:p>
        </p:txBody>
      </p:sp>
      <p:sp>
        <p:nvSpPr>
          <p:cNvPr id="6147" name="Title 2"/>
          <p:cNvSpPr>
            <a:spLocks noGrp="1"/>
          </p:cNvSpPr>
          <p:nvPr>
            <p:ph type="title"/>
          </p:nvPr>
        </p:nvSpPr>
        <p:spPr/>
        <p:txBody>
          <a:bodyPr/>
          <a:lstStyle/>
          <a:p>
            <a:pPr eaLnBrk="1" hangingPunct="1"/>
            <a:r>
              <a:rPr lang="en-US" dirty="0" smtClean="0"/>
              <a:t>Overview</a:t>
            </a:r>
          </a:p>
        </p:txBody>
      </p:sp>
      <p:sp>
        <p:nvSpPr>
          <p:cNvPr id="6148" name="Slide Number Placeholder 4"/>
          <p:cNvSpPr>
            <a:spLocks noGrp="1"/>
          </p:cNvSpPr>
          <p:nvPr>
            <p:ph type="sldNum" sz="quarter" idx="10"/>
          </p:nvPr>
        </p:nvSpPr>
        <p:spPr>
          <a:noFill/>
        </p:spPr>
        <p:txBody>
          <a:bodyPr/>
          <a:lstStyle/>
          <a:p>
            <a:fld id="{98D1BEEF-FF27-4FDD-88C8-8F9D20ADE5DE}" type="slidenum">
              <a:rPr lang="en-US" smtClean="0"/>
              <a:pPr/>
              <a:t>14</a:t>
            </a:fld>
            <a:endParaRPr lang="en-US" smtClean="0"/>
          </a:p>
        </p:txBody>
      </p:sp>
      <p:sp>
        <p:nvSpPr>
          <p:cNvPr id="5" name="Right Arrow 4"/>
          <p:cNvSpPr>
            <a:spLocks noChangeArrowheads="1"/>
          </p:cNvSpPr>
          <p:nvPr/>
        </p:nvSpPr>
        <p:spPr bwMode="auto">
          <a:xfrm>
            <a:off x="0" y="3429000"/>
            <a:ext cx="587375" cy="368300"/>
          </a:xfrm>
          <a:prstGeom prst="rightArrow">
            <a:avLst>
              <a:gd name="adj1" fmla="val 50000"/>
              <a:gd name="adj2" fmla="val 50067"/>
            </a:avLst>
          </a:prstGeom>
          <a:solidFill>
            <a:srgbClr val="FFFF00"/>
          </a:solidFill>
          <a:ln w="9525" algn="ctr">
            <a:solidFill>
              <a:schemeClr val="tx1"/>
            </a:solidFill>
            <a:round/>
            <a:headEnd/>
            <a:tailEnd/>
          </a:ln>
        </p:spPr>
        <p:txBody>
          <a:bodyPr/>
          <a:lstStyle/>
          <a:p>
            <a:pPr eaLnBrk="0" hangingPunct="0"/>
            <a:endParaRPr lang="en-US" sz="240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2" descr="response 00.png"/>
          <p:cNvPicPr>
            <a:picLocks noChangeAspect="1"/>
          </p:cNvPicPr>
          <p:nvPr/>
        </p:nvPicPr>
        <p:blipFill>
          <a:blip r:embed="rId3" cstate="print"/>
          <a:srcRect/>
          <a:stretch>
            <a:fillRect/>
          </a:stretch>
        </p:blipFill>
        <p:spPr bwMode="auto">
          <a:xfrm>
            <a:off x="1447800" y="2592388"/>
            <a:ext cx="1933575" cy="1293812"/>
          </a:xfrm>
          <a:prstGeom prst="rect">
            <a:avLst/>
          </a:prstGeom>
          <a:noFill/>
          <a:ln w="9525">
            <a:noFill/>
            <a:miter lim="800000"/>
            <a:headEnd/>
            <a:tailEnd/>
          </a:ln>
        </p:spPr>
      </p:pic>
      <p:sp>
        <p:nvSpPr>
          <p:cNvPr id="17411" name="Content Placeholder 1"/>
          <p:cNvSpPr>
            <a:spLocks noGrp="1"/>
          </p:cNvSpPr>
          <p:nvPr>
            <p:ph idx="1"/>
          </p:nvPr>
        </p:nvSpPr>
        <p:spPr>
          <a:xfrm>
            <a:off x="457200" y="1828800"/>
            <a:ext cx="8305800" cy="3521075"/>
          </a:xfrm>
        </p:spPr>
        <p:txBody>
          <a:bodyPr/>
          <a:lstStyle/>
          <a:p>
            <a:pPr eaLnBrk="1" hangingPunct="1"/>
            <a:r>
              <a:rPr lang="en-US" smtClean="0"/>
              <a:t>Increasing “up” requirements only</a:t>
            </a:r>
            <a:br>
              <a:rPr lang="en-US" smtClean="0"/>
            </a:br>
            <a:r>
              <a:rPr lang="en-US" smtClean="0"/>
              <a:t/>
            </a:r>
            <a:br>
              <a:rPr lang="en-US" smtClean="0"/>
            </a:br>
            <a:r>
              <a:rPr lang="en-US" smtClean="0"/>
              <a:t/>
            </a:r>
            <a:br>
              <a:rPr lang="en-US" smtClean="0"/>
            </a:br>
            <a:endParaRPr lang="en-US" smtClean="0"/>
          </a:p>
          <a:p>
            <a:pPr eaLnBrk="1" hangingPunct="1"/>
            <a:r>
              <a:rPr lang="en-US" smtClean="0"/>
              <a:t>All imbalance resources start out at “standby”, without power deployment</a:t>
            </a:r>
          </a:p>
        </p:txBody>
      </p:sp>
      <p:sp>
        <p:nvSpPr>
          <p:cNvPr id="17412" name="Title 2"/>
          <p:cNvSpPr>
            <a:spLocks noGrp="1"/>
          </p:cNvSpPr>
          <p:nvPr>
            <p:ph type="title"/>
          </p:nvPr>
        </p:nvSpPr>
        <p:spPr/>
        <p:txBody>
          <a:bodyPr/>
          <a:lstStyle/>
          <a:p>
            <a:pPr eaLnBrk="1" hangingPunct="1"/>
            <a:r>
              <a:rPr lang="en-US" dirty="0" smtClean="0"/>
              <a:t>First step</a:t>
            </a:r>
          </a:p>
        </p:txBody>
      </p:sp>
      <p:pic>
        <p:nvPicPr>
          <p:cNvPr id="17413" name="Picture 2"/>
          <p:cNvPicPr>
            <a:picLocks noChangeAspect="1" noChangeArrowheads="1"/>
          </p:cNvPicPr>
          <p:nvPr/>
        </p:nvPicPr>
        <p:blipFill>
          <a:blip r:embed="rId4" cstate="print"/>
          <a:srcRect/>
          <a:stretch>
            <a:fillRect/>
          </a:stretch>
        </p:blipFill>
        <p:spPr bwMode="auto">
          <a:xfrm>
            <a:off x="3733800" y="2362200"/>
            <a:ext cx="3370263" cy="1447800"/>
          </a:xfrm>
          <a:prstGeom prst="rect">
            <a:avLst/>
          </a:prstGeom>
          <a:noFill/>
          <a:ln w="9525">
            <a:noFill/>
            <a:miter lim="800000"/>
            <a:headEnd/>
            <a:tailEnd/>
          </a:ln>
        </p:spPr>
      </p:pic>
      <p:sp>
        <p:nvSpPr>
          <p:cNvPr id="17414" name="Oval 6"/>
          <p:cNvSpPr>
            <a:spLocks noChangeArrowheads="1"/>
          </p:cNvSpPr>
          <p:nvPr/>
        </p:nvSpPr>
        <p:spPr bwMode="auto">
          <a:xfrm>
            <a:off x="4191000" y="2514600"/>
            <a:ext cx="304800" cy="533400"/>
          </a:xfrm>
          <a:prstGeom prst="ellipse">
            <a:avLst/>
          </a:prstGeom>
          <a:noFill/>
          <a:ln w="9525" algn="ctr">
            <a:solidFill>
              <a:srgbClr val="FF0000"/>
            </a:solidFill>
            <a:round/>
            <a:headEnd/>
            <a:tailEnd/>
          </a:ln>
        </p:spPr>
        <p:txBody>
          <a:bodyPr/>
          <a:lstStyle/>
          <a:p>
            <a:pPr eaLnBrk="0" hangingPunct="0"/>
            <a:endParaRPr lang="en-US" sz="2400">
              <a:ea typeface="ＭＳ Ｐゴシック" pitchFamily="34" charset="-128"/>
            </a:endParaRPr>
          </a:p>
        </p:txBody>
      </p:sp>
      <p:cxnSp>
        <p:nvCxnSpPr>
          <p:cNvPr id="17415" name="Straight Arrow Connector 8"/>
          <p:cNvCxnSpPr>
            <a:cxnSpLocks noChangeShapeType="1"/>
            <a:stCxn id="17414" idx="2"/>
          </p:cNvCxnSpPr>
          <p:nvPr/>
        </p:nvCxnSpPr>
        <p:spPr bwMode="auto">
          <a:xfrm flipH="1">
            <a:off x="3200400" y="2781300"/>
            <a:ext cx="990600" cy="190500"/>
          </a:xfrm>
          <a:prstGeom prst="straightConnector1">
            <a:avLst/>
          </a:prstGeom>
          <a:noFill/>
          <a:ln w="57150" algn="ctr">
            <a:solidFill>
              <a:srgbClr val="FF0000"/>
            </a:solidFill>
            <a:round/>
            <a:headEnd/>
            <a:tailEnd type="arrow" w="med" len="med"/>
          </a:ln>
        </p:spPr>
      </p:cxnSp>
      <p:sp>
        <p:nvSpPr>
          <p:cNvPr id="17416" name="Slide Number Placeholder 9"/>
          <p:cNvSpPr>
            <a:spLocks noGrp="1"/>
          </p:cNvSpPr>
          <p:nvPr>
            <p:ph type="sldNum" sz="quarter" idx="10"/>
          </p:nvPr>
        </p:nvSpPr>
        <p:spPr>
          <a:noFill/>
        </p:spPr>
        <p:txBody>
          <a:bodyPr/>
          <a:lstStyle/>
          <a:p>
            <a:fld id="{9989885A-6076-491B-93BE-4E64B5591009}"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pPr eaLnBrk="1" hangingPunct="1"/>
            <a:r>
              <a:rPr lang="en-US" smtClean="0"/>
              <a:t>Increasing “up” requirement</a:t>
            </a:r>
          </a:p>
        </p:txBody>
      </p:sp>
      <p:pic>
        <p:nvPicPr>
          <p:cNvPr id="18435" name="Picture 3"/>
          <p:cNvPicPr>
            <a:picLocks noGrp="1" noChangeAspect="1" noChangeArrowheads="1"/>
          </p:cNvPicPr>
          <p:nvPr>
            <p:ph idx="1"/>
          </p:nvPr>
        </p:nvPicPr>
        <p:blipFill>
          <a:blip r:embed="rId2" cstate="print"/>
          <a:srcRect/>
          <a:stretch>
            <a:fillRect/>
          </a:stretch>
        </p:blipFill>
        <p:spPr>
          <a:xfrm>
            <a:off x="609600" y="1524000"/>
            <a:ext cx="2806700" cy="4711700"/>
          </a:xfrm>
        </p:spPr>
      </p:pic>
      <p:pic>
        <p:nvPicPr>
          <p:cNvPr id="18436" name="Picture 4"/>
          <p:cNvPicPr>
            <a:picLocks noChangeAspect="1" noChangeArrowheads="1"/>
          </p:cNvPicPr>
          <p:nvPr/>
        </p:nvPicPr>
        <p:blipFill>
          <a:blip r:embed="rId3" cstate="print"/>
          <a:srcRect/>
          <a:stretch>
            <a:fillRect/>
          </a:stretch>
        </p:blipFill>
        <p:spPr bwMode="auto">
          <a:xfrm>
            <a:off x="3592513" y="2590800"/>
            <a:ext cx="4760912" cy="2663825"/>
          </a:xfrm>
          <a:prstGeom prst="rect">
            <a:avLst/>
          </a:prstGeom>
          <a:noFill/>
          <a:ln w="9525">
            <a:noFill/>
            <a:miter lim="800000"/>
            <a:headEnd/>
            <a:tailEnd/>
          </a:ln>
        </p:spPr>
      </p:pic>
      <p:sp>
        <p:nvSpPr>
          <p:cNvPr id="18437" name="Slide Number Placeholder 5"/>
          <p:cNvSpPr>
            <a:spLocks noGrp="1"/>
          </p:cNvSpPr>
          <p:nvPr>
            <p:ph type="sldNum" sz="quarter" idx="10"/>
          </p:nvPr>
        </p:nvSpPr>
        <p:spPr>
          <a:noFill/>
        </p:spPr>
        <p:txBody>
          <a:bodyPr/>
          <a:lstStyle/>
          <a:p>
            <a:fld id="{8680C213-2315-4DB6-9F48-44F498BD49DC}"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pPr eaLnBrk="1" hangingPunct="1"/>
            <a:r>
              <a:rPr lang="en-US" smtClean="0"/>
              <a:t>Sorting the ramp events</a:t>
            </a:r>
          </a:p>
        </p:txBody>
      </p:sp>
      <p:sp>
        <p:nvSpPr>
          <p:cNvPr id="19459" name="Content Placeholder 5"/>
          <p:cNvSpPr>
            <a:spLocks noGrp="1"/>
          </p:cNvSpPr>
          <p:nvPr>
            <p:ph idx="1"/>
          </p:nvPr>
        </p:nvSpPr>
        <p:spPr>
          <a:xfrm>
            <a:off x="219075" y="1951038"/>
            <a:ext cx="3287713" cy="4267200"/>
          </a:xfrm>
        </p:spPr>
        <p:txBody>
          <a:bodyPr/>
          <a:lstStyle/>
          <a:p>
            <a:pPr eaLnBrk="1" hangingPunct="1"/>
            <a:r>
              <a:rPr lang="en-US" smtClean="0"/>
              <a:t>We will call this the </a:t>
            </a:r>
            <a:r>
              <a:rPr lang="en-US" b="1" i="1" smtClean="0"/>
              <a:t>Ramping Duration Curve (RDC)</a:t>
            </a:r>
            <a:endParaRPr lang="en-US" smtClean="0"/>
          </a:p>
          <a:p>
            <a:pPr eaLnBrk="1" hangingPunct="1"/>
            <a:r>
              <a:rPr lang="en-US" smtClean="0"/>
              <a:t>It tells us how much power we need</a:t>
            </a:r>
          </a:p>
        </p:txBody>
      </p:sp>
      <p:pic>
        <p:nvPicPr>
          <p:cNvPr id="19460" name="Picture 2"/>
          <p:cNvPicPr>
            <a:picLocks noChangeAspect="1" noChangeArrowheads="1"/>
          </p:cNvPicPr>
          <p:nvPr/>
        </p:nvPicPr>
        <p:blipFill>
          <a:blip r:embed="rId3" cstate="print"/>
          <a:srcRect/>
          <a:stretch>
            <a:fillRect/>
          </a:stretch>
        </p:blipFill>
        <p:spPr bwMode="auto">
          <a:xfrm>
            <a:off x="3419475" y="1931988"/>
            <a:ext cx="5329238" cy="3978275"/>
          </a:xfrm>
          <a:prstGeom prst="rect">
            <a:avLst/>
          </a:prstGeom>
          <a:noFill/>
          <a:ln w="9525">
            <a:noFill/>
            <a:miter lim="800000"/>
            <a:headEnd/>
            <a:tailEnd/>
          </a:ln>
        </p:spPr>
      </p:pic>
      <p:sp>
        <p:nvSpPr>
          <p:cNvPr id="19461" name="Slide Number Placeholder 7"/>
          <p:cNvSpPr>
            <a:spLocks noGrp="1"/>
          </p:cNvSpPr>
          <p:nvPr>
            <p:ph type="sldNum" sz="quarter" idx="10"/>
          </p:nvPr>
        </p:nvSpPr>
        <p:spPr>
          <a:noFill/>
        </p:spPr>
        <p:txBody>
          <a:bodyPr/>
          <a:lstStyle/>
          <a:p>
            <a:fld id="{D09A6B47-F715-4BBD-B9F0-07213B808B4A}"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228600" y="4267200"/>
            <a:ext cx="8537575" cy="1981200"/>
          </a:xfrm>
        </p:spPr>
        <p:txBody>
          <a:bodyPr>
            <a:normAutofit lnSpcReduction="10000"/>
          </a:bodyPr>
          <a:lstStyle/>
          <a:p>
            <a:pPr eaLnBrk="1" hangingPunct="1"/>
            <a:r>
              <a:rPr lang="en-US" dirty="0" smtClean="0"/>
              <a:t>Area under the RDC corresponding to each blocks is power = ramp rate x duration</a:t>
            </a:r>
          </a:p>
          <a:p>
            <a:pPr eaLnBrk="1" hangingPunct="1"/>
            <a:r>
              <a:rPr lang="en-US" dirty="0" smtClean="0"/>
              <a:t>Makes it evident that the order of ramps here does not matter – we just need the MW</a:t>
            </a:r>
          </a:p>
          <a:p>
            <a:pPr eaLnBrk="1" hangingPunct="1"/>
            <a:endParaRPr lang="en-US" dirty="0" smtClean="0"/>
          </a:p>
          <a:p>
            <a:pPr eaLnBrk="1" hangingPunct="1">
              <a:buFontTx/>
              <a:buNone/>
            </a:pPr>
            <a:endParaRPr lang="en-US" dirty="0" smtClean="0"/>
          </a:p>
        </p:txBody>
      </p:sp>
      <p:sp>
        <p:nvSpPr>
          <p:cNvPr id="21507" name="Title 2"/>
          <p:cNvSpPr>
            <a:spLocks noGrp="1"/>
          </p:cNvSpPr>
          <p:nvPr>
            <p:ph type="title"/>
          </p:nvPr>
        </p:nvSpPr>
        <p:spPr/>
        <p:txBody>
          <a:bodyPr>
            <a:normAutofit fontScale="90000"/>
          </a:bodyPr>
          <a:lstStyle/>
          <a:p>
            <a:pPr eaLnBrk="1" hangingPunct="1"/>
            <a:r>
              <a:rPr lang="en-US" dirty="0" smtClean="0"/>
              <a:t>“Minimally sufficient” ensemble of fuel-limited resources</a:t>
            </a:r>
          </a:p>
        </p:txBody>
      </p:sp>
      <p:grpSp>
        <p:nvGrpSpPr>
          <p:cNvPr id="2" name="Group 16"/>
          <p:cNvGrpSpPr>
            <a:grpSpLocks/>
          </p:cNvGrpSpPr>
          <p:nvPr/>
        </p:nvGrpSpPr>
        <p:grpSpPr bwMode="auto">
          <a:xfrm>
            <a:off x="4572000" y="1676400"/>
            <a:ext cx="3159125" cy="2359025"/>
            <a:chOff x="2895600" y="3810000"/>
            <a:chExt cx="3159675" cy="2358577"/>
          </a:xfrm>
        </p:grpSpPr>
        <p:pic>
          <p:nvPicPr>
            <p:cNvPr id="21512" name="Picture 2"/>
            <p:cNvPicPr>
              <a:picLocks noChangeAspect="1" noChangeArrowheads="1"/>
            </p:cNvPicPr>
            <p:nvPr/>
          </p:nvPicPr>
          <p:blipFill>
            <a:blip r:embed="rId2" cstate="print"/>
            <a:srcRect/>
            <a:stretch>
              <a:fillRect/>
            </a:stretch>
          </p:blipFill>
          <p:spPr bwMode="auto">
            <a:xfrm>
              <a:off x="2895600" y="3810000"/>
              <a:ext cx="3159675" cy="2358577"/>
            </a:xfrm>
            <a:prstGeom prst="rect">
              <a:avLst/>
            </a:prstGeom>
            <a:noFill/>
            <a:ln w="9525">
              <a:noFill/>
              <a:miter lim="800000"/>
              <a:headEnd/>
              <a:tailEnd/>
            </a:ln>
          </p:spPr>
        </p:pic>
        <p:sp>
          <p:nvSpPr>
            <p:cNvPr id="21513" name="Rectangle 10"/>
            <p:cNvSpPr>
              <a:spLocks noChangeArrowheads="1"/>
            </p:cNvSpPr>
            <p:nvPr/>
          </p:nvSpPr>
          <p:spPr bwMode="auto">
            <a:xfrm>
              <a:off x="3261815" y="4755576"/>
              <a:ext cx="762000" cy="389630"/>
            </a:xfrm>
            <a:prstGeom prst="rect">
              <a:avLst/>
            </a:prstGeom>
            <a:solidFill>
              <a:srgbClr val="FF0000"/>
            </a:solidFill>
            <a:ln w="9525" algn="ctr">
              <a:solidFill>
                <a:schemeClr val="tx1"/>
              </a:solidFill>
              <a:round/>
              <a:headEnd/>
              <a:tailEnd/>
            </a:ln>
          </p:spPr>
          <p:txBody>
            <a:bodyPr/>
            <a:lstStyle/>
            <a:p>
              <a:pPr eaLnBrk="0" hangingPunct="0"/>
              <a:endParaRPr lang="en-US" sz="2400">
                <a:ea typeface="ＭＳ Ｐゴシック" pitchFamily="34" charset="-128"/>
              </a:endParaRPr>
            </a:p>
          </p:txBody>
        </p:sp>
        <p:sp>
          <p:nvSpPr>
            <p:cNvPr id="21514" name="Rectangle 11"/>
            <p:cNvSpPr>
              <a:spLocks noChangeArrowheads="1"/>
            </p:cNvSpPr>
            <p:nvPr/>
          </p:nvSpPr>
          <p:spPr bwMode="auto">
            <a:xfrm>
              <a:off x="3261815" y="5123128"/>
              <a:ext cx="1843786" cy="363272"/>
            </a:xfrm>
            <a:prstGeom prst="rect">
              <a:avLst/>
            </a:prstGeom>
            <a:solidFill>
              <a:schemeClr val="accent1"/>
            </a:solidFill>
            <a:ln w="9525" algn="ctr">
              <a:solidFill>
                <a:schemeClr val="tx1"/>
              </a:solidFill>
              <a:round/>
              <a:headEnd/>
              <a:tailEnd/>
            </a:ln>
          </p:spPr>
          <p:txBody>
            <a:bodyPr/>
            <a:lstStyle/>
            <a:p>
              <a:pPr eaLnBrk="0" hangingPunct="0"/>
              <a:endParaRPr lang="en-US" sz="2400">
                <a:ea typeface="ＭＳ Ｐゴシック" pitchFamily="34" charset="-128"/>
              </a:endParaRPr>
            </a:p>
          </p:txBody>
        </p:sp>
        <p:sp>
          <p:nvSpPr>
            <p:cNvPr id="21515" name="Rectangle 12"/>
            <p:cNvSpPr>
              <a:spLocks noChangeArrowheads="1"/>
            </p:cNvSpPr>
            <p:nvPr/>
          </p:nvSpPr>
          <p:spPr bwMode="auto">
            <a:xfrm>
              <a:off x="3261815" y="5472752"/>
              <a:ext cx="2547314" cy="385482"/>
            </a:xfrm>
            <a:prstGeom prst="rect">
              <a:avLst/>
            </a:prstGeom>
            <a:solidFill>
              <a:srgbClr val="92D050"/>
            </a:solidFill>
            <a:ln w="9525" algn="ctr">
              <a:solidFill>
                <a:schemeClr val="tx1"/>
              </a:solidFill>
              <a:round/>
              <a:headEnd/>
              <a:tailEnd/>
            </a:ln>
          </p:spPr>
          <p:txBody>
            <a:bodyPr/>
            <a:lstStyle/>
            <a:p>
              <a:pPr eaLnBrk="0" hangingPunct="0"/>
              <a:endParaRPr lang="en-US" sz="2400">
                <a:ea typeface="ＭＳ Ｐゴシック" pitchFamily="34" charset="-128"/>
              </a:endParaRPr>
            </a:p>
          </p:txBody>
        </p:sp>
        <p:sp>
          <p:nvSpPr>
            <p:cNvPr id="21516" name="TextBox 13"/>
            <p:cNvSpPr txBox="1">
              <a:spLocks noChangeArrowheads="1"/>
            </p:cNvSpPr>
            <p:nvPr/>
          </p:nvSpPr>
          <p:spPr bwMode="auto">
            <a:xfrm>
              <a:off x="3294329" y="4799463"/>
              <a:ext cx="618565" cy="276999"/>
            </a:xfrm>
            <a:prstGeom prst="rect">
              <a:avLst/>
            </a:prstGeom>
            <a:noFill/>
            <a:ln w="9525">
              <a:noFill/>
              <a:miter lim="800000"/>
              <a:headEnd/>
              <a:tailEnd/>
            </a:ln>
          </p:spPr>
          <p:txBody>
            <a:bodyPr>
              <a:spAutoFit/>
            </a:bodyPr>
            <a:lstStyle/>
            <a:p>
              <a:r>
                <a:rPr lang="en-US" sz="1200"/>
                <a:t>2 MW</a:t>
              </a:r>
            </a:p>
          </p:txBody>
        </p:sp>
        <p:sp>
          <p:nvSpPr>
            <p:cNvPr id="21517" name="TextBox 14"/>
            <p:cNvSpPr txBox="1">
              <a:spLocks noChangeArrowheads="1"/>
            </p:cNvSpPr>
            <p:nvPr/>
          </p:nvSpPr>
          <p:spPr bwMode="auto">
            <a:xfrm>
              <a:off x="3767316" y="5219734"/>
              <a:ext cx="618565" cy="276999"/>
            </a:xfrm>
            <a:prstGeom prst="rect">
              <a:avLst/>
            </a:prstGeom>
            <a:noFill/>
            <a:ln w="9525">
              <a:noFill/>
              <a:miter lim="800000"/>
              <a:headEnd/>
              <a:tailEnd/>
            </a:ln>
          </p:spPr>
          <p:txBody>
            <a:bodyPr>
              <a:spAutoFit/>
            </a:bodyPr>
            <a:lstStyle/>
            <a:p>
              <a:r>
                <a:rPr lang="en-US" sz="1200"/>
                <a:t>5 MW</a:t>
              </a:r>
            </a:p>
          </p:txBody>
        </p:sp>
        <p:sp>
          <p:nvSpPr>
            <p:cNvPr id="21518" name="TextBox 15"/>
            <p:cNvSpPr txBox="1">
              <a:spLocks noChangeArrowheads="1"/>
            </p:cNvSpPr>
            <p:nvPr/>
          </p:nvSpPr>
          <p:spPr bwMode="auto">
            <a:xfrm>
              <a:off x="4117476" y="5526541"/>
              <a:ext cx="618565" cy="276999"/>
            </a:xfrm>
            <a:prstGeom prst="rect">
              <a:avLst/>
            </a:prstGeom>
            <a:noFill/>
            <a:ln w="9525">
              <a:noFill/>
              <a:miter lim="800000"/>
              <a:headEnd/>
              <a:tailEnd/>
            </a:ln>
          </p:spPr>
          <p:txBody>
            <a:bodyPr>
              <a:spAutoFit/>
            </a:bodyPr>
            <a:lstStyle/>
            <a:p>
              <a:r>
                <a:rPr lang="en-US" sz="1200"/>
                <a:t>7 MW</a:t>
              </a:r>
            </a:p>
          </p:txBody>
        </p:sp>
      </p:grpSp>
      <p:pic>
        <p:nvPicPr>
          <p:cNvPr id="21509" name="Picture 2"/>
          <p:cNvPicPr>
            <a:picLocks noChangeAspect="1" noChangeArrowheads="1"/>
          </p:cNvPicPr>
          <p:nvPr/>
        </p:nvPicPr>
        <p:blipFill>
          <a:blip r:embed="rId2" cstate="print"/>
          <a:srcRect/>
          <a:stretch>
            <a:fillRect/>
          </a:stretch>
        </p:blipFill>
        <p:spPr bwMode="auto">
          <a:xfrm>
            <a:off x="1055688" y="1693863"/>
            <a:ext cx="3192462" cy="2382837"/>
          </a:xfrm>
          <a:prstGeom prst="rect">
            <a:avLst/>
          </a:prstGeom>
          <a:noFill/>
          <a:ln w="9525">
            <a:noFill/>
            <a:miter lim="800000"/>
            <a:headEnd/>
            <a:tailEnd/>
          </a:ln>
        </p:spPr>
      </p:pic>
      <p:sp>
        <p:nvSpPr>
          <p:cNvPr id="21511" name="Slide Number Placeholder 16"/>
          <p:cNvSpPr>
            <a:spLocks noGrp="1"/>
          </p:cNvSpPr>
          <p:nvPr>
            <p:ph type="sldNum" sz="quarter" idx="10"/>
          </p:nvPr>
        </p:nvSpPr>
        <p:spPr>
          <a:noFill/>
        </p:spPr>
        <p:txBody>
          <a:bodyPr/>
          <a:lstStyle/>
          <a:p>
            <a:fld id="{45D9AF62-DD34-4CC3-9272-15C54FD57A5E}" type="slidenum">
              <a:rPr lang="en-US" smtClean="0"/>
              <a:pPr/>
              <a:t>18</a:t>
            </a:fld>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normAutofit/>
          </a:bodyPr>
          <a:lstStyle/>
          <a:p>
            <a:pPr eaLnBrk="1" hangingPunct="1"/>
            <a:r>
              <a:rPr lang="en-US" dirty="0" smtClean="0"/>
              <a:t>Making the “round trip”</a:t>
            </a:r>
          </a:p>
        </p:txBody>
      </p:sp>
      <p:pic>
        <p:nvPicPr>
          <p:cNvPr id="22531" name="Picture 3"/>
          <p:cNvPicPr>
            <a:picLocks noGrp="1" noChangeAspect="1" noChangeArrowheads="1"/>
          </p:cNvPicPr>
          <p:nvPr>
            <p:ph idx="1"/>
          </p:nvPr>
        </p:nvPicPr>
        <p:blipFill>
          <a:blip r:embed="rId2" cstate="print"/>
          <a:srcRect/>
          <a:stretch>
            <a:fillRect/>
          </a:stretch>
        </p:blipFill>
        <p:spPr>
          <a:xfrm>
            <a:off x="534988" y="1384300"/>
            <a:ext cx="2541587" cy="4267200"/>
          </a:xfrm>
        </p:spPr>
      </p:pic>
      <p:grpSp>
        <p:nvGrpSpPr>
          <p:cNvPr id="2" name="Group 5"/>
          <p:cNvGrpSpPr>
            <a:grpSpLocks/>
          </p:cNvGrpSpPr>
          <p:nvPr/>
        </p:nvGrpSpPr>
        <p:grpSpPr bwMode="auto">
          <a:xfrm>
            <a:off x="3032125" y="1981200"/>
            <a:ext cx="3159125" cy="2359025"/>
            <a:chOff x="2895600" y="3810000"/>
            <a:chExt cx="3159675" cy="2358577"/>
          </a:xfrm>
        </p:grpSpPr>
        <p:pic>
          <p:nvPicPr>
            <p:cNvPr id="22535" name="Picture 2"/>
            <p:cNvPicPr>
              <a:picLocks noChangeAspect="1" noChangeArrowheads="1"/>
            </p:cNvPicPr>
            <p:nvPr/>
          </p:nvPicPr>
          <p:blipFill>
            <a:blip r:embed="rId3" cstate="print"/>
            <a:srcRect/>
            <a:stretch>
              <a:fillRect/>
            </a:stretch>
          </p:blipFill>
          <p:spPr bwMode="auto">
            <a:xfrm>
              <a:off x="2895600" y="3810000"/>
              <a:ext cx="3159675" cy="2358577"/>
            </a:xfrm>
            <a:prstGeom prst="rect">
              <a:avLst/>
            </a:prstGeom>
            <a:noFill/>
            <a:ln w="9525">
              <a:noFill/>
              <a:miter lim="800000"/>
              <a:headEnd/>
              <a:tailEnd/>
            </a:ln>
          </p:spPr>
        </p:pic>
        <p:sp>
          <p:nvSpPr>
            <p:cNvPr id="22536" name="Rectangle 7"/>
            <p:cNvSpPr>
              <a:spLocks noChangeArrowheads="1"/>
            </p:cNvSpPr>
            <p:nvPr/>
          </p:nvSpPr>
          <p:spPr bwMode="auto">
            <a:xfrm>
              <a:off x="3261815" y="4755576"/>
              <a:ext cx="762000" cy="389630"/>
            </a:xfrm>
            <a:prstGeom prst="rect">
              <a:avLst/>
            </a:prstGeom>
            <a:solidFill>
              <a:srgbClr val="FF0000"/>
            </a:solidFill>
            <a:ln w="9525" algn="ctr">
              <a:solidFill>
                <a:schemeClr val="tx1"/>
              </a:solidFill>
              <a:round/>
              <a:headEnd/>
              <a:tailEnd/>
            </a:ln>
          </p:spPr>
          <p:txBody>
            <a:bodyPr/>
            <a:lstStyle/>
            <a:p>
              <a:pPr eaLnBrk="0" hangingPunct="0"/>
              <a:endParaRPr lang="en-US" sz="2400">
                <a:ea typeface="ＭＳ Ｐゴシック" pitchFamily="34" charset="-128"/>
              </a:endParaRPr>
            </a:p>
          </p:txBody>
        </p:sp>
        <p:sp>
          <p:nvSpPr>
            <p:cNvPr id="22537" name="Rectangle 8"/>
            <p:cNvSpPr>
              <a:spLocks noChangeArrowheads="1"/>
            </p:cNvSpPr>
            <p:nvPr/>
          </p:nvSpPr>
          <p:spPr bwMode="auto">
            <a:xfrm>
              <a:off x="3261815" y="5123128"/>
              <a:ext cx="1843786" cy="363272"/>
            </a:xfrm>
            <a:prstGeom prst="rect">
              <a:avLst/>
            </a:prstGeom>
            <a:solidFill>
              <a:schemeClr val="accent1"/>
            </a:solidFill>
            <a:ln w="9525" algn="ctr">
              <a:solidFill>
                <a:schemeClr val="tx1"/>
              </a:solidFill>
              <a:round/>
              <a:headEnd/>
              <a:tailEnd/>
            </a:ln>
          </p:spPr>
          <p:txBody>
            <a:bodyPr/>
            <a:lstStyle/>
            <a:p>
              <a:pPr eaLnBrk="0" hangingPunct="0"/>
              <a:endParaRPr lang="en-US" sz="2400">
                <a:ea typeface="ＭＳ Ｐゴシック" pitchFamily="34" charset="-128"/>
              </a:endParaRPr>
            </a:p>
          </p:txBody>
        </p:sp>
        <p:sp>
          <p:nvSpPr>
            <p:cNvPr id="22538" name="Rectangle 9"/>
            <p:cNvSpPr>
              <a:spLocks noChangeArrowheads="1"/>
            </p:cNvSpPr>
            <p:nvPr/>
          </p:nvSpPr>
          <p:spPr bwMode="auto">
            <a:xfrm>
              <a:off x="3261815" y="5472752"/>
              <a:ext cx="2547314" cy="385482"/>
            </a:xfrm>
            <a:prstGeom prst="rect">
              <a:avLst/>
            </a:prstGeom>
            <a:solidFill>
              <a:srgbClr val="92D050"/>
            </a:solidFill>
            <a:ln w="9525" algn="ctr">
              <a:solidFill>
                <a:schemeClr val="tx1"/>
              </a:solidFill>
              <a:round/>
              <a:headEnd/>
              <a:tailEnd/>
            </a:ln>
          </p:spPr>
          <p:txBody>
            <a:bodyPr/>
            <a:lstStyle/>
            <a:p>
              <a:pPr eaLnBrk="0" hangingPunct="0"/>
              <a:endParaRPr lang="en-US" sz="2400">
                <a:ea typeface="ＭＳ Ｐゴシック" pitchFamily="34" charset="-128"/>
              </a:endParaRPr>
            </a:p>
          </p:txBody>
        </p:sp>
        <p:sp>
          <p:nvSpPr>
            <p:cNvPr id="22539" name="TextBox 10"/>
            <p:cNvSpPr txBox="1">
              <a:spLocks noChangeArrowheads="1"/>
            </p:cNvSpPr>
            <p:nvPr/>
          </p:nvSpPr>
          <p:spPr bwMode="auto">
            <a:xfrm>
              <a:off x="3294329" y="4799463"/>
              <a:ext cx="618565" cy="276999"/>
            </a:xfrm>
            <a:prstGeom prst="rect">
              <a:avLst/>
            </a:prstGeom>
            <a:noFill/>
            <a:ln w="9525">
              <a:noFill/>
              <a:miter lim="800000"/>
              <a:headEnd/>
              <a:tailEnd/>
            </a:ln>
          </p:spPr>
          <p:txBody>
            <a:bodyPr>
              <a:spAutoFit/>
            </a:bodyPr>
            <a:lstStyle/>
            <a:p>
              <a:r>
                <a:rPr lang="en-US" sz="1200"/>
                <a:t>2 MW</a:t>
              </a:r>
            </a:p>
          </p:txBody>
        </p:sp>
        <p:sp>
          <p:nvSpPr>
            <p:cNvPr id="22540" name="TextBox 11"/>
            <p:cNvSpPr txBox="1">
              <a:spLocks noChangeArrowheads="1"/>
            </p:cNvSpPr>
            <p:nvPr/>
          </p:nvSpPr>
          <p:spPr bwMode="auto">
            <a:xfrm>
              <a:off x="3767316" y="5219734"/>
              <a:ext cx="618565" cy="276999"/>
            </a:xfrm>
            <a:prstGeom prst="rect">
              <a:avLst/>
            </a:prstGeom>
            <a:noFill/>
            <a:ln w="9525">
              <a:noFill/>
              <a:miter lim="800000"/>
              <a:headEnd/>
              <a:tailEnd/>
            </a:ln>
          </p:spPr>
          <p:txBody>
            <a:bodyPr>
              <a:spAutoFit/>
            </a:bodyPr>
            <a:lstStyle/>
            <a:p>
              <a:r>
                <a:rPr lang="en-US" sz="1200"/>
                <a:t>5 MW</a:t>
              </a:r>
            </a:p>
          </p:txBody>
        </p:sp>
        <p:sp>
          <p:nvSpPr>
            <p:cNvPr id="22541" name="TextBox 12"/>
            <p:cNvSpPr txBox="1">
              <a:spLocks noChangeArrowheads="1"/>
            </p:cNvSpPr>
            <p:nvPr/>
          </p:nvSpPr>
          <p:spPr bwMode="auto">
            <a:xfrm>
              <a:off x="4117476" y="5526541"/>
              <a:ext cx="618565" cy="276999"/>
            </a:xfrm>
            <a:prstGeom prst="rect">
              <a:avLst/>
            </a:prstGeom>
            <a:noFill/>
            <a:ln w="9525">
              <a:noFill/>
              <a:miter lim="800000"/>
              <a:headEnd/>
              <a:tailEnd/>
            </a:ln>
          </p:spPr>
          <p:txBody>
            <a:bodyPr>
              <a:spAutoFit/>
            </a:bodyPr>
            <a:lstStyle/>
            <a:p>
              <a:r>
                <a:rPr lang="en-US" sz="1200"/>
                <a:t>7 MW</a:t>
              </a:r>
            </a:p>
          </p:txBody>
        </p:sp>
      </p:grpSp>
      <p:pic>
        <p:nvPicPr>
          <p:cNvPr id="22533" name="Picture 14" descr="colored cumulative 06.jpg"/>
          <p:cNvPicPr>
            <a:picLocks noChangeAspect="1"/>
          </p:cNvPicPr>
          <p:nvPr/>
        </p:nvPicPr>
        <p:blipFill>
          <a:blip r:embed="rId4" cstate="print"/>
          <a:srcRect/>
          <a:stretch>
            <a:fillRect/>
          </a:stretch>
        </p:blipFill>
        <p:spPr bwMode="auto">
          <a:xfrm>
            <a:off x="6172200" y="1371600"/>
            <a:ext cx="2633663" cy="4281488"/>
          </a:xfrm>
          <a:prstGeom prst="rect">
            <a:avLst/>
          </a:prstGeom>
          <a:noFill/>
          <a:ln w="9525">
            <a:noFill/>
            <a:miter lim="800000"/>
            <a:headEnd/>
            <a:tailEnd/>
          </a:ln>
        </p:spPr>
      </p:pic>
      <p:sp>
        <p:nvSpPr>
          <p:cNvPr id="22534" name="Slide Number Placeholder 13"/>
          <p:cNvSpPr>
            <a:spLocks noGrp="1"/>
          </p:cNvSpPr>
          <p:nvPr>
            <p:ph type="sldNum" sz="quarter" idx="10"/>
          </p:nvPr>
        </p:nvSpPr>
        <p:spPr>
          <a:noFill/>
        </p:spPr>
        <p:txBody>
          <a:bodyPr/>
          <a:lstStyle/>
          <a:p>
            <a:fld id="{0DD4C95C-B2A2-4D44-9B30-3E0597149E54}"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457200" y="2133600"/>
            <a:ext cx="8229600" cy="2819400"/>
          </a:xfrm>
        </p:spPr>
        <p:txBody>
          <a:bodyPr/>
          <a:lstStyle/>
          <a:p>
            <a:pPr eaLnBrk="1" hangingPunct="1"/>
            <a:r>
              <a:rPr lang="en-US" dirty="0" smtClean="0"/>
              <a:t>What are we talking about?</a:t>
            </a:r>
          </a:p>
          <a:p>
            <a:pPr eaLnBrk="1" hangingPunct="1"/>
            <a:r>
              <a:rPr lang="en-US" dirty="0" smtClean="0"/>
              <a:t>Why does it matter?</a:t>
            </a:r>
          </a:p>
          <a:p>
            <a:pPr eaLnBrk="1" hangingPunct="1"/>
            <a:r>
              <a:rPr lang="en-US" dirty="0" smtClean="0"/>
              <a:t>First step: increasing response</a:t>
            </a:r>
          </a:p>
          <a:p>
            <a:pPr eaLnBrk="1" hangingPunct="1"/>
            <a:r>
              <a:rPr lang="en-US" dirty="0" smtClean="0"/>
              <a:t>Second step: response and recovery</a:t>
            </a:r>
          </a:p>
        </p:txBody>
      </p:sp>
      <p:sp>
        <p:nvSpPr>
          <p:cNvPr id="6147" name="Title 2"/>
          <p:cNvSpPr>
            <a:spLocks noGrp="1"/>
          </p:cNvSpPr>
          <p:nvPr>
            <p:ph type="title"/>
          </p:nvPr>
        </p:nvSpPr>
        <p:spPr/>
        <p:txBody>
          <a:bodyPr/>
          <a:lstStyle/>
          <a:p>
            <a:pPr eaLnBrk="1" hangingPunct="1"/>
            <a:r>
              <a:rPr lang="en-US" dirty="0" smtClean="0"/>
              <a:t>Overview</a:t>
            </a:r>
          </a:p>
        </p:txBody>
      </p:sp>
      <p:sp>
        <p:nvSpPr>
          <p:cNvPr id="6148" name="Slide Number Placeholder 4"/>
          <p:cNvSpPr>
            <a:spLocks noGrp="1"/>
          </p:cNvSpPr>
          <p:nvPr>
            <p:ph type="sldNum" sz="quarter" idx="10"/>
          </p:nvPr>
        </p:nvSpPr>
        <p:spPr>
          <a:noFill/>
        </p:spPr>
        <p:txBody>
          <a:bodyPr/>
          <a:lstStyle/>
          <a:p>
            <a:fld id="{98D1BEEF-FF27-4FDD-88C8-8F9D20ADE5DE}"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US" dirty="0" smtClean="0"/>
              <a:t>RDCs for </a:t>
            </a:r>
            <a:r>
              <a:rPr lang="en-US" b="1" i="1" dirty="0" smtClean="0">
                <a:solidFill>
                  <a:srgbClr val="FF0000"/>
                </a:solidFill>
              </a:rPr>
              <a:t>Resources</a:t>
            </a:r>
            <a:endParaRPr lang="en-US" dirty="0" smtClean="0"/>
          </a:p>
        </p:txBody>
      </p:sp>
      <p:grpSp>
        <p:nvGrpSpPr>
          <p:cNvPr id="2" name="Group 17"/>
          <p:cNvGrpSpPr>
            <a:grpSpLocks/>
          </p:cNvGrpSpPr>
          <p:nvPr/>
        </p:nvGrpSpPr>
        <p:grpSpPr bwMode="auto">
          <a:xfrm>
            <a:off x="2057400" y="1905000"/>
            <a:ext cx="4294188" cy="3206750"/>
            <a:chOff x="2895600" y="3810000"/>
            <a:chExt cx="3159675" cy="2358577"/>
          </a:xfrm>
        </p:grpSpPr>
        <p:pic>
          <p:nvPicPr>
            <p:cNvPr id="23557" name="Picture 2"/>
            <p:cNvPicPr>
              <a:picLocks noChangeAspect="1" noChangeArrowheads="1"/>
            </p:cNvPicPr>
            <p:nvPr/>
          </p:nvPicPr>
          <p:blipFill>
            <a:blip r:embed="rId2" cstate="print"/>
            <a:srcRect/>
            <a:stretch>
              <a:fillRect/>
            </a:stretch>
          </p:blipFill>
          <p:spPr bwMode="auto">
            <a:xfrm>
              <a:off x="2895600" y="3810000"/>
              <a:ext cx="3159675" cy="2358577"/>
            </a:xfrm>
            <a:prstGeom prst="rect">
              <a:avLst/>
            </a:prstGeom>
            <a:noFill/>
            <a:ln w="9525">
              <a:noFill/>
              <a:miter lim="800000"/>
              <a:headEnd/>
              <a:tailEnd/>
            </a:ln>
          </p:spPr>
        </p:pic>
        <p:sp>
          <p:nvSpPr>
            <p:cNvPr id="23558" name="Rectangle 10"/>
            <p:cNvSpPr>
              <a:spLocks noChangeArrowheads="1"/>
            </p:cNvSpPr>
            <p:nvPr/>
          </p:nvSpPr>
          <p:spPr bwMode="auto">
            <a:xfrm>
              <a:off x="3254188" y="4769224"/>
              <a:ext cx="762000" cy="1102658"/>
            </a:xfrm>
            <a:prstGeom prst="rect">
              <a:avLst/>
            </a:prstGeom>
            <a:solidFill>
              <a:srgbClr val="FF0000"/>
            </a:solidFill>
            <a:ln w="9525" algn="ctr">
              <a:solidFill>
                <a:schemeClr val="tx1"/>
              </a:solidFill>
              <a:round/>
              <a:headEnd/>
              <a:tailEnd/>
            </a:ln>
          </p:spPr>
          <p:txBody>
            <a:bodyPr/>
            <a:lstStyle/>
            <a:p>
              <a:pPr eaLnBrk="0" hangingPunct="0"/>
              <a:endParaRPr lang="en-US" sz="2400">
                <a:ea typeface="ＭＳ Ｐゴシック" pitchFamily="34" charset="-128"/>
              </a:endParaRPr>
            </a:p>
          </p:txBody>
        </p:sp>
        <p:sp>
          <p:nvSpPr>
            <p:cNvPr id="23559" name="Rectangle 11"/>
            <p:cNvSpPr>
              <a:spLocks noChangeArrowheads="1"/>
            </p:cNvSpPr>
            <p:nvPr/>
          </p:nvSpPr>
          <p:spPr bwMode="auto">
            <a:xfrm>
              <a:off x="4016188" y="5136776"/>
              <a:ext cx="1075765" cy="735106"/>
            </a:xfrm>
            <a:prstGeom prst="rect">
              <a:avLst/>
            </a:prstGeom>
            <a:solidFill>
              <a:schemeClr val="accent1"/>
            </a:solidFill>
            <a:ln w="9525" algn="ctr">
              <a:solidFill>
                <a:schemeClr val="tx1"/>
              </a:solidFill>
              <a:round/>
              <a:headEnd/>
              <a:tailEnd/>
            </a:ln>
          </p:spPr>
          <p:txBody>
            <a:bodyPr/>
            <a:lstStyle/>
            <a:p>
              <a:pPr eaLnBrk="0" hangingPunct="0"/>
              <a:endParaRPr lang="en-US" sz="2400">
                <a:ea typeface="ＭＳ Ｐゴシック" pitchFamily="34" charset="-128"/>
              </a:endParaRPr>
            </a:p>
          </p:txBody>
        </p:sp>
        <p:sp>
          <p:nvSpPr>
            <p:cNvPr id="23560" name="Rectangle 12"/>
            <p:cNvSpPr>
              <a:spLocks noChangeArrowheads="1"/>
            </p:cNvSpPr>
            <p:nvPr/>
          </p:nvSpPr>
          <p:spPr bwMode="auto">
            <a:xfrm>
              <a:off x="5091953" y="5486400"/>
              <a:ext cx="717176" cy="385482"/>
            </a:xfrm>
            <a:prstGeom prst="rect">
              <a:avLst/>
            </a:prstGeom>
            <a:solidFill>
              <a:srgbClr val="92D050"/>
            </a:solidFill>
            <a:ln w="9525" algn="ctr">
              <a:solidFill>
                <a:schemeClr val="tx1"/>
              </a:solidFill>
              <a:round/>
              <a:headEnd/>
              <a:tailEnd/>
            </a:ln>
          </p:spPr>
          <p:txBody>
            <a:bodyPr/>
            <a:lstStyle/>
            <a:p>
              <a:pPr eaLnBrk="0" hangingPunct="0"/>
              <a:endParaRPr lang="en-US" sz="2400">
                <a:ea typeface="ＭＳ Ｐゴシック" pitchFamily="34" charset="-128"/>
              </a:endParaRPr>
            </a:p>
          </p:txBody>
        </p:sp>
        <p:sp>
          <p:nvSpPr>
            <p:cNvPr id="23561" name="TextBox 13"/>
            <p:cNvSpPr txBox="1">
              <a:spLocks noChangeArrowheads="1"/>
            </p:cNvSpPr>
            <p:nvPr/>
          </p:nvSpPr>
          <p:spPr bwMode="auto">
            <a:xfrm>
              <a:off x="3307976" y="5181600"/>
              <a:ext cx="618565" cy="276999"/>
            </a:xfrm>
            <a:prstGeom prst="rect">
              <a:avLst/>
            </a:prstGeom>
            <a:noFill/>
            <a:ln w="9525">
              <a:noFill/>
              <a:miter lim="800000"/>
              <a:headEnd/>
              <a:tailEnd/>
            </a:ln>
          </p:spPr>
          <p:txBody>
            <a:bodyPr>
              <a:spAutoFit/>
            </a:bodyPr>
            <a:lstStyle/>
            <a:p>
              <a:r>
                <a:rPr lang="en-US" sz="1200"/>
                <a:t>6 MW</a:t>
              </a:r>
            </a:p>
          </p:txBody>
        </p:sp>
        <p:sp>
          <p:nvSpPr>
            <p:cNvPr id="23562" name="TextBox 14"/>
            <p:cNvSpPr txBox="1">
              <a:spLocks noChangeArrowheads="1"/>
            </p:cNvSpPr>
            <p:nvPr/>
          </p:nvSpPr>
          <p:spPr bwMode="auto">
            <a:xfrm>
              <a:off x="4231340" y="5369859"/>
              <a:ext cx="618565" cy="276999"/>
            </a:xfrm>
            <a:prstGeom prst="rect">
              <a:avLst/>
            </a:prstGeom>
            <a:noFill/>
            <a:ln w="9525">
              <a:noFill/>
              <a:miter lim="800000"/>
              <a:headEnd/>
              <a:tailEnd/>
            </a:ln>
          </p:spPr>
          <p:txBody>
            <a:bodyPr>
              <a:spAutoFit/>
            </a:bodyPr>
            <a:lstStyle/>
            <a:p>
              <a:r>
                <a:rPr lang="en-US" sz="1200"/>
                <a:t>6 MW</a:t>
              </a:r>
            </a:p>
          </p:txBody>
        </p:sp>
        <p:sp>
          <p:nvSpPr>
            <p:cNvPr id="23563" name="TextBox 15"/>
            <p:cNvSpPr txBox="1">
              <a:spLocks noChangeArrowheads="1"/>
            </p:cNvSpPr>
            <p:nvPr/>
          </p:nvSpPr>
          <p:spPr bwMode="auto">
            <a:xfrm>
              <a:off x="5154706" y="5540188"/>
              <a:ext cx="618565" cy="276999"/>
            </a:xfrm>
            <a:prstGeom prst="rect">
              <a:avLst/>
            </a:prstGeom>
            <a:noFill/>
            <a:ln w="9525">
              <a:noFill/>
              <a:miter lim="800000"/>
              <a:headEnd/>
              <a:tailEnd/>
            </a:ln>
          </p:spPr>
          <p:txBody>
            <a:bodyPr>
              <a:spAutoFit/>
            </a:bodyPr>
            <a:lstStyle/>
            <a:p>
              <a:r>
                <a:rPr lang="en-US" sz="1200"/>
                <a:t>2 MW</a:t>
              </a:r>
            </a:p>
          </p:txBody>
        </p:sp>
      </p:grpSp>
      <p:sp>
        <p:nvSpPr>
          <p:cNvPr id="23556" name="Slide Number Placeholder 17"/>
          <p:cNvSpPr>
            <a:spLocks noGrp="1"/>
          </p:cNvSpPr>
          <p:nvPr>
            <p:ph type="sldNum" sz="quarter" idx="10"/>
          </p:nvPr>
        </p:nvSpPr>
        <p:spPr>
          <a:noFill/>
        </p:spPr>
        <p:txBody>
          <a:bodyPr/>
          <a:lstStyle/>
          <a:p>
            <a:fld id="{468AA13A-F4D4-47F1-89A1-C8507E2A9C8A}" type="slidenum">
              <a:rPr lang="en-US" smtClean="0"/>
              <a:pPr/>
              <a:t>20</a:t>
            </a:fld>
            <a:endParaRPr lang="en-US" smtClean="0"/>
          </a:p>
        </p:txBody>
      </p:sp>
      <p:sp>
        <p:nvSpPr>
          <p:cNvPr id="12" name="TextBox 11"/>
          <p:cNvSpPr txBox="1"/>
          <p:nvPr/>
        </p:nvSpPr>
        <p:spPr>
          <a:xfrm>
            <a:off x="762000" y="5334000"/>
            <a:ext cx="8077200" cy="461665"/>
          </a:xfrm>
          <a:prstGeom prst="rect">
            <a:avLst/>
          </a:prstGeom>
          <a:noFill/>
        </p:spPr>
        <p:txBody>
          <a:bodyPr wrap="square" rtlCol="0">
            <a:spAutoFit/>
          </a:bodyPr>
          <a:lstStyle/>
          <a:p>
            <a:r>
              <a:rPr lang="en-US" sz="2400" dirty="0" smtClean="0"/>
              <a:t>Dispatching sequentially requires units with higher ramp rates</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normAutofit fontScale="90000"/>
          </a:bodyPr>
          <a:lstStyle/>
          <a:p>
            <a:pPr eaLnBrk="1" hangingPunct="1"/>
            <a:r>
              <a:rPr lang="en-US" smtClean="0"/>
              <a:t>Comparing requirement and resources RDCs is inadequate</a:t>
            </a:r>
          </a:p>
        </p:txBody>
      </p:sp>
      <p:pic>
        <p:nvPicPr>
          <p:cNvPr id="26627" name="Picture 2"/>
          <p:cNvPicPr>
            <a:picLocks noGrp="1" noChangeAspect="1" noChangeArrowheads="1"/>
          </p:cNvPicPr>
          <p:nvPr>
            <p:ph idx="1"/>
          </p:nvPr>
        </p:nvPicPr>
        <p:blipFill>
          <a:blip r:embed="rId3" cstate="print"/>
          <a:srcRect/>
          <a:stretch>
            <a:fillRect/>
          </a:stretch>
        </p:blipFill>
        <p:spPr>
          <a:xfrm>
            <a:off x="1060450" y="2100263"/>
            <a:ext cx="4986338" cy="3724275"/>
          </a:xfrm>
        </p:spPr>
      </p:pic>
      <p:grpSp>
        <p:nvGrpSpPr>
          <p:cNvPr id="2" name="Group 9"/>
          <p:cNvGrpSpPr>
            <a:grpSpLocks/>
          </p:cNvGrpSpPr>
          <p:nvPr/>
        </p:nvGrpSpPr>
        <p:grpSpPr bwMode="auto">
          <a:xfrm>
            <a:off x="2862263" y="3729038"/>
            <a:ext cx="5830887" cy="368300"/>
            <a:chOff x="2861953" y="3728852"/>
            <a:chExt cx="5830785" cy="368135"/>
          </a:xfrm>
        </p:grpSpPr>
        <p:cxnSp>
          <p:nvCxnSpPr>
            <p:cNvPr id="26633" name="Straight Arrow Connector 7"/>
            <p:cNvCxnSpPr>
              <a:cxnSpLocks noChangeShapeType="1"/>
            </p:cNvCxnSpPr>
            <p:nvPr/>
          </p:nvCxnSpPr>
          <p:spPr bwMode="auto">
            <a:xfrm flipH="1">
              <a:off x="2861953" y="3906982"/>
              <a:ext cx="3883231" cy="0"/>
            </a:xfrm>
            <a:prstGeom prst="straightConnector1">
              <a:avLst/>
            </a:prstGeom>
            <a:noFill/>
            <a:ln w="57150" cap="sq" algn="ctr">
              <a:solidFill>
                <a:srgbClr val="FF0000"/>
              </a:solidFill>
              <a:round/>
              <a:headEnd type="none" w="sm" len="sm"/>
              <a:tailEnd type="arrow" w="med" len="med"/>
            </a:ln>
          </p:spPr>
        </p:cxnSp>
        <p:sp>
          <p:nvSpPr>
            <p:cNvPr id="26634" name="TextBox 8"/>
            <p:cNvSpPr txBox="1">
              <a:spLocks noChangeArrowheads="1"/>
            </p:cNvSpPr>
            <p:nvPr/>
          </p:nvSpPr>
          <p:spPr bwMode="auto">
            <a:xfrm>
              <a:off x="6935190" y="3728852"/>
              <a:ext cx="1757548" cy="368135"/>
            </a:xfrm>
            <a:prstGeom prst="rect">
              <a:avLst/>
            </a:prstGeom>
            <a:noFill/>
            <a:ln w="9525">
              <a:noFill/>
              <a:miter lim="800000"/>
              <a:headEnd/>
              <a:tailEnd/>
            </a:ln>
          </p:spPr>
          <p:txBody>
            <a:bodyPr>
              <a:spAutoFit/>
            </a:bodyPr>
            <a:lstStyle/>
            <a:p>
              <a:r>
                <a:rPr lang="en-US">
                  <a:solidFill>
                    <a:srgbClr val="FF0000"/>
                  </a:solidFill>
                </a:rPr>
                <a:t>requirement</a:t>
              </a:r>
            </a:p>
          </p:txBody>
        </p:sp>
      </p:grpSp>
      <p:grpSp>
        <p:nvGrpSpPr>
          <p:cNvPr id="3" name="Group 13"/>
          <p:cNvGrpSpPr>
            <a:grpSpLocks/>
          </p:cNvGrpSpPr>
          <p:nvPr/>
        </p:nvGrpSpPr>
        <p:grpSpPr bwMode="auto">
          <a:xfrm>
            <a:off x="4002088" y="4240213"/>
            <a:ext cx="4513262" cy="646112"/>
            <a:chOff x="4001984" y="4239491"/>
            <a:chExt cx="4512623" cy="646331"/>
          </a:xfrm>
        </p:grpSpPr>
        <p:cxnSp>
          <p:nvCxnSpPr>
            <p:cNvPr id="26631" name="Straight Arrow Connector 11"/>
            <p:cNvCxnSpPr>
              <a:cxnSpLocks noChangeShapeType="1"/>
            </p:cNvCxnSpPr>
            <p:nvPr/>
          </p:nvCxnSpPr>
          <p:spPr bwMode="auto">
            <a:xfrm flipH="1">
              <a:off x="4001984" y="4500748"/>
              <a:ext cx="2731325" cy="0"/>
            </a:xfrm>
            <a:prstGeom prst="straightConnector1">
              <a:avLst/>
            </a:prstGeom>
            <a:noFill/>
            <a:ln w="76200" cap="sq" algn="ctr">
              <a:solidFill>
                <a:srgbClr val="00B0F0"/>
              </a:solidFill>
              <a:round/>
              <a:headEnd type="none" w="sm" len="sm"/>
              <a:tailEnd type="arrow" w="med" len="med"/>
            </a:ln>
          </p:spPr>
        </p:cxnSp>
        <p:sp>
          <p:nvSpPr>
            <p:cNvPr id="26632" name="TextBox 12"/>
            <p:cNvSpPr txBox="1">
              <a:spLocks noChangeArrowheads="1"/>
            </p:cNvSpPr>
            <p:nvPr/>
          </p:nvSpPr>
          <p:spPr bwMode="auto">
            <a:xfrm>
              <a:off x="6958940" y="4239491"/>
              <a:ext cx="1555667" cy="646331"/>
            </a:xfrm>
            <a:prstGeom prst="rect">
              <a:avLst/>
            </a:prstGeom>
            <a:noFill/>
            <a:ln w="9525">
              <a:noFill/>
              <a:miter lim="800000"/>
              <a:headEnd/>
              <a:tailEnd/>
            </a:ln>
          </p:spPr>
          <p:txBody>
            <a:bodyPr>
              <a:spAutoFit/>
            </a:bodyPr>
            <a:lstStyle/>
            <a:p>
              <a:r>
                <a:rPr lang="en-US">
                  <a:solidFill>
                    <a:srgbClr val="0070C0"/>
                  </a:solidFill>
                </a:rPr>
                <a:t>candidate</a:t>
              </a:r>
            </a:p>
            <a:p>
              <a:r>
                <a:rPr lang="en-US">
                  <a:solidFill>
                    <a:srgbClr val="0070C0"/>
                  </a:solidFill>
                </a:rPr>
                <a:t>resource</a:t>
              </a:r>
            </a:p>
          </p:txBody>
        </p:sp>
      </p:grpSp>
      <p:sp>
        <p:nvSpPr>
          <p:cNvPr id="26630" name="Slide Number Placeholder 10"/>
          <p:cNvSpPr>
            <a:spLocks noGrp="1"/>
          </p:cNvSpPr>
          <p:nvPr>
            <p:ph type="sldNum" sz="quarter" idx="10"/>
          </p:nvPr>
        </p:nvSpPr>
        <p:spPr>
          <a:noFill/>
        </p:spPr>
        <p:txBody>
          <a:bodyPr/>
          <a:lstStyle/>
          <a:p>
            <a:fld id="{93FE6637-D947-4AC3-8148-31ADC9FF0C2E}"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457200" y="1828800"/>
            <a:ext cx="4087813" cy="4267200"/>
          </a:xfrm>
        </p:spPr>
        <p:txBody>
          <a:bodyPr/>
          <a:lstStyle/>
          <a:p>
            <a:pPr eaLnBrk="1" hangingPunct="1"/>
            <a:r>
              <a:rPr lang="en-US" b="1" i="1" smtClean="0"/>
              <a:t>Cumulative Ramping Duration Curve (CRDC) </a:t>
            </a:r>
            <a:r>
              <a:rPr lang="en-US" smtClean="0"/>
              <a:t>is the cumulative power, summing from higher to lower ramp rate</a:t>
            </a:r>
          </a:p>
        </p:txBody>
      </p:sp>
      <p:sp>
        <p:nvSpPr>
          <p:cNvPr id="27651" name="Title 2"/>
          <p:cNvSpPr>
            <a:spLocks noGrp="1"/>
          </p:cNvSpPr>
          <p:nvPr>
            <p:ph type="title"/>
          </p:nvPr>
        </p:nvSpPr>
        <p:spPr/>
        <p:txBody>
          <a:bodyPr/>
          <a:lstStyle/>
          <a:p>
            <a:pPr eaLnBrk="1" hangingPunct="1"/>
            <a:r>
              <a:rPr lang="en-US" smtClean="0"/>
              <a:t>The CRDC</a:t>
            </a:r>
          </a:p>
        </p:txBody>
      </p:sp>
      <p:pic>
        <p:nvPicPr>
          <p:cNvPr id="27652" name="Picture 5" descr="colored comparison cumulative 02.jpg"/>
          <p:cNvPicPr>
            <a:picLocks noChangeAspect="1"/>
          </p:cNvPicPr>
          <p:nvPr/>
        </p:nvPicPr>
        <p:blipFill>
          <a:blip r:embed="rId2" cstate="print"/>
          <a:srcRect/>
          <a:stretch>
            <a:fillRect/>
          </a:stretch>
        </p:blipFill>
        <p:spPr bwMode="auto">
          <a:xfrm>
            <a:off x="4953000" y="1219200"/>
            <a:ext cx="3562350" cy="4287838"/>
          </a:xfrm>
          <a:prstGeom prst="rect">
            <a:avLst/>
          </a:prstGeom>
          <a:noFill/>
          <a:ln w="9525">
            <a:noFill/>
            <a:miter lim="800000"/>
            <a:headEnd/>
            <a:tailEnd/>
          </a:ln>
        </p:spPr>
      </p:pic>
      <p:sp>
        <p:nvSpPr>
          <p:cNvPr id="27653" name="Slide Number Placeholder 6"/>
          <p:cNvSpPr>
            <a:spLocks noGrp="1"/>
          </p:cNvSpPr>
          <p:nvPr>
            <p:ph type="sldNum" sz="quarter" idx="10"/>
          </p:nvPr>
        </p:nvSpPr>
        <p:spPr>
          <a:noFill/>
        </p:spPr>
        <p:txBody>
          <a:bodyPr/>
          <a:lstStyle/>
          <a:p>
            <a:fld id="{556E13C7-94B7-4B6C-906A-3036E90BDB0E}"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457200" y="1828800"/>
            <a:ext cx="4156075" cy="3684588"/>
          </a:xfrm>
        </p:spPr>
        <p:txBody>
          <a:bodyPr/>
          <a:lstStyle/>
          <a:p>
            <a:pPr eaLnBrk="1" hangingPunct="1"/>
            <a:r>
              <a:rPr lang="en-US" smtClean="0"/>
              <a:t>The CRDC helps us more easily visualize whether one ensemble can meet the same requirements as another</a:t>
            </a:r>
          </a:p>
        </p:txBody>
      </p:sp>
      <p:sp>
        <p:nvSpPr>
          <p:cNvPr id="28675" name="Title 2"/>
          <p:cNvSpPr>
            <a:spLocks noGrp="1"/>
          </p:cNvSpPr>
          <p:nvPr>
            <p:ph type="title"/>
          </p:nvPr>
        </p:nvSpPr>
        <p:spPr/>
        <p:txBody>
          <a:bodyPr/>
          <a:lstStyle/>
          <a:p>
            <a:pPr eaLnBrk="1" hangingPunct="1"/>
            <a:r>
              <a:rPr lang="en-US" smtClean="0"/>
              <a:t>Supply and Demand CRDCs</a:t>
            </a:r>
          </a:p>
        </p:txBody>
      </p:sp>
      <p:pic>
        <p:nvPicPr>
          <p:cNvPr id="28676" name="Picture 5" descr="colored comparison cumulative 05.jpg"/>
          <p:cNvPicPr>
            <a:picLocks noChangeAspect="1"/>
          </p:cNvPicPr>
          <p:nvPr/>
        </p:nvPicPr>
        <p:blipFill>
          <a:blip r:embed="rId2" cstate="print"/>
          <a:srcRect/>
          <a:stretch>
            <a:fillRect/>
          </a:stretch>
        </p:blipFill>
        <p:spPr bwMode="auto">
          <a:xfrm>
            <a:off x="4876800" y="1752600"/>
            <a:ext cx="3479800" cy="4189413"/>
          </a:xfrm>
          <a:prstGeom prst="rect">
            <a:avLst/>
          </a:prstGeom>
          <a:noFill/>
          <a:ln w="9525">
            <a:noFill/>
            <a:miter lim="800000"/>
            <a:headEnd/>
            <a:tailEnd/>
          </a:ln>
        </p:spPr>
      </p:pic>
      <p:sp>
        <p:nvSpPr>
          <p:cNvPr id="28677" name="Slide Number Placeholder 6"/>
          <p:cNvSpPr>
            <a:spLocks noGrp="1"/>
          </p:cNvSpPr>
          <p:nvPr>
            <p:ph type="sldNum" sz="quarter" idx="10"/>
          </p:nvPr>
        </p:nvSpPr>
        <p:spPr>
          <a:noFill/>
        </p:spPr>
        <p:txBody>
          <a:bodyPr/>
          <a:lstStyle/>
          <a:p>
            <a:fld id="{23064FB0-5386-45C4-AC66-6A92598B6A82}"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normAutofit fontScale="90000"/>
          </a:bodyPr>
          <a:lstStyle/>
          <a:p>
            <a:pPr eaLnBrk="1" hangingPunct="1"/>
            <a:r>
              <a:rPr lang="en-US" smtClean="0"/>
              <a:t>Inadequate Supply and Demand CRDCs</a:t>
            </a:r>
          </a:p>
        </p:txBody>
      </p:sp>
      <p:pic>
        <p:nvPicPr>
          <p:cNvPr id="29699" name="Picture 2"/>
          <p:cNvPicPr>
            <a:picLocks noChangeAspect="1" noChangeArrowheads="1"/>
          </p:cNvPicPr>
          <p:nvPr/>
        </p:nvPicPr>
        <p:blipFill>
          <a:blip r:embed="rId2" cstate="print"/>
          <a:srcRect/>
          <a:stretch>
            <a:fillRect/>
          </a:stretch>
        </p:blipFill>
        <p:spPr bwMode="auto">
          <a:xfrm>
            <a:off x="5181600" y="1676400"/>
            <a:ext cx="3609975" cy="4343400"/>
          </a:xfrm>
          <a:prstGeom prst="rect">
            <a:avLst/>
          </a:prstGeom>
          <a:noFill/>
          <a:ln w="9525">
            <a:noFill/>
            <a:miter lim="800000"/>
            <a:headEnd/>
            <a:tailEnd/>
          </a:ln>
        </p:spPr>
      </p:pic>
      <p:pic>
        <p:nvPicPr>
          <p:cNvPr id="29700" name="Content Placeholder 6" descr="colored comparison inadequate 02.jpg"/>
          <p:cNvPicPr>
            <a:picLocks noGrp="1" noChangeAspect="1"/>
          </p:cNvPicPr>
          <p:nvPr>
            <p:ph idx="1"/>
          </p:nvPr>
        </p:nvPicPr>
        <p:blipFill>
          <a:blip r:embed="rId3" cstate="print"/>
          <a:srcRect/>
          <a:stretch>
            <a:fillRect/>
          </a:stretch>
        </p:blipFill>
        <p:spPr>
          <a:xfrm>
            <a:off x="384175" y="2755900"/>
            <a:ext cx="4230688" cy="3038475"/>
          </a:xfrm>
        </p:spPr>
      </p:pic>
      <p:sp>
        <p:nvSpPr>
          <p:cNvPr id="29701" name="Slide Number Placeholder 5"/>
          <p:cNvSpPr>
            <a:spLocks noGrp="1"/>
          </p:cNvSpPr>
          <p:nvPr>
            <p:ph type="sldNum" sz="quarter" idx="10"/>
          </p:nvPr>
        </p:nvSpPr>
        <p:spPr>
          <a:noFill/>
        </p:spPr>
        <p:txBody>
          <a:bodyPr/>
          <a:lstStyle/>
          <a:p>
            <a:fld id="{51F79396-A4B8-4AC6-904A-C73B309FE43A}"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457200" y="2133600"/>
            <a:ext cx="8229600" cy="2819400"/>
          </a:xfrm>
        </p:spPr>
        <p:txBody>
          <a:bodyPr/>
          <a:lstStyle/>
          <a:p>
            <a:pPr eaLnBrk="1" hangingPunct="1"/>
            <a:r>
              <a:rPr lang="en-US" dirty="0" smtClean="0"/>
              <a:t>What are we talking about?</a:t>
            </a:r>
          </a:p>
          <a:p>
            <a:pPr eaLnBrk="1" hangingPunct="1"/>
            <a:r>
              <a:rPr lang="en-US" dirty="0" smtClean="0"/>
              <a:t>Why does it matter?</a:t>
            </a:r>
          </a:p>
          <a:p>
            <a:pPr eaLnBrk="1" hangingPunct="1"/>
            <a:r>
              <a:rPr lang="en-US" dirty="0" smtClean="0"/>
              <a:t>First step: increasing response</a:t>
            </a:r>
          </a:p>
          <a:p>
            <a:pPr eaLnBrk="1" hangingPunct="1"/>
            <a:r>
              <a:rPr lang="en-US" dirty="0" smtClean="0"/>
              <a:t>Second step: response and recovery</a:t>
            </a:r>
          </a:p>
        </p:txBody>
      </p:sp>
      <p:sp>
        <p:nvSpPr>
          <p:cNvPr id="6147" name="Title 2"/>
          <p:cNvSpPr>
            <a:spLocks noGrp="1"/>
          </p:cNvSpPr>
          <p:nvPr>
            <p:ph type="title"/>
          </p:nvPr>
        </p:nvSpPr>
        <p:spPr/>
        <p:txBody>
          <a:bodyPr/>
          <a:lstStyle/>
          <a:p>
            <a:pPr eaLnBrk="1" hangingPunct="1"/>
            <a:r>
              <a:rPr lang="en-US" dirty="0" smtClean="0"/>
              <a:t>Overview</a:t>
            </a:r>
          </a:p>
        </p:txBody>
      </p:sp>
      <p:sp>
        <p:nvSpPr>
          <p:cNvPr id="6148" name="Slide Number Placeholder 4"/>
          <p:cNvSpPr>
            <a:spLocks noGrp="1"/>
          </p:cNvSpPr>
          <p:nvPr>
            <p:ph type="sldNum" sz="quarter" idx="10"/>
          </p:nvPr>
        </p:nvSpPr>
        <p:spPr>
          <a:noFill/>
        </p:spPr>
        <p:txBody>
          <a:bodyPr/>
          <a:lstStyle/>
          <a:p>
            <a:fld id="{98D1BEEF-FF27-4FDD-88C8-8F9D20ADE5DE}" type="slidenum">
              <a:rPr lang="en-US" smtClean="0"/>
              <a:pPr/>
              <a:t>25</a:t>
            </a:fld>
            <a:endParaRPr lang="en-US" smtClean="0"/>
          </a:p>
        </p:txBody>
      </p:sp>
      <p:sp>
        <p:nvSpPr>
          <p:cNvPr id="5" name="Right Arrow 4"/>
          <p:cNvSpPr>
            <a:spLocks noChangeArrowheads="1"/>
          </p:cNvSpPr>
          <p:nvPr/>
        </p:nvSpPr>
        <p:spPr bwMode="auto">
          <a:xfrm>
            <a:off x="0" y="3962400"/>
            <a:ext cx="587375" cy="368300"/>
          </a:xfrm>
          <a:prstGeom prst="rightArrow">
            <a:avLst>
              <a:gd name="adj1" fmla="val 50000"/>
              <a:gd name="adj2" fmla="val 50067"/>
            </a:avLst>
          </a:prstGeom>
          <a:solidFill>
            <a:srgbClr val="FFFF00"/>
          </a:solidFill>
          <a:ln w="9525" algn="ctr">
            <a:solidFill>
              <a:schemeClr val="tx1"/>
            </a:solidFill>
            <a:round/>
            <a:headEnd/>
            <a:tailEnd/>
          </a:ln>
        </p:spPr>
        <p:txBody>
          <a:bodyPr/>
          <a:lstStyle/>
          <a:p>
            <a:pPr eaLnBrk="0" hangingPunct="0"/>
            <a:endParaRPr lang="en-US" sz="240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913" y="1651000"/>
            <a:ext cx="8305800" cy="4627563"/>
          </a:xfrm>
        </p:spPr>
        <p:txBody>
          <a:bodyPr/>
          <a:lstStyle/>
          <a:p>
            <a:pPr eaLnBrk="1" hangingPunct="1"/>
            <a:r>
              <a:rPr lang="en-US" smtClean="0"/>
              <a:t>A path is an initial condition (net machine power deployed after recoveries) and a response.  There can be many prior responses and recoveries.</a:t>
            </a:r>
          </a:p>
          <a:p>
            <a:pPr eaLnBrk="1" hangingPunct="1"/>
            <a:r>
              <a:rPr lang="en-US" smtClean="0"/>
              <a:t>A path captures all of the power recovery practices, back to the beginning on an excursion</a:t>
            </a:r>
          </a:p>
        </p:txBody>
      </p:sp>
      <p:sp>
        <p:nvSpPr>
          <p:cNvPr id="37891" name="Title 2"/>
          <p:cNvSpPr>
            <a:spLocks noGrp="1"/>
          </p:cNvSpPr>
          <p:nvPr>
            <p:ph type="title"/>
          </p:nvPr>
        </p:nvSpPr>
        <p:spPr/>
        <p:txBody>
          <a:bodyPr/>
          <a:lstStyle/>
          <a:p>
            <a:pPr eaLnBrk="1" hangingPunct="1"/>
            <a:r>
              <a:rPr lang="en-US" smtClean="0"/>
              <a:t>Key concept: the “path”</a:t>
            </a:r>
          </a:p>
        </p:txBody>
      </p:sp>
      <p:sp>
        <p:nvSpPr>
          <p:cNvPr id="37892" name="Slide Number Placeholder 4"/>
          <p:cNvSpPr>
            <a:spLocks noGrp="1"/>
          </p:cNvSpPr>
          <p:nvPr>
            <p:ph type="sldNum" sz="quarter" idx="10"/>
          </p:nvPr>
        </p:nvSpPr>
        <p:spPr>
          <a:noFill/>
        </p:spPr>
        <p:txBody>
          <a:bodyPr/>
          <a:lstStyle/>
          <a:p>
            <a:fld id="{F2629AC1-FC0F-4EA9-A949-14B817D3210A}" type="slidenum">
              <a:rPr lang="en-US" smtClean="0"/>
              <a:pPr/>
              <a:t>26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2">
                                            <p:txEl>
                                              <p:pRg st="0" end="0"/>
                                            </p:txEl>
                                          </p:spTgt>
                                        </p:tgtEl>
                                        <p:attrNameLst>
                                          <p:attrName>style.opacity</p:attrName>
                                        </p:attrNameLst>
                                      </p:cBhvr>
                                      <p:to>
                                        <p:strVal val="0.25"/>
                                      </p:to>
                                    </p:set>
                                    <p:animEffect filter="image" prLst="opacity: 0.25">
                                      <p:cBhvr rctx="IE">
                                        <p:cTn id="9" dur="indefinite"/>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457200" y="1447800"/>
            <a:ext cx="8305800" cy="4503738"/>
          </a:xfrm>
        </p:spPr>
        <p:txBody>
          <a:bodyPr/>
          <a:lstStyle/>
          <a:p>
            <a:pPr eaLnBrk="1" hangingPunct="1"/>
            <a:r>
              <a:rPr lang="en-US" dirty="0" smtClean="0"/>
              <a:t>Step through slowly to figure out the initial condition B´ for path “B”</a:t>
            </a:r>
          </a:p>
        </p:txBody>
      </p:sp>
      <p:sp>
        <p:nvSpPr>
          <p:cNvPr id="38915" name="Title 2"/>
          <p:cNvSpPr>
            <a:spLocks noGrp="1"/>
          </p:cNvSpPr>
          <p:nvPr>
            <p:ph type="title"/>
          </p:nvPr>
        </p:nvSpPr>
        <p:spPr/>
        <p:txBody>
          <a:bodyPr/>
          <a:lstStyle/>
          <a:p>
            <a:pPr eaLnBrk="1" hangingPunct="1"/>
            <a:r>
              <a:rPr lang="en-US" dirty="0" smtClean="0"/>
              <a:t>Recovery creates </a:t>
            </a:r>
            <a:r>
              <a:rPr lang="en-US" dirty="0" smtClean="0"/>
              <a:t>two paths</a:t>
            </a:r>
          </a:p>
        </p:txBody>
      </p:sp>
      <p:pic>
        <p:nvPicPr>
          <p:cNvPr id="38916" name="Picture 2"/>
          <p:cNvPicPr>
            <a:picLocks noChangeAspect="1" noChangeArrowheads="1"/>
          </p:cNvPicPr>
          <p:nvPr/>
        </p:nvPicPr>
        <p:blipFill>
          <a:blip r:embed="rId3" cstate="print"/>
          <a:srcRect/>
          <a:stretch>
            <a:fillRect/>
          </a:stretch>
        </p:blipFill>
        <p:spPr bwMode="auto">
          <a:xfrm>
            <a:off x="1828800" y="2514600"/>
            <a:ext cx="5748338" cy="3444875"/>
          </a:xfrm>
          <a:prstGeom prst="rect">
            <a:avLst/>
          </a:prstGeom>
          <a:noFill/>
          <a:ln w="9525">
            <a:noFill/>
            <a:miter lim="800000"/>
            <a:headEnd/>
            <a:tailEnd/>
          </a:ln>
        </p:spPr>
      </p:pic>
      <p:sp>
        <p:nvSpPr>
          <p:cNvPr id="38917" name="Slide Number Placeholder 5"/>
          <p:cNvSpPr>
            <a:spLocks noGrp="1"/>
          </p:cNvSpPr>
          <p:nvPr>
            <p:ph type="sldNum" sz="quarter" idx="10"/>
          </p:nvPr>
        </p:nvSpPr>
        <p:spPr>
          <a:noFill/>
        </p:spPr>
        <p:txBody>
          <a:bodyPr/>
          <a:lstStyle/>
          <a:p>
            <a:fld id="{72769B45-6AAF-49C8-BF7C-AAAEB8A98314}"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pPr eaLnBrk="1" hangingPunct="1"/>
            <a:r>
              <a:rPr lang="en-US" smtClean="0"/>
              <a:t>CRDCs of the two responses</a:t>
            </a:r>
          </a:p>
        </p:txBody>
      </p:sp>
      <p:pic>
        <p:nvPicPr>
          <p:cNvPr id="39939" name="Picture 2"/>
          <p:cNvPicPr preferRelativeResize="0">
            <a:picLocks noGrp="1" noChangeArrowheads="1"/>
          </p:cNvPicPr>
          <p:nvPr>
            <p:ph idx="1"/>
          </p:nvPr>
        </p:nvPicPr>
        <p:blipFill>
          <a:blip r:embed="rId3" cstate="print"/>
          <a:srcRect/>
          <a:stretch>
            <a:fillRect/>
          </a:stretch>
        </p:blipFill>
        <p:spPr>
          <a:xfrm>
            <a:off x="2362200" y="1755648"/>
            <a:ext cx="4517136" cy="4233672"/>
          </a:xfrm>
        </p:spPr>
      </p:pic>
      <p:sp>
        <p:nvSpPr>
          <p:cNvPr id="39940" name="Slide Number Placeholder 4"/>
          <p:cNvSpPr>
            <a:spLocks noGrp="1"/>
          </p:cNvSpPr>
          <p:nvPr>
            <p:ph type="sldNum" sz="quarter" idx="10"/>
          </p:nvPr>
        </p:nvSpPr>
        <p:spPr>
          <a:noFill/>
        </p:spPr>
        <p:txBody>
          <a:bodyPr/>
          <a:lstStyle/>
          <a:p>
            <a:fld id="{F1101429-378D-479F-ACCA-E1153A91EBD1}"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p:txBody>
          <a:bodyPr>
            <a:normAutofit fontScale="90000"/>
          </a:bodyPr>
          <a:lstStyle/>
          <a:p>
            <a:pPr eaLnBrk="1" hangingPunct="1"/>
            <a:r>
              <a:rPr lang="en-US" smtClean="0"/>
              <a:t>The  </a:t>
            </a:r>
            <a:r>
              <a:rPr lang="en-US" b="1" i="1" smtClean="0"/>
              <a:t>Path Union CRDC</a:t>
            </a:r>
            <a:r>
              <a:rPr lang="en-US" smtClean="0"/>
              <a:t/>
            </a:r>
            <a:br>
              <a:rPr lang="en-US" smtClean="0"/>
            </a:br>
            <a:r>
              <a:rPr lang="en-US" smtClean="0"/>
              <a:t>satisfies </a:t>
            </a:r>
            <a:r>
              <a:rPr lang="en-US" b="1" i="1" smtClean="0"/>
              <a:t>both</a:t>
            </a:r>
            <a:r>
              <a:rPr lang="en-US" smtClean="0"/>
              <a:t> paths</a:t>
            </a:r>
          </a:p>
        </p:txBody>
      </p:sp>
      <p:pic>
        <p:nvPicPr>
          <p:cNvPr id="40963" name="Picture 2"/>
          <p:cNvPicPr>
            <a:picLocks noChangeAspect="1" noChangeArrowheads="1"/>
          </p:cNvPicPr>
          <p:nvPr/>
        </p:nvPicPr>
        <p:blipFill>
          <a:blip r:embed="rId2" cstate="print"/>
          <a:srcRect/>
          <a:stretch>
            <a:fillRect/>
          </a:stretch>
        </p:blipFill>
        <p:spPr bwMode="auto">
          <a:xfrm>
            <a:off x="2362200" y="1752600"/>
            <a:ext cx="4519613" cy="4237038"/>
          </a:xfrm>
          <a:prstGeom prst="rect">
            <a:avLst/>
          </a:prstGeom>
          <a:noFill/>
          <a:ln w="9525">
            <a:noFill/>
            <a:miter lim="800000"/>
            <a:headEnd/>
            <a:tailEnd/>
          </a:ln>
        </p:spPr>
      </p:pic>
      <p:sp>
        <p:nvSpPr>
          <p:cNvPr id="40964" name="Slide Number Placeholder 4"/>
          <p:cNvSpPr>
            <a:spLocks noGrp="1"/>
          </p:cNvSpPr>
          <p:nvPr>
            <p:ph type="sldNum" sz="quarter" idx="10"/>
          </p:nvPr>
        </p:nvSpPr>
        <p:spPr>
          <a:noFill/>
        </p:spPr>
        <p:txBody>
          <a:bodyPr/>
          <a:lstStyle/>
          <a:p>
            <a:fld id="{113BC104-DDA2-4174-AA27-CDEAD6C7AD78}"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Deviations from Schedule</a:t>
            </a:r>
            <a:endParaRPr lang="en-US" sz="4000" dirty="0"/>
          </a:p>
        </p:txBody>
      </p:sp>
      <p:pic>
        <p:nvPicPr>
          <p:cNvPr id="1026" name="Picture 2"/>
          <p:cNvPicPr>
            <a:picLocks noChangeAspect="1" noChangeArrowheads="1"/>
          </p:cNvPicPr>
          <p:nvPr/>
        </p:nvPicPr>
        <p:blipFill>
          <a:blip r:embed="rId2" cstate="print"/>
          <a:srcRect/>
          <a:stretch>
            <a:fillRect/>
          </a:stretch>
        </p:blipFill>
        <p:spPr bwMode="auto">
          <a:xfrm>
            <a:off x="838200" y="1676400"/>
            <a:ext cx="7321086" cy="4602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pPr eaLnBrk="1" hangingPunct="1"/>
            <a:r>
              <a:rPr lang="en-US" smtClean="0"/>
              <a:t>Does that really work?</a:t>
            </a:r>
          </a:p>
        </p:txBody>
      </p:sp>
      <p:pic>
        <p:nvPicPr>
          <p:cNvPr id="41987" name="Picture 2"/>
          <p:cNvPicPr>
            <a:picLocks noGrp="1" noChangeAspect="1" noChangeArrowheads="1"/>
          </p:cNvPicPr>
          <p:nvPr>
            <p:ph idx="1"/>
          </p:nvPr>
        </p:nvPicPr>
        <p:blipFill>
          <a:blip r:embed="rId2" cstate="print"/>
          <a:srcRect/>
          <a:stretch>
            <a:fillRect/>
          </a:stretch>
        </p:blipFill>
        <p:spPr>
          <a:xfrm>
            <a:off x="381000" y="1447800"/>
            <a:ext cx="8305800" cy="4148138"/>
          </a:xfrm>
        </p:spPr>
      </p:pic>
      <p:sp>
        <p:nvSpPr>
          <p:cNvPr id="41988" name="Slide Number Placeholder 4"/>
          <p:cNvSpPr>
            <a:spLocks noGrp="1"/>
          </p:cNvSpPr>
          <p:nvPr>
            <p:ph type="sldNum" sz="quarter" idx="10"/>
          </p:nvPr>
        </p:nvSpPr>
        <p:spPr>
          <a:noFill/>
        </p:spPr>
        <p:txBody>
          <a:bodyPr/>
          <a:lstStyle/>
          <a:p>
            <a:fld id="{611B3E87-1881-42B0-8EDF-85389801E5D2}"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pPr eaLnBrk="1" hangingPunct="1"/>
            <a:r>
              <a:rPr lang="en-US" smtClean="0"/>
              <a:t>Huh! (There </a:t>
            </a:r>
            <a:r>
              <a:rPr lang="en-US" u="sng" smtClean="0"/>
              <a:t>is</a:t>
            </a:r>
            <a:r>
              <a:rPr lang="en-US" smtClean="0"/>
              <a:t> a proof, too)</a:t>
            </a:r>
          </a:p>
        </p:txBody>
      </p:sp>
      <p:pic>
        <p:nvPicPr>
          <p:cNvPr id="43011" name="Content Placeholder 5" descr="path with recovery 04 Rev 2.JPG"/>
          <p:cNvPicPr>
            <a:picLocks noGrp="1" noChangeAspect="1"/>
          </p:cNvPicPr>
          <p:nvPr>
            <p:ph idx="1"/>
          </p:nvPr>
        </p:nvPicPr>
        <p:blipFill>
          <a:blip r:embed="rId2" cstate="print"/>
          <a:srcRect/>
          <a:stretch>
            <a:fillRect/>
          </a:stretch>
        </p:blipFill>
        <p:spPr>
          <a:xfrm>
            <a:off x="990600" y="1752600"/>
            <a:ext cx="7181850" cy="4267200"/>
          </a:xfrm>
        </p:spPr>
      </p:pic>
      <p:sp>
        <p:nvSpPr>
          <p:cNvPr id="43012" name="Slide Number Placeholder 4"/>
          <p:cNvSpPr>
            <a:spLocks noGrp="1"/>
          </p:cNvSpPr>
          <p:nvPr>
            <p:ph type="sldNum" sz="quarter" idx="10"/>
          </p:nvPr>
        </p:nvSpPr>
        <p:spPr>
          <a:noFill/>
        </p:spPr>
        <p:txBody>
          <a:bodyPr/>
          <a:lstStyle/>
          <a:p>
            <a:fld id="{7E0205C8-E49F-411A-BC58-9BF89112D3C7}"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305800" cy="3360738"/>
          </a:xfrm>
        </p:spPr>
        <p:txBody>
          <a:bodyPr/>
          <a:lstStyle/>
          <a:p>
            <a:pPr eaLnBrk="1" hangingPunct="1"/>
            <a:r>
              <a:rPr lang="en-US" smtClean="0"/>
              <a:t>The path union captures ramp requirements with higher rates or greater power requirement at a given ramp rate</a:t>
            </a:r>
          </a:p>
          <a:p>
            <a:pPr eaLnBrk="1" hangingPunct="1"/>
            <a:r>
              <a:rPr lang="en-US" smtClean="0"/>
              <a:t>The path union avoids </a:t>
            </a:r>
            <a:r>
              <a:rPr lang="en-US" i="1" smtClean="0"/>
              <a:t>double-counting </a:t>
            </a:r>
            <a:r>
              <a:rPr lang="en-US" smtClean="0"/>
              <a:t>requirements when recoveries take place</a:t>
            </a:r>
          </a:p>
        </p:txBody>
      </p:sp>
      <p:sp>
        <p:nvSpPr>
          <p:cNvPr id="44035" name="Title 2"/>
          <p:cNvSpPr>
            <a:spLocks noGrp="1"/>
          </p:cNvSpPr>
          <p:nvPr>
            <p:ph type="title"/>
          </p:nvPr>
        </p:nvSpPr>
        <p:spPr>
          <a:xfrm>
            <a:off x="685800" y="368300"/>
            <a:ext cx="7953375" cy="1143000"/>
          </a:xfrm>
        </p:spPr>
        <p:txBody>
          <a:bodyPr>
            <a:normAutofit fontScale="90000"/>
          </a:bodyPr>
          <a:lstStyle/>
          <a:p>
            <a:pPr eaLnBrk="1" hangingPunct="1"/>
            <a:r>
              <a:rPr lang="en-US" smtClean="0"/>
              <a:t>Intuitive argument for the union</a:t>
            </a:r>
          </a:p>
        </p:txBody>
      </p:sp>
      <p:sp>
        <p:nvSpPr>
          <p:cNvPr id="44036" name="Slide Number Placeholder 4"/>
          <p:cNvSpPr>
            <a:spLocks noGrp="1"/>
          </p:cNvSpPr>
          <p:nvPr>
            <p:ph type="sldNum" sz="quarter" idx="10"/>
          </p:nvPr>
        </p:nvSpPr>
        <p:spPr>
          <a:noFill/>
        </p:spPr>
        <p:txBody>
          <a:bodyPr/>
          <a:lstStyle/>
          <a:p>
            <a:fld id="{96BBFC51-2A0C-4212-8E71-B01800DAA97A}" type="slidenum">
              <a:rPr lang="en-US" smtClean="0"/>
              <a:pPr/>
              <a:t>32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2">
                                            <p:txEl>
                                              <p:pRg st="0" end="0"/>
                                            </p:txEl>
                                          </p:spTgt>
                                        </p:tgtEl>
                                        <p:attrNameLst>
                                          <p:attrName>style.opacity</p:attrName>
                                        </p:attrNameLst>
                                      </p:cBhvr>
                                      <p:to>
                                        <p:strVal val="0.25"/>
                                      </p:to>
                                    </p:set>
                                    <p:animEffect filter="image" prLst="opacity: 0.25">
                                      <p:cBhvr rctx="IE">
                                        <p:cTn id="9" dur="indefinite"/>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pPr eaLnBrk="1" hangingPunct="1"/>
            <a:r>
              <a:rPr lang="en-US" smtClean="0"/>
              <a:t>Amp-ing it up</a:t>
            </a:r>
          </a:p>
        </p:txBody>
      </p:sp>
      <p:pic>
        <p:nvPicPr>
          <p:cNvPr id="45059" name="Picture 2"/>
          <p:cNvPicPr>
            <a:picLocks noGrp="1" noChangeAspect="1" noChangeArrowheads="1"/>
          </p:cNvPicPr>
          <p:nvPr>
            <p:ph idx="1"/>
          </p:nvPr>
        </p:nvPicPr>
        <p:blipFill>
          <a:blip r:embed="rId2" cstate="print"/>
          <a:srcRect/>
          <a:stretch>
            <a:fillRect/>
          </a:stretch>
        </p:blipFill>
        <p:spPr>
          <a:xfrm>
            <a:off x="457200" y="1828800"/>
            <a:ext cx="8305800" cy="4132263"/>
          </a:xfrm>
        </p:spPr>
      </p:pic>
      <p:sp>
        <p:nvSpPr>
          <p:cNvPr id="45060" name="Slide Number Placeholder 4"/>
          <p:cNvSpPr>
            <a:spLocks noGrp="1"/>
          </p:cNvSpPr>
          <p:nvPr>
            <p:ph type="sldNum" sz="quarter" idx="10"/>
          </p:nvPr>
        </p:nvSpPr>
        <p:spPr>
          <a:noFill/>
        </p:spPr>
        <p:txBody>
          <a:bodyPr/>
          <a:lstStyle/>
          <a:p>
            <a:fld id="{9455F405-36BD-4DA1-90E5-96157419E1F0}"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dirty="0" smtClean="0"/>
              <a:t>Alternative assumptions for recovery</a:t>
            </a:r>
          </a:p>
          <a:p>
            <a:pPr eaLnBrk="1" hangingPunct="1"/>
            <a:r>
              <a:rPr lang="en-US" dirty="0" smtClean="0"/>
              <a:t>Representations of “down” or DEC excursions</a:t>
            </a:r>
          </a:p>
          <a:p>
            <a:pPr lvl="1" eaLnBrk="1" hangingPunct="1"/>
            <a:r>
              <a:rPr lang="en-US" dirty="0" smtClean="0"/>
              <a:t>Do the responses and recoveries change roles?</a:t>
            </a:r>
          </a:p>
          <a:p>
            <a:pPr eaLnBrk="1" hangingPunct="1"/>
            <a:r>
              <a:rPr lang="en-US" dirty="0" smtClean="0"/>
              <a:t>The diversity of practices among operators and of the resources available</a:t>
            </a:r>
          </a:p>
          <a:p>
            <a:pPr eaLnBrk="1" hangingPunct="1"/>
            <a:r>
              <a:rPr lang="en-US" dirty="0" smtClean="0"/>
              <a:t>How would planners and operators use it?</a:t>
            </a:r>
          </a:p>
          <a:p>
            <a:pPr eaLnBrk="1" hangingPunct="1"/>
            <a:r>
              <a:rPr lang="en-US" dirty="0" smtClean="0"/>
              <a:t>Energy-limited resources (e.g., batteries)</a:t>
            </a:r>
          </a:p>
        </p:txBody>
      </p:sp>
      <p:sp>
        <p:nvSpPr>
          <p:cNvPr id="50179" name="Title 2"/>
          <p:cNvSpPr>
            <a:spLocks noGrp="1"/>
          </p:cNvSpPr>
          <p:nvPr>
            <p:ph type="title"/>
          </p:nvPr>
        </p:nvSpPr>
        <p:spPr/>
        <p:txBody>
          <a:bodyPr/>
          <a:lstStyle/>
          <a:p>
            <a:pPr eaLnBrk="1" hangingPunct="1"/>
            <a:r>
              <a:rPr lang="en-US" smtClean="0"/>
              <a:t>But what about…?</a:t>
            </a:r>
          </a:p>
        </p:txBody>
      </p:sp>
      <p:sp>
        <p:nvSpPr>
          <p:cNvPr id="50180" name="Slide Number Placeholder 4"/>
          <p:cNvSpPr>
            <a:spLocks noGrp="1"/>
          </p:cNvSpPr>
          <p:nvPr>
            <p:ph type="sldNum" sz="quarter" idx="10"/>
          </p:nvPr>
        </p:nvSpPr>
        <p:spPr>
          <a:noFill/>
        </p:spPr>
        <p:txBody>
          <a:bodyPr/>
          <a:lstStyle/>
          <a:p>
            <a:fld id="{F67644A3-CA51-446D-81DF-A71441FA938B}" type="slidenum">
              <a:rPr lang="en-US" smtClean="0"/>
              <a:pPr/>
              <a:t>34</a:t>
            </a:fld>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2">
                                            <p:txEl>
                                              <p:pRg st="0" end="0"/>
                                            </p:txEl>
                                          </p:spTgt>
                                        </p:tgtEl>
                                        <p:attrNameLst>
                                          <p:attrName>style.opacity</p:attrName>
                                        </p:attrNameLst>
                                      </p:cBhvr>
                                      <p:to>
                                        <p:strVal val="0.25"/>
                                      </p:to>
                                    </p:set>
                                    <p:animEffect filter="image" prLst="opacity: 0.25">
                                      <p:cBhvr rctx="IE">
                                        <p:cTn id="9" dur="indefinite"/>
                                        <p:tgtEl>
                                          <p:spTgt spid="2">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par>
                                <p:cTn id="16" presetID="9" presetClass="emph" presetSubtype="0" nodeType="withEffect">
                                  <p:stCondLst>
                                    <p:cond delay="0"/>
                                  </p:stCondLst>
                                  <p:childTnLst>
                                    <p:set>
                                      <p:cBhvr rctx="PPT">
                                        <p:cTn id="17" dur="indefinite"/>
                                        <p:tgtEl>
                                          <p:spTgt spid="2">
                                            <p:txEl>
                                              <p:pRg st="1" end="1"/>
                                            </p:txEl>
                                          </p:spTgt>
                                        </p:tgtEl>
                                        <p:attrNameLst>
                                          <p:attrName>style.opacity</p:attrName>
                                        </p:attrNameLst>
                                      </p:cBhvr>
                                      <p:to>
                                        <p:strVal val="0.25"/>
                                      </p:to>
                                    </p:set>
                                    <p:animEffect filter="image" prLst="opacity: 0.25">
                                      <p:cBhvr rctx="IE">
                                        <p:cTn id="18" dur="indefinite"/>
                                        <p:tgtEl>
                                          <p:spTgt spid="2">
                                            <p:txEl>
                                              <p:pRg st="1" end="1"/>
                                            </p:txEl>
                                          </p:spTgt>
                                        </p:tgtEl>
                                      </p:cBhvr>
                                    </p:animEffect>
                                  </p:childTnLst>
                                </p:cTn>
                              </p:par>
                              <p:par>
                                <p:cTn id="19" presetID="9" presetClass="emph" presetSubtype="0" nodeType="withEffect">
                                  <p:stCondLst>
                                    <p:cond delay="0"/>
                                  </p:stCondLst>
                                  <p:childTnLst>
                                    <p:set>
                                      <p:cBhvr rctx="PPT">
                                        <p:cTn id="20" dur="indefinite"/>
                                        <p:tgtEl>
                                          <p:spTgt spid="2">
                                            <p:txEl>
                                              <p:pRg st="2" end="2"/>
                                            </p:txEl>
                                          </p:spTgt>
                                        </p:tgtEl>
                                        <p:attrNameLst>
                                          <p:attrName>style.opacity</p:attrName>
                                        </p:attrNameLst>
                                      </p:cBhvr>
                                      <p:to>
                                        <p:strVal val="0.25"/>
                                      </p:to>
                                    </p:set>
                                    <p:animEffect filter="image" prLst="opacity: 0.25">
                                      <p:cBhvr rctx="IE">
                                        <p:cTn id="21" dur="indefinite"/>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par>
                                <p:cTn id="26" presetID="9" presetClass="emph" presetSubtype="0" nodeType="withEffect">
                                  <p:stCondLst>
                                    <p:cond delay="0"/>
                                  </p:stCondLst>
                                  <p:childTnLst>
                                    <p:set>
                                      <p:cBhvr rctx="PPT">
                                        <p:cTn id="27" dur="indefinite"/>
                                        <p:tgtEl>
                                          <p:spTgt spid="2">
                                            <p:txEl>
                                              <p:pRg st="3" end="3"/>
                                            </p:txEl>
                                          </p:spTgt>
                                        </p:tgtEl>
                                        <p:attrNameLst>
                                          <p:attrName>style.opacity</p:attrName>
                                        </p:attrNameLst>
                                      </p:cBhvr>
                                      <p:to>
                                        <p:strVal val="0.25"/>
                                      </p:to>
                                    </p:set>
                                    <p:animEffect filter="image" prLst="opacity: 0.25">
                                      <p:cBhvr rctx="IE">
                                        <p:cTn id="28" dur="indefinite"/>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par>
                                <p:cTn id="33" presetID="9" presetClass="emph" presetSubtype="0" nodeType="withEffect">
                                  <p:stCondLst>
                                    <p:cond delay="0"/>
                                  </p:stCondLst>
                                  <p:childTnLst>
                                    <p:set>
                                      <p:cBhvr rctx="PPT">
                                        <p:cTn id="34" dur="indefinite"/>
                                        <p:tgtEl>
                                          <p:spTgt spid="2">
                                            <p:txEl>
                                              <p:pRg st="4" end="4"/>
                                            </p:txEl>
                                          </p:spTgt>
                                        </p:tgtEl>
                                        <p:attrNameLst>
                                          <p:attrName>style.opacity</p:attrName>
                                        </p:attrNameLst>
                                      </p:cBhvr>
                                      <p:to>
                                        <p:strVal val="0.25"/>
                                      </p:to>
                                    </p:set>
                                    <p:animEffect filter="image" prLst="opacity: 0.25">
                                      <p:cBhvr rctx="IE">
                                        <p:cTn id="35" dur="indefinite"/>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05800" cy="4495800"/>
          </a:xfrm>
        </p:spPr>
        <p:txBody>
          <a:bodyPr>
            <a:normAutofit/>
          </a:bodyPr>
          <a:lstStyle/>
          <a:p>
            <a:pPr eaLnBrk="1" hangingPunct="1"/>
            <a:r>
              <a:rPr lang="en-US" sz="2800" dirty="0" smtClean="0"/>
              <a:t>The </a:t>
            </a:r>
            <a:r>
              <a:rPr lang="en-US" sz="2800" i="1" dirty="0" smtClean="0"/>
              <a:t>Path-Union CRDC</a:t>
            </a:r>
            <a:r>
              <a:rPr lang="en-US" sz="2800" dirty="0" smtClean="0"/>
              <a:t> </a:t>
            </a:r>
            <a:r>
              <a:rPr lang="en-US" sz="2800" dirty="0" smtClean="0"/>
              <a:t>tells us how resources and measures can be combined to meet power system balancing needs</a:t>
            </a:r>
          </a:p>
          <a:p>
            <a:pPr eaLnBrk="1" hangingPunct="1"/>
            <a:r>
              <a:rPr lang="en-US" sz="2800" dirty="0" smtClean="0"/>
              <a:t>This approach is an improvement</a:t>
            </a:r>
          </a:p>
          <a:p>
            <a:pPr lvl="1"/>
            <a:r>
              <a:rPr lang="en-US" sz="2400" dirty="0" smtClean="0"/>
              <a:t>Tracks </a:t>
            </a:r>
            <a:r>
              <a:rPr lang="en-US" sz="2400" i="1" dirty="0" smtClean="0"/>
              <a:t>ramp rates</a:t>
            </a:r>
            <a:r>
              <a:rPr lang="en-US" sz="2400" dirty="0" smtClean="0"/>
              <a:t> as well as the magnitude of the excursions</a:t>
            </a:r>
          </a:p>
          <a:p>
            <a:pPr lvl="1"/>
            <a:r>
              <a:rPr lang="en-US" sz="2400" dirty="0" smtClean="0"/>
              <a:t>Tracks </a:t>
            </a:r>
            <a:r>
              <a:rPr lang="en-US" sz="2400" i="1" dirty="0" smtClean="0"/>
              <a:t>the order</a:t>
            </a:r>
            <a:r>
              <a:rPr lang="en-US" sz="2400" dirty="0" smtClean="0"/>
              <a:t> of requirements, reflecting the loading and substitution of machines to provide imbalance services</a:t>
            </a:r>
          </a:p>
          <a:p>
            <a:pPr lvl="1"/>
            <a:r>
              <a:rPr lang="en-US" sz="2400" dirty="0" smtClean="0"/>
              <a:t>Helps identify cost-effective solutions</a:t>
            </a:r>
          </a:p>
        </p:txBody>
      </p:sp>
      <p:sp>
        <p:nvSpPr>
          <p:cNvPr id="53251" name="Title 2"/>
          <p:cNvSpPr>
            <a:spLocks noGrp="1"/>
          </p:cNvSpPr>
          <p:nvPr>
            <p:ph type="title"/>
          </p:nvPr>
        </p:nvSpPr>
        <p:spPr>
          <a:xfrm>
            <a:off x="457200" y="152400"/>
            <a:ext cx="8229600" cy="1143000"/>
          </a:xfrm>
        </p:spPr>
        <p:txBody>
          <a:bodyPr>
            <a:normAutofit/>
          </a:bodyPr>
          <a:lstStyle/>
          <a:p>
            <a:pPr eaLnBrk="1" hangingPunct="1"/>
            <a:r>
              <a:rPr lang="en-US" sz="4000" dirty="0" smtClean="0"/>
              <a:t>Summary</a:t>
            </a:r>
          </a:p>
        </p:txBody>
      </p:sp>
      <p:sp>
        <p:nvSpPr>
          <p:cNvPr id="53252" name="Slide Number Placeholder 4"/>
          <p:cNvSpPr>
            <a:spLocks noGrp="1"/>
          </p:cNvSpPr>
          <p:nvPr>
            <p:ph type="sldNum" sz="quarter" idx="10"/>
          </p:nvPr>
        </p:nvSpPr>
        <p:spPr>
          <a:noFill/>
        </p:spPr>
        <p:txBody>
          <a:bodyPr/>
          <a:lstStyle/>
          <a:p>
            <a:fld id="{05654B84-E1F9-44C3-8621-CC8C3A4C0B61}" type="slidenum">
              <a:rPr lang="en-US" smtClean="0"/>
              <a:pPr/>
              <a:t>35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9" presetClass="emph" presetSubtype="0" nodeType="withEffect">
                                  <p:stCondLst>
                                    <p:cond delay="0"/>
                                  </p:stCondLst>
                                  <p:childTnLst>
                                    <p:set>
                                      <p:cBhvr rctx="PPT">
                                        <p:cTn id="14" dur="indefinite"/>
                                        <p:tgtEl>
                                          <p:spTgt spid="2">
                                            <p:txEl>
                                              <p:pRg st="0" end="0"/>
                                            </p:txEl>
                                          </p:spTgt>
                                        </p:tgtEl>
                                        <p:attrNameLst>
                                          <p:attrName>style.opacity</p:attrName>
                                        </p:attrNameLst>
                                      </p:cBhvr>
                                      <p:to>
                                        <p:strVal val="0.25"/>
                                      </p:to>
                                    </p:set>
                                    <p:animEffect filter="image" prLst="opacity: 0.25">
                                      <p:cBhvr rctx="IE">
                                        <p:cTn id="15" dur="indefinite"/>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305800" cy="4495800"/>
          </a:xfrm>
        </p:spPr>
        <p:txBody>
          <a:bodyPr>
            <a:normAutofit/>
          </a:bodyPr>
          <a:lstStyle/>
          <a:p>
            <a:r>
              <a:rPr lang="en-US" sz="2800" dirty="0" smtClean="0"/>
              <a:t>Allows any portfolio of resources to be tested to see if it meets intra-hour power system flexibility needs </a:t>
            </a:r>
          </a:p>
          <a:p>
            <a:pPr lvl="1"/>
            <a:r>
              <a:rPr lang="en-US" sz="2400" dirty="0" smtClean="0"/>
              <a:t>reveals sufficiency or insufficiency</a:t>
            </a:r>
          </a:p>
          <a:p>
            <a:pPr eaLnBrk="1" hangingPunct="1"/>
            <a:r>
              <a:rPr lang="en-US" sz="2800" dirty="0" smtClean="0"/>
              <a:t>The new metric is fast to compute</a:t>
            </a:r>
          </a:p>
          <a:p>
            <a:pPr lvl="1"/>
            <a:r>
              <a:rPr lang="en-US" sz="2400" dirty="0" smtClean="0"/>
              <a:t>can be used to address power system flexibility needs in multi-year studies and utility Integrated Resource Plans (IRPs)</a:t>
            </a:r>
          </a:p>
        </p:txBody>
      </p:sp>
      <p:sp>
        <p:nvSpPr>
          <p:cNvPr id="53251" name="Title 2"/>
          <p:cNvSpPr>
            <a:spLocks noGrp="1"/>
          </p:cNvSpPr>
          <p:nvPr>
            <p:ph type="title"/>
          </p:nvPr>
        </p:nvSpPr>
        <p:spPr>
          <a:xfrm>
            <a:off x="457200" y="152400"/>
            <a:ext cx="8229600" cy="1143000"/>
          </a:xfrm>
        </p:spPr>
        <p:txBody>
          <a:bodyPr>
            <a:normAutofit/>
          </a:bodyPr>
          <a:lstStyle/>
          <a:p>
            <a:pPr eaLnBrk="1" hangingPunct="1"/>
            <a:r>
              <a:rPr lang="en-US" sz="4000" dirty="0" smtClean="0"/>
              <a:t>Summary</a:t>
            </a:r>
          </a:p>
        </p:txBody>
      </p:sp>
      <p:sp>
        <p:nvSpPr>
          <p:cNvPr id="53252" name="Slide Number Placeholder 4"/>
          <p:cNvSpPr>
            <a:spLocks noGrp="1"/>
          </p:cNvSpPr>
          <p:nvPr>
            <p:ph type="sldNum" sz="quarter" idx="10"/>
          </p:nvPr>
        </p:nvSpPr>
        <p:spPr>
          <a:noFill/>
        </p:spPr>
        <p:txBody>
          <a:bodyPr/>
          <a:lstStyle/>
          <a:p>
            <a:fld id="{05654B84-E1F9-44C3-8621-CC8C3A4C0B61}" type="slidenum">
              <a:rPr lang="en-US" smtClean="0"/>
              <a:pPr/>
              <a:t>36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9" presetClass="emph" presetSubtype="0" nodeType="withEffect">
                                  <p:stCondLst>
                                    <p:cond delay="0"/>
                                  </p:stCondLst>
                                  <p:childTnLst>
                                    <p:set>
                                      <p:cBhvr rctx="PPT">
                                        <p:cTn id="10" dur="indefinite"/>
                                        <p:tgtEl>
                                          <p:spTgt spid="2">
                                            <p:txEl>
                                              <p:pRg st="0" end="0"/>
                                            </p:txEl>
                                          </p:spTgt>
                                        </p:tgtEl>
                                        <p:attrNameLst>
                                          <p:attrName>style.opacity</p:attrName>
                                        </p:attrNameLst>
                                      </p:cBhvr>
                                      <p:to>
                                        <p:strVal val="0.25"/>
                                      </p:to>
                                    </p:set>
                                    <p:animEffect filter="image" prLst="opacity: 0.25">
                                      <p:cBhvr rctx="IE">
                                        <p:cTn id="11" dur="indefinite"/>
                                        <p:tgtEl>
                                          <p:spTgt spid="2">
                                            <p:txEl>
                                              <p:pRg st="0" end="0"/>
                                            </p:txEl>
                                          </p:spTgt>
                                        </p:tgtEl>
                                      </p:cBhvr>
                                    </p:animEffect>
                                  </p:childTnLst>
                                </p:cTn>
                              </p:par>
                              <p:par>
                                <p:cTn id="12" presetID="9" presetClass="emph" presetSubtype="0" nodeType="withEffect">
                                  <p:stCondLst>
                                    <p:cond delay="0"/>
                                  </p:stCondLst>
                                  <p:childTnLst>
                                    <p:set>
                                      <p:cBhvr rctx="PPT">
                                        <p:cTn id="13" dur="indefinite"/>
                                        <p:tgtEl>
                                          <p:spTgt spid="2">
                                            <p:txEl>
                                              <p:pRg st="1" end="1"/>
                                            </p:txEl>
                                          </p:spTgt>
                                        </p:tgtEl>
                                        <p:attrNameLst>
                                          <p:attrName>style.opacity</p:attrName>
                                        </p:attrNameLst>
                                      </p:cBhvr>
                                      <p:to>
                                        <p:strVal val="0.25"/>
                                      </p:to>
                                    </p:set>
                                    <p:animEffect filter="image" prLst="opacity: 0.25">
                                      <p:cBhvr rctx="IE">
                                        <p:cTn id="14" dur="indefinite"/>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D15056_"/>
          <p:cNvPicPr>
            <a:picLocks noChangeAspect="1" noChangeArrowheads="1"/>
          </p:cNvPicPr>
          <p:nvPr/>
        </p:nvPicPr>
        <p:blipFill>
          <a:blip r:embed="rId2" cstate="print"/>
          <a:srcRect/>
          <a:stretch>
            <a:fillRect/>
          </a:stretch>
        </p:blipFill>
        <p:spPr>
          <a:xfrm>
            <a:off x="4327525" y="2995613"/>
            <a:ext cx="514350" cy="51435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455613" y="1273175"/>
            <a:ext cx="8305800" cy="1063625"/>
          </a:xfrm>
        </p:spPr>
        <p:txBody>
          <a:bodyPr/>
          <a:lstStyle/>
          <a:p>
            <a:pPr eaLnBrk="1" hangingPunct="1"/>
            <a:r>
              <a:rPr lang="en-US" sz="2000" smtClean="0"/>
              <a:t>“The imbalance supply is sufficient to meet a system imbalance requirement if and only if the CRDC of supply lies above (weak sense) that of the CRDC  of requirements”</a:t>
            </a:r>
          </a:p>
        </p:txBody>
      </p:sp>
      <p:sp>
        <p:nvSpPr>
          <p:cNvPr id="52227" name="Title 2"/>
          <p:cNvSpPr>
            <a:spLocks noGrp="1"/>
          </p:cNvSpPr>
          <p:nvPr>
            <p:ph type="title"/>
          </p:nvPr>
        </p:nvSpPr>
        <p:spPr/>
        <p:txBody>
          <a:bodyPr/>
          <a:lstStyle/>
          <a:p>
            <a:pPr eaLnBrk="1" hangingPunct="1"/>
            <a:r>
              <a:rPr lang="en-US" smtClean="0"/>
              <a:t>The main theorem</a:t>
            </a:r>
          </a:p>
        </p:txBody>
      </p:sp>
      <p:pic>
        <p:nvPicPr>
          <p:cNvPr id="37890" name="Picture 2"/>
          <p:cNvPicPr>
            <a:picLocks noChangeAspect="1" noChangeArrowheads="1"/>
          </p:cNvPicPr>
          <p:nvPr/>
        </p:nvPicPr>
        <p:blipFill>
          <a:blip r:embed="rId2" cstate="print"/>
          <a:srcRect/>
          <a:stretch>
            <a:fillRect/>
          </a:stretch>
        </p:blipFill>
        <p:spPr bwMode="auto">
          <a:xfrm>
            <a:off x="2209800" y="2362200"/>
            <a:ext cx="4497388" cy="3351213"/>
          </a:xfrm>
          <a:prstGeom prst="rect">
            <a:avLst/>
          </a:prstGeom>
          <a:noFill/>
          <a:ln w="9525">
            <a:noFill/>
            <a:miter lim="800000"/>
            <a:headEnd/>
            <a:tailEnd/>
          </a:ln>
        </p:spPr>
      </p:pic>
      <p:sp>
        <p:nvSpPr>
          <p:cNvPr id="52229" name="Slide Number Placeholder 5"/>
          <p:cNvSpPr>
            <a:spLocks noGrp="1"/>
          </p:cNvSpPr>
          <p:nvPr>
            <p:ph type="sldNum" sz="quarter" idx="10"/>
          </p:nvPr>
        </p:nvSpPr>
        <p:spPr>
          <a:noFill/>
        </p:spPr>
        <p:txBody>
          <a:bodyPr/>
          <a:lstStyle/>
          <a:p>
            <a:fld id="{3A2438BB-63F2-42F7-9A49-EE07EE26FD35}" type="slidenum">
              <a:rPr lang="en-US" smtClean="0"/>
              <a:pPr/>
              <a:t>38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Valuing Storage</a:t>
            </a:r>
          </a:p>
        </p:txBody>
      </p:sp>
      <p:pic>
        <p:nvPicPr>
          <p:cNvPr id="57347" name="Content Placeholder 5" descr="Storage 01a.jpg"/>
          <p:cNvPicPr>
            <a:picLocks noGrp="1" noChangeAspect="1"/>
          </p:cNvPicPr>
          <p:nvPr>
            <p:ph idx="1"/>
          </p:nvPr>
        </p:nvPicPr>
        <p:blipFill>
          <a:blip r:embed="rId2" cstate="print"/>
          <a:srcRect b="22553"/>
          <a:stretch>
            <a:fillRect/>
          </a:stretch>
        </p:blipFill>
        <p:spPr>
          <a:xfrm>
            <a:off x="1600200" y="1752600"/>
            <a:ext cx="5891006" cy="4572000"/>
          </a:xfrm>
        </p:spPr>
      </p:pic>
      <p:sp>
        <p:nvSpPr>
          <p:cNvPr id="57348" name="Slide Number Placeholder 3"/>
          <p:cNvSpPr>
            <a:spLocks noGrp="1"/>
          </p:cNvSpPr>
          <p:nvPr>
            <p:ph type="sldNum" sz="quarter" idx="10"/>
          </p:nvPr>
        </p:nvSpPr>
        <p:spPr>
          <a:noFill/>
        </p:spPr>
        <p:txBody>
          <a:bodyPr/>
          <a:lstStyle/>
          <a:p>
            <a:fld id="{449A8ADC-C207-476C-8F21-97A026F893DC}" type="slidenum">
              <a:rPr lang="en-US" smtClean="0"/>
              <a:pPr/>
              <a:t>39</a:t>
            </a:fld>
            <a:endParaRPr lang="en-US" smtClean="0"/>
          </a:p>
        </p:txBody>
      </p:sp>
      <p:sp>
        <p:nvSpPr>
          <p:cNvPr id="5" name="Freeform 4"/>
          <p:cNvSpPr/>
          <p:nvPr/>
        </p:nvSpPr>
        <p:spPr>
          <a:xfrm>
            <a:off x="5083732" y="3313798"/>
            <a:ext cx="304800" cy="152400"/>
          </a:xfrm>
          <a:custGeom>
            <a:avLst/>
            <a:gdLst>
              <a:gd name="connsiteX0" fmla="*/ 0 w 304800"/>
              <a:gd name="connsiteY0" fmla="*/ 0 h 152400"/>
              <a:gd name="connsiteX1" fmla="*/ 304800 w 304800"/>
              <a:gd name="connsiteY1" fmla="*/ 0 h 152400"/>
              <a:gd name="connsiteX2" fmla="*/ 304800 w 304800"/>
              <a:gd name="connsiteY2" fmla="*/ 152400 h 152400"/>
              <a:gd name="connsiteX3" fmla="*/ 0 w 304800"/>
              <a:gd name="connsiteY3" fmla="*/ 152400 h 152400"/>
              <a:gd name="connsiteX4" fmla="*/ 0 w 3048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52400">
                <a:moveTo>
                  <a:pt x="0" y="0"/>
                </a:moveTo>
                <a:lnTo>
                  <a:pt x="304800" y="0"/>
                </a:lnTo>
                <a:lnTo>
                  <a:pt x="304800" y="152400"/>
                </a:lnTo>
                <a:lnTo>
                  <a:pt x="0" y="1524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1339" y="3764136"/>
            <a:ext cx="17767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457200" y="1447800"/>
            <a:ext cx="8305800" cy="762000"/>
          </a:xfrm>
        </p:spPr>
        <p:txBody>
          <a:bodyPr/>
          <a:lstStyle/>
          <a:p>
            <a:pPr eaLnBrk="1" hangingPunct="1"/>
            <a:r>
              <a:rPr lang="en-US" smtClean="0"/>
              <a:t>We want to </a:t>
            </a:r>
            <a:r>
              <a:rPr lang="en-US" i="1" smtClean="0"/>
              <a:t>characterize</a:t>
            </a:r>
            <a:r>
              <a:rPr lang="en-US" smtClean="0"/>
              <a:t> this requirement:</a:t>
            </a:r>
          </a:p>
        </p:txBody>
      </p:sp>
      <p:sp>
        <p:nvSpPr>
          <p:cNvPr id="7171" name="Title 2"/>
          <p:cNvSpPr>
            <a:spLocks noGrp="1"/>
          </p:cNvSpPr>
          <p:nvPr>
            <p:ph type="title"/>
          </p:nvPr>
        </p:nvSpPr>
        <p:spPr/>
        <p:txBody>
          <a:bodyPr/>
          <a:lstStyle/>
          <a:p>
            <a:pPr eaLnBrk="1" hangingPunct="1"/>
            <a:r>
              <a:rPr lang="en-US" smtClean="0"/>
              <a:t>What are we talking about?</a:t>
            </a:r>
          </a:p>
        </p:txBody>
      </p:sp>
      <p:sp>
        <p:nvSpPr>
          <p:cNvPr id="5" name="Content Placeholder 1"/>
          <p:cNvSpPr txBox="1">
            <a:spLocks/>
          </p:cNvSpPr>
          <p:nvPr/>
        </p:nvSpPr>
        <p:spPr bwMode="auto">
          <a:xfrm>
            <a:off x="304800" y="4343400"/>
            <a:ext cx="8458200" cy="1524000"/>
          </a:xfrm>
          <a:prstGeom prst="rect">
            <a:avLst/>
          </a:prstGeom>
          <a:noFill/>
          <a:ln w="9525">
            <a:noFill/>
            <a:miter lim="800000"/>
            <a:headEnd/>
            <a:tailEnd/>
          </a:ln>
        </p:spPr>
        <p:txBody>
          <a:bodyPr/>
          <a:lstStyle/>
          <a:p>
            <a:pPr marL="342900" indent="-342900">
              <a:spcBef>
                <a:spcPct val="20000"/>
              </a:spcBef>
              <a:buClr>
                <a:schemeClr val="folHlink"/>
              </a:buClr>
              <a:buSzPct val="120000"/>
              <a:buFont typeface="Arial" charset="0"/>
              <a:buChar char="•"/>
              <a:defRPr/>
            </a:pPr>
            <a:r>
              <a:rPr lang="en-US" sz="3200" kern="0" dirty="0">
                <a:latin typeface="+mn-lt"/>
              </a:rPr>
              <a:t>We would like to know what kinds of resources are necessary to provide this service (whether a given </a:t>
            </a:r>
            <a:r>
              <a:rPr lang="en-US" sz="3200" kern="0" dirty="0" smtClean="0">
                <a:latin typeface="+mn-lt"/>
              </a:rPr>
              <a:t>resource ensemble </a:t>
            </a:r>
            <a:r>
              <a:rPr lang="en-US" sz="3200" kern="0" dirty="0">
                <a:latin typeface="+mn-lt"/>
              </a:rPr>
              <a:t>suffices)</a:t>
            </a:r>
          </a:p>
        </p:txBody>
      </p:sp>
      <p:pic>
        <p:nvPicPr>
          <p:cNvPr id="7173" name="Picture 2"/>
          <p:cNvPicPr>
            <a:picLocks noChangeAspect="1" noChangeArrowheads="1"/>
          </p:cNvPicPr>
          <p:nvPr/>
        </p:nvPicPr>
        <p:blipFill>
          <a:blip r:embed="rId2" cstate="print"/>
          <a:srcRect/>
          <a:stretch>
            <a:fillRect/>
          </a:stretch>
        </p:blipFill>
        <p:spPr bwMode="auto">
          <a:xfrm>
            <a:off x="1492250" y="1966913"/>
            <a:ext cx="5519738" cy="2371725"/>
          </a:xfrm>
          <a:prstGeom prst="rect">
            <a:avLst/>
          </a:prstGeom>
          <a:noFill/>
          <a:ln w="9525">
            <a:noFill/>
            <a:miter lim="800000"/>
            <a:headEnd/>
            <a:tailEnd/>
          </a:ln>
        </p:spPr>
      </p:pic>
      <p:sp>
        <p:nvSpPr>
          <p:cNvPr id="7174" name="Slide Number Placeholder 6"/>
          <p:cNvSpPr>
            <a:spLocks noGrp="1"/>
          </p:cNvSpPr>
          <p:nvPr>
            <p:ph type="sldNum" sz="quarter" idx="10"/>
          </p:nvPr>
        </p:nvSpPr>
        <p:spPr>
          <a:noFill/>
        </p:spPr>
        <p:txBody>
          <a:bodyPr/>
          <a:lstStyle/>
          <a:p>
            <a:fld id="{9B8002D7-D1B7-4D13-831E-7A0EA73A3D88}" type="slidenum">
              <a:rPr lang="en-US" smtClean="0"/>
              <a:pPr/>
              <a:t>4</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244475" y="1333500"/>
            <a:ext cx="2857500" cy="4572000"/>
          </a:xfrm>
        </p:spPr>
        <p:txBody>
          <a:bodyPr/>
          <a:lstStyle/>
          <a:p>
            <a:pPr eaLnBrk="1" hangingPunct="1"/>
            <a:r>
              <a:rPr lang="en-US" sz="2400" smtClean="0"/>
              <a:t>For some systems, it may </a:t>
            </a:r>
            <a:r>
              <a:rPr lang="en-US" sz="2400" b="1" i="1" smtClean="0"/>
              <a:t>not</a:t>
            </a:r>
            <a:r>
              <a:rPr lang="en-US" sz="2400" smtClean="0"/>
              <a:t> matter today</a:t>
            </a:r>
          </a:p>
          <a:p>
            <a:pPr eaLnBrk="1" hangingPunct="1"/>
            <a:r>
              <a:rPr lang="en-US" sz="2400" smtClean="0"/>
              <a:t>If you have large amounts of fast-ramping hydrogeneration and opportunity costs are small, all you need to know is the size of the excursion</a:t>
            </a:r>
          </a:p>
          <a:p>
            <a:pPr eaLnBrk="1" hangingPunct="1"/>
            <a:endParaRPr lang="en-US" smtClean="0"/>
          </a:p>
        </p:txBody>
      </p:sp>
      <p:sp>
        <p:nvSpPr>
          <p:cNvPr id="8195" name="Title 2"/>
          <p:cNvSpPr>
            <a:spLocks noGrp="1"/>
          </p:cNvSpPr>
          <p:nvPr>
            <p:ph type="title"/>
          </p:nvPr>
        </p:nvSpPr>
        <p:spPr/>
        <p:txBody>
          <a:bodyPr/>
          <a:lstStyle/>
          <a:p>
            <a:pPr eaLnBrk="1" hangingPunct="1"/>
            <a:r>
              <a:rPr lang="en-US" smtClean="0"/>
              <a:t>Why does it matter?</a:t>
            </a:r>
          </a:p>
        </p:txBody>
      </p:sp>
      <p:pic>
        <p:nvPicPr>
          <p:cNvPr id="8196" name="Picture 4" descr="reserves deployed.png"/>
          <p:cNvPicPr>
            <a:picLocks noChangeAspect="1"/>
          </p:cNvPicPr>
          <p:nvPr/>
        </p:nvPicPr>
        <p:blipFill>
          <a:blip r:embed="rId2" cstate="print"/>
          <a:srcRect/>
          <a:stretch>
            <a:fillRect/>
          </a:stretch>
        </p:blipFill>
        <p:spPr bwMode="auto">
          <a:xfrm>
            <a:off x="3124200" y="1524000"/>
            <a:ext cx="5632450" cy="4151313"/>
          </a:xfrm>
          <a:prstGeom prst="rect">
            <a:avLst/>
          </a:prstGeom>
          <a:noFill/>
          <a:ln w="9525">
            <a:noFill/>
            <a:miter lim="800000"/>
            <a:headEnd/>
            <a:tailEnd/>
          </a:ln>
        </p:spPr>
      </p:pic>
      <p:sp>
        <p:nvSpPr>
          <p:cNvPr id="8197" name="Slide Number Placeholder 5"/>
          <p:cNvSpPr>
            <a:spLocks noGrp="1"/>
          </p:cNvSpPr>
          <p:nvPr>
            <p:ph type="sldNum" sz="quarter" idx="10"/>
          </p:nvPr>
        </p:nvSpPr>
        <p:spPr>
          <a:noFill/>
        </p:spPr>
        <p:txBody>
          <a:bodyPr/>
          <a:lstStyle/>
          <a:p>
            <a:fld id="{AF85DA33-701C-467B-B8C8-4E165C5981A6}"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normAutofit fontScale="90000"/>
          </a:bodyPr>
          <a:lstStyle/>
          <a:p>
            <a:pPr eaLnBrk="1" hangingPunct="1"/>
            <a:r>
              <a:rPr lang="en-US" smtClean="0"/>
              <a:t>A typical assessment treats excursions as “noise”</a:t>
            </a:r>
          </a:p>
        </p:txBody>
      </p:sp>
      <p:pic>
        <p:nvPicPr>
          <p:cNvPr id="9219" name="Picture 2"/>
          <p:cNvPicPr>
            <a:picLocks noGrp="1" noChangeAspect="1" noChangeArrowheads="1"/>
          </p:cNvPicPr>
          <p:nvPr>
            <p:ph idx="1"/>
          </p:nvPr>
        </p:nvPicPr>
        <p:blipFill>
          <a:blip r:embed="rId2" cstate="print"/>
          <a:srcRect/>
          <a:stretch>
            <a:fillRect/>
          </a:stretch>
        </p:blipFill>
        <p:spPr>
          <a:xfrm>
            <a:off x="1828800" y="1447800"/>
            <a:ext cx="5668963" cy="4267200"/>
          </a:xfrm>
        </p:spPr>
      </p:pic>
      <p:sp>
        <p:nvSpPr>
          <p:cNvPr id="9220" name="Slide Number Placeholder 4"/>
          <p:cNvSpPr>
            <a:spLocks noGrp="1"/>
          </p:cNvSpPr>
          <p:nvPr>
            <p:ph type="sldNum" sz="quarter" idx="10"/>
          </p:nvPr>
        </p:nvSpPr>
        <p:spPr>
          <a:noFill/>
        </p:spPr>
        <p:txBody>
          <a:bodyPr/>
          <a:lstStyle/>
          <a:p>
            <a:fld id="{5C199885-02EA-4D72-9A49-48C013F0E9EB}"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pPr eaLnBrk="1" hangingPunct="1"/>
            <a:r>
              <a:rPr lang="en-US" smtClean="0"/>
              <a:t>A more sophisticated tool</a:t>
            </a:r>
          </a:p>
        </p:txBody>
      </p:sp>
      <p:pic>
        <p:nvPicPr>
          <p:cNvPr id="11267" name="Content Placeholder 7" descr="Swing Door 01a.jpg"/>
          <p:cNvPicPr>
            <a:picLocks noGrp="1" noChangeAspect="1"/>
          </p:cNvPicPr>
          <p:nvPr>
            <p:ph idx="1"/>
          </p:nvPr>
        </p:nvPicPr>
        <p:blipFill>
          <a:blip r:embed="rId2" cstate="print"/>
          <a:srcRect/>
          <a:stretch>
            <a:fillRect/>
          </a:stretch>
        </p:blipFill>
        <p:spPr>
          <a:xfrm>
            <a:off x="796925" y="1765300"/>
            <a:ext cx="4005263" cy="2901950"/>
          </a:xfrm>
        </p:spPr>
      </p:pic>
      <p:pic>
        <p:nvPicPr>
          <p:cNvPr id="11268" name="Picture 8" descr="Swing Door 02a.jpg"/>
          <p:cNvPicPr>
            <a:picLocks noChangeAspect="1"/>
          </p:cNvPicPr>
          <p:nvPr/>
        </p:nvPicPr>
        <p:blipFill>
          <a:blip r:embed="rId3" cstate="print"/>
          <a:srcRect/>
          <a:stretch>
            <a:fillRect/>
          </a:stretch>
        </p:blipFill>
        <p:spPr bwMode="auto">
          <a:xfrm>
            <a:off x="4332288" y="2478088"/>
            <a:ext cx="3614737" cy="3041650"/>
          </a:xfrm>
          <a:prstGeom prst="rect">
            <a:avLst/>
          </a:prstGeom>
          <a:noFill/>
          <a:ln w="9525">
            <a:noFill/>
            <a:miter lim="800000"/>
            <a:headEnd/>
            <a:tailEnd/>
          </a:ln>
        </p:spPr>
      </p:pic>
      <p:sp>
        <p:nvSpPr>
          <p:cNvPr id="11269" name="TextBox 9"/>
          <p:cNvSpPr txBox="1">
            <a:spLocks noChangeArrowheads="1"/>
          </p:cNvSpPr>
          <p:nvPr/>
        </p:nvSpPr>
        <p:spPr bwMode="auto">
          <a:xfrm>
            <a:off x="533400" y="5638800"/>
            <a:ext cx="5653088" cy="246063"/>
          </a:xfrm>
          <a:prstGeom prst="rect">
            <a:avLst/>
          </a:prstGeom>
          <a:noFill/>
          <a:ln w="9525">
            <a:noFill/>
            <a:miter lim="800000"/>
            <a:headEnd/>
            <a:tailEnd/>
          </a:ln>
        </p:spPr>
        <p:txBody>
          <a:bodyPr>
            <a:spAutoFit/>
          </a:bodyPr>
          <a:lstStyle/>
          <a:p>
            <a:r>
              <a:rPr lang="en-US" sz="1000" dirty="0"/>
              <a:t>Source: California ISO 2010, Technical Appendix on Renewable Integration Studies, pages 56,57</a:t>
            </a:r>
          </a:p>
        </p:txBody>
      </p:sp>
      <p:sp>
        <p:nvSpPr>
          <p:cNvPr id="11270" name="Slide Number Placeholder 6"/>
          <p:cNvSpPr>
            <a:spLocks noGrp="1"/>
          </p:cNvSpPr>
          <p:nvPr>
            <p:ph type="sldNum" sz="quarter" idx="10"/>
          </p:nvPr>
        </p:nvSpPr>
        <p:spPr>
          <a:noFill/>
        </p:spPr>
        <p:txBody>
          <a:bodyPr/>
          <a:lstStyle/>
          <a:p>
            <a:fld id="{7A86B6CF-9573-4F1A-AD6A-F625DF7EF85B}"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305800" cy="4572000"/>
          </a:xfrm>
        </p:spPr>
        <p:txBody>
          <a:bodyPr>
            <a:normAutofit/>
          </a:bodyPr>
          <a:lstStyle/>
          <a:p>
            <a:r>
              <a:rPr lang="en-US" sz="2800" dirty="0" smtClean="0"/>
              <a:t>Other approaches treat this pattern like a noise signal</a:t>
            </a:r>
          </a:p>
          <a:p>
            <a:pPr lvl="1"/>
            <a:r>
              <a:rPr lang="en-US" sz="2400" dirty="0" smtClean="0"/>
              <a:t>They </a:t>
            </a:r>
            <a:r>
              <a:rPr lang="en-US" sz="2400" i="1" dirty="0" smtClean="0"/>
              <a:t>only</a:t>
            </a:r>
            <a:r>
              <a:rPr lang="en-US" sz="2400" dirty="0" smtClean="0"/>
              <a:t> tell us the </a:t>
            </a:r>
            <a:r>
              <a:rPr lang="en-US" sz="2400" b="1" i="1" dirty="0" smtClean="0"/>
              <a:t>maximum</a:t>
            </a:r>
            <a:r>
              <a:rPr lang="en-US" sz="2400" dirty="0" smtClean="0"/>
              <a:t> capacity and ramp rate requirements over periods</a:t>
            </a:r>
          </a:p>
          <a:p>
            <a:pPr lvl="1"/>
            <a:r>
              <a:rPr lang="en-US" sz="2400" dirty="0" smtClean="0"/>
              <a:t>Therefore, they </a:t>
            </a:r>
            <a:r>
              <a:rPr lang="en-US" sz="2400" i="1" dirty="0" smtClean="0"/>
              <a:t>do not</a:t>
            </a:r>
            <a:r>
              <a:rPr lang="en-US" sz="2400" dirty="0" smtClean="0"/>
              <a:t> provide insight into how resources with </a:t>
            </a:r>
            <a:r>
              <a:rPr lang="en-US" sz="2400" b="1" i="1" dirty="0" smtClean="0"/>
              <a:t>lower</a:t>
            </a:r>
            <a:r>
              <a:rPr lang="en-US" sz="2400" dirty="0" smtClean="0"/>
              <a:t> ramp rates can participate</a:t>
            </a:r>
          </a:p>
          <a:p>
            <a:pPr eaLnBrk="1" hangingPunct="1"/>
            <a:r>
              <a:rPr lang="en-US" sz="2800" dirty="0" smtClean="0"/>
              <a:t>Consequently, they provide </a:t>
            </a:r>
            <a:r>
              <a:rPr lang="en-US" sz="2800" i="1" dirty="0" smtClean="0"/>
              <a:t>little</a:t>
            </a:r>
            <a:r>
              <a:rPr lang="en-US" sz="2800" dirty="0" smtClean="0"/>
              <a:t> information that would help us find </a:t>
            </a:r>
            <a:r>
              <a:rPr lang="en-US" sz="2800" b="1" i="1" dirty="0" smtClean="0"/>
              <a:t>least-cost </a:t>
            </a:r>
            <a:r>
              <a:rPr lang="en-US" sz="2800" b="1" i="1" dirty="0" smtClean="0"/>
              <a:t>solutions</a:t>
            </a:r>
          </a:p>
          <a:p>
            <a:pPr eaLnBrk="1" hangingPunct="1"/>
            <a:r>
              <a:rPr lang="en-US" sz="2800" dirty="0" smtClean="0"/>
              <a:t>They may also miss operating constraints that arise from the order of events</a:t>
            </a:r>
            <a:endParaRPr lang="en-US" sz="2800" dirty="0" smtClean="0"/>
          </a:p>
        </p:txBody>
      </p:sp>
      <p:sp>
        <p:nvSpPr>
          <p:cNvPr id="10243" name="Title 2"/>
          <p:cNvSpPr>
            <a:spLocks noGrp="1"/>
          </p:cNvSpPr>
          <p:nvPr>
            <p:ph type="title"/>
          </p:nvPr>
        </p:nvSpPr>
        <p:spPr>
          <a:xfrm>
            <a:off x="261938" y="274638"/>
            <a:ext cx="8585200" cy="1143000"/>
          </a:xfrm>
        </p:spPr>
        <p:txBody>
          <a:bodyPr>
            <a:normAutofit/>
          </a:bodyPr>
          <a:lstStyle/>
          <a:p>
            <a:r>
              <a:rPr lang="en-US" sz="3600" dirty="0" smtClean="0"/>
              <a:t>Why is a New Approach Needed? </a:t>
            </a:r>
          </a:p>
        </p:txBody>
      </p:sp>
      <p:sp>
        <p:nvSpPr>
          <p:cNvPr id="10244" name="Slide Number Placeholder 4"/>
          <p:cNvSpPr>
            <a:spLocks noGrp="1"/>
          </p:cNvSpPr>
          <p:nvPr>
            <p:ph type="sldNum" sz="quarter" idx="10"/>
          </p:nvPr>
        </p:nvSpPr>
        <p:spPr>
          <a:noFill/>
        </p:spPr>
        <p:txBody>
          <a:bodyPr/>
          <a:lstStyle/>
          <a:p>
            <a:fld id="{DBF36552-9836-418D-B055-3EBEBDB47AB4}" type="slidenum">
              <a:rPr lang="en-US" smtClean="0"/>
              <a:pPr/>
              <a:t>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2">
                                            <p:txEl>
                                              <p:pRg st="0" end="0"/>
                                            </p:txEl>
                                          </p:spTgt>
                                        </p:tgtEl>
                                        <p:attrNameLst>
                                          <p:attrName>style.opacity</p:attrName>
                                        </p:attrNameLst>
                                      </p:cBhvr>
                                      <p:to>
                                        <p:strVal val="0.25"/>
                                      </p:to>
                                    </p:set>
                                    <p:animEffect filter="image" prLst="opacity: 0.25">
                                      <p:cBhvr rctx="IE">
                                        <p:cTn id="9" dur="indefinite"/>
                                        <p:tgtEl>
                                          <p:spTgt spid="2">
                                            <p:txEl>
                                              <p:pRg st="0" end="0"/>
                                            </p:txEl>
                                          </p:spTgt>
                                        </p:tgtEl>
                                      </p:cBhvr>
                                    </p:animEffect>
                                  </p:childTnLst>
                                </p:cTn>
                              </p:par>
                              <p:par>
                                <p:cTn id="10" presetID="9" presetClass="emph" presetSubtype="0" nodeType="withEffect">
                                  <p:stCondLst>
                                    <p:cond delay="0"/>
                                  </p:stCondLst>
                                  <p:childTnLst>
                                    <p:set>
                                      <p:cBhvr rctx="PPT">
                                        <p:cTn id="11" dur="indefinite"/>
                                        <p:tgtEl>
                                          <p:spTgt spid="2">
                                            <p:txEl>
                                              <p:pRg st="1" end="1"/>
                                            </p:txEl>
                                          </p:spTgt>
                                        </p:tgtEl>
                                        <p:attrNameLst>
                                          <p:attrName>style.opacity</p:attrName>
                                        </p:attrNameLst>
                                      </p:cBhvr>
                                      <p:to>
                                        <p:strVal val="0.25"/>
                                      </p:to>
                                    </p:set>
                                    <p:animEffect filter="image" prLst="opacity: 0.25">
                                      <p:cBhvr rctx="IE">
                                        <p:cTn id="12" dur="indefinite"/>
                                        <p:tgtEl>
                                          <p:spTgt spid="2">
                                            <p:txEl>
                                              <p:pRg st="1" end="1"/>
                                            </p:txEl>
                                          </p:spTgt>
                                        </p:tgtEl>
                                      </p:cBhvr>
                                    </p:animEffect>
                                  </p:childTnLst>
                                </p:cTn>
                              </p:par>
                              <p:par>
                                <p:cTn id="13" presetID="9" presetClass="emph" presetSubtype="0" nodeType="withEffect">
                                  <p:stCondLst>
                                    <p:cond delay="0"/>
                                  </p:stCondLst>
                                  <p:childTnLst>
                                    <p:set>
                                      <p:cBhvr rctx="PPT">
                                        <p:cTn id="14" dur="indefinite"/>
                                        <p:tgtEl>
                                          <p:spTgt spid="2">
                                            <p:txEl>
                                              <p:pRg st="2" end="2"/>
                                            </p:txEl>
                                          </p:spTgt>
                                        </p:tgtEl>
                                        <p:attrNameLst>
                                          <p:attrName>style.opacity</p:attrName>
                                        </p:attrNameLst>
                                      </p:cBhvr>
                                      <p:to>
                                        <p:strVal val="0.25"/>
                                      </p:to>
                                    </p:set>
                                    <p:animEffect filter="image" prLst="opacity: 0.25">
                                      <p:cBhvr rctx="IE">
                                        <p:cTn id="15" dur="indefinite"/>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par>
                                <p:cTn id="20" presetID="9" presetClass="emph" presetSubtype="0" nodeType="withEffect">
                                  <p:stCondLst>
                                    <p:cond delay="0"/>
                                  </p:stCondLst>
                                  <p:childTnLst>
                                    <p:set>
                                      <p:cBhvr rctx="PPT">
                                        <p:cTn id="21" dur="indefinite"/>
                                        <p:tgtEl>
                                          <p:spTgt spid="2">
                                            <p:txEl>
                                              <p:pRg st="3" end="3"/>
                                            </p:txEl>
                                          </p:spTgt>
                                        </p:tgtEl>
                                        <p:attrNameLst>
                                          <p:attrName>style.opacity</p:attrName>
                                        </p:attrNameLst>
                                      </p:cBhvr>
                                      <p:to>
                                        <p:strVal val="0.25"/>
                                      </p:to>
                                    </p:set>
                                    <p:animEffect filter="image" prLst="opacity: 0.25">
                                      <p:cBhvr rctx="IE">
                                        <p:cTn id="22" dur="indefinite"/>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Analogy</a:t>
            </a:r>
            <a:endParaRPr lang="en-US" sz="4000" dirty="0"/>
          </a:p>
        </p:txBody>
      </p:sp>
      <p:sp>
        <p:nvSpPr>
          <p:cNvPr id="3" name="Content Placeholder 2"/>
          <p:cNvSpPr>
            <a:spLocks noGrp="1"/>
          </p:cNvSpPr>
          <p:nvPr>
            <p:ph idx="1"/>
          </p:nvPr>
        </p:nvSpPr>
        <p:spPr>
          <a:xfrm>
            <a:off x="457200" y="2057400"/>
            <a:ext cx="8229600" cy="3962400"/>
          </a:xfrm>
        </p:spPr>
        <p:txBody>
          <a:bodyPr>
            <a:normAutofit/>
          </a:bodyPr>
          <a:lstStyle/>
          <a:p>
            <a:r>
              <a:rPr lang="en-US" sz="2400" dirty="0" smtClean="0"/>
              <a:t>Existing metrics tell us how many Formula-1 race cars the ACME delivery company should have in its fleet</a:t>
            </a:r>
          </a:p>
          <a:p>
            <a:r>
              <a:rPr lang="en-US" sz="2400" dirty="0" smtClean="0"/>
              <a:t>… but Formula-1 race cars are expensive, and some needs can be met with other, less costly vehicles</a:t>
            </a:r>
          </a:p>
          <a:p>
            <a:r>
              <a:rPr lang="en-US" sz="2400" dirty="0" smtClean="0"/>
              <a:t>We need a metric that tells us how many vans, sedans, bicycles, Segways, and … yes … race cars would also meet the ACME delivery company’s requirement</a:t>
            </a:r>
          </a:p>
          <a:p>
            <a:r>
              <a:rPr lang="en-US" sz="2400" dirty="0" smtClean="0"/>
              <a:t>A diversified fleet of vehicles can save ACME a lot of money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3">
                                            <p:txEl>
                                              <p:pRg st="0" end="0"/>
                                            </p:txEl>
                                          </p:spTgt>
                                        </p:tgtEl>
                                        <p:attrNameLst>
                                          <p:attrName>style.opacity</p:attrName>
                                        </p:attrNameLst>
                                      </p:cBhvr>
                                      <p:to>
                                        <p:strVal val="0.25"/>
                                      </p:to>
                                    </p:set>
                                    <p:animEffect filter="image" prLst="opacity: 0.25">
                                      <p:cBhvr rctx="IE">
                                        <p:cTn id="9" dur="indefinite"/>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3">
                                            <p:txEl>
                                              <p:pRg st="1" end="1"/>
                                            </p:txEl>
                                          </p:spTgt>
                                        </p:tgtEl>
                                        <p:attrNameLst>
                                          <p:attrName>style.opacity</p:attrName>
                                        </p:attrNameLst>
                                      </p:cBhvr>
                                      <p:to>
                                        <p:strVal val="0.25"/>
                                      </p:to>
                                    </p:set>
                                    <p:animEffect filter="image" prLst="opacity: 0.25">
                                      <p:cBhvr rctx="IE">
                                        <p:cTn id="16" dur="indefinite"/>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9" presetClass="emph" presetSubtype="0" nodeType="withEffect">
                                  <p:stCondLst>
                                    <p:cond delay="0"/>
                                  </p:stCondLst>
                                  <p:childTnLst>
                                    <p:set>
                                      <p:cBhvr rctx="PPT">
                                        <p:cTn id="22" dur="indefinite"/>
                                        <p:tgtEl>
                                          <p:spTgt spid="3">
                                            <p:txEl>
                                              <p:pRg st="2" end="2"/>
                                            </p:txEl>
                                          </p:spTgt>
                                        </p:tgtEl>
                                        <p:attrNameLst>
                                          <p:attrName>style.opacity</p:attrName>
                                        </p:attrNameLst>
                                      </p:cBhvr>
                                      <p:to>
                                        <p:strVal val="0.25"/>
                                      </p:to>
                                    </p:set>
                                    <p:animEffect filter="image" prLst="opacity: 0.25">
                                      <p:cBhvr rctx="IE">
                                        <p:cTn id="23"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unc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Council</Template>
  <TotalTime>114</TotalTime>
  <Words>1238</Words>
  <Application>Microsoft Office PowerPoint</Application>
  <PresentationFormat>On-screen Show (4:3)</PresentationFormat>
  <Paragraphs>170</Paragraphs>
  <Slides>39</Slides>
  <Notes>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Council</vt:lpstr>
      <vt:lpstr>A New Approach to Assessing Resource Flexibility</vt:lpstr>
      <vt:lpstr>Overview</vt:lpstr>
      <vt:lpstr>Deviations from Schedule</vt:lpstr>
      <vt:lpstr>What are we talking about?</vt:lpstr>
      <vt:lpstr>Why does it matter?</vt:lpstr>
      <vt:lpstr>A typical assessment treats excursions as “noise”</vt:lpstr>
      <vt:lpstr>A more sophisticated tool</vt:lpstr>
      <vt:lpstr>Why is a New Approach Needed? </vt:lpstr>
      <vt:lpstr>Analogy</vt:lpstr>
      <vt:lpstr>The order of response and recovery matters</vt:lpstr>
      <vt:lpstr>Why is another approach needed?</vt:lpstr>
      <vt:lpstr>A peek ahead</vt:lpstr>
      <vt:lpstr>A peek ahead alternative spectral representation</vt:lpstr>
      <vt:lpstr>Overview</vt:lpstr>
      <vt:lpstr>First step</vt:lpstr>
      <vt:lpstr>Increasing “up” requirement</vt:lpstr>
      <vt:lpstr>Sorting the ramp events</vt:lpstr>
      <vt:lpstr>“Minimally sufficient” ensemble of fuel-limited resources</vt:lpstr>
      <vt:lpstr>Making the “round trip”</vt:lpstr>
      <vt:lpstr>RDCs for Resources</vt:lpstr>
      <vt:lpstr>Comparing requirement and resources RDCs is inadequate</vt:lpstr>
      <vt:lpstr>The CRDC</vt:lpstr>
      <vt:lpstr>Supply and Demand CRDCs</vt:lpstr>
      <vt:lpstr>Inadequate Supply and Demand CRDCs</vt:lpstr>
      <vt:lpstr>Overview</vt:lpstr>
      <vt:lpstr>Key concept: the “path”</vt:lpstr>
      <vt:lpstr>Recovery creates two paths</vt:lpstr>
      <vt:lpstr>CRDCs of the two responses</vt:lpstr>
      <vt:lpstr>The  Path Union CRDC satisfies both paths</vt:lpstr>
      <vt:lpstr>Does that really work?</vt:lpstr>
      <vt:lpstr>Huh! (There is a proof, too)</vt:lpstr>
      <vt:lpstr>Intuitive argument for the union</vt:lpstr>
      <vt:lpstr>Amp-ing it up</vt:lpstr>
      <vt:lpstr>But what about…?</vt:lpstr>
      <vt:lpstr>Summary</vt:lpstr>
      <vt:lpstr>Summary</vt:lpstr>
      <vt:lpstr>Slide 37</vt:lpstr>
      <vt:lpstr>The main theorem</vt:lpstr>
      <vt:lpstr>Valuing Storage</vt:lpstr>
    </vt:vector>
  </TitlesOfParts>
  <Company>Northwest Power and Conservation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Approach to Assessing Resource Flexibility</dc:title>
  <dc:creator>Michael Schilmoeller, 2/22/2013</dc:creator>
  <cp:lastModifiedBy>Michael Schilmoeller, 2/22/2013</cp:lastModifiedBy>
  <cp:revision>15</cp:revision>
  <dcterms:created xsi:type="dcterms:W3CDTF">2013-04-26T18:44:17Z</dcterms:created>
  <dcterms:modified xsi:type="dcterms:W3CDTF">2013-04-30T20:44:47Z</dcterms:modified>
</cp:coreProperties>
</file>