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diagrams/data3.xml" ContentType="application/vnd.openxmlformats-officedocument.drawingml.diagramData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docProps/core.xml" ContentType="application/vnd.openxmlformats-package.core-properties+xml"/>
  <Override PartName="/ppt/slideLayouts/slideLayout16.xml" ContentType="application/vnd.openxmlformats-officedocument.presentationml.slideLayout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diagrams/colors4.xml" ContentType="application/vnd.openxmlformats-officedocument.drawingml.diagramColors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3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diagrams/drawing3.xml" ContentType="application/vnd.ms-office.drawingml.diagramDrawing+xml"/>
  <Override PartName="/ppt/diagrams/quickStyle4.xml" ContentType="application/vnd.openxmlformats-officedocument.drawingml.diagramStyle+xml"/>
  <Override PartName="/ppt/notesSlides/notesSlide12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75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80" r:id="rId4"/>
    <p:sldId id="287" r:id="rId5"/>
    <p:sldId id="281" r:id="rId6"/>
    <p:sldId id="282" r:id="rId7"/>
    <p:sldId id="283" r:id="rId8"/>
    <p:sldId id="284" r:id="rId9"/>
    <p:sldId id="285" r:id="rId10"/>
    <p:sldId id="286" r:id="rId11"/>
    <p:sldId id="288" r:id="rId12"/>
    <p:sldId id="279" r:id="rId13"/>
    <p:sldId id="293" r:id="rId14"/>
    <p:sldId id="273" r:id="rId15"/>
    <p:sldId id="291" r:id="rId16"/>
    <p:sldId id="259" r:id="rId17"/>
    <p:sldId id="292" r:id="rId18"/>
    <p:sldId id="275" r:id="rId19"/>
    <p:sldId id="276" r:id="rId20"/>
    <p:sldId id="294" r:id="rId21"/>
    <p:sldId id="272" r:id="rId22"/>
    <p:sldId id="296" r:id="rId23"/>
    <p:sldId id="295" r:id="rId24"/>
    <p:sldId id="269" r:id="rId25"/>
    <p:sldId id="261" r:id="rId26"/>
    <p:sldId id="29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75088" autoAdjust="0"/>
  </p:normalViewPr>
  <p:slideViewPr>
    <p:cSldViewPr snapToGrid="0" snapToObjects="1">
      <p:cViewPr varScale="1">
        <p:scale>
          <a:sx n="82" d="100"/>
          <a:sy n="82" d="100"/>
        </p:scale>
        <p:origin x="-1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9B3D2-9F88-6245-81DB-3E4D20879C9D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8D81F6-E0B6-624C-9D9F-7EBC8BBACE90}">
      <dgm:prSet phldrT="[Text]"/>
      <dgm:spPr/>
      <dgm:t>
        <a:bodyPr/>
        <a:lstStyle/>
        <a:p>
          <a:r>
            <a:rPr lang="en-US" dirty="0" smtClean="0"/>
            <a:t>Receive </a:t>
          </a:r>
        </a:p>
        <a:p>
          <a:r>
            <a:rPr lang="en-US" dirty="0" smtClean="0"/>
            <a:t>Event Notification</a:t>
          </a:r>
          <a:endParaRPr lang="en-US" dirty="0"/>
        </a:p>
      </dgm:t>
    </dgm:pt>
    <dgm:pt modelId="{B2BB28A4-4D4F-6A40-8348-456E93940208}" type="parTrans" cxnId="{988E90E7-8633-2A4E-A3C8-A72E5787EE96}">
      <dgm:prSet/>
      <dgm:spPr/>
      <dgm:t>
        <a:bodyPr/>
        <a:lstStyle/>
        <a:p>
          <a:endParaRPr lang="en-US"/>
        </a:p>
      </dgm:t>
    </dgm:pt>
    <dgm:pt modelId="{5945737D-455A-EF4C-982E-DDDA5468A0FB}" type="sibTrans" cxnId="{988E90E7-8633-2A4E-A3C8-A72E5787EE96}">
      <dgm:prSet/>
      <dgm:spPr/>
      <dgm:t>
        <a:bodyPr/>
        <a:lstStyle/>
        <a:p>
          <a:endParaRPr lang="en-US"/>
        </a:p>
      </dgm:t>
    </dgm:pt>
    <dgm:pt modelId="{0D782726-47C3-6E48-81AB-AD85C7FDA2DD}">
      <dgm:prSet phldrT="[Text]"/>
      <dgm:spPr/>
      <dgm:t>
        <a:bodyPr/>
        <a:lstStyle/>
        <a:p>
          <a:r>
            <a:rPr lang="en-US" dirty="0" smtClean="0"/>
            <a:t>Seek </a:t>
          </a:r>
        </a:p>
        <a:p>
          <a:r>
            <a:rPr lang="en-US" dirty="0" smtClean="0"/>
            <a:t>Energy Information</a:t>
          </a:r>
          <a:endParaRPr lang="en-US" dirty="0"/>
        </a:p>
      </dgm:t>
    </dgm:pt>
    <dgm:pt modelId="{A4971988-2B8A-8F4A-9FD3-814EE6D9A5A5}" type="parTrans" cxnId="{7CB9EF93-AE6A-AE4B-9391-52AC237DB19E}">
      <dgm:prSet/>
      <dgm:spPr/>
      <dgm:t>
        <a:bodyPr/>
        <a:lstStyle/>
        <a:p>
          <a:endParaRPr lang="en-US"/>
        </a:p>
      </dgm:t>
    </dgm:pt>
    <dgm:pt modelId="{75B80DB5-1402-C34A-86AA-F4174D83FAD7}" type="sibTrans" cxnId="{7CB9EF93-AE6A-AE4B-9391-52AC237DB19E}">
      <dgm:prSet/>
      <dgm:spPr/>
      <dgm:t>
        <a:bodyPr/>
        <a:lstStyle/>
        <a:p>
          <a:endParaRPr lang="en-US"/>
        </a:p>
      </dgm:t>
    </dgm:pt>
    <dgm:pt modelId="{328956CF-D985-074E-A839-9CCD1E8C5348}">
      <dgm:prSet phldrT="[Text]"/>
      <dgm:spPr/>
      <dgm:t>
        <a:bodyPr/>
        <a:lstStyle/>
        <a:p>
          <a:r>
            <a:rPr lang="en-US" dirty="0" smtClean="0"/>
            <a:t>Implement </a:t>
          </a:r>
        </a:p>
        <a:p>
          <a:r>
            <a:rPr lang="en-US" dirty="0" smtClean="0"/>
            <a:t>Appliance Controls</a:t>
          </a:r>
          <a:endParaRPr lang="en-US" dirty="0"/>
        </a:p>
      </dgm:t>
    </dgm:pt>
    <dgm:pt modelId="{F9A2F8C4-5524-DB4E-8C7F-3CAE7117C754}" type="parTrans" cxnId="{2F526508-F01A-3148-9C2B-B5707C9ADD18}">
      <dgm:prSet/>
      <dgm:spPr/>
      <dgm:t>
        <a:bodyPr/>
        <a:lstStyle/>
        <a:p>
          <a:endParaRPr lang="en-US"/>
        </a:p>
      </dgm:t>
    </dgm:pt>
    <dgm:pt modelId="{CC77DC31-FBC9-6C43-94A0-E3FFD17EAE96}" type="sibTrans" cxnId="{2F526508-F01A-3148-9C2B-B5707C9ADD18}">
      <dgm:prSet/>
      <dgm:spPr/>
      <dgm:t>
        <a:bodyPr/>
        <a:lstStyle/>
        <a:p>
          <a:endParaRPr lang="en-US"/>
        </a:p>
      </dgm:t>
    </dgm:pt>
    <dgm:pt modelId="{1B09CAD5-5744-EF41-96D2-0ECBAF3C02C8}" type="pres">
      <dgm:prSet presAssocID="{2139B3D2-9F88-6245-81DB-3E4D20879C9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2AAAD6-1701-1D42-905B-2E7CCCFABA69}" type="pres">
      <dgm:prSet presAssocID="{2139B3D2-9F88-6245-81DB-3E4D20879C9D}" presName="dummyMaxCanvas" presStyleCnt="0">
        <dgm:presLayoutVars/>
      </dgm:prSet>
      <dgm:spPr/>
    </dgm:pt>
    <dgm:pt modelId="{8D67BD4F-4FFB-1345-89FB-82CDF45A60BC}" type="pres">
      <dgm:prSet presAssocID="{2139B3D2-9F88-6245-81DB-3E4D20879C9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8101F-FEEB-5F43-8892-11DADBAB4038}" type="pres">
      <dgm:prSet presAssocID="{2139B3D2-9F88-6245-81DB-3E4D20879C9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1623B-E525-964C-BB1C-1EE314181C83}" type="pres">
      <dgm:prSet presAssocID="{2139B3D2-9F88-6245-81DB-3E4D20879C9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A5608-D820-1F44-9D7B-70E764BE4287}" type="pres">
      <dgm:prSet presAssocID="{2139B3D2-9F88-6245-81DB-3E4D20879C9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FB778-8D0C-6746-B0D5-49B0CC108FD9}" type="pres">
      <dgm:prSet presAssocID="{2139B3D2-9F88-6245-81DB-3E4D20879C9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04580-AEB9-7449-A40A-775F8799D6EE}" type="pres">
      <dgm:prSet presAssocID="{2139B3D2-9F88-6245-81DB-3E4D20879C9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342A8-D16D-344B-9CE8-BD6F7858D7E5}" type="pres">
      <dgm:prSet presAssocID="{2139B3D2-9F88-6245-81DB-3E4D20879C9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2CB37-8F88-8847-9209-2F4D1577F93D}" type="pres">
      <dgm:prSet presAssocID="{2139B3D2-9F88-6245-81DB-3E4D20879C9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0C3545-221A-1940-8FD8-07D2848DC668}" type="presOf" srcId="{328956CF-D985-074E-A839-9CCD1E8C5348}" destId="{3132CB37-8F88-8847-9209-2F4D1577F93D}" srcOrd="1" destOrd="0" presId="urn:microsoft.com/office/officeart/2005/8/layout/vProcess5"/>
    <dgm:cxn modelId="{0E22BA77-489C-E34D-B4B3-8B8AB3A8D189}" type="presOf" srcId="{0D782726-47C3-6E48-81AB-AD85C7FDA2DD}" destId="{F7A342A8-D16D-344B-9CE8-BD6F7858D7E5}" srcOrd="1" destOrd="0" presId="urn:microsoft.com/office/officeart/2005/8/layout/vProcess5"/>
    <dgm:cxn modelId="{1EBD3B4E-E33A-C141-B6CF-09D47765E658}" type="presOf" srcId="{0D782726-47C3-6E48-81AB-AD85C7FDA2DD}" destId="{6448101F-FEEB-5F43-8892-11DADBAB4038}" srcOrd="0" destOrd="0" presId="urn:microsoft.com/office/officeart/2005/8/layout/vProcess5"/>
    <dgm:cxn modelId="{4CBC7CD7-28EA-8244-9FA4-BE9F74CD77FE}" type="presOf" srcId="{5945737D-455A-EF4C-982E-DDDA5468A0FB}" destId="{912A5608-D820-1F44-9D7B-70E764BE4287}" srcOrd="0" destOrd="0" presId="urn:microsoft.com/office/officeart/2005/8/layout/vProcess5"/>
    <dgm:cxn modelId="{BFAC1519-ADB2-1F40-8943-AD3D214227EF}" type="presOf" srcId="{C68D81F6-E0B6-624C-9D9F-7EBC8BBACE90}" destId="{24404580-AEB9-7449-A40A-775F8799D6EE}" srcOrd="1" destOrd="0" presId="urn:microsoft.com/office/officeart/2005/8/layout/vProcess5"/>
    <dgm:cxn modelId="{A4ED4A0B-45A9-F746-9E83-79100DC69C69}" type="presOf" srcId="{2139B3D2-9F88-6245-81DB-3E4D20879C9D}" destId="{1B09CAD5-5744-EF41-96D2-0ECBAF3C02C8}" srcOrd="0" destOrd="0" presId="urn:microsoft.com/office/officeart/2005/8/layout/vProcess5"/>
    <dgm:cxn modelId="{7CB9EF93-AE6A-AE4B-9391-52AC237DB19E}" srcId="{2139B3D2-9F88-6245-81DB-3E4D20879C9D}" destId="{0D782726-47C3-6E48-81AB-AD85C7FDA2DD}" srcOrd="1" destOrd="0" parTransId="{A4971988-2B8A-8F4A-9FD3-814EE6D9A5A5}" sibTransId="{75B80DB5-1402-C34A-86AA-F4174D83FAD7}"/>
    <dgm:cxn modelId="{FC78334B-BB37-BD4D-8E7F-0302940C2369}" type="presOf" srcId="{C68D81F6-E0B6-624C-9D9F-7EBC8BBACE90}" destId="{8D67BD4F-4FFB-1345-89FB-82CDF45A60BC}" srcOrd="0" destOrd="0" presId="urn:microsoft.com/office/officeart/2005/8/layout/vProcess5"/>
    <dgm:cxn modelId="{E7EC50C9-795F-3E4D-8DB2-BE399247E5EF}" type="presOf" srcId="{75B80DB5-1402-C34A-86AA-F4174D83FAD7}" destId="{A7AFB778-8D0C-6746-B0D5-49B0CC108FD9}" srcOrd="0" destOrd="0" presId="urn:microsoft.com/office/officeart/2005/8/layout/vProcess5"/>
    <dgm:cxn modelId="{2F526508-F01A-3148-9C2B-B5707C9ADD18}" srcId="{2139B3D2-9F88-6245-81DB-3E4D20879C9D}" destId="{328956CF-D985-074E-A839-9CCD1E8C5348}" srcOrd="2" destOrd="0" parTransId="{F9A2F8C4-5524-DB4E-8C7F-3CAE7117C754}" sibTransId="{CC77DC31-FBC9-6C43-94A0-E3FFD17EAE96}"/>
    <dgm:cxn modelId="{988E90E7-8633-2A4E-A3C8-A72E5787EE96}" srcId="{2139B3D2-9F88-6245-81DB-3E4D20879C9D}" destId="{C68D81F6-E0B6-624C-9D9F-7EBC8BBACE90}" srcOrd="0" destOrd="0" parTransId="{B2BB28A4-4D4F-6A40-8348-456E93940208}" sibTransId="{5945737D-455A-EF4C-982E-DDDA5468A0FB}"/>
    <dgm:cxn modelId="{6B715DCD-FAB8-C748-B357-4AAF28F6132D}" type="presOf" srcId="{328956CF-D985-074E-A839-9CCD1E8C5348}" destId="{2A31623B-E525-964C-BB1C-1EE314181C83}" srcOrd="0" destOrd="0" presId="urn:microsoft.com/office/officeart/2005/8/layout/vProcess5"/>
    <dgm:cxn modelId="{529A3A19-706D-DB4D-8A25-5835B5750A5D}" type="presParOf" srcId="{1B09CAD5-5744-EF41-96D2-0ECBAF3C02C8}" destId="{132AAAD6-1701-1D42-905B-2E7CCCFABA69}" srcOrd="0" destOrd="0" presId="urn:microsoft.com/office/officeart/2005/8/layout/vProcess5"/>
    <dgm:cxn modelId="{78DBCB91-D4D1-C742-985A-F458D8CB4FEC}" type="presParOf" srcId="{1B09CAD5-5744-EF41-96D2-0ECBAF3C02C8}" destId="{8D67BD4F-4FFB-1345-89FB-82CDF45A60BC}" srcOrd="1" destOrd="0" presId="urn:microsoft.com/office/officeart/2005/8/layout/vProcess5"/>
    <dgm:cxn modelId="{9FAB1495-A25D-5C43-9930-2EBD4DC9A8E7}" type="presParOf" srcId="{1B09CAD5-5744-EF41-96D2-0ECBAF3C02C8}" destId="{6448101F-FEEB-5F43-8892-11DADBAB4038}" srcOrd="2" destOrd="0" presId="urn:microsoft.com/office/officeart/2005/8/layout/vProcess5"/>
    <dgm:cxn modelId="{8A6B7D15-F343-3343-9E8C-33F285D4417D}" type="presParOf" srcId="{1B09CAD5-5744-EF41-96D2-0ECBAF3C02C8}" destId="{2A31623B-E525-964C-BB1C-1EE314181C83}" srcOrd="3" destOrd="0" presId="urn:microsoft.com/office/officeart/2005/8/layout/vProcess5"/>
    <dgm:cxn modelId="{D35600CB-3FC2-F64C-BC2C-71DA7C1FBECB}" type="presParOf" srcId="{1B09CAD5-5744-EF41-96D2-0ECBAF3C02C8}" destId="{912A5608-D820-1F44-9D7B-70E764BE4287}" srcOrd="4" destOrd="0" presId="urn:microsoft.com/office/officeart/2005/8/layout/vProcess5"/>
    <dgm:cxn modelId="{8090578B-F699-8947-AD71-B2CCA8F0F257}" type="presParOf" srcId="{1B09CAD5-5744-EF41-96D2-0ECBAF3C02C8}" destId="{A7AFB778-8D0C-6746-B0D5-49B0CC108FD9}" srcOrd="5" destOrd="0" presId="urn:microsoft.com/office/officeart/2005/8/layout/vProcess5"/>
    <dgm:cxn modelId="{6B5823E2-FFFA-7144-B228-A09AAD0D1A5D}" type="presParOf" srcId="{1B09CAD5-5744-EF41-96D2-0ECBAF3C02C8}" destId="{24404580-AEB9-7449-A40A-775F8799D6EE}" srcOrd="6" destOrd="0" presId="urn:microsoft.com/office/officeart/2005/8/layout/vProcess5"/>
    <dgm:cxn modelId="{FC427DA5-802C-4D49-BC7A-A68EB9D5FA24}" type="presParOf" srcId="{1B09CAD5-5744-EF41-96D2-0ECBAF3C02C8}" destId="{F7A342A8-D16D-344B-9CE8-BD6F7858D7E5}" srcOrd="7" destOrd="0" presId="urn:microsoft.com/office/officeart/2005/8/layout/vProcess5"/>
    <dgm:cxn modelId="{2D4AA753-B8BC-3A40-A5B4-BDE6CCA028A0}" type="presParOf" srcId="{1B09CAD5-5744-EF41-96D2-0ECBAF3C02C8}" destId="{3132CB37-8F88-8847-9209-2F4D1577F93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39B3D2-9F88-6245-81DB-3E4D20879C9D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8D81F6-E0B6-624C-9D9F-7EBC8BBACE90}">
      <dgm:prSet phldrT="[Text]"/>
      <dgm:spPr/>
      <dgm:t>
        <a:bodyPr/>
        <a:lstStyle/>
        <a:p>
          <a:r>
            <a:rPr lang="en-US" dirty="0" smtClean="0"/>
            <a:t>Receive </a:t>
          </a:r>
        </a:p>
        <a:p>
          <a:r>
            <a:rPr lang="en-US" dirty="0" smtClean="0"/>
            <a:t>Event Notification</a:t>
          </a:r>
          <a:endParaRPr lang="en-US" dirty="0"/>
        </a:p>
      </dgm:t>
    </dgm:pt>
    <dgm:pt modelId="{B2BB28A4-4D4F-6A40-8348-456E93940208}" type="parTrans" cxnId="{988E90E7-8633-2A4E-A3C8-A72E5787EE96}">
      <dgm:prSet/>
      <dgm:spPr/>
      <dgm:t>
        <a:bodyPr/>
        <a:lstStyle/>
        <a:p>
          <a:endParaRPr lang="en-US"/>
        </a:p>
      </dgm:t>
    </dgm:pt>
    <dgm:pt modelId="{5945737D-455A-EF4C-982E-DDDA5468A0FB}" type="sibTrans" cxnId="{988E90E7-8633-2A4E-A3C8-A72E5787EE96}">
      <dgm:prSet/>
      <dgm:spPr/>
      <dgm:t>
        <a:bodyPr/>
        <a:lstStyle/>
        <a:p>
          <a:endParaRPr lang="en-US"/>
        </a:p>
      </dgm:t>
    </dgm:pt>
    <dgm:pt modelId="{0D782726-47C3-6E48-81AB-AD85C7FDA2DD}">
      <dgm:prSet phldrT="[Text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Seek </a:t>
          </a:r>
        </a:p>
        <a:p>
          <a:r>
            <a:rPr lang="en-US" dirty="0" smtClean="0"/>
            <a:t>Energy Information</a:t>
          </a:r>
          <a:endParaRPr lang="en-US" dirty="0"/>
        </a:p>
      </dgm:t>
    </dgm:pt>
    <dgm:pt modelId="{A4971988-2B8A-8F4A-9FD3-814EE6D9A5A5}" type="parTrans" cxnId="{7CB9EF93-AE6A-AE4B-9391-52AC237DB19E}">
      <dgm:prSet/>
      <dgm:spPr/>
      <dgm:t>
        <a:bodyPr/>
        <a:lstStyle/>
        <a:p>
          <a:endParaRPr lang="en-US"/>
        </a:p>
      </dgm:t>
    </dgm:pt>
    <dgm:pt modelId="{75B80DB5-1402-C34A-86AA-F4174D83FAD7}" type="sibTrans" cxnId="{7CB9EF93-AE6A-AE4B-9391-52AC237DB19E}">
      <dgm:prSet/>
      <dgm:spPr/>
      <dgm:t>
        <a:bodyPr/>
        <a:lstStyle/>
        <a:p>
          <a:endParaRPr lang="en-US"/>
        </a:p>
      </dgm:t>
    </dgm:pt>
    <dgm:pt modelId="{328956CF-D985-074E-A839-9CCD1E8C5348}">
      <dgm:prSet phldrT="[Text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Implement </a:t>
          </a:r>
        </a:p>
        <a:p>
          <a:r>
            <a:rPr lang="en-US" dirty="0" smtClean="0"/>
            <a:t>Appliance Controls</a:t>
          </a:r>
          <a:endParaRPr lang="en-US" dirty="0"/>
        </a:p>
      </dgm:t>
    </dgm:pt>
    <dgm:pt modelId="{F9A2F8C4-5524-DB4E-8C7F-3CAE7117C754}" type="parTrans" cxnId="{2F526508-F01A-3148-9C2B-B5707C9ADD18}">
      <dgm:prSet/>
      <dgm:spPr/>
      <dgm:t>
        <a:bodyPr/>
        <a:lstStyle/>
        <a:p>
          <a:endParaRPr lang="en-US"/>
        </a:p>
      </dgm:t>
    </dgm:pt>
    <dgm:pt modelId="{CC77DC31-FBC9-6C43-94A0-E3FFD17EAE96}" type="sibTrans" cxnId="{2F526508-F01A-3148-9C2B-B5707C9ADD18}">
      <dgm:prSet/>
      <dgm:spPr/>
      <dgm:t>
        <a:bodyPr/>
        <a:lstStyle/>
        <a:p>
          <a:endParaRPr lang="en-US"/>
        </a:p>
      </dgm:t>
    </dgm:pt>
    <dgm:pt modelId="{1B09CAD5-5744-EF41-96D2-0ECBAF3C02C8}" type="pres">
      <dgm:prSet presAssocID="{2139B3D2-9F88-6245-81DB-3E4D20879C9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2AAAD6-1701-1D42-905B-2E7CCCFABA69}" type="pres">
      <dgm:prSet presAssocID="{2139B3D2-9F88-6245-81DB-3E4D20879C9D}" presName="dummyMaxCanvas" presStyleCnt="0">
        <dgm:presLayoutVars/>
      </dgm:prSet>
      <dgm:spPr/>
    </dgm:pt>
    <dgm:pt modelId="{8D67BD4F-4FFB-1345-89FB-82CDF45A60BC}" type="pres">
      <dgm:prSet presAssocID="{2139B3D2-9F88-6245-81DB-3E4D20879C9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8101F-FEEB-5F43-8892-11DADBAB4038}" type="pres">
      <dgm:prSet presAssocID="{2139B3D2-9F88-6245-81DB-3E4D20879C9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1623B-E525-964C-BB1C-1EE314181C83}" type="pres">
      <dgm:prSet presAssocID="{2139B3D2-9F88-6245-81DB-3E4D20879C9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A5608-D820-1F44-9D7B-70E764BE4287}" type="pres">
      <dgm:prSet presAssocID="{2139B3D2-9F88-6245-81DB-3E4D20879C9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FB778-8D0C-6746-B0D5-49B0CC108FD9}" type="pres">
      <dgm:prSet presAssocID="{2139B3D2-9F88-6245-81DB-3E4D20879C9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04580-AEB9-7449-A40A-775F8799D6EE}" type="pres">
      <dgm:prSet presAssocID="{2139B3D2-9F88-6245-81DB-3E4D20879C9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342A8-D16D-344B-9CE8-BD6F7858D7E5}" type="pres">
      <dgm:prSet presAssocID="{2139B3D2-9F88-6245-81DB-3E4D20879C9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2CB37-8F88-8847-9209-2F4D1577F93D}" type="pres">
      <dgm:prSet presAssocID="{2139B3D2-9F88-6245-81DB-3E4D20879C9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6062CD-02A8-7944-97C9-BD5AA9C5ED43}" type="presOf" srcId="{0D782726-47C3-6E48-81AB-AD85C7FDA2DD}" destId="{6448101F-FEEB-5F43-8892-11DADBAB4038}" srcOrd="0" destOrd="0" presId="urn:microsoft.com/office/officeart/2005/8/layout/vProcess5"/>
    <dgm:cxn modelId="{BCF33889-8398-FA40-8CAD-2B79710F41F0}" type="presOf" srcId="{0D782726-47C3-6E48-81AB-AD85C7FDA2DD}" destId="{F7A342A8-D16D-344B-9CE8-BD6F7858D7E5}" srcOrd="1" destOrd="0" presId="urn:microsoft.com/office/officeart/2005/8/layout/vProcess5"/>
    <dgm:cxn modelId="{A8EC18AA-5F38-C14B-AE5F-5F4840E0B4B5}" type="presOf" srcId="{C68D81F6-E0B6-624C-9D9F-7EBC8BBACE90}" destId="{24404580-AEB9-7449-A40A-775F8799D6EE}" srcOrd="1" destOrd="0" presId="urn:microsoft.com/office/officeart/2005/8/layout/vProcess5"/>
    <dgm:cxn modelId="{585E5A08-64B1-9A40-92EF-12BFC2101240}" type="presOf" srcId="{5945737D-455A-EF4C-982E-DDDA5468A0FB}" destId="{912A5608-D820-1F44-9D7B-70E764BE4287}" srcOrd="0" destOrd="0" presId="urn:microsoft.com/office/officeart/2005/8/layout/vProcess5"/>
    <dgm:cxn modelId="{74E1C352-3248-B143-9FE7-3A4D18FC0A24}" type="presOf" srcId="{C68D81F6-E0B6-624C-9D9F-7EBC8BBACE90}" destId="{8D67BD4F-4FFB-1345-89FB-82CDF45A60BC}" srcOrd="0" destOrd="0" presId="urn:microsoft.com/office/officeart/2005/8/layout/vProcess5"/>
    <dgm:cxn modelId="{FF7ADAE2-0FB3-534B-B05B-C0D14D220219}" type="presOf" srcId="{2139B3D2-9F88-6245-81DB-3E4D20879C9D}" destId="{1B09CAD5-5744-EF41-96D2-0ECBAF3C02C8}" srcOrd="0" destOrd="0" presId="urn:microsoft.com/office/officeart/2005/8/layout/vProcess5"/>
    <dgm:cxn modelId="{5468A8EC-EAEF-454A-B879-6AC07CF185C7}" type="presOf" srcId="{328956CF-D985-074E-A839-9CCD1E8C5348}" destId="{2A31623B-E525-964C-BB1C-1EE314181C83}" srcOrd="0" destOrd="0" presId="urn:microsoft.com/office/officeart/2005/8/layout/vProcess5"/>
    <dgm:cxn modelId="{7CB9EF93-AE6A-AE4B-9391-52AC237DB19E}" srcId="{2139B3D2-9F88-6245-81DB-3E4D20879C9D}" destId="{0D782726-47C3-6E48-81AB-AD85C7FDA2DD}" srcOrd="1" destOrd="0" parTransId="{A4971988-2B8A-8F4A-9FD3-814EE6D9A5A5}" sibTransId="{75B80DB5-1402-C34A-86AA-F4174D83FAD7}"/>
    <dgm:cxn modelId="{AD44AE1C-536B-5240-8325-5D86C6D71EC3}" type="presOf" srcId="{328956CF-D985-074E-A839-9CCD1E8C5348}" destId="{3132CB37-8F88-8847-9209-2F4D1577F93D}" srcOrd="1" destOrd="0" presId="urn:microsoft.com/office/officeart/2005/8/layout/vProcess5"/>
    <dgm:cxn modelId="{2F526508-F01A-3148-9C2B-B5707C9ADD18}" srcId="{2139B3D2-9F88-6245-81DB-3E4D20879C9D}" destId="{328956CF-D985-074E-A839-9CCD1E8C5348}" srcOrd="2" destOrd="0" parTransId="{F9A2F8C4-5524-DB4E-8C7F-3CAE7117C754}" sibTransId="{CC77DC31-FBC9-6C43-94A0-E3FFD17EAE96}"/>
    <dgm:cxn modelId="{988E90E7-8633-2A4E-A3C8-A72E5787EE96}" srcId="{2139B3D2-9F88-6245-81DB-3E4D20879C9D}" destId="{C68D81F6-E0B6-624C-9D9F-7EBC8BBACE90}" srcOrd="0" destOrd="0" parTransId="{B2BB28A4-4D4F-6A40-8348-456E93940208}" sibTransId="{5945737D-455A-EF4C-982E-DDDA5468A0FB}"/>
    <dgm:cxn modelId="{332ACCFB-6837-104D-8F0F-962DE55A75E2}" type="presOf" srcId="{75B80DB5-1402-C34A-86AA-F4174D83FAD7}" destId="{A7AFB778-8D0C-6746-B0D5-49B0CC108FD9}" srcOrd="0" destOrd="0" presId="urn:microsoft.com/office/officeart/2005/8/layout/vProcess5"/>
    <dgm:cxn modelId="{70976170-61BF-094E-A16C-85E6E6FB5B82}" type="presParOf" srcId="{1B09CAD5-5744-EF41-96D2-0ECBAF3C02C8}" destId="{132AAAD6-1701-1D42-905B-2E7CCCFABA69}" srcOrd="0" destOrd="0" presId="urn:microsoft.com/office/officeart/2005/8/layout/vProcess5"/>
    <dgm:cxn modelId="{51142509-4295-8343-A03A-DAB7B8FEA992}" type="presParOf" srcId="{1B09CAD5-5744-EF41-96D2-0ECBAF3C02C8}" destId="{8D67BD4F-4FFB-1345-89FB-82CDF45A60BC}" srcOrd="1" destOrd="0" presId="urn:microsoft.com/office/officeart/2005/8/layout/vProcess5"/>
    <dgm:cxn modelId="{57488B50-4B0B-434F-8DDB-466E5FF9B6EA}" type="presParOf" srcId="{1B09CAD5-5744-EF41-96D2-0ECBAF3C02C8}" destId="{6448101F-FEEB-5F43-8892-11DADBAB4038}" srcOrd="2" destOrd="0" presId="urn:microsoft.com/office/officeart/2005/8/layout/vProcess5"/>
    <dgm:cxn modelId="{90E5524A-7131-D843-A107-304DF4B26095}" type="presParOf" srcId="{1B09CAD5-5744-EF41-96D2-0ECBAF3C02C8}" destId="{2A31623B-E525-964C-BB1C-1EE314181C83}" srcOrd="3" destOrd="0" presId="urn:microsoft.com/office/officeart/2005/8/layout/vProcess5"/>
    <dgm:cxn modelId="{347556C0-93FB-FA46-866A-22AD27EC5CE7}" type="presParOf" srcId="{1B09CAD5-5744-EF41-96D2-0ECBAF3C02C8}" destId="{912A5608-D820-1F44-9D7B-70E764BE4287}" srcOrd="4" destOrd="0" presId="urn:microsoft.com/office/officeart/2005/8/layout/vProcess5"/>
    <dgm:cxn modelId="{7C153E6E-7298-F344-B86D-3AA4B59F43CF}" type="presParOf" srcId="{1B09CAD5-5744-EF41-96D2-0ECBAF3C02C8}" destId="{A7AFB778-8D0C-6746-B0D5-49B0CC108FD9}" srcOrd="5" destOrd="0" presId="urn:microsoft.com/office/officeart/2005/8/layout/vProcess5"/>
    <dgm:cxn modelId="{406CBF5B-7904-2D48-A858-7D3182FEF568}" type="presParOf" srcId="{1B09CAD5-5744-EF41-96D2-0ECBAF3C02C8}" destId="{24404580-AEB9-7449-A40A-775F8799D6EE}" srcOrd="6" destOrd="0" presId="urn:microsoft.com/office/officeart/2005/8/layout/vProcess5"/>
    <dgm:cxn modelId="{EC0606FC-E500-D544-878A-3BCAEA6A76B7}" type="presParOf" srcId="{1B09CAD5-5744-EF41-96D2-0ECBAF3C02C8}" destId="{F7A342A8-D16D-344B-9CE8-BD6F7858D7E5}" srcOrd="7" destOrd="0" presId="urn:microsoft.com/office/officeart/2005/8/layout/vProcess5"/>
    <dgm:cxn modelId="{08084ADC-D064-8344-B627-8AB0AE7BBA35}" type="presParOf" srcId="{1B09CAD5-5744-EF41-96D2-0ECBAF3C02C8}" destId="{3132CB37-8F88-8847-9209-2F4D1577F93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39B3D2-9F88-6245-81DB-3E4D20879C9D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8D81F6-E0B6-624C-9D9F-7EBC8BBACE90}">
      <dgm:prSet phldrT="[Text]"/>
      <dgm:spPr>
        <a:solidFill>
          <a:srgbClr val="DBCFE0"/>
        </a:solidFill>
      </dgm:spPr>
      <dgm:t>
        <a:bodyPr/>
        <a:lstStyle/>
        <a:p>
          <a:r>
            <a:rPr lang="en-US" dirty="0" smtClean="0"/>
            <a:t>Receive </a:t>
          </a:r>
        </a:p>
        <a:p>
          <a:r>
            <a:rPr lang="en-US" dirty="0" smtClean="0"/>
            <a:t>Event Notification</a:t>
          </a:r>
          <a:endParaRPr lang="en-US" dirty="0"/>
        </a:p>
      </dgm:t>
    </dgm:pt>
    <dgm:pt modelId="{B2BB28A4-4D4F-6A40-8348-456E93940208}" type="parTrans" cxnId="{988E90E7-8633-2A4E-A3C8-A72E5787EE96}">
      <dgm:prSet/>
      <dgm:spPr/>
      <dgm:t>
        <a:bodyPr/>
        <a:lstStyle/>
        <a:p>
          <a:endParaRPr lang="en-US"/>
        </a:p>
      </dgm:t>
    </dgm:pt>
    <dgm:pt modelId="{5945737D-455A-EF4C-982E-DDDA5468A0FB}" type="sibTrans" cxnId="{988E90E7-8633-2A4E-A3C8-A72E5787EE96}">
      <dgm:prSet/>
      <dgm:spPr/>
      <dgm:t>
        <a:bodyPr/>
        <a:lstStyle/>
        <a:p>
          <a:endParaRPr lang="en-US"/>
        </a:p>
      </dgm:t>
    </dgm:pt>
    <dgm:pt modelId="{0D782726-47C3-6E48-81AB-AD85C7FDA2DD}">
      <dgm:prSet phldrT="[Text]"/>
      <dgm:spPr/>
      <dgm:t>
        <a:bodyPr/>
        <a:lstStyle/>
        <a:p>
          <a:r>
            <a:rPr lang="en-US" dirty="0" smtClean="0"/>
            <a:t>Seek </a:t>
          </a:r>
        </a:p>
        <a:p>
          <a:r>
            <a:rPr lang="en-US" dirty="0" smtClean="0"/>
            <a:t>Energy Information</a:t>
          </a:r>
          <a:endParaRPr lang="en-US" dirty="0"/>
        </a:p>
      </dgm:t>
    </dgm:pt>
    <dgm:pt modelId="{A4971988-2B8A-8F4A-9FD3-814EE6D9A5A5}" type="parTrans" cxnId="{7CB9EF93-AE6A-AE4B-9391-52AC237DB19E}">
      <dgm:prSet/>
      <dgm:spPr/>
      <dgm:t>
        <a:bodyPr/>
        <a:lstStyle/>
        <a:p>
          <a:endParaRPr lang="en-US"/>
        </a:p>
      </dgm:t>
    </dgm:pt>
    <dgm:pt modelId="{75B80DB5-1402-C34A-86AA-F4174D83FAD7}" type="sibTrans" cxnId="{7CB9EF93-AE6A-AE4B-9391-52AC237DB19E}">
      <dgm:prSet/>
      <dgm:spPr/>
      <dgm:t>
        <a:bodyPr/>
        <a:lstStyle/>
        <a:p>
          <a:endParaRPr lang="en-US"/>
        </a:p>
      </dgm:t>
    </dgm:pt>
    <dgm:pt modelId="{328956CF-D985-074E-A839-9CCD1E8C5348}">
      <dgm:prSet phldrT="[Text]"/>
      <dgm:spPr>
        <a:solidFill>
          <a:srgbClr val="DBCFE0"/>
        </a:solidFill>
      </dgm:spPr>
      <dgm:t>
        <a:bodyPr/>
        <a:lstStyle/>
        <a:p>
          <a:r>
            <a:rPr lang="en-US" dirty="0" smtClean="0"/>
            <a:t>Implement </a:t>
          </a:r>
        </a:p>
        <a:p>
          <a:r>
            <a:rPr lang="en-US" dirty="0" smtClean="0"/>
            <a:t>Appliance Controls</a:t>
          </a:r>
          <a:endParaRPr lang="en-US" dirty="0"/>
        </a:p>
      </dgm:t>
    </dgm:pt>
    <dgm:pt modelId="{F9A2F8C4-5524-DB4E-8C7F-3CAE7117C754}" type="parTrans" cxnId="{2F526508-F01A-3148-9C2B-B5707C9ADD18}">
      <dgm:prSet/>
      <dgm:spPr/>
      <dgm:t>
        <a:bodyPr/>
        <a:lstStyle/>
        <a:p>
          <a:endParaRPr lang="en-US"/>
        </a:p>
      </dgm:t>
    </dgm:pt>
    <dgm:pt modelId="{CC77DC31-FBC9-6C43-94A0-E3FFD17EAE96}" type="sibTrans" cxnId="{2F526508-F01A-3148-9C2B-B5707C9ADD18}">
      <dgm:prSet/>
      <dgm:spPr/>
      <dgm:t>
        <a:bodyPr/>
        <a:lstStyle/>
        <a:p>
          <a:endParaRPr lang="en-US"/>
        </a:p>
      </dgm:t>
    </dgm:pt>
    <dgm:pt modelId="{1B09CAD5-5744-EF41-96D2-0ECBAF3C02C8}" type="pres">
      <dgm:prSet presAssocID="{2139B3D2-9F88-6245-81DB-3E4D20879C9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2AAAD6-1701-1D42-905B-2E7CCCFABA69}" type="pres">
      <dgm:prSet presAssocID="{2139B3D2-9F88-6245-81DB-3E4D20879C9D}" presName="dummyMaxCanvas" presStyleCnt="0">
        <dgm:presLayoutVars/>
      </dgm:prSet>
      <dgm:spPr/>
    </dgm:pt>
    <dgm:pt modelId="{8D67BD4F-4FFB-1345-89FB-82CDF45A60BC}" type="pres">
      <dgm:prSet presAssocID="{2139B3D2-9F88-6245-81DB-3E4D20879C9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8101F-FEEB-5F43-8892-11DADBAB4038}" type="pres">
      <dgm:prSet presAssocID="{2139B3D2-9F88-6245-81DB-3E4D20879C9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1623B-E525-964C-BB1C-1EE314181C83}" type="pres">
      <dgm:prSet presAssocID="{2139B3D2-9F88-6245-81DB-3E4D20879C9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A5608-D820-1F44-9D7B-70E764BE4287}" type="pres">
      <dgm:prSet presAssocID="{2139B3D2-9F88-6245-81DB-3E4D20879C9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FB778-8D0C-6746-B0D5-49B0CC108FD9}" type="pres">
      <dgm:prSet presAssocID="{2139B3D2-9F88-6245-81DB-3E4D20879C9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04580-AEB9-7449-A40A-775F8799D6EE}" type="pres">
      <dgm:prSet presAssocID="{2139B3D2-9F88-6245-81DB-3E4D20879C9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342A8-D16D-344B-9CE8-BD6F7858D7E5}" type="pres">
      <dgm:prSet presAssocID="{2139B3D2-9F88-6245-81DB-3E4D20879C9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2CB37-8F88-8847-9209-2F4D1577F93D}" type="pres">
      <dgm:prSet presAssocID="{2139B3D2-9F88-6245-81DB-3E4D20879C9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85DE65-272F-C442-848C-F028788BC341}" type="presOf" srcId="{C68D81F6-E0B6-624C-9D9F-7EBC8BBACE90}" destId="{8D67BD4F-4FFB-1345-89FB-82CDF45A60BC}" srcOrd="0" destOrd="0" presId="urn:microsoft.com/office/officeart/2005/8/layout/vProcess5"/>
    <dgm:cxn modelId="{DCDBCEF4-B94A-B844-910B-32652F0537F4}" type="presOf" srcId="{75B80DB5-1402-C34A-86AA-F4174D83FAD7}" destId="{A7AFB778-8D0C-6746-B0D5-49B0CC108FD9}" srcOrd="0" destOrd="0" presId="urn:microsoft.com/office/officeart/2005/8/layout/vProcess5"/>
    <dgm:cxn modelId="{7CB9EF93-AE6A-AE4B-9391-52AC237DB19E}" srcId="{2139B3D2-9F88-6245-81DB-3E4D20879C9D}" destId="{0D782726-47C3-6E48-81AB-AD85C7FDA2DD}" srcOrd="1" destOrd="0" parTransId="{A4971988-2B8A-8F4A-9FD3-814EE6D9A5A5}" sibTransId="{75B80DB5-1402-C34A-86AA-F4174D83FAD7}"/>
    <dgm:cxn modelId="{EEBC1261-BEFE-6C40-ADE2-8278DDE18F52}" type="presOf" srcId="{5945737D-455A-EF4C-982E-DDDA5468A0FB}" destId="{912A5608-D820-1F44-9D7B-70E764BE4287}" srcOrd="0" destOrd="0" presId="urn:microsoft.com/office/officeart/2005/8/layout/vProcess5"/>
    <dgm:cxn modelId="{7AB577E6-0208-FA49-B6BA-B63FEA4C9049}" type="presOf" srcId="{C68D81F6-E0B6-624C-9D9F-7EBC8BBACE90}" destId="{24404580-AEB9-7449-A40A-775F8799D6EE}" srcOrd="1" destOrd="0" presId="urn:microsoft.com/office/officeart/2005/8/layout/vProcess5"/>
    <dgm:cxn modelId="{FA9B3C25-D3D3-5247-A55E-665F87A9900B}" type="presOf" srcId="{328956CF-D985-074E-A839-9CCD1E8C5348}" destId="{2A31623B-E525-964C-BB1C-1EE314181C83}" srcOrd="0" destOrd="0" presId="urn:microsoft.com/office/officeart/2005/8/layout/vProcess5"/>
    <dgm:cxn modelId="{817D59CA-D382-B347-9133-3CD0374843FB}" type="presOf" srcId="{328956CF-D985-074E-A839-9CCD1E8C5348}" destId="{3132CB37-8F88-8847-9209-2F4D1577F93D}" srcOrd="1" destOrd="0" presId="urn:microsoft.com/office/officeart/2005/8/layout/vProcess5"/>
    <dgm:cxn modelId="{2F526508-F01A-3148-9C2B-B5707C9ADD18}" srcId="{2139B3D2-9F88-6245-81DB-3E4D20879C9D}" destId="{328956CF-D985-074E-A839-9CCD1E8C5348}" srcOrd="2" destOrd="0" parTransId="{F9A2F8C4-5524-DB4E-8C7F-3CAE7117C754}" sibTransId="{CC77DC31-FBC9-6C43-94A0-E3FFD17EAE96}"/>
    <dgm:cxn modelId="{988E90E7-8633-2A4E-A3C8-A72E5787EE96}" srcId="{2139B3D2-9F88-6245-81DB-3E4D20879C9D}" destId="{C68D81F6-E0B6-624C-9D9F-7EBC8BBACE90}" srcOrd="0" destOrd="0" parTransId="{B2BB28A4-4D4F-6A40-8348-456E93940208}" sibTransId="{5945737D-455A-EF4C-982E-DDDA5468A0FB}"/>
    <dgm:cxn modelId="{19091E75-F0D2-9E4D-8A5E-D3FA4F15875A}" type="presOf" srcId="{2139B3D2-9F88-6245-81DB-3E4D20879C9D}" destId="{1B09CAD5-5744-EF41-96D2-0ECBAF3C02C8}" srcOrd="0" destOrd="0" presId="urn:microsoft.com/office/officeart/2005/8/layout/vProcess5"/>
    <dgm:cxn modelId="{30F89CA4-EA88-1E40-8C5F-F036416D7647}" type="presOf" srcId="{0D782726-47C3-6E48-81AB-AD85C7FDA2DD}" destId="{F7A342A8-D16D-344B-9CE8-BD6F7858D7E5}" srcOrd="1" destOrd="0" presId="urn:microsoft.com/office/officeart/2005/8/layout/vProcess5"/>
    <dgm:cxn modelId="{7B373EB6-4874-ED49-8C8C-4F6836925408}" type="presOf" srcId="{0D782726-47C3-6E48-81AB-AD85C7FDA2DD}" destId="{6448101F-FEEB-5F43-8892-11DADBAB4038}" srcOrd="0" destOrd="0" presId="urn:microsoft.com/office/officeart/2005/8/layout/vProcess5"/>
    <dgm:cxn modelId="{2BE83A7B-B384-E24D-AF8A-8843E8032C17}" type="presParOf" srcId="{1B09CAD5-5744-EF41-96D2-0ECBAF3C02C8}" destId="{132AAAD6-1701-1D42-905B-2E7CCCFABA69}" srcOrd="0" destOrd="0" presId="urn:microsoft.com/office/officeart/2005/8/layout/vProcess5"/>
    <dgm:cxn modelId="{023EC474-3F72-7941-8651-F159460066B9}" type="presParOf" srcId="{1B09CAD5-5744-EF41-96D2-0ECBAF3C02C8}" destId="{8D67BD4F-4FFB-1345-89FB-82CDF45A60BC}" srcOrd="1" destOrd="0" presId="urn:microsoft.com/office/officeart/2005/8/layout/vProcess5"/>
    <dgm:cxn modelId="{DE1736A5-E5F4-CA46-A11F-8CB7D2DA93D5}" type="presParOf" srcId="{1B09CAD5-5744-EF41-96D2-0ECBAF3C02C8}" destId="{6448101F-FEEB-5F43-8892-11DADBAB4038}" srcOrd="2" destOrd="0" presId="urn:microsoft.com/office/officeart/2005/8/layout/vProcess5"/>
    <dgm:cxn modelId="{4C66D433-468A-C14C-87D1-11AE7CA86C09}" type="presParOf" srcId="{1B09CAD5-5744-EF41-96D2-0ECBAF3C02C8}" destId="{2A31623B-E525-964C-BB1C-1EE314181C83}" srcOrd="3" destOrd="0" presId="urn:microsoft.com/office/officeart/2005/8/layout/vProcess5"/>
    <dgm:cxn modelId="{3BFAA1A0-0DD9-4248-AEB1-7660633BF3D3}" type="presParOf" srcId="{1B09CAD5-5744-EF41-96D2-0ECBAF3C02C8}" destId="{912A5608-D820-1F44-9D7B-70E764BE4287}" srcOrd="4" destOrd="0" presId="urn:microsoft.com/office/officeart/2005/8/layout/vProcess5"/>
    <dgm:cxn modelId="{CCD77B7F-45DC-7C46-8857-88B300858D82}" type="presParOf" srcId="{1B09CAD5-5744-EF41-96D2-0ECBAF3C02C8}" destId="{A7AFB778-8D0C-6746-B0D5-49B0CC108FD9}" srcOrd="5" destOrd="0" presId="urn:microsoft.com/office/officeart/2005/8/layout/vProcess5"/>
    <dgm:cxn modelId="{B8736BF2-A042-094A-ABC0-155002E1ADE6}" type="presParOf" srcId="{1B09CAD5-5744-EF41-96D2-0ECBAF3C02C8}" destId="{24404580-AEB9-7449-A40A-775F8799D6EE}" srcOrd="6" destOrd="0" presId="urn:microsoft.com/office/officeart/2005/8/layout/vProcess5"/>
    <dgm:cxn modelId="{D84D32DE-6773-254F-B288-BFB8C51F77F9}" type="presParOf" srcId="{1B09CAD5-5744-EF41-96D2-0ECBAF3C02C8}" destId="{F7A342A8-D16D-344B-9CE8-BD6F7858D7E5}" srcOrd="7" destOrd="0" presId="urn:microsoft.com/office/officeart/2005/8/layout/vProcess5"/>
    <dgm:cxn modelId="{9B74E247-AAA0-464C-8429-F2E287D63821}" type="presParOf" srcId="{1B09CAD5-5744-EF41-96D2-0ECBAF3C02C8}" destId="{3132CB37-8F88-8847-9209-2F4D1577F93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39B3D2-9F88-6245-81DB-3E4D20879C9D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8D81F6-E0B6-624C-9D9F-7EBC8BBACE90}">
      <dgm:prSet phldrT="[Text]"/>
      <dgm:spPr>
        <a:solidFill>
          <a:srgbClr val="DBCFE0"/>
        </a:solidFill>
      </dgm:spPr>
      <dgm:t>
        <a:bodyPr/>
        <a:lstStyle/>
        <a:p>
          <a:r>
            <a:rPr lang="en-US" dirty="0" smtClean="0"/>
            <a:t>Receive </a:t>
          </a:r>
        </a:p>
        <a:p>
          <a:r>
            <a:rPr lang="en-US" dirty="0" smtClean="0"/>
            <a:t>Event Notification</a:t>
          </a:r>
          <a:endParaRPr lang="en-US" dirty="0"/>
        </a:p>
      </dgm:t>
    </dgm:pt>
    <dgm:pt modelId="{B2BB28A4-4D4F-6A40-8348-456E93940208}" type="parTrans" cxnId="{988E90E7-8633-2A4E-A3C8-A72E5787EE96}">
      <dgm:prSet/>
      <dgm:spPr/>
      <dgm:t>
        <a:bodyPr/>
        <a:lstStyle/>
        <a:p>
          <a:endParaRPr lang="en-US"/>
        </a:p>
      </dgm:t>
    </dgm:pt>
    <dgm:pt modelId="{5945737D-455A-EF4C-982E-DDDA5468A0FB}" type="sibTrans" cxnId="{988E90E7-8633-2A4E-A3C8-A72E5787EE96}">
      <dgm:prSet/>
      <dgm:spPr/>
      <dgm:t>
        <a:bodyPr/>
        <a:lstStyle/>
        <a:p>
          <a:endParaRPr lang="en-US"/>
        </a:p>
      </dgm:t>
    </dgm:pt>
    <dgm:pt modelId="{0D782726-47C3-6E48-81AB-AD85C7FDA2DD}">
      <dgm:prSet phldrT="[Text]"/>
      <dgm:spPr>
        <a:solidFill>
          <a:srgbClr val="DBCFE0"/>
        </a:solidFill>
      </dgm:spPr>
      <dgm:t>
        <a:bodyPr/>
        <a:lstStyle/>
        <a:p>
          <a:r>
            <a:rPr lang="en-US" dirty="0" smtClean="0"/>
            <a:t>Seek </a:t>
          </a:r>
        </a:p>
        <a:p>
          <a:r>
            <a:rPr lang="en-US" dirty="0" smtClean="0"/>
            <a:t>Energy Information</a:t>
          </a:r>
          <a:endParaRPr lang="en-US" dirty="0"/>
        </a:p>
      </dgm:t>
    </dgm:pt>
    <dgm:pt modelId="{A4971988-2B8A-8F4A-9FD3-814EE6D9A5A5}" type="parTrans" cxnId="{7CB9EF93-AE6A-AE4B-9391-52AC237DB19E}">
      <dgm:prSet/>
      <dgm:spPr/>
      <dgm:t>
        <a:bodyPr/>
        <a:lstStyle/>
        <a:p>
          <a:endParaRPr lang="en-US"/>
        </a:p>
      </dgm:t>
    </dgm:pt>
    <dgm:pt modelId="{75B80DB5-1402-C34A-86AA-F4174D83FAD7}" type="sibTrans" cxnId="{7CB9EF93-AE6A-AE4B-9391-52AC237DB19E}">
      <dgm:prSet/>
      <dgm:spPr/>
      <dgm:t>
        <a:bodyPr/>
        <a:lstStyle/>
        <a:p>
          <a:endParaRPr lang="en-US"/>
        </a:p>
      </dgm:t>
    </dgm:pt>
    <dgm:pt modelId="{328956CF-D985-074E-A839-9CCD1E8C5348}">
      <dgm:prSet phldrT="[Text]"/>
      <dgm:spPr/>
      <dgm:t>
        <a:bodyPr/>
        <a:lstStyle/>
        <a:p>
          <a:r>
            <a:rPr lang="en-US" dirty="0" smtClean="0"/>
            <a:t>Implement </a:t>
          </a:r>
        </a:p>
        <a:p>
          <a:r>
            <a:rPr lang="en-US" dirty="0" smtClean="0"/>
            <a:t>Appliance Controls</a:t>
          </a:r>
          <a:endParaRPr lang="en-US" dirty="0"/>
        </a:p>
      </dgm:t>
    </dgm:pt>
    <dgm:pt modelId="{F9A2F8C4-5524-DB4E-8C7F-3CAE7117C754}" type="parTrans" cxnId="{2F526508-F01A-3148-9C2B-B5707C9ADD18}">
      <dgm:prSet/>
      <dgm:spPr/>
      <dgm:t>
        <a:bodyPr/>
        <a:lstStyle/>
        <a:p>
          <a:endParaRPr lang="en-US"/>
        </a:p>
      </dgm:t>
    </dgm:pt>
    <dgm:pt modelId="{CC77DC31-FBC9-6C43-94A0-E3FFD17EAE96}" type="sibTrans" cxnId="{2F526508-F01A-3148-9C2B-B5707C9ADD18}">
      <dgm:prSet/>
      <dgm:spPr/>
      <dgm:t>
        <a:bodyPr/>
        <a:lstStyle/>
        <a:p>
          <a:endParaRPr lang="en-US"/>
        </a:p>
      </dgm:t>
    </dgm:pt>
    <dgm:pt modelId="{1B09CAD5-5744-EF41-96D2-0ECBAF3C02C8}" type="pres">
      <dgm:prSet presAssocID="{2139B3D2-9F88-6245-81DB-3E4D20879C9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2AAAD6-1701-1D42-905B-2E7CCCFABA69}" type="pres">
      <dgm:prSet presAssocID="{2139B3D2-9F88-6245-81DB-3E4D20879C9D}" presName="dummyMaxCanvas" presStyleCnt="0">
        <dgm:presLayoutVars/>
      </dgm:prSet>
      <dgm:spPr/>
    </dgm:pt>
    <dgm:pt modelId="{8D67BD4F-4FFB-1345-89FB-82CDF45A60BC}" type="pres">
      <dgm:prSet presAssocID="{2139B3D2-9F88-6245-81DB-3E4D20879C9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8101F-FEEB-5F43-8892-11DADBAB4038}" type="pres">
      <dgm:prSet presAssocID="{2139B3D2-9F88-6245-81DB-3E4D20879C9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1623B-E525-964C-BB1C-1EE314181C83}" type="pres">
      <dgm:prSet presAssocID="{2139B3D2-9F88-6245-81DB-3E4D20879C9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A5608-D820-1F44-9D7B-70E764BE4287}" type="pres">
      <dgm:prSet presAssocID="{2139B3D2-9F88-6245-81DB-3E4D20879C9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FB778-8D0C-6746-B0D5-49B0CC108FD9}" type="pres">
      <dgm:prSet presAssocID="{2139B3D2-9F88-6245-81DB-3E4D20879C9D}" presName="ThreeConn_2-3" presStyleLbl="fgAccFollowNode1" presStyleIdx="1" presStyleCnt="2" custLinFactNeighborY="-2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04580-AEB9-7449-A40A-775F8799D6EE}" type="pres">
      <dgm:prSet presAssocID="{2139B3D2-9F88-6245-81DB-3E4D20879C9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342A8-D16D-344B-9CE8-BD6F7858D7E5}" type="pres">
      <dgm:prSet presAssocID="{2139B3D2-9F88-6245-81DB-3E4D20879C9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2CB37-8F88-8847-9209-2F4D1577F93D}" type="pres">
      <dgm:prSet presAssocID="{2139B3D2-9F88-6245-81DB-3E4D20879C9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F086CB-2032-3C4E-9283-536FAF501AE3}" type="presOf" srcId="{0D782726-47C3-6E48-81AB-AD85C7FDA2DD}" destId="{6448101F-FEEB-5F43-8892-11DADBAB4038}" srcOrd="0" destOrd="0" presId="urn:microsoft.com/office/officeart/2005/8/layout/vProcess5"/>
    <dgm:cxn modelId="{F4CF3C70-6B08-D14F-84A6-F5B72B791636}" type="presOf" srcId="{0D782726-47C3-6E48-81AB-AD85C7FDA2DD}" destId="{F7A342A8-D16D-344B-9CE8-BD6F7858D7E5}" srcOrd="1" destOrd="0" presId="urn:microsoft.com/office/officeart/2005/8/layout/vProcess5"/>
    <dgm:cxn modelId="{28566A9B-D750-A84F-B1D5-9D657286D261}" type="presOf" srcId="{C68D81F6-E0B6-624C-9D9F-7EBC8BBACE90}" destId="{24404580-AEB9-7449-A40A-775F8799D6EE}" srcOrd="1" destOrd="0" presId="urn:microsoft.com/office/officeart/2005/8/layout/vProcess5"/>
    <dgm:cxn modelId="{11075A2F-1F87-3141-83EA-199A83A297B7}" type="presOf" srcId="{328956CF-D985-074E-A839-9CCD1E8C5348}" destId="{3132CB37-8F88-8847-9209-2F4D1577F93D}" srcOrd="1" destOrd="0" presId="urn:microsoft.com/office/officeart/2005/8/layout/vProcess5"/>
    <dgm:cxn modelId="{7CB9EF93-AE6A-AE4B-9391-52AC237DB19E}" srcId="{2139B3D2-9F88-6245-81DB-3E4D20879C9D}" destId="{0D782726-47C3-6E48-81AB-AD85C7FDA2DD}" srcOrd="1" destOrd="0" parTransId="{A4971988-2B8A-8F4A-9FD3-814EE6D9A5A5}" sibTransId="{75B80DB5-1402-C34A-86AA-F4174D83FAD7}"/>
    <dgm:cxn modelId="{4686FEFA-9D26-2540-9F14-6E51B97BA22C}" type="presOf" srcId="{C68D81F6-E0B6-624C-9D9F-7EBC8BBACE90}" destId="{8D67BD4F-4FFB-1345-89FB-82CDF45A60BC}" srcOrd="0" destOrd="0" presId="urn:microsoft.com/office/officeart/2005/8/layout/vProcess5"/>
    <dgm:cxn modelId="{DEE6C815-B2EA-9646-96B3-B6FAB4B469A6}" type="presOf" srcId="{328956CF-D985-074E-A839-9CCD1E8C5348}" destId="{2A31623B-E525-964C-BB1C-1EE314181C83}" srcOrd="0" destOrd="0" presId="urn:microsoft.com/office/officeart/2005/8/layout/vProcess5"/>
    <dgm:cxn modelId="{84B5E364-53AC-3448-BD9F-41553FADD925}" type="presOf" srcId="{5945737D-455A-EF4C-982E-DDDA5468A0FB}" destId="{912A5608-D820-1F44-9D7B-70E764BE4287}" srcOrd="0" destOrd="0" presId="urn:microsoft.com/office/officeart/2005/8/layout/vProcess5"/>
    <dgm:cxn modelId="{2F526508-F01A-3148-9C2B-B5707C9ADD18}" srcId="{2139B3D2-9F88-6245-81DB-3E4D20879C9D}" destId="{328956CF-D985-074E-A839-9CCD1E8C5348}" srcOrd="2" destOrd="0" parTransId="{F9A2F8C4-5524-DB4E-8C7F-3CAE7117C754}" sibTransId="{CC77DC31-FBC9-6C43-94A0-E3FFD17EAE96}"/>
    <dgm:cxn modelId="{65171117-5DE6-5248-AB31-C868567B5998}" type="presOf" srcId="{75B80DB5-1402-C34A-86AA-F4174D83FAD7}" destId="{A7AFB778-8D0C-6746-B0D5-49B0CC108FD9}" srcOrd="0" destOrd="0" presId="urn:microsoft.com/office/officeart/2005/8/layout/vProcess5"/>
    <dgm:cxn modelId="{988E90E7-8633-2A4E-A3C8-A72E5787EE96}" srcId="{2139B3D2-9F88-6245-81DB-3E4D20879C9D}" destId="{C68D81F6-E0B6-624C-9D9F-7EBC8BBACE90}" srcOrd="0" destOrd="0" parTransId="{B2BB28A4-4D4F-6A40-8348-456E93940208}" sibTransId="{5945737D-455A-EF4C-982E-DDDA5468A0FB}"/>
    <dgm:cxn modelId="{005B727B-7633-F24E-80A4-8A6A70F9B550}" type="presOf" srcId="{2139B3D2-9F88-6245-81DB-3E4D20879C9D}" destId="{1B09CAD5-5744-EF41-96D2-0ECBAF3C02C8}" srcOrd="0" destOrd="0" presId="urn:microsoft.com/office/officeart/2005/8/layout/vProcess5"/>
    <dgm:cxn modelId="{DF723451-D7F1-3E48-A2E9-ED9731F4D4F1}" type="presParOf" srcId="{1B09CAD5-5744-EF41-96D2-0ECBAF3C02C8}" destId="{132AAAD6-1701-1D42-905B-2E7CCCFABA69}" srcOrd="0" destOrd="0" presId="urn:microsoft.com/office/officeart/2005/8/layout/vProcess5"/>
    <dgm:cxn modelId="{204C4BEE-F069-C248-9888-303808E16969}" type="presParOf" srcId="{1B09CAD5-5744-EF41-96D2-0ECBAF3C02C8}" destId="{8D67BD4F-4FFB-1345-89FB-82CDF45A60BC}" srcOrd="1" destOrd="0" presId="urn:microsoft.com/office/officeart/2005/8/layout/vProcess5"/>
    <dgm:cxn modelId="{7D95EE18-70B6-AB46-B4DC-75516FAF712B}" type="presParOf" srcId="{1B09CAD5-5744-EF41-96D2-0ECBAF3C02C8}" destId="{6448101F-FEEB-5F43-8892-11DADBAB4038}" srcOrd="2" destOrd="0" presId="urn:microsoft.com/office/officeart/2005/8/layout/vProcess5"/>
    <dgm:cxn modelId="{185655D6-9A25-CE4D-BA01-4C484EA2788D}" type="presParOf" srcId="{1B09CAD5-5744-EF41-96D2-0ECBAF3C02C8}" destId="{2A31623B-E525-964C-BB1C-1EE314181C83}" srcOrd="3" destOrd="0" presId="urn:microsoft.com/office/officeart/2005/8/layout/vProcess5"/>
    <dgm:cxn modelId="{1224B540-69B7-8649-826B-4FFC1309C781}" type="presParOf" srcId="{1B09CAD5-5744-EF41-96D2-0ECBAF3C02C8}" destId="{912A5608-D820-1F44-9D7B-70E764BE4287}" srcOrd="4" destOrd="0" presId="urn:microsoft.com/office/officeart/2005/8/layout/vProcess5"/>
    <dgm:cxn modelId="{566267F3-7F69-044F-A7A4-09C498620E48}" type="presParOf" srcId="{1B09CAD5-5744-EF41-96D2-0ECBAF3C02C8}" destId="{A7AFB778-8D0C-6746-B0D5-49B0CC108FD9}" srcOrd="5" destOrd="0" presId="urn:microsoft.com/office/officeart/2005/8/layout/vProcess5"/>
    <dgm:cxn modelId="{EFE4B6DB-D07B-8A47-898A-87D3790B656C}" type="presParOf" srcId="{1B09CAD5-5744-EF41-96D2-0ECBAF3C02C8}" destId="{24404580-AEB9-7449-A40A-775F8799D6EE}" srcOrd="6" destOrd="0" presId="urn:microsoft.com/office/officeart/2005/8/layout/vProcess5"/>
    <dgm:cxn modelId="{DD6E9D08-B478-2F43-AD0D-4FE9B2CB8D44}" type="presParOf" srcId="{1B09CAD5-5744-EF41-96D2-0ECBAF3C02C8}" destId="{F7A342A8-D16D-344B-9CE8-BD6F7858D7E5}" srcOrd="7" destOrd="0" presId="urn:microsoft.com/office/officeart/2005/8/layout/vProcess5"/>
    <dgm:cxn modelId="{4183DB95-36C1-8643-8B73-74E76F91CA2D}" type="presParOf" srcId="{1B09CAD5-5744-EF41-96D2-0ECBAF3C02C8}" destId="{3132CB37-8F88-8847-9209-2F4D1577F93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67BD4F-4FFB-1345-89FB-82CDF45A60BC}">
      <dsp:nvSpPr>
        <dsp:cNvPr id="0" name=""/>
        <dsp:cNvSpPr/>
      </dsp:nvSpPr>
      <dsp:spPr>
        <a:xfrm>
          <a:off x="0" y="0"/>
          <a:ext cx="6423025" cy="1243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Receive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Event Notification</a:t>
          </a:r>
          <a:endParaRPr lang="en-US" sz="2800" kern="1200" dirty="0"/>
        </a:p>
      </dsp:txBody>
      <dsp:txXfrm>
        <a:off x="0" y="0"/>
        <a:ext cx="5154044" cy="1243488"/>
      </dsp:txXfrm>
    </dsp:sp>
    <dsp:sp modelId="{6448101F-FEEB-5F43-8892-11DADBAB4038}">
      <dsp:nvSpPr>
        <dsp:cNvPr id="0" name=""/>
        <dsp:cNvSpPr/>
      </dsp:nvSpPr>
      <dsp:spPr>
        <a:xfrm>
          <a:off x="566737" y="1450737"/>
          <a:ext cx="6423025" cy="1243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Seek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Energy Information</a:t>
          </a:r>
          <a:endParaRPr lang="en-US" sz="2800" kern="1200" dirty="0"/>
        </a:p>
      </dsp:txBody>
      <dsp:txXfrm>
        <a:off x="566737" y="1450737"/>
        <a:ext cx="5048019" cy="1243488"/>
      </dsp:txXfrm>
    </dsp:sp>
    <dsp:sp modelId="{2A31623B-E525-964C-BB1C-1EE314181C83}">
      <dsp:nvSpPr>
        <dsp:cNvPr id="0" name=""/>
        <dsp:cNvSpPr/>
      </dsp:nvSpPr>
      <dsp:spPr>
        <a:xfrm>
          <a:off x="1133474" y="2901474"/>
          <a:ext cx="6423025" cy="1243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Implement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Appliance Controls</a:t>
          </a:r>
          <a:endParaRPr lang="en-US" sz="2800" kern="1200" dirty="0"/>
        </a:p>
      </dsp:txBody>
      <dsp:txXfrm>
        <a:off x="1133474" y="2901474"/>
        <a:ext cx="5048019" cy="1243488"/>
      </dsp:txXfrm>
    </dsp:sp>
    <dsp:sp modelId="{912A5608-D820-1F44-9D7B-70E764BE4287}">
      <dsp:nvSpPr>
        <dsp:cNvPr id="0" name=""/>
        <dsp:cNvSpPr/>
      </dsp:nvSpPr>
      <dsp:spPr>
        <a:xfrm>
          <a:off x="5614757" y="942979"/>
          <a:ext cx="808267" cy="80826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614757" y="942979"/>
        <a:ext cx="808267" cy="808267"/>
      </dsp:txXfrm>
    </dsp:sp>
    <dsp:sp modelId="{A7AFB778-8D0C-6746-B0D5-49B0CC108FD9}">
      <dsp:nvSpPr>
        <dsp:cNvPr id="0" name=""/>
        <dsp:cNvSpPr/>
      </dsp:nvSpPr>
      <dsp:spPr>
        <a:xfrm>
          <a:off x="6181494" y="2385426"/>
          <a:ext cx="808267" cy="80826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181494" y="2385426"/>
        <a:ext cx="808267" cy="8082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67BD4F-4FFB-1345-89FB-82CDF45A60BC}">
      <dsp:nvSpPr>
        <dsp:cNvPr id="0" name=""/>
        <dsp:cNvSpPr/>
      </dsp:nvSpPr>
      <dsp:spPr>
        <a:xfrm>
          <a:off x="0" y="0"/>
          <a:ext cx="6423025" cy="1243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Receive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Event Notification</a:t>
          </a:r>
          <a:endParaRPr lang="en-US" sz="2800" kern="1200" dirty="0"/>
        </a:p>
      </dsp:txBody>
      <dsp:txXfrm>
        <a:off x="0" y="0"/>
        <a:ext cx="5154044" cy="1243488"/>
      </dsp:txXfrm>
    </dsp:sp>
    <dsp:sp modelId="{6448101F-FEEB-5F43-8892-11DADBAB4038}">
      <dsp:nvSpPr>
        <dsp:cNvPr id="0" name=""/>
        <dsp:cNvSpPr/>
      </dsp:nvSpPr>
      <dsp:spPr>
        <a:xfrm>
          <a:off x="566737" y="1450737"/>
          <a:ext cx="6423025" cy="1243488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Seek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Energy Information</a:t>
          </a:r>
          <a:endParaRPr lang="en-US" sz="2800" kern="1200" dirty="0"/>
        </a:p>
      </dsp:txBody>
      <dsp:txXfrm>
        <a:off x="566737" y="1450737"/>
        <a:ext cx="5048019" cy="1243488"/>
      </dsp:txXfrm>
    </dsp:sp>
    <dsp:sp modelId="{2A31623B-E525-964C-BB1C-1EE314181C83}">
      <dsp:nvSpPr>
        <dsp:cNvPr id="0" name=""/>
        <dsp:cNvSpPr/>
      </dsp:nvSpPr>
      <dsp:spPr>
        <a:xfrm>
          <a:off x="1133474" y="2901474"/>
          <a:ext cx="6423025" cy="1243488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Implement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Appliance Controls</a:t>
          </a:r>
          <a:endParaRPr lang="en-US" sz="2800" kern="1200" dirty="0"/>
        </a:p>
      </dsp:txBody>
      <dsp:txXfrm>
        <a:off x="1133474" y="2901474"/>
        <a:ext cx="5048019" cy="1243488"/>
      </dsp:txXfrm>
    </dsp:sp>
    <dsp:sp modelId="{912A5608-D820-1F44-9D7B-70E764BE4287}">
      <dsp:nvSpPr>
        <dsp:cNvPr id="0" name=""/>
        <dsp:cNvSpPr/>
      </dsp:nvSpPr>
      <dsp:spPr>
        <a:xfrm>
          <a:off x="5614757" y="942979"/>
          <a:ext cx="808267" cy="80826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614757" y="942979"/>
        <a:ext cx="808267" cy="808267"/>
      </dsp:txXfrm>
    </dsp:sp>
    <dsp:sp modelId="{A7AFB778-8D0C-6746-B0D5-49B0CC108FD9}">
      <dsp:nvSpPr>
        <dsp:cNvPr id="0" name=""/>
        <dsp:cNvSpPr/>
      </dsp:nvSpPr>
      <dsp:spPr>
        <a:xfrm>
          <a:off x="6181494" y="2385426"/>
          <a:ext cx="808267" cy="80826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181494" y="2385426"/>
        <a:ext cx="808267" cy="80826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67BD4F-4FFB-1345-89FB-82CDF45A60BC}">
      <dsp:nvSpPr>
        <dsp:cNvPr id="0" name=""/>
        <dsp:cNvSpPr/>
      </dsp:nvSpPr>
      <dsp:spPr>
        <a:xfrm>
          <a:off x="0" y="0"/>
          <a:ext cx="6423025" cy="1243488"/>
        </a:xfrm>
        <a:prstGeom prst="roundRect">
          <a:avLst>
            <a:gd name="adj" fmla="val 10000"/>
          </a:avLst>
        </a:prstGeom>
        <a:solidFill>
          <a:srgbClr val="DBCFE0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Receive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Event Notification</a:t>
          </a:r>
          <a:endParaRPr lang="en-US" sz="2800" kern="1200" dirty="0"/>
        </a:p>
      </dsp:txBody>
      <dsp:txXfrm>
        <a:off x="0" y="0"/>
        <a:ext cx="5154044" cy="1243488"/>
      </dsp:txXfrm>
    </dsp:sp>
    <dsp:sp modelId="{6448101F-FEEB-5F43-8892-11DADBAB4038}">
      <dsp:nvSpPr>
        <dsp:cNvPr id="0" name=""/>
        <dsp:cNvSpPr/>
      </dsp:nvSpPr>
      <dsp:spPr>
        <a:xfrm>
          <a:off x="566737" y="1450737"/>
          <a:ext cx="6423025" cy="1243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Seek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Energy Information</a:t>
          </a:r>
          <a:endParaRPr lang="en-US" sz="2800" kern="1200" dirty="0"/>
        </a:p>
      </dsp:txBody>
      <dsp:txXfrm>
        <a:off x="566737" y="1450737"/>
        <a:ext cx="5048019" cy="1243488"/>
      </dsp:txXfrm>
    </dsp:sp>
    <dsp:sp modelId="{2A31623B-E525-964C-BB1C-1EE314181C83}">
      <dsp:nvSpPr>
        <dsp:cNvPr id="0" name=""/>
        <dsp:cNvSpPr/>
      </dsp:nvSpPr>
      <dsp:spPr>
        <a:xfrm>
          <a:off x="1133474" y="2901474"/>
          <a:ext cx="6423025" cy="1243488"/>
        </a:xfrm>
        <a:prstGeom prst="roundRect">
          <a:avLst>
            <a:gd name="adj" fmla="val 10000"/>
          </a:avLst>
        </a:prstGeom>
        <a:solidFill>
          <a:srgbClr val="DBCFE0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Implement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Appliance Controls</a:t>
          </a:r>
          <a:endParaRPr lang="en-US" sz="2800" kern="1200" dirty="0"/>
        </a:p>
      </dsp:txBody>
      <dsp:txXfrm>
        <a:off x="1133474" y="2901474"/>
        <a:ext cx="5048019" cy="1243488"/>
      </dsp:txXfrm>
    </dsp:sp>
    <dsp:sp modelId="{912A5608-D820-1F44-9D7B-70E764BE4287}">
      <dsp:nvSpPr>
        <dsp:cNvPr id="0" name=""/>
        <dsp:cNvSpPr/>
      </dsp:nvSpPr>
      <dsp:spPr>
        <a:xfrm>
          <a:off x="5614757" y="942979"/>
          <a:ext cx="808267" cy="80826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614757" y="942979"/>
        <a:ext cx="808267" cy="808267"/>
      </dsp:txXfrm>
    </dsp:sp>
    <dsp:sp modelId="{A7AFB778-8D0C-6746-B0D5-49B0CC108FD9}">
      <dsp:nvSpPr>
        <dsp:cNvPr id="0" name=""/>
        <dsp:cNvSpPr/>
      </dsp:nvSpPr>
      <dsp:spPr>
        <a:xfrm>
          <a:off x="6181494" y="2385426"/>
          <a:ext cx="808267" cy="80826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181494" y="2385426"/>
        <a:ext cx="808267" cy="80826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67BD4F-4FFB-1345-89FB-82CDF45A60BC}">
      <dsp:nvSpPr>
        <dsp:cNvPr id="0" name=""/>
        <dsp:cNvSpPr/>
      </dsp:nvSpPr>
      <dsp:spPr>
        <a:xfrm>
          <a:off x="0" y="0"/>
          <a:ext cx="6423025" cy="1243488"/>
        </a:xfrm>
        <a:prstGeom prst="roundRect">
          <a:avLst>
            <a:gd name="adj" fmla="val 10000"/>
          </a:avLst>
        </a:prstGeom>
        <a:solidFill>
          <a:srgbClr val="DBCFE0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Receive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Event Notification</a:t>
          </a:r>
          <a:endParaRPr lang="en-US" sz="2800" kern="1200" dirty="0"/>
        </a:p>
      </dsp:txBody>
      <dsp:txXfrm>
        <a:off x="0" y="0"/>
        <a:ext cx="5154044" cy="1243488"/>
      </dsp:txXfrm>
    </dsp:sp>
    <dsp:sp modelId="{6448101F-FEEB-5F43-8892-11DADBAB4038}">
      <dsp:nvSpPr>
        <dsp:cNvPr id="0" name=""/>
        <dsp:cNvSpPr/>
      </dsp:nvSpPr>
      <dsp:spPr>
        <a:xfrm>
          <a:off x="566737" y="1450737"/>
          <a:ext cx="6423025" cy="1243488"/>
        </a:xfrm>
        <a:prstGeom prst="roundRect">
          <a:avLst>
            <a:gd name="adj" fmla="val 10000"/>
          </a:avLst>
        </a:prstGeom>
        <a:solidFill>
          <a:srgbClr val="DBCFE0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Seek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Energy Information</a:t>
          </a:r>
          <a:endParaRPr lang="en-US" sz="2800" kern="1200" dirty="0"/>
        </a:p>
      </dsp:txBody>
      <dsp:txXfrm>
        <a:off x="566737" y="1450737"/>
        <a:ext cx="5048019" cy="1243488"/>
      </dsp:txXfrm>
    </dsp:sp>
    <dsp:sp modelId="{2A31623B-E525-964C-BB1C-1EE314181C83}">
      <dsp:nvSpPr>
        <dsp:cNvPr id="0" name=""/>
        <dsp:cNvSpPr/>
      </dsp:nvSpPr>
      <dsp:spPr>
        <a:xfrm>
          <a:off x="1133474" y="2901474"/>
          <a:ext cx="6423025" cy="1243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Implement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Appliance Controls</a:t>
          </a:r>
          <a:endParaRPr lang="en-US" sz="2800" kern="1200" dirty="0"/>
        </a:p>
      </dsp:txBody>
      <dsp:txXfrm>
        <a:off x="1133474" y="2901474"/>
        <a:ext cx="5048019" cy="1243488"/>
      </dsp:txXfrm>
    </dsp:sp>
    <dsp:sp modelId="{912A5608-D820-1F44-9D7B-70E764BE4287}">
      <dsp:nvSpPr>
        <dsp:cNvPr id="0" name=""/>
        <dsp:cNvSpPr/>
      </dsp:nvSpPr>
      <dsp:spPr>
        <a:xfrm>
          <a:off x="5614757" y="942979"/>
          <a:ext cx="808267" cy="80826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614757" y="942979"/>
        <a:ext cx="808267" cy="808267"/>
      </dsp:txXfrm>
    </dsp:sp>
    <dsp:sp modelId="{A7AFB778-8D0C-6746-B0D5-49B0CC108FD9}">
      <dsp:nvSpPr>
        <dsp:cNvPr id="0" name=""/>
        <dsp:cNvSpPr/>
      </dsp:nvSpPr>
      <dsp:spPr>
        <a:xfrm>
          <a:off x="6181494" y="2368266"/>
          <a:ext cx="808267" cy="80826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181494" y="2368266"/>
        <a:ext cx="808267" cy="808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09426-AC24-214E-A0C2-644D699A6A7B}" type="datetimeFigureOut">
              <a:rPr lang="en-US" smtClean="0"/>
              <a:pPr/>
              <a:t>7/15/10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AC245-3036-4A47-AD94-67E08FDED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3A601-A620-0A4F-AB41-716505BDD31E}" type="datetimeFigureOut">
              <a:rPr lang="en-US" smtClean="0"/>
              <a:pPr/>
              <a:t>7/15/10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C8DCB-0F4B-0F42-B757-5A68ECFDA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914400" lvl="1" indent="-514350"/>
            <a:r>
              <a:rPr lang="en-US" sz="2000" dirty="0" smtClean="0"/>
              <a:t>Utility</a:t>
            </a:r>
          </a:p>
          <a:p>
            <a:pPr marL="914400" lvl="1" indent="-514350"/>
            <a:r>
              <a:rPr lang="en-US" sz="2000" dirty="0" smtClean="0"/>
              <a:t>Dynamic pricing, unlike information campaigns, provides economic </a:t>
            </a:r>
            <a:r>
              <a:rPr lang="en-US" sz="2000" u="sng" dirty="0" smtClean="0"/>
              <a:t>incentives </a:t>
            </a:r>
            <a:r>
              <a:rPr lang="en-US" sz="2000" dirty="0" smtClean="0"/>
              <a:t>for customers to be involved</a:t>
            </a:r>
            <a:r>
              <a:rPr lang="en-US" sz="2000" baseline="0" dirty="0" smtClean="0"/>
              <a:t> -- a</a:t>
            </a:r>
            <a:r>
              <a:rPr lang="en-US" sz="2000" dirty="0" smtClean="0"/>
              <a:t>nd unlike static pricing, provide the opportunity for regular interaction with the customer through price event </a:t>
            </a:r>
            <a:r>
              <a:rPr lang="en-US" sz="2000" u="sng" dirty="0" smtClean="0"/>
              <a:t>notification</a:t>
            </a:r>
            <a:r>
              <a:rPr lang="en-US" sz="2000" dirty="0" smtClean="0"/>
              <a:t>. </a:t>
            </a:r>
          </a:p>
          <a:p>
            <a:pPr marL="914400" lvl="1" indent="-514350"/>
            <a:endParaRPr lang="en-US" sz="2000" dirty="0" smtClean="0"/>
          </a:p>
          <a:p>
            <a:pPr marL="914400" lvl="1" indent="-514350"/>
            <a:r>
              <a:rPr lang="en-US" sz="2000" dirty="0" smtClean="0"/>
              <a:t>Customer</a:t>
            </a:r>
          </a:p>
          <a:p>
            <a:pPr marL="914400" lvl="1" indent="-514350"/>
            <a:r>
              <a:rPr lang="en-US" sz="2000" dirty="0" smtClean="0"/>
              <a:t>Dynamic pricing increases the value of personalized electricity use </a:t>
            </a:r>
            <a:r>
              <a:rPr lang="en-US" sz="2000" u="sng" dirty="0" smtClean="0"/>
              <a:t>information</a:t>
            </a:r>
            <a:r>
              <a:rPr lang="en-US" sz="2000" dirty="0" smtClean="0"/>
              <a:t> – so customers are not only involved, but educated</a:t>
            </a:r>
            <a:r>
              <a:rPr lang="en-US" sz="2000" baseline="0" dirty="0" smtClean="0"/>
              <a:t> – and </a:t>
            </a:r>
            <a:r>
              <a:rPr lang="en-US" sz="2000" dirty="0" smtClean="0"/>
              <a:t>improves the cost-effectiveness of appliance </a:t>
            </a:r>
            <a:r>
              <a:rPr lang="en-US" sz="2000" u="sng" dirty="0" smtClean="0"/>
              <a:t>controls </a:t>
            </a:r>
            <a:r>
              <a:rPr lang="en-US" sz="2000" dirty="0" smtClean="0"/>
              <a:t>– so customers are not only involved and educated, but empowered.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8DCB-0F4B-0F42-B757-5A68ECFDAB7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488A9B-DB61-8043-802D-F0EB8D60B211}" type="slidenum">
              <a:rPr lang="en-US"/>
              <a:pPr/>
              <a:t>11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Each event notification provides an opportunity for customer engagement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</a:t>
            </a:r>
            <a:r>
              <a:rPr lang="en-US" baseline="0" dirty="0" smtClean="0"/>
              <a:t> media are more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8DCB-0F4B-0F42-B757-5A68ECFDAB7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customers will prefer to control their own devices</a:t>
            </a:r>
          </a:p>
          <a:p>
            <a:pPr lvl="1"/>
            <a:r>
              <a:rPr lang="en-US" dirty="0" smtClean="0"/>
              <a:t>Manually reduce or shift energy use</a:t>
            </a:r>
          </a:p>
          <a:p>
            <a:pPr lvl="1"/>
            <a:r>
              <a:rPr lang="en-US" dirty="0" smtClean="0"/>
              <a:t>Purchase and program controls systems to automate response </a:t>
            </a:r>
          </a:p>
          <a:p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Others will give permission for utilities to engage on their behalf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</a:t>
            </a:r>
            <a:r>
              <a:rPr lang="en-US" dirty="0" err="1" smtClean="0"/>
              <a:t>Wifi</a:t>
            </a:r>
            <a:r>
              <a:rPr lang="en-US" dirty="0" smtClean="0"/>
              <a:t>, </a:t>
            </a:r>
            <a:r>
              <a:rPr lang="en-US" dirty="0" err="1" smtClean="0"/>
              <a:t>ZWave</a:t>
            </a:r>
            <a:r>
              <a:rPr lang="en-US" dirty="0" smtClean="0"/>
              <a:t>, </a:t>
            </a:r>
            <a:r>
              <a:rPr lang="en-US" dirty="0" err="1" smtClean="0"/>
              <a:t>Zigbee</a:t>
            </a:r>
            <a:r>
              <a:rPr lang="en-US" dirty="0" smtClean="0"/>
              <a:t>, FM radio, RDS, </a:t>
            </a:r>
            <a:r>
              <a:rPr lang="en-US" dirty="0" err="1" smtClean="0"/>
              <a:t>powerline</a:t>
            </a:r>
            <a:r>
              <a:rPr lang="en-US" dirty="0" smtClean="0"/>
              <a:t>, etc.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8DCB-0F4B-0F42-B757-5A68ECFDAB7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Notification: Delaware 2010</a:t>
            </a:r>
          </a:p>
          <a:p>
            <a:r>
              <a:rPr lang="en-US" sz="1200" dirty="0" smtClean="0"/>
              <a:t>Number of Notifications: George 2010</a:t>
            </a:r>
          </a:p>
          <a:p>
            <a:r>
              <a:rPr lang="en-US" sz="1200" dirty="0" smtClean="0"/>
              <a:t>Method of Notification:</a:t>
            </a:r>
            <a:r>
              <a:rPr lang="en-US" sz="1200" baseline="0" dirty="0" smtClean="0"/>
              <a:t> </a:t>
            </a:r>
            <a:r>
              <a:rPr lang="en-US" dirty="0" smtClean="0"/>
              <a:t>Australia 2010</a:t>
            </a:r>
            <a:endParaRPr lang="en-US" sz="1200" dirty="0" smtClean="0"/>
          </a:p>
          <a:p>
            <a:r>
              <a:rPr lang="en-US" sz="1200" dirty="0" smtClean="0"/>
              <a:t>Magnitude of Price</a:t>
            </a:r>
            <a:r>
              <a:rPr lang="en-US" sz="1200" baseline="0" dirty="0" smtClean="0"/>
              <a:t>: </a:t>
            </a:r>
            <a:r>
              <a:rPr lang="en-US" sz="1200" dirty="0" smtClean="0"/>
              <a:t>Herter 2010; Australia 2010</a:t>
            </a:r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8DCB-0F4B-0F42-B757-5A68ECFDAB7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CAUTION: Avoid providing potential bills effects of information alone – these are less likely to be accurate at a customer-specific level than engineering estimates of appliance interaction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8DCB-0F4B-0F42-B757-5A68ECFDAB7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17 CPP programs</a:t>
            </a:r>
          </a:p>
          <a:p>
            <a:r>
              <a:rPr lang="en-US" dirty="0" smtClean="0"/>
              <a:t>1</a:t>
            </a:r>
            <a:r>
              <a:rPr lang="en-US" baseline="0" dirty="0" smtClean="0"/>
              <a:t> RTP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8DCB-0F4B-0F42-B757-5A68ECFDAB7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488A9B-DB61-8043-802D-F0EB8D60B211}" type="slidenum">
              <a:rPr lang="en-US"/>
              <a:pPr/>
              <a:t>4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15A7D2-4F48-FA43-97E4-C9A51391EEED}" type="slidenum">
              <a:rPr lang="en-US"/>
              <a:pPr/>
              <a:t>5</a:t>
            </a:fld>
            <a:endParaRPr lang="en-US"/>
          </a:p>
        </p:txBody>
      </p:sp>
      <p:sp>
        <p:nvSpPr>
          <p:cNvPr id="819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the rate against which others are compared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C5555D-400F-A64B-B590-EC07B1C74B99}" type="slidenum">
              <a:rPr lang="en-US"/>
              <a:pPr/>
              <a:t>6</a:t>
            </a:fld>
            <a:endParaRPr lang="en-US"/>
          </a:p>
        </p:txBody>
      </p:sp>
      <p:sp>
        <p:nvSpPr>
          <p:cNvPr id="73730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aseline="0" dirty="0" smtClean="0"/>
              <a:t>Behavioral economics suggests that tiers are likely to reduce consumption for those likely to go beyond the threshold, and increase consumption for those who don’t. Does the reduction in Tier 2 use make up for the increase in Tier 1? Unknown.</a:t>
            </a:r>
          </a:p>
          <a:p>
            <a:endParaRPr lang="en-US" sz="900" baseline="0" dirty="0" smtClean="0"/>
          </a:p>
          <a:p>
            <a:r>
              <a:rPr lang="en-US" sz="9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CE04A-52F2-EE43-8B88-432F2352BCF7}" type="slidenum">
              <a:rPr lang="en-US"/>
              <a:pPr/>
              <a:t>7</a:t>
            </a:fld>
            <a:endParaRPr lang="en-US"/>
          </a:p>
        </p:txBody>
      </p:sp>
      <p:sp>
        <p:nvSpPr>
          <p:cNvPr id="7577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Daily notification not practical,</a:t>
            </a:r>
            <a:r>
              <a:rPr lang="en-US" baseline="0" dirty="0" smtClean="0"/>
              <a:t> unlikely to be effective, likely to be annoying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53E145-84F1-3E47-8C42-59E204E0402F}" type="slidenum">
              <a:rPr lang="en-US"/>
              <a:pPr/>
              <a:t>8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900" dirty="0" smtClean="0"/>
          </a:p>
          <a:p>
            <a:r>
              <a:rPr lang="en-US" dirty="0" smtClean="0"/>
              <a:t>Residential:</a:t>
            </a:r>
            <a:r>
              <a:rPr lang="en-US" baseline="0" dirty="0" smtClean="0"/>
              <a:t> </a:t>
            </a:r>
            <a:r>
              <a:rPr lang="en-US" dirty="0" smtClean="0"/>
              <a:t>San Diego,</a:t>
            </a:r>
            <a:r>
              <a:rPr lang="en-US" baseline="0" dirty="0" smtClean="0"/>
              <a:t> </a:t>
            </a:r>
            <a:r>
              <a:rPr lang="en-US" dirty="0" smtClean="0"/>
              <a:t>Baltimore </a:t>
            </a:r>
            <a:r>
              <a:rPr lang="en-US" dirty="0"/>
              <a:t>Gas &amp; Electric</a:t>
            </a:r>
            <a:endParaRPr lang="en-US" dirty="0" smtClean="0"/>
          </a:p>
          <a:p>
            <a:r>
              <a:rPr lang="en-US" dirty="0" smtClean="0"/>
              <a:t>Small commercial:</a:t>
            </a:r>
            <a:r>
              <a:rPr lang="en-US" baseline="0" dirty="0" smtClean="0"/>
              <a:t> </a:t>
            </a:r>
            <a:r>
              <a:rPr lang="en-US" dirty="0" smtClean="0"/>
              <a:t>SMUD, SCE</a:t>
            </a:r>
          </a:p>
          <a:p>
            <a:r>
              <a:rPr lang="en-US" dirty="0" smtClean="0"/>
              <a:t>Large commercial</a:t>
            </a:r>
            <a:r>
              <a:rPr lang="en-US" baseline="0" dirty="0" smtClean="0"/>
              <a:t> and industrial</a:t>
            </a:r>
            <a:r>
              <a:rPr lang="en-US" dirty="0" smtClean="0"/>
              <a:t>: 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9DCA90-B40A-7144-A8A1-08C14E2C62AB}" type="slidenum">
              <a:rPr lang="en-US"/>
              <a:pPr/>
              <a:t>9</a:t>
            </a:fld>
            <a:endParaRPr lang="en-US"/>
          </a:p>
        </p:txBody>
      </p:sp>
      <p:sp>
        <p:nvSpPr>
          <p:cNvPr id="808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8DBE5-CD2A-3A48-822B-478199942882}" type="slidenum">
              <a:rPr lang="en-US"/>
              <a:pPr/>
              <a:t>10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SDG&amp;E</a:t>
            </a:r>
          </a:p>
          <a:p>
            <a:r>
              <a:rPr lang="en-US"/>
              <a:t>Baltimore Gas &amp; Electric (res)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68758" y="6433803"/>
            <a:ext cx="100133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7/15/10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95150" y="6423585"/>
            <a:ext cx="16736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Karen Herter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68758" y="6433803"/>
            <a:ext cx="100133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7/15/10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95150" y="6423585"/>
            <a:ext cx="16736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Karen Herter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68758" y="6433803"/>
            <a:ext cx="100133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7/15/10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95150" y="6423585"/>
            <a:ext cx="16736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Karen Herter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7/15/10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Karen Herter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7/15/10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Karen Herter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68758" y="6433803"/>
            <a:ext cx="100133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7/15/10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95150" y="6423585"/>
            <a:ext cx="16736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Karen Herter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7/15/10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Karen Herter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7/15/10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Karen Herter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7/15/10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Karen Herter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68758" y="6433803"/>
            <a:ext cx="100133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7/15/10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5150" y="6423585"/>
            <a:ext cx="16736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Karen Herter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37345" y="6423585"/>
            <a:ext cx="10013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7/15/10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5149" y="6423585"/>
            <a:ext cx="31649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Karen Herter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HerterEnergy logo.tiff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5"/>
          <a:stretch>
            <a:fillRect/>
          </a:stretch>
        </p:blipFill>
        <p:spPr>
          <a:xfrm>
            <a:off x="201706" y="6355578"/>
            <a:ext cx="1673608" cy="4774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68758" y="6433803"/>
            <a:ext cx="100133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7/15/10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5150" y="6423585"/>
            <a:ext cx="16736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Karen Herter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07812" y="6433803"/>
            <a:ext cx="10013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2C2A3"/>
                </a:solidFill>
              </a:defRPr>
            </a:lvl1pPr>
          </a:lstStyle>
          <a:p>
            <a:r>
              <a:rPr lang="en-US" smtClean="0"/>
              <a:t>7/15/10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5150" y="6423585"/>
            <a:ext cx="33126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2C2A3"/>
                </a:solidFill>
              </a:defRPr>
            </a:lvl1pPr>
          </a:lstStyle>
          <a:p>
            <a:r>
              <a:rPr lang="en-US" smtClean="0"/>
              <a:t>Karen Herter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HerterEnergy logo.tiff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5"/>
          <a:stretch>
            <a:fillRect/>
          </a:stretch>
        </p:blipFill>
        <p:spPr>
          <a:xfrm>
            <a:off x="201706" y="6365796"/>
            <a:ext cx="1673608" cy="4774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7/15/10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Karen Herter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7/15/10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Karen Herter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4C5F22-4B73-2D49-AD2B-F5FBF223F3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68758" y="6433803"/>
            <a:ext cx="100133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7/15/10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95150" y="6423585"/>
            <a:ext cx="16736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Karen Herter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68758" y="6433803"/>
            <a:ext cx="100133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7/15/10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95150" y="6423585"/>
            <a:ext cx="16736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Karen Herter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68758" y="6433803"/>
            <a:ext cx="100133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7/15/10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95150" y="6423585"/>
            <a:ext cx="16736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Karen Herter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4C5F22-4B73-2D49-AD2B-F5FBF223F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68758" y="6433803"/>
            <a:ext cx="100133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7/15/10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95150" y="6423585"/>
            <a:ext cx="16736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Karen Herter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4.xml"/><Relationship Id="rId21" Type="http://schemas.openxmlformats.org/officeDocument/2006/relationships/theme" Target="../theme/theme1.xml"/><Relationship Id="rId22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23585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164C5F22-4B73-2D49-AD2B-F5FBF223F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6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13.xml.rels><?xml version="1.0" encoding="UTF-8" standalone="yes"?>
<Relationships xmlns="http://schemas.openxmlformats.org/package/2006/relationships"><Relationship Id="rId6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5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6" Type="http://schemas.microsoft.com/office/2007/relationships/diagramDrawing" Target="../diagrams/drawing3.xml"/><Relationship Id="rId4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5" Type="http://schemas.openxmlformats.org/officeDocument/2006/relationships/diagramColors" Target="../diagrams/colors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6" Type="http://schemas.microsoft.com/office/2007/relationships/diagramDrawing" Target="../diagrams/drawing4.xml"/><Relationship Id="rId4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Relationship Id="rId3" Type="http://schemas.openxmlformats.org/officeDocument/2006/relationships/diagramLayout" Target="../diagrams/layout4.xml"/><Relationship Id="rId5" Type="http://schemas.openxmlformats.org/officeDocument/2006/relationships/diagramColors" Target="../diagrams/colors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d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72504" y="4993877"/>
            <a:ext cx="2451405" cy="95109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258" y="1255300"/>
            <a:ext cx="4038600" cy="9334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Customer Engagement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through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Dynamic Pricing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258" y="3101323"/>
            <a:ext cx="4038600" cy="748553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Provide the monetary incentive – and leave customers to their own devices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5" name="Picture 4" descr="HerterEnergy logo.tiff"/>
          <p:cNvPicPr>
            <a:picLocks noChangeAspect="1"/>
          </p:cNvPicPr>
          <p:nvPr/>
        </p:nvPicPr>
        <p:blipFill>
          <a:blip r:embed="rId2"/>
          <a:srcRect r="5825"/>
          <a:stretch>
            <a:fillRect/>
          </a:stretch>
        </p:blipFill>
        <p:spPr>
          <a:xfrm>
            <a:off x="372504" y="5308836"/>
            <a:ext cx="2229912" cy="6361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4750" y="4993877"/>
            <a:ext cx="334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Karen Herter, Ph.D.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8080" y="4993877"/>
            <a:ext cx="3381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Pacific </a:t>
            </a:r>
            <a:r>
              <a:rPr lang="en-US" dirty="0"/>
              <a:t>Northwest</a:t>
            </a:r>
            <a:r>
              <a:rPr lang="en-US" dirty="0" smtClean="0"/>
              <a:t> Demand Response Project</a:t>
            </a:r>
          </a:p>
          <a:p>
            <a:pPr algn="r"/>
            <a:r>
              <a:rPr lang="en-US" dirty="0" smtClean="0"/>
              <a:t>July </a:t>
            </a:r>
            <a:r>
              <a:rPr lang="en-US" dirty="0" smtClean="0"/>
              <a:t>15, 2010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1D0-1271-6840-B968-2DCAE98F563C}" type="slidenum">
              <a:rPr lang="en-US"/>
              <a:pPr/>
              <a:t>10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Time Pricing (RTP)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85800" y="3352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$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429000" y="5562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Hours in a Day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524000" y="3200400"/>
            <a:ext cx="5715000" cy="213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Bradley Hand ITC" pitchFamily="66" charset="0"/>
            </a:endParaRP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1524000" y="5334000"/>
            <a:ext cx="601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5334000" y="2133600"/>
            <a:ext cx="762000" cy="11430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endParaRPr lang="en-US" sz="1200" b="1">
              <a:latin typeface="Bradley Hand ITC" pitchFamily="66" charset="0"/>
            </a:endParaRPr>
          </a:p>
          <a:p>
            <a:pPr algn="ctr"/>
            <a:endParaRPr lang="en-US" b="1">
              <a:latin typeface="Bradley Hand ITC" pitchFamily="66" charset="0"/>
            </a:endParaRPr>
          </a:p>
        </p:txBody>
      </p:sp>
      <p:sp>
        <p:nvSpPr>
          <p:cNvPr id="34831" name="Freeform 15"/>
          <p:cNvSpPr>
            <a:spLocks/>
          </p:cNvSpPr>
          <p:nvPr/>
        </p:nvSpPr>
        <p:spPr bwMode="auto">
          <a:xfrm>
            <a:off x="1524000" y="1676400"/>
            <a:ext cx="6096000" cy="3352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00" y="2095"/>
              </a:cxn>
              <a:cxn ang="0">
                <a:pos x="3552" y="2095"/>
              </a:cxn>
              <a:cxn ang="0">
                <a:pos x="3504" y="1982"/>
              </a:cxn>
              <a:cxn ang="0">
                <a:pos x="3408" y="2038"/>
              </a:cxn>
              <a:cxn ang="0">
                <a:pos x="3360" y="1925"/>
              </a:cxn>
              <a:cxn ang="0">
                <a:pos x="3216" y="1868"/>
              </a:cxn>
              <a:cxn ang="0">
                <a:pos x="3120" y="1642"/>
              </a:cxn>
              <a:cxn ang="0">
                <a:pos x="3024" y="1529"/>
              </a:cxn>
              <a:cxn ang="0">
                <a:pos x="2880" y="1359"/>
              </a:cxn>
              <a:cxn ang="0">
                <a:pos x="2736" y="1132"/>
              </a:cxn>
              <a:cxn ang="0">
                <a:pos x="2640" y="849"/>
              </a:cxn>
              <a:cxn ang="0">
                <a:pos x="2544" y="566"/>
              </a:cxn>
              <a:cxn ang="0">
                <a:pos x="2400" y="510"/>
              </a:cxn>
              <a:cxn ang="0">
                <a:pos x="2352" y="679"/>
              </a:cxn>
              <a:cxn ang="0">
                <a:pos x="2268" y="949"/>
              </a:cxn>
              <a:cxn ang="0">
                <a:pos x="2208" y="1189"/>
              </a:cxn>
              <a:cxn ang="0">
                <a:pos x="2112" y="1246"/>
              </a:cxn>
              <a:cxn ang="0">
                <a:pos x="1968" y="1529"/>
              </a:cxn>
              <a:cxn ang="0">
                <a:pos x="1872" y="1585"/>
              </a:cxn>
              <a:cxn ang="0">
                <a:pos x="1728" y="1698"/>
              </a:cxn>
              <a:cxn ang="0">
                <a:pos x="1584" y="1642"/>
              </a:cxn>
              <a:cxn ang="0">
                <a:pos x="1440" y="1585"/>
              </a:cxn>
              <a:cxn ang="0">
                <a:pos x="1200" y="1472"/>
              </a:cxn>
              <a:cxn ang="0">
                <a:pos x="1008" y="1642"/>
              </a:cxn>
              <a:cxn ang="0">
                <a:pos x="912" y="1868"/>
              </a:cxn>
              <a:cxn ang="0">
                <a:pos x="768" y="1812"/>
              </a:cxn>
              <a:cxn ang="0">
                <a:pos x="624" y="2095"/>
              </a:cxn>
              <a:cxn ang="0">
                <a:pos x="480" y="2095"/>
              </a:cxn>
              <a:cxn ang="0">
                <a:pos x="240" y="2038"/>
              </a:cxn>
              <a:cxn ang="0">
                <a:pos x="96" y="2208"/>
              </a:cxn>
              <a:cxn ang="0">
                <a:pos x="48" y="2151"/>
              </a:cxn>
            </a:cxnLst>
            <a:rect l="0" t="0" r="r" b="b"/>
            <a:pathLst>
              <a:path w="3600" h="2208">
                <a:moveTo>
                  <a:pt x="0" y="2151"/>
                </a:moveTo>
                <a:lnTo>
                  <a:pt x="0" y="0"/>
                </a:lnTo>
                <a:lnTo>
                  <a:pt x="3600" y="0"/>
                </a:lnTo>
                <a:lnTo>
                  <a:pt x="3600" y="2095"/>
                </a:lnTo>
                <a:lnTo>
                  <a:pt x="3600" y="2038"/>
                </a:lnTo>
                <a:lnTo>
                  <a:pt x="3552" y="2095"/>
                </a:lnTo>
                <a:lnTo>
                  <a:pt x="3504" y="2038"/>
                </a:lnTo>
                <a:lnTo>
                  <a:pt x="3504" y="1982"/>
                </a:lnTo>
                <a:lnTo>
                  <a:pt x="3456" y="2038"/>
                </a:lnTo>
                <a:lnTo>
                  <a:pt x="3408" y="2038"/>
                </a:lnTo>
                <a:lnTo>
                  <a:pt x="3360" y="1982"/>
                </a:lnTo>
                <a:lnTo>
                  <a:pt x="3360" y="1925"/>
                </a:lnTo>
                <a:lnTo>
                  <a:pt x="3264" y="1868"/>
                </a:lnTo>
                <a:lnTo>
                  <a:pt x="3216" y="1868"/>
                </a:lnTo>
                <a:lnTo>
                  <a:pt x="3168" y="1755"/>
                </a:lnTo>
                <a:lnTo>
                  <a:pt x="3120" y="1642"/>
                </a:lnTo>
                <a:lnTo>
                  <a:pt x="3024" y="1585"/>
                </a:lnTo>
                <a:lnTo>
                  <a:pt x="3024" y="1529"/>
                </a:lnTo>
                <a:lnTo>
                  <a:pt x="2928" y="1472"/>
                </a:lnTo>
                <a:lnTo>
                  <a:pt x="2880" y="1359"/>
                </a:lnTo>
                <a:lnTo>
                  <a:pt x="2832" y="1246"/>
                </a:lnTo>
                <a:lnTo>
                  <a:pt x="2736" y="1132"/>
                </a:lnTo>
                <a:lnTo>
                  <a:pt x="2688" y="962"/>
                </a:lnTo>
                <a:lnTo>
                  <a:pt x="2640" y="849"/>
                </a:lnTo>
                <a:lnTo>
                  <a:pt x="2592" y="679"/>
                </a:lnTo>
                <a:lnTo>
                  <a:pt x="2544" y="566"/>
                </a:lnTo>
                <a:lnTo>
                  <a:pt x="2448" y="510"/>
                </a:lnTo>
                <a:lnTo>
                  <a:pt x="2400" y="510"/>
                </a:lnTo>
                <a:lnTo>
                  <a:pt x="2400" y="623"/>
                </a:lnTo>
                <a:lnTo>
                  <a:pt x="2352" y="679"/>
                </a:lnTo>
                <a:lnTo>
                  <a:pt x="2304" y="906"/>
                </a:lnTo>
                <a:lnTo>
                  <a:pt x="2268" y="949"/>
                </a:lnTo>
                <a:lnTo>
                  <a:pt x="2256" y="1019"/>
                </a:lnTo>
                <a:lnTo>
                  <a:pt x="2208" y="1189"/>
                </a:lnTo>
                <a:lnTo>
                  <a:pt x="2160" y="1246"/>
                </a:lnTo>
                <a:lnTo>
                  <a:pt x="2112" y="1246"/>
                </a:lnTo>
                <a:lnTo>
                  <a:pt x="2016" y="1415"/>
                </a:lnTo>
                <a:lnTo>
                  <a:pt x="1968" y="1529"/>
                </a:lnTo>
                <a:lnTo>
                  <a:pt x="1920" y="1472"/>
                </a:lnTo>
                <a:lnTo>
                  <a:pt x="1872" y="1585"/>
                </a:lnTo>
                <a:lnTo>
                  <a:pt x="1776" y="1755"/>
                </a:lnTo>
                <a:lnTo>
                  <a:pt x="1728" y="1698"/>
                </a:lnTo>
                <a:lnTo>
                  <a:pt x="1632" y="1585"/>
                </a:lnTo>
                <a:lnTo>
                  <a:pt x="1584" y="1642"/>
                </a:lnTo>
                <a:lnTo>
                  <a:pt x="1488" y="1585"/>
                </a:lnTo>
                <a:lnTo>
                  <a:pt x="1440" y="1585"/>
                </a:lnTo>
                <a:lnTo>
                  <a:pt x="1248" y="1529"/>
                </a:lnTo>
                <a:lnTo>
                  <a:pt x="1200" y="1472"/>
                </a:lnTo>
                <a:lnTo>
                  <a:pt x="1104" y="1529"/>
                </a:lnTo>
                <a:lnTo>
                  <a:pt x="1008" y="1642"/>
                </a:lnTo>
                <a:lnTo>
                  <a:pt x="960" y="1698"/>
                </a:lnTo>
                <a:lnTo>
                  <a:pt x="912" y="1868"/>
                </a:lnTo>
                <a:lnTo>
                  <a:pt x="864" y="1755"/>
                </a:lnTo>
                <a:lnTo>
                  <a:pt x="768" y="1812"/>
                </a:lnTo>
                <a:lnTo>
                  <a:pt x="720" y="1982"/>
                </a:lnTo>
                <a:lnTo>
                  <a:pt x="624" y="2095"/>
                </a:lnTo>
                <a:lnTo>
                  <a:pt x="528" y="2038"/>
                </a:lnTo>
                <a:lnTo>
                  <a:pt x="480" y="2095"/>
                </a:lnTo>
                <a:lnTo>
                  <a:pt x="384" y="2038"/>
                </a:lnTo>
                <a:lnTo>
                  <a:pt x="240" y="2038"/>
                </a:lnTo>
                <a:lnTo>
                  <a:pt x="144" y="2151"/>
                </a:lnTo>
                <a:lnTo>
                  <a:pt x="96" y="2208"/>
                </a:lnTo>
                <a:lnTo>
                  <a:pt x="96" y="2151"/>
                </a:lnTo>
                <a:lnTo>
                  <a:pt x="48" y="2151"/>
                </a:lnTo>
                <a:lnTo>
                  <a:pt x="0" y="2151"/>
                </a:lnTo>
                <a:close/>
              </a:path>
            </a:pathLst>
          </a:custGeom>
          <a:blipFill rotWithShape="1">
            <a:blip r:embed="rId3"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576388"/>
            <a:ext cx="3733800" cy="1754187"/>
          </a:xfrm>
        </p:spPr>
        <p:txBody>
          <a:bodyPr>
            <a:noAutofit/>
          </a:bodyPr>
          <a:lstStyle/>
          <a:p>
            <a:r>
              <a:rPr lang="en-US" dirty="0" smtClean="0"/>
              <a:t>Rate </a:t>
            </a:r>
            <a:r>
              <a:rPr lang="en-US" dirty="0"/>
              <a:t>changes with</a:t>
            </a:r>
            <a:r>
              <a:rPr lang="en-US" dirty="0" smtClean="0"/>
              <a:t> market</a:t>
            </a:r>
          </a:p>
          <a:p>
            <a:r>
              <a:rPr lang="en-US" dirty="0" smtClean="0"/>
              <a:t>Notification: high prices</a:t>
            </a:r>
            <a:endParaRPr lang="en-US" dirty="0" smtClean="0"/>
          </a:p>
          <a:p>
            <a:r>
              <a:rPr lang="en-US" dirty="0" smtClean="0"/>
              <a:t>Effect: </a:t>
            </a:r>
            <a:r>
              <a:rPr lang="en-US" dirty="0" smtClean="0"/>
              <a:t>reduce critical and daily</a:t>
            </a:r>
            <a:r>
              <a:rPr lang="en-US" dirty="0" smtClean="0"/>
              <a:t> peaks</a:t>
            </a:r>
            <a:endParaRPr lang="en-US" dirty="0" smtClean="0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1524000" y="1676400"/>
            <a:ext cx="0" cy="3656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 flipH="1">
            <a:off x="1371600" y="42672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1066800" y="411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0.1</a:t>
            </a:r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 flipH="1">
            <a:off x="1371600" y="32766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1066800" y="3124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0.2</a:t>
            </a:r>
          </a:p>
        </p:txBody>
      </p:sp>
      <p:sp>
        <p:nvSpPr>
          <p:cNvPr id="34847" name="Line 31"/>
          <p:cNvSpPr>
            <a:spLocks noChangeShapeType="1"/>
          </p:cNvSpPr>
          <p:nvPr/>
        </p:nvSpPr>
        <p:spPr bwMode="auto">
          <a:xfrm flipH="1">
            <a:off x="1371600" y="23622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1066800" y="220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0.3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1447800" y="5334000"/>
            <a:ext cx="632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0</a:t>
            </a:r>
            <a:r>
              <a:rPr lang="en-US" sz="1400" dirty="0" smtClean="0"/>
              <a:t>		4		8		12		16		20		</a:t>
            </a:r>
            <a:r>
              <a:rPr lang="en-US" sz="1400" dirty="0"/>
              <a:t>24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6200000" flipH="1">
            <a:off x="4864340" y="2806940"/>
            <a:ext cx="609599" cy="329721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6012899" y="2750102"/>
            <a:ext cx="609600" cy="443397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Engagement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Customer View of Dynamic Pricing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8475" y="1981200"/>
          <a:ext cx="7556500" cy="4144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167071" y="2238665"/>
            <a:ext cx="2743200" cy="731520"/>
            <a:chOff x="353763" y="1781781"/>
            <a:chExt cx="1708846" cy="1071000"/>
          </a:xfrm>
        </p:grpSpPr>
        <p:sp>
          <p:nvSpPr>
            <p:cNvPr id="6" name="Rounded Rectangle 5"/>
            <p:cNvSpPr/>
            <p:nvPr/>
          </p:nvSpPr>
          <p:spPr>
            <a:xfrm>
              <a:off x="353763" y="1781781"/>
              <a:ext cx="1708846" cy="10710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85132" y="1813151"/>
              <a:ext cx="1472935" cy="10082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 smtClean="0"/>
                <a:t>Engage customer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 smtClean="0"/>
                <a:t>Provide $ incentive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32663" y="3755482"/>
            <a:ext cx="2743199" cy="731520"/>
            <a:chOff x="3098828" y="1781781"/>
            <a:chExt cx="1725698" cy="1082779"/>
          </a:xfrm>
        </p:grpSpPr>
        <p:sp>
          <p:nvSpPr>
            <p:cNvPr id="12" name="Rounded Rectangle 11"/>
            <p:cNvSpPr/>
            <p:nvPr/>
          </p:nvSpPr>
          <p:spPr>
            <a:xfrm>
              <a:off x="3098828" y="1781781"/>
              <a:ext cx="1725698" cy="108277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130198" y="1813150"/>
              <a:ext cx="1646108" cy="10082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 smtClean="0"/>
                <a:t>Real-time</a:t>
              </a:r>
              <a:endParaRPr lang="en-US" sz="1700" kern="1200" dirty="0"/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 smtClean="0"/>
                <a:t>Customer-specific</a:t>
              </a:r>
              <a:endParaRPr lang="en-US" sz="17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81978" y="5178243"/>
            <a:ext cx="2743200" cy="731520"/>
            <a:chOff x="5843895" y="1781781"/>
            <a:chExt cx="1708846" cy="1071000"/>
          </a:xfrm>
        </p:grpSpPr>
        <p:sp>
          <p:nvSpPr>
            <p:cNvPr id="15" name="Rounded Rectangle 14"/>
            <p:cNvSpPr/>
            <p:nvPr/>
          </p:nvSpPr>
          <p:spPr>
            <a:xfrm>
              <a:off x="5843895" y="1781781"/>
              <a:ext cx="1708846" cy="10710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5875264" y="1813150"/>
              <a:ext cx="1646108" cy="10082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 smtClean="0"/>
                <a:t>Central </a:t>
              </a:r>
              <a:r>
                <a:rPr lang="en-US" sz="1700" dirty="0" smtClean="0"/>
                <a:t>interface</a:t>
              </a:r>
              <a:endParaRPr lang="en-US" sz="1700" kern="1200" dirty="0" smtClean="0"/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 smtClean="0"/>
                <a:t>Automated response</a:t>
              </a:r>
              <a:endParaRPr lang="en-US" sz="1700" kern="1200" dirty="0"/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View of Dynamic Pricing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8475" y="1981200"/>
          <a:ext cx="7556500" cy="4144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4"/>
          <p:cNvGrpSpPr/>
          <p:nvPr/>
        </p:nvGrpSpPr>
        <p:grpSpPr>
          <a:xfrm>
            <a:off x="4167071" y="2238665"/>
            <a:ext cx="2743200" cy="731520"/>
            <a:chOff x="353763" y="1781781"/>
            <a:chExt cx="1708846" cy="1071000"/>
          </a:xfrm>
        </p:grpSpPr>
        <p:sp>
          <p:nvSpPr>
            <p:cNvPr id="6" name="Rounded Rectangle 5"/>
            <p:cNvSpPr/>
            <p:nvPr/>
          </p:nvSpPr>
          <p:spPr>
            <a:xfrm>
              <a:off x="353763" y="1781781"/>
              <a:ext cx="1708846" cy="10710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85132" y="1813151"/>
              <a:ext cx="1472935" cy="10082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 smtClean="0"/>
                <a:t>Engage customer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 smtClean="0"/>
                <a:t>Provide $ incentive</a:t>
              </a: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4732663" y="3755482"/>
            <a:ext cx="2743199" cy="731520"/>
            <a:chOff x="3098828" y="1781781"/>
            <a:chExt cx="1725698" cy="1082779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2" name="Rounded Rectangle 11"/>
            <p:cNvSpPr/>
            <p:nvPr/>
          </p:nvSpPr>
          <p:spPr>
            <a:xfrm>
              <a:off x="3098828" y="1781781"/>
              <a:ext cx="1725698" cy="108277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130198" y="1813150"/>
              <a:ext cx="1646108" cy="100826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 smtClean="0">
                  <a:solidFill>
                    <a:schemeClr val="bg1"/>
                  </a:solidFill>
                </a:rPr>
                <a:t>Real-time</a:t>
              </a:r>
              <a:endParaRPr lang="en-US" sz="1700" kern="1200" dirty="0">
                <a:solidFill>
                  <a:schemeClr val="bg1"/>
                </a:solidFill>
              </a:endParaRP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 smtClean="0">
                  <a:solidFill>
                    <a:schemeClr val="bg1"/>
                  </a:solidFill>
                </a:rPr>
                <a:t>Customer-specific</a:t>
              </a:r>
              <a:endParaRPr lang="en-US" sz="17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5281978" y="5178243"/>
            <a:ext cx="2743200" cy="731520"/>
            <a:chOff x="5843895" y="1781781"/>
            <a:chExt cx="1708846" cy="107100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5843895" y="1781781"/>
              <a:ext cx="1708846" cy="1071000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5875264" y="1813150"/>
              <a:ext cx="1646108" cy="100826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 smtClean="0">
                  <a:solidFill>
                    <a:schemeClr val="bg1"/>
                  </a:solidFill>
                </a:rPr>
                <a:t>Central </a:t>
              </a:r>
              <a:r>
                <a:rPr lang="en-US" sz="1700" dirty="0" smtClean="0">
                  <a:solidFill>
                    <a:schemeClr val="bg1"/>
                  </a:solidFill>
                </a:rPr>
                <a:t>interface</a:t>
              </a:r>
              <a:endParaRPr lang="en-US" sz="1700" kern="1200" dirty="0" smtClean="0">
                <a:solidFill>
                  <a:schemeClr val="bg1"/>
                </a:solidFill>
              </a:endParaRP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 smtClean="0">
                  <a:solidFill>
                    <a:schemeClr val="bg1"/>
                  </a:solidFill>
                </a:rPr>
                <a:t>Automated response</a:t>
              </a:r>
              <a:endParaRPr lang="en-US" sz="17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Notification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Event timing</a:t>
            </a:r>
          </a:p>
          <a:p>
            <a:pPr lvl="1"/>
            <a:r>
              <a:rPr lang="en-US" dirty="0" smtClean="0"/>
              <a:t>Expected price per kWh during event</a:t>
            </a:r>
          </a:p>
          <a:p>
            <a:pPr lvl="1"/>
            <a:r>
              <a:rPr lang="en-US" dirty="0" smtClean="0"/>
              <a:t>Recommendations for action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dirty="0" smtClean="0"/>
              <a:t>How </a:t>
            </a:r>
          </a:p>
          <a:p>
            <a:pPr lvl="1"/>
            <a:r>
              <a:rPr lang="en-US" dirty="0" smtClean="0"/>
              <a:t>Phone</a:t>
            </a:r>
          </a:p>
          <a:p>
            <a:pPr lvl="1"/>
            <a:r>
              <a:rPr lang="en-US" dirty="0" smtClean="0"/>
              <a:t>Email</a:t>
            </a:r>
          </a:p>
          <a:p>
            <a:pPr lvl="1"/>
            <a:r>
              <a:rPr lang="en-US" dirty="0" smtClean="0"/>
              <a:t>Text or Internet messaging</a:t>
            </a:r>
          </a:p>
          <a:p>
            <a:pPr lvl="1"/>
            <a:r>
              <a:rPr lang="en-US" dirty="0" smtClean="0"/>
              <a:t>Thermostat display</a:t>
            </a:r>
          </a:p>
          <a:p>
            <a:pPr lvl="1"/>
            <a:r>
              <a:rPr lang="en-US" dirty="0" smtClean="0"/>
              <a:t>Energy device display</a:t>
            </a:r>
          </a:p>
          <a:p>
            <a:pPr lvl="1"/>
            <a:r>
              <a:rPr lang="en-US" dirty="0" smtClean="0"/>
              <a:t>Dedicated notification display</a:t>
            </a:r>
          </a:p>
          <a:p>
            <a:pPr lvl="1"/>
            <a:r>
              <a:rPr lang="en-US" dirty="0" smtClean="0"/>
              <a:t>[many other options]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699" y="1483285"/>
            <a:ext cx="4191000" cy="494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View of Dynamic Pricing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8475" y="1981200"/>
          <a:ext cx="7556500" cy="4144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4"/>
          <p:cNvGrpSpPr/>
          <p:nvPr/>
        </p:nvGrpSpPr>
        <p:grpSpPr>
          <a:xfrm>
            <a:off x="4167071" y="2238665"/>
            <a:ext cx="2743200" cy="731520"/>
            <a:chOff x="353763" y="1781781"/>
            <a:chExt cx="1708846" cy="1071000"/>
          </a:xfrm>
          <a:solidFill>
            <a:srgbClr val="DBCFE0"/>
          </a:solidFill>
        </p:grpSpPr>
        <p:sp>
          <p:nvSpPr>
            <p:cNvPr id="6" name="Rounded Rectangle 5"/>
            <p:cNvSpPr/>
            <p:nvPr/>
          </p:nvSpPr>
          <p:spPr>
            <a:xfrm>
              <a:off x="353763" y="1781781"/>
              <a:ext cx="1708846" cy="1071000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85132" y="1813151"/>
              <a:ext cx="1472935" cy="100826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t" anchorCtr="0">
              <a:noAutofit/>
            </a:bodyPr>
            <a:lstStyle/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dirty="0">
                  <a:solidFill>
                    <a:srgbClr val="FFFFFF"/>
                  </a:solidFill>
                </a:rPr>
                <a:t>Engage customer</a:t>
              </a:r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dirty="0">
                  <a:solidFill>
                    <a:srgbClr val="FFFFFF"/>
                  </a:solidFill>
                </a:rPr>
                <a:t>Provide $ incentive</a:t>
              </a: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4732663" y="3755482"/>
            <a:ext cx="2743199" cy="731520"/>
            <a:chOff x="3098828" y="1781781"/>
            <a:chExt cx="1725698" cy="1082779"/>
          </a:xfrm>
        </p:grpSpPr>
        <p:sp>
          <p:nvSpPr>
            <p:cNvPr id="12" name="Rounded Rectangle 11"/>
            <p:cNvSpPr/>
            <p:nvPr/>
          </p:nvSpPr>
          <p:spPr>
            <a:xfrm>
              <a:off x="3098828" y="1781781"/>
              <a:ext cx="1725698" cy="108277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130198" y="1813150"/>
              <a:ext cx="1646108" cy="10082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 smtClean="0"/>
                <a:t>Real-time</a:t>
              </a:r>
              <a:endParaRPr lang="en-US" sz="1700" kern="1200" dirty="0"/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 smtClean="0"/>
                <a:t>Customer-specific</a:t>
              </a:r>
              <a:endParaRPr lang="en-US" sz="1700" kern="1200" dirty="0"/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5281978" y="5178243"/>
            <a:ext cx="2743200" cy="731520"/>
            <a:chOff x="5843895" y="1781781"/>
            <a:chExt cx="1708846" cy="1071000"/>
          </a:xfrm>
          <a:solidFill>
            <a:srgbClr val="DBCFE0"/>
          </a:solidFill>
        </p:grpSpPr>
        <p:sp>
          <p:nvSpPr>
            <p:cNvPr id="15" name="Rounded Rectangle 14"/>
            <p:cNvSpPr/>
            <p:nvPr/>
          </p:nvSpPr>
          <p:spPr>
            <a:xfrm>
              <a:off x="5843895" y="1781781"/>
              <a:ext cx="1708846" cy="1071000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5875264" y="1813150"/>
              <a:ext cx="1646108" cy="100826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 smtClean="0">
                  <a:solidFill>
                    <a:srgbClr val="FFFFFF"/>
                  </a:solidFill>
                </a:rPr>
                <a:t>Central </a:t>
              </a:r>
              <a:r>
                <a:rPr lang="en-US" sz="1700" dirty="0" smtClean="0">
                  <a:solidFill>
                    <a:srgbClr val="FFFFFF"/>
                  </a:solidFill>
                </a:rPr>
                <a:t>interface</a:t>
              </a:r>
              <a:endParaRPr lang="en-US" sz="1700" kern="1200" dirty="0" smtClean="0">
                <a:solidFill>
                  <a:srgbClr val="FFFFFF"/>
                </a:solidFill>
              </a:endParaRP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 smtClean="0">
                  <a:solidFill>
                    <a:srgbClr val="FFFFFF"/>
                  </a:solidFill>
                </a:rPr>
                <a:t>Automated response</a:t>
              </a:r>
              <a:endParaRPr lang="en-US" sz="1700" kern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Information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Electricity kW and kWh</a:t>
            </a:r>
          </a:p>
          <a:p>
            <a:pPr lvl="1"/>
            <a:r>
              <a:rPr lang="en-US" dirty="0" smtClean="0"/>
              <a:t>Electricity pricing</a:t>
            </a:r>
          </a:p>
          <a:p>
            <a:pPr lvl="1"/>
            <a:r>
              <a:rPr lang="en-US" dirty="0" smtClean="0"/>
              <a:t>Electricity bill</a:t>
            </a:r>
          </a:p>
          <a:p>
            <a:pPr lvl="1"/>
            <a:r>
              <a:rPr lang="en-US" dirty="0" smtClean="0"/>
              <a:t>Utility messaging</a:t>
            </a:r>
          </a:p>
          <a:p>
            <a:pPr lvl="1"/>
            <a:r>
              <a:rPr lang="en-US" dirty="0" smtClean="0"/>
              <a:t>Weather</a:t>
            </a:r>
          </a:p>
          <a:p>
            <a:r>
              <a:rPr lang="en-US" dirty="0" smtClean="0"/>
              <a:t>How</a:t>
            </a:r>
          </a:p>
          <a:p>
            <a:pPr lvl="1"/>
            <a:r>
              <a:rPr lang="en-US" dirty="0" smtClean="0"/>
              <a:t>Site, room, or appliance level</a:t>
            </a:r>
          </a:p>
          <a:p>
            <a:pPr lvl="1"/>
            <a:r>
              <a:rPr lang="en-US" dirty="0" smtClean="0"/>
              <a:t>Real-time or delayed</a:t>
            </a:r>
          </a:p>
          <a:p>
            <a:pPr lvl="1"/>
            <a:r>
              <a:rPr lang="en-US" dirty="0" smtClean="0"/>
              <a:t>Comparisons to historical, goal, or other users</a:t>
            </a:r>
          </a:p>
          <a:p>
            <a:pPr lvl="1"/>
            <a:r>
              <a:rPr lang="en-US" dirty="0" smtClean="0"/>
              <a:t>Graphs, charts, text, pictograms, etc.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1981200"/>
            <a:ext cx="4038600" cy="378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View of Dynamic Pricing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8475" y="1981200"/>
          <a:ext cx="7556500" cy="4144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4"/>
          <p:cNvGrpSpPr/>
          <p:nvPr/>
        </p:nvGrpSpPr>
        <p:grpSpPr>
          <a:xfrm>
            <a:off x="4167071" y="2238665"/>
            <a:ext cx="2743200" cy="731520"/>
            <a:chOff x="353763" y="1781781"/>
            <a:chExt cx="1708846" cy="1071000"/>
          </a:xfrm>
          <a:solidFill>
            <a:srgbClr val="DBCFE0"/>
          </a:solidFill>
        </p:grpSpPr>
        <p:sp>
          <p:nvSpPr>
            <p:cNvPr id="6" name="Rounded Rectangle 5"/>
            <p:cNvSpPr/>
            <p:nvPr/>
          </p:nvSpPr>
          <p:spPr>
            <a:xfrm>
              <a:off x="353763" y="1781781"/>
              <a:ext cx="1708846" cy="1071000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85132" y="1813151"/>
              <a:ext cx="1472935" cy="100826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t" anchorCtr="0">
              <a:noAutofit/>
            </a:bodyPr>
            <a:lstStyle/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dirty="0">
                  <a:solidFill>
                    <a:srgbClr val="FFFFFF"/>
                  </a:solidFill>
                </a:rPr>
                <a:t>Engage customer</a:t>
              </a:r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dirty="0">
                  <a:solidFill>
                    <a:srgbClr val="FFFFFF"/>
                  </a:solidFill>
                </a:rPr>
                <a:t>Provide $ incentive</a:t>
              </a: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4732663" y="3755482"/>
            <a:ext cx="2743199" cy="731520"/>
            <a:chOff x="3098828" y="1781781"/>
            <a:chExt cx="1725698" cy="1082779"/>
          </a:xfrm>
          <a:solidFill>
            <a:srgbClr val="DBCFE0"/>
          </a:solidFill>
        </p:grpSpPr>
        <p:sp>
          <p:nvSpPr>
            <p:cNvPr id="12" name="Rounded Rectangle 11"/>
            <p:cNvSpPr/>
            <p:nvPr/>
          </p:nvSpPr>
          <p:spPr>
            <a:xfrm>
              <a:off x="3098828" y="1781781"/>
              <a:ext cx="1725698" cy="108277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130198" y="1813150"/>
              <a:ext cx="1646108" cy="100826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 smtClean="0">
                  <a:solidFill>
                    <a:srgbClr val="FFFFFF"/>
                  </a:solidFill>
                </a:rPr>
                <a:t>Real-time</a:t>
              </a:r>
              <a:endParaRPr lang="en-US" sz="1700" kern="1200" dirty="0">
                <a:solidFill>
                  <a:srgbClr val="FFFFFF"/>
                </a:solidFill>
              </a:endParaRP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 smtClean="0">
                  <a:solidFill>
                    <a:srgbClr val="FFFFFF"/>
                  </a:solidFill>
                </a:rPr>
                <a:t>Customer-specific</a:t>
              </a:r>
              <a:endParaRPr lang="en-US" sz="1700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5281978" y="5178243"/>
            <a:ext cx="2743200" cy="731520"/>
            <a:chOff x="5843895" y="1781781"/>
            <a:chExt cx="1708846" cy="1071000"/>
          </a:xfrm>
        </p:grpSpPr>
        <p:sp>
          <p:nvSpPr>
            <p:cNvPr id="15" name="Rounded Rectangle 14"/>
            <p:cNvSpPr/>
            <p:nvPr/>
          </p:nvSpPr>
          <p:spPr>
            <a:xfrm>
              <a:off x="5843895" y="1781781"/>
              <a:ext cx="1708846" cy="10710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5875264" y="1813150"/>
              <a:ext cx="1646108" cy="10082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 smtClean="0"/>
                <a:t>Central </a:t>
              </a:r>
              <a:r>
                <a:rPr lang="en-US" sz="1700" dirty="0" smtClean="0"/>
                <a:t>interface</a:t>
              </a:r>
              <a:endParaRPr lang="en-US" sz="1700" kern="1200" dirty="0" smtClean="0"/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 smtClean="0"/>
                <a:t>Automated response</a:t>
              </a:r>
              <a:endParaRPr lang="en-US" sz="1700" kern="1200" dirty="0"/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Appliance Controls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Air-conditioning</a:t>
            </a:r>
          </a:p>
          <a:p>
            <a:pPr lvl="1"/>
            <a:r>
              <a:rPr lang="en-US" dirty="0" smtClean="0"/>
              <a:t>Electric water heating</a:t>
            </a:r>
          </a:p>
          <a:p>
            <a:pPr lvl="1"/>
            <a:r>
              <a:rPr lang="en-US" dirty="0" smtClean="0"/>
              <a:t>Pool pumps</a:t>
            </a:r>
          </a:p>
          <a:p>
            <a:pPr lvl="1"/>
            <a:r>
              <a:rPr lang="en-US" dirty="0" smtClean="0"/>
              <a:t>White goods</a:t>
            </a:r>
          </a:p>
          <a:p>
            <a:pPr lvl="1"/>
            <a:r>
              <a:rPr lang="en-US" dirty="0" smtClean="0"/>
              <a:t>[many more options]</a:t>
            </a:r>
          </a:p>
          <a:p>
            <a:r>
              <a:rPr lang="en-US" dirty="0" smtClean="0"/>
              <a:t>Who</a:t>
            </a:r>
          </a:p>
          <a:p>
            <a:pPr lvl="1"/>
            <a:r>
              <a:rPr lang="en-US" dirty="0" smtClean="0"/>
              <a:t>Customer</a:t>
            </a:r>
          </a:p>
          <a:p>
            <a:pPr lvl="1"/>
            <a:r>
              <a:rPr lang="en-US" dirty="0" smtClean="0"/>
              <a:t>Utility</a:t>
            </a:r>
          </a:p>
          <a:p>
            <a:pPr lvl="1"/>
            <a:r>
              <a:rPr lang="en-US" dirty="0" smtClean="0"/>
              <a:t>Third-party</a:t>
            </a:r>
          </a:p>
          <a:p>
            <a:endParaRPr 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3500" y="1981200"/>
            <a:ext cx="5702300" cy="420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Interface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Mobile phone</a:t>
            </a:r>
          </a:p>
          <a:p>
            <a:pPr lvl="1"/>
            <a:r>
              <a:rPr lang="en-US" dirty="0" smtClean="0"/>
              <a:t>Personal computer</a:t>
            </a:r>
          </a:p>
          <a:p>
            <a:pPr lvl="1"/>
            <a:r>
              <a:rPr lang="en-US" dirty="0" smtClean="0"/>
              <a:t>Thermostat</a:t>
            </a:r>
          </a:p>
          <a:p>
            <a:pPr lvl="1"/>
            <a:r>
              <a:rPr lang="en-US" dirty="0" smtClean="0"/>
              <a:t>Dedicated energy management device </a:t>
            </a:r>
          </a:p>
          <a:p>
            <a:pPr lvl="1"/>
            <a:r>
              <a:rPr lang="en-US" dirty="0" smtClean="0"/>
              <a:t>Website</a:t>
            </a:r>
          </a:p>
          <a:p>
            <a:pPr lvl="1"/>
            <a:r>
              <a:rPr lang="en-US" dirty="0" smtClean="0"/>
              <a:t>[many other options]</a:t>
            </a:r>
          </a:p>
          <a:p>
            <a:r>
              <a:rPr lang="en-US" dirty="0" smtClean="0"/>
              <a:t>How</a:t>
            </a:r>
          </a:p>
          <a:p>
            <a:pPr lvl="1"/>
            <a:r>
              <a:rPr lang="en-US" dirty="0" smtClean="0"/>
              <a:t>Menus</a:t>
            </a:r>
          </a:p>
          <a:p>
            <a:pPr lvl="1"/>
            <a:r>
              <a:rPr lang="en-US" dirty="0" smtClean="0"/>
              <a:t>Graphics</a:t>
            </a:r>
          </a:p>
          <a:p>
            <a:pPr lvl="1"/>
            <a:r>
              <a:rPr lang="en-US" dirty="0" smtClean="0"/>
              <a:t>Colors</a:t>
            </a:r>
          </a:p>
          <a:p>
            <a:pPr lvl="1"/>
            <a:r>
              <a:rPr lang="en-US" dirty="0" smtClean="0"/>
              <a:t>Fonts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50588" y="4100153"/>
            <a:ext cx="3055212" cy="2323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4063" y="1568450"/>
            <a:ext cx="5486400" cy="488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SmartGrid Enables Integration </a:t>
            </a:r>
            <a:br>
              <a:rPr lang="en-US" dirty="0" smtClean="0"/>
            </a:br>
            <a:r>
              <a:rPr lang="en-US" dirty="0" smtClean="0"/>
              <a:t>of Real-Time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Utility</a:t>
            </a:r>
          </a:p>
          <a:p>
            <a:pPr lvl="1"/>
            <a:r>
              <a:rPr lang="en-US" dirty="0" smtClean="0"/>
              <a:t>Incentives –</a:t>
            </a:r>
            <a:r>
              <a:rPr lang="en-US" dirty="0" smtClean="0"/>
              <a:t> i.e. dynamic pricing</a:t>
            </a:r>
            <a:endParaRPr lang="en-US" dirty="0" smtClean="0"/>
          </a:p>
          <a:p>
            <a:pPr lvl="1"/>
            <a:r>
              <a:rPr lang="en-US" dirty="0" smtClean="0"/>
              <a:t>Notification –</a:t>
            </a:r>
            <a:r>
              <a:rPr lang="en-US" dirty="0" smtClean="0"/>
              <a:t> of impending </a:t>
            </a:r>
            <a:r>
              <a:rPr lang="en-US" dirty="0" smtClean="0"/>
              <a:t>high prices</a:t>
            </a:r>
          </a:p>
          <a:p>
            <a:r>
              <a:rPr lang="en-US" dirty="0" smtClean="0"/>
              <a:t>Customer</a:t>
            </a:r>
          </a:p>
          <a:p>
            <a:pPr lvl="1"/>
            <a:r>
              <a:rPr lang="en-US" dirty="0" smtClean="0"/>
              <a:t>Information – about</a:t>
            </a:r>
            <a:r>
              <a:rPr lang="en-US" dirty="0" smtClean="0"/>
              <a:t> electricity pricing and use</a:t>
            </a:r>
            <a:endParaRPr lang="en-US" dirty="0" smtClean="0"/>
          </a:p>
          <a:p>
            <a:pPr lvl="1"/>
            <a:r>
              <a:rPr lang="en-US" dirty="0" smtClean="0"/>
              <a:t>Controls – for discretionary end </a:t>
            </a:r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affects peak response?</a:t>
            </a:r>
            <a:br>
              <a:rPr lang="en-US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Notification - Yes</a:t>
            </a:r>
          </a:p>
          <a:p>
            <a:r>
              <a:rPr lang="en-US" dirty="0" smtClean="0"/>
              <a:t>Price + notification - YES</a:t>
            </a:r>
          </a:p>
          <a:p>
            <a:r>
              <a:rPr lang="en-US" dirty="0" smtClean="0"/>
              <a:t>Number of Notifications – YES</a:t>
            </a:r>
          </a:p>
          <a:p>
            <a:r>
              <a:rPr lang="en-US" dirty="0" smtClean="0"/>
              <a:t>Method of notification – Not so much</a:t>
            </a:r>
          </a:p>
          <a:p>
            <a:r>
              <a:rPr lang="en-US" dirty="0" smtClean="0"/>
              <a:t>Magnitude of Price – Not so much</a:t>
            </a:r>
          </a:p>
          <a:p>
            <a:r>
              <a:rPr lang="en-US" dirty="0" smtClean="0"/>
              <a:t>Appliance controls - YES</a:t>
            </a:r>
          </a:p>
          <a:p>
            <a:r>
              <a:rPr lang="en-US" dirty="0" smtClean="0"/>
              <a:t>Information – unknown</a:t>
            </a:r>
          </a:p>
          <a:p>
            <a:r>
              <a:rPr lang="en-US" dirty="0" smtClean="0"/>
              <a:t>Interface – unknown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Decisions to be made by the utility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Rate design</a:t>
            </a:r>
          </a:p>
          <a:p>
            <a:r>
              <a:rPr lang="en-US" dirty="0" smtClean="0"/>
              <a:t>Event triggers</a:t>
            </a:r>
          </a:p>
          <a:p>
            <a:r>
              <a:rPr lang="en-US" dirty="0" smtClean="0"/>
              <a:t>Notification methods to be offered</a:t>
            </a:r>
          </a:p>
          <a:p>
            <a:r>
              <a:rPr lang="en-US" dirty="0" smtClean="0"/>
              <a:t>Timing and magnitude of events</a:t>
            </a:r>
          </a:p>
          <a:p>
            <a:r>
              <a:rPr lang="en-US" dirty="0" smtClean="0"/>
              <a:t>How to help customers </a:t>
            </a:r>
            <a:r>
              <a:rPr lang="en-US" dirty="0" smtClean="0"/>
              <a:t>choose rates </a:t>
            </a:r>
            <a:r>
              <a:rPr lang="en-US" dirty="0" smtClean="0"/>
              <a:t>&amp; technologies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Decisions to leave to the customer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and how to receive notification of events</a:t>
            </a:r>
          </a:p>
          <a:p>
            <a:r>
              <a:rPr lang="en-US" dirty="0" smtClean="0"/>
              <a:t>What information display to use (if any)</a:t>
            </a:r>
          </a:p>
          <a:p>
            <a:r>
              <a:rPr lang="en-US" dirty="0" smtClean="0"/>
              <a:t>Who controls their appliances (if anyone)</a:t>
            </a:r>
          </a:p>
          <a:p>
            <a:r>
              <a:rPr lang="en-US" dirty="0" smtClean="0"/>
              <a:t>If the customer chooses to control their own appliances</a:t>
            </a:r>
          </a:p>
          <a:p>
            <a:pPr lvl="1"/>
            <a:r>
              <a:rPr lang="en-US" dirty="0" smtClean="0"/>
              <a:t>What appliances to control</a:t>
            </a:r>
          </a:p>
          <a:p>
            <a:pPr lvl="1"/>
            <a:r>
              <a:rPr lang="en-US" dirty="0" smtClean="0"/>
              <a:t>What control system to use</a:t>
            </a:r>
          </a:p>
          <a:p>
            <a:pPr lvl="1"/>
            <a:r>
              <a:rPr lang="en-US" dirty="0" smtClean="0"/>
              <a:t>Whether and how to respond to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(but a little help would be nice)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customers want to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rates are available and which are most likely to benefit me personally?</a:t>
            </a:r>
          </a:p>
          <a:p>
            <a:r>
              <a:rPr lang="en-US" dirty="0" smtClean="0"/>
              <a:t>What technologies are available, what do they cost, and how are they likely to benefit me?</a:t>
            </a:r>
          </a:p>
          <a:p>
            <a:r>
              <a:rPr lang="en-US" dirty="0" smtClean="0"/>
              <a:t>How will the new rates and technologies benefit the system/community/society as a </a:t>
            </a:r>
            <a:r>
              <a:rPr lang="en-US" dirty="0" smtClean="0"/>
              <a:t>whole</a:t>
            </a:r>
            <a:r>
              <a:rPr lang="en-US" dirty="0" smtClean="0"/>
              <a:t>?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Ideas for Engaging 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78570"/>
            <a:ext cx="7556313" cy="4832741"/>
          </a:xfrm>
        </p:spPr>
        <p:txBody>
          <a:bodyPr>
            <a:noAutofit/>
          </a:bodyPr>
          <a:lstStyle/>
          <a:p>
            <a:r>
              <a:rPr lang="en-US" sz="1800" dirty="0" smtClean="0"/>
              <a:t>Provide customer-specific information</a:t>
            </a:r>
          </a:p>
          <a:p>
            <a:pPr lvl="1"/>
            <a:r>
              <a:rPr lang="en-US" sz="1600" dirty="0" smtClean="0"/>
              <a:t>Electricity use and costs</a:t>
            </a:r>
          </a:p>
          <a:p>
            <a:pPr lvl="1"/>
            <a:r>
              <a:rPr lang="en-US" sz="1600" dirty="0" smtClean="0"/>
              <a:t>Recommendations and potential bill effects of…</a:t>
            </a:r>
          </a:p>
          <a:p>
            <a:pPr lvl="2"/>
            <a:r>
              <a:rPr lang="en-US" sz="1600" dirty="0" smtClean="0"/>
              <a:t>Efficiency improvements</a:t>
            </a:r>
          </a:p>
          <a:p>
            <a:pPr lvl="2"/>
            <a:r>
              <a:rPr lang="en-US" sz="1600" dirty="0" smtClean="0"/>
              <a:t>Behavioral response to peak events</a:t>
            </a:r>
          </a:p>
          <a:p>
            <a:pPr lvl="2"/>
            <a:r>
              <a:rPr lang="en-US" sz="1600" dirty="0" smtClean="0"/>
              <a:t>Appliance controls</a:t>
            </a:r>
          </a:p>
          <a:p>
            <a:pPr lvl="1"/>
            <a:r>
              <a:rPr lang="en-US" sz="1600" dirty="0" smtClean="0"/>
              <a:t>Recommendations for making sense of</a:t>
            </a:r>
            <a:r>
              <a:rPr lang="en-US" sz="1600" dirty="0" smtClean="0"/>
              <a:t> information – </a:t>
            </a:r>
            <a:r>
              <a:rPr lang="en-US" sz="1600" u="sng" dirty="0" smtClean="0"/>
              <a:t>not</a:t>
            </a:r>
            <a:r>
              <a:rPr lang="en-US" sz="1600" dirty="0" smtClean="0"/>
              <a:t> bill effects</a:t>
            </a:r>
          </a:p>
          <a:p>
            <a:r>
              <a:rPr lang="en-US" sz="1800" dirty="0" smtClean="0"/>
              <a:t>Create </a:t>
            </a:r>
            <a:r>
              <a:rPr lang="en-US" sz="1800" dirty="0" smtClean="0"/>
              <a:t>sub-communities of customers </a:t>
            </a:r>
          </a:p>
          <a:p>
            <a:pPr lvl="1"/>
            <a:r>
              <a:rPr lang="en-US" sz="1600" dirty="0" smtClean="0"/>
              <a:t>…by rate, control technology</a:t>
            </a:r>
            <a:r>
              <a:rPr lang="en-US" sz="1600" dirty="0" smtClean="0"/>
              <a:t>, energy use, or </a:t>
            </a:r>
            <a:r>
              <a:rPr lang="en-US" sz="1600" dirty="0" smtClean="0"/>
              <a:t>geographic </a:t>
            </a:r>
            <a:r>
              <a:rPr lang="en-US" sz="1600" dirty="0" smtClean="0"/>
              <a:t>area</a:t>
            </a:r>
          </a:p>
          <a:p>
            <a:pPr lvl="1"/>
            <a:r>
              <a:rPr lang="en-US" sz="1600" dirty="0" smtClean="0"/>
              <a:t>Provide comparisons</a:t>
            </a:r>
            <a:endParaRPr lang="en-US" sz="1600" dirty="0" smtClean="0"/>
          </a:p>
          <a:p>
            <a:pPr lvl="1"/>
            <a:r>
              <a:rPr lang="en-US" sz="1600" dirty="0" smtClean="0"/>
              <a:t>Competition possibilities are</a:t>
            </a:r>
            <a:r>
              <a:rPr lang="en-US" sz="1600" dirty="0" smtClean="0"/>
              <a:t> endless (</a:t>
            </a:r>
            <a:r>
              <a:rPr lang="en-US" sz="1600" dirty="0" smtClean="0"/>
              <a:t>e.g. critical peak sports</a:t>
            </a:r>
            <a:r>
              <a:rPr lang="en-US" sz="1600" dirty="0" smtClean="0"/>
              <a:t>)</a:t>
            </a:r>
          </a:p>
          <a:p>
            <a:r>
              <a:rPr lang="en-US" sz="1800" dirty="0" smtClean="0"/>
              <a:t>Involve customers in system cost-benefit estimates</a:t>
            </a:r>
            <a:endParaRPr lang="en-US" sz="1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Karen Herter, Ph.D.</a:t>
            </a:r>
            <a:br>
              <a:rPr lang="en-US" dirty="0" smtClean="0"/>
            </a:br>
            <a:r>
              <a:rPr lang="en-US" dirty="0" smtClean="0"/>
              <a:t>916.397.0101</a:t>
            </a:r>
            <a:br>
              <a:rPr lang="en-US" dirty="0" smtClean="0"/>
            </a:br>
            <a:r>
              <a:rPr lang="en-US" dirty="0" err="1" smtClean="0"/>
              <a:t>Karen@HerterEnergy.com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807326" cy="995082"/>
          </a:xfrm>
        </p:spPr>
        <p:txBody>
          <a:bodyPr/>
          <a:lstStyle/>
          <a:p>
            <a:r>
              <a:rPr lang="en-US" dirty="0" smtClean="0"/>
              <a:t>Response to Dynamic Pricing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Residential</a:t>
            </a:r>
            <a:r>
              <a:rPr lang="en-US" dirty="0" smtClean="0"/>
              <a:t> customers, 2004-2010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58829" y="2062163"/>
            <a:ext cx="5435600" cy="406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95577" y="5465275"/>
            <a:ext cx="11095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Without controls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1" y="5457256"/>
            <a:ext cx="11095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With controls</a:t>
            </a:r>
            <a:endParaRPr lang="en-US" sz="16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Pricing Strategies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F22-4B73-2D49-AD2B-F5FBF223F3A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DF32-E06F-634E-AD0A-BEC4499D965B}" type="slidenum">
              <a:rPr lang="en-US"/>
              <a:pPr/>
              <a:t>5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Rate</a:t>
            </a:r>
            <a:endParaRPr lang="en-US" dirty="0"/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685800" y="3352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$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3276600" y="5562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Days in a Month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1447800" y="5334000"/>
            <a:ext cx="632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0</a:t>
            </a:r>
            <a:r>
              <a:rPr lang="en-US" sz="1400" dirty="0" smtClean="0"/>
              <a:t>		5		10		15		</a:t>
            </a:r>
            <a:r>
              <a:rPr lang="en-US" sz="1400" dirty="0"/>
              <a:t>20</a:t>
            </a:r>
            <a:r>
              <a:rPr lang="en-US" sz="1400" dirty="0" smtClean="0"/>
              <a:t>		25		</a:t>
            </a:r>
            <a:r>
              <a:rPr lang="en-US" sz="1400" dirty="0"/>
              <a:t>30</a:t>
            </a: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1524000" y="3962400"/>
            <a:ext cx="5715000" cy="1371600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1524000" y="1677988"/>
            <a:ext cx="0" cy="3656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1524000" y="5334000"/>
            <a:ext cx="601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 flipH="1">
            <a:off x="1371600" y="42672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1066800" y="411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0.1</a:t>
            </a:r>
          </a:p>
        </p:txBody>
      </p:sp>
      <p:sp>
        <p:nvSpPr>
          <p:cNvPr id="72717" name="Line 13"/>
          <p:cNvSpPr>
            <a:spLocks noChangeShapeType="1"/>
          </p:cNvSpPr>
          <p:nvPr/>
        </p:nvSpPr>
        <p:spPr bwMode="auto">
          <a:xfrm flipH="1">
            <a:off x="1371600" y="32766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1066800" y="3124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0.2</a:t>
            </a:r>
          </a:p>
        </p:txBody>
      </p:sp>
      <p:sp>
        <p:nvSpPr>
          <p:cNvPr id="72719" name="Line 15"/>
          <p:cNvSpPr>
            <a:spLocks noChangeShapeType="1"/>
          </p:cNvSpPr>
          <p:nvPr/>
        </p:nvSpPr>
        <p:spPr bwMode="auto">
          <a:xfrm flipH="1">
            <a:off x="1371600" y="23622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1066800" y="220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0.3</a:t>
            </a:r>
          </a:p>
        </p:txBody>
      </p:sp>
      <p:sp>
        <p:nvSpPr>
          <p:cNvPr id="72721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1598612" y="1576388"/>
            <a:ext cx="6173787" cy="2233612"/>
          </a:xfrm>
          <a:noFill/>
          <a:ln/>
        </p:spPr>
        <p:txBody>
          <a:bodyPr>
            <a:normAutofit/>
          </a:bodyPr>
          <a:lstStyle/>
          <a:p>
            <a:r>
              <a:rPr lang="en-US" dirty="0" smtClean="0"/>
              <a:t>Same </a:t>
            </a:r>
            <a:r>
              <a:rPr lang="en-US" dirty="0"/>
              <a:t>rate every hour and every </a:t>
            </a:r>
            <a:r>
              <a:rPr lang="en-US" dirty="0" smtClean="0"/>
              <a:t>day</a:t>
            </a:r>
          </a:p>
          <a:p>
            <a:r>
              <a:rPr lang="en-US" dirty="0" smtClean="0"/>
              <a:t>Notification: none</a:t>
            </a:r>
          </a:p>
          <a:p>
            <a:r>
              <a:rPr lang="en-US" dirty="0" smtClean="0"/>
              <a:t>Effect:</a:t>
            </a:r>
            <a:r>
              <a:rPr lang="en-US" dirty="0" smtClean="0"/>
              <a:t> (Not applicable)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20A9-07CE-BA44-BFC5-7E015D718E7D}" type="slidenum">
              <a:rPr lang="en-US"/>
              <a:pPr/>
              <a:t>6</a:t>
            </a:fld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5410200" y="3505200"/>
            <a:ext cx="1828800" cy="18288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Bradley Hand ITC" pitchFamily="66" charset="0"/>
              </a:rPr>
              <a:t>Tier 2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Tiered Rate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8613" y="1576388"/>
            <a:ext cx="5867400" cy="1776412"/>
          </a:xfrm>
        </p:spPr>
        <p:txBody>
          <a:bodyPr>
            <a:normAutofit/>
          </a:bodyPr>
          <a:lstStyle/>
          <a:p>
            <a:r>
              <a:rPr lang="en-US" dirty="0" smtClean="0"/>
              <a:t>Rate </a:t>
            </a:r>
            <a:r>
              <a:rPr lang="en-US" dirty="0"/>
              <a:t>increases as kWh thresholds are reached</a:t>
            </a:r>
            <a:endParaRPr lang="en-US" dirty="0" smtClean="0"/>
          </a:p>
          <a:p>
            <a:r>
              <a:rPr lang="en-US" dirty="0" smtClean="0"/>
              <a:t>Notification: none</a:t>
            </a:r>
          </a:p>
          <a:p>
            <a:r>
              <a:rPr lang="en-US" dirty="0" smtClean="0"/>
              <a:t>Effect: unknown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85800" y="3352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$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276600" y="5562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Days in a Month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447800" y="5334000"/>
            <a:ext cx="632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0</a:t>
            </a:r>
            <a:r>
              <a:rPr lang="en-US" sz="1400" dirty="0" smtClean="0"/>
              <a:t>		5		10		15		20		25		</a:t>
            </a:r>
            <a:r>
              <a:rPr lang="en-US" sz="1400" dirty="0"/>
              <a:t>30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1524000" y="4267200"/>
            <a:ext cx="3886200" cy="1066800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Bradley Hand ITC" pitchFamily="66" charset="0"/>
              </a:rPr>
              <a:t>Tier 1</a:t>
            </a:r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1524000" y="1676400"/>
            <a:ext cx="0" cy="3656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1524000" y="5334000"/>
            <a:ext cx="601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H="1">
            <a:off x="1371600" y="42672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1066800" y="411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0.1</a:t>
            </a:r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H="1">
            <a:off x="1371600" y="32766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1066800" y="3124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0.2</a:t>
            </a:r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 flipH="1">
            <a:off x="1371600" y="23622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1066800" y="220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0.3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A95F-5FE3-5043-90D5-5355A1BD14EA}" type="slidenum">
              <a:rPr lang="en-US"/>
              <a:pPr/>
              <a:t>7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of Use (TOU</a:t>
            </a:r>
            <a:r>
              <a:rPr lang="en-US" dirty="0" smtClean="0"/>
              <a:t>) Rate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8613" y="1574800"/>
            <a:ext cx="6249987" cy="1549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Rate </a:t>
            </a:r>
            <a:r>
              <a:rPr lang="en-US" dirty="0"/>
              <a:t>lower off peak, higher on peak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Notification: none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Effect: </a:t>
            </a:r>
            <a:r>
              <a:rPr lang="en-US" dirty="0"/>
              <a:t>reduce</a:t>
            </a:r>
            <a:r>
              <a:rPr lang="en-US" dirty="0" smtClean="0"/>
              <a:t> daily peaks</a:t>
            </a:r>
            <a:endParaRPr lang="en-US" dirty="0" smtClean="0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85800" y="3352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$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429000" y="5562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Hours in a Day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447800" y="5334000"/>
            <a:ext cx="632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0</a:t>
            </a:r>
            <a:r>
              <a:rPr lang="en-US" sz="1400" dirty="0" smtClean="0"/>
              <a:t>		4		8		12		16		20		</a:t>
            </a:r>
            <a:r>
              <a:rPr lang="en-US" sz="1400" dirty="0"/>
              <a:t>24</a:t>
            </a:r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1524000" y="4191000"/>
            <a:ext cx="57150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>
                <a:latin typeface="Bradley Hand ITC" pitchFamily="66" charset="0"/>
              </a:rPr>
              <a:t>	</a:t>
            </a:r>
            <a:r>
              <a:rPr lang="en-US" dirty="0">
                <a:solidFill>
                  <a:srgbClr val="FFFFFF"/>
                </a:solidFill>
                <a:latin typeface="Bradley Hand ITC" pitchFamily="66" charset="0"/>
              </a:rPr>
              <a:t>Off Peak	</a:t>
            </a:r>
            <a:r>
              <a:rPr lang="en-US" dirty="0">
                <a:latin typeface="Bradley Hand ITC" pitchFamily="66" charset="0"/>
              </a:rPr>
              <a:t>	</a:t>
            </a:r>
            <a:r>
              <a:rPr lang="en-US" dirty="0" smtClean="0">
                <a:latin typeface="Bradley Hand ITC" pitchFamily="66" charset="0"/>
              </a:rPr>
              <a:t>	</a:t>
            </a:r>
          </a:p>
          <a:p>
            <a:r>
              <a:rPr lang="en-US" dirty="0">
                <a:latin typeface="Bradley Hand ITC" pitchFamily="66" charset="0"/>
              </a:rPr>
              <a:t>				</a:t>
            </a:r>
            <a:r>
              <a:rPr lang="en-US" dirty="0" smtClean="0">
                <a:latin typeface="Bradley Hand ITC" pitchFamily="66" charset="0"/>
              </a:rPr>
              <a:t>	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5334000" y="3429000"/>
            <a:ext cx="762000" cy="1905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endParaRPr lang="en-US" sz="1200">
              <a:latin typeface="Bradley Hand ITC" pitchFamily="66" charset="0"/>
            </a:endParaRPr>
          </a:p>
          <a:p>
            <a:pPr algn="ctr"/>
            <a:r>
              <a:rPr lang="en-US">
                <a:latin typeface="Bradley Hand ITC" pitchFamily="66" charset="0"/>
              </a:rPr>
              <a:t>Peak</a:t>
            </a:r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1524000" y="1676400"/>
            <a:ext cx="0" cy="3656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1524000" y="5334000"/>
            <a:ext cx="601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flipH="1">
            <a:off x="1371600" y="42672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1066800" y="411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0.1</a:t>
            </a:r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flipH="1">
            <a:off x="1371600" y="32766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1066800" y="3124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0.2</a:t>
            </a:r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 flipH="1">
            <a:off x="1371600" y="23622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1066800" y="220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0.3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96FC-7DE7-3A40-B6D0-97A6EBDD1F7C}" type="slidenum">
              <a:rPr lang="en-US"/>
              <a:pPr/>
              <a:t>8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Peak Pricing (CPP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8614" y="1574800"/>
            <a:ext cx="3481864" cy="2082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Flat or TOU rate with as-needed high price events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Notification: each event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Effect: reduce critical and daily (</a:t>
            </a:r>
            <a:r>
              <a:rPr lang="en-US" dirty="0" err="1" smtClean="0"/>
              <a:t>w</a:t>
            </a:r>
            <a:r>
              <a:rPr lang="en-US" dirty="0" smtClean="0"/>
              <a:t>/TOU)</a:t>
            </a:r>
            <a:r>
              <a:rPr lang="en-US" dirty="0" smtClean="0"/>
              <a:t> peaks</a:t>
            </a:r>
            <a:endParaRPr lang="en-US" dirty="0" smtClean="0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85800" y="3352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$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429000" y="5562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Hours in a Day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524000" y="4343400"/>
            <a:ext cx="5715000" cy="990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>
                <a:latin typeface="Bradley Hand ITC" pitchFamily="66" charset="0"/>
              </a:rPr>
              <a:t>	</a:t>
            </a:r>
            <a:r>
              <a:rPr lang="en-US" dirty="0">
                <a:solidFill>
                  <a:srgbClr val="FFFFFF"/>
                </a:solidFill>
                <a:latin typeface="Bradley Hand ITC" pitchFamily="66" charset="0"/>
              </a:rPr>
              <a:t>Off Peak</a:t>
            </a:r>
            <a:r>
              <a:rPr lang="en-US" dirty="0">
                <a:latin typeface="Bradley Hand ITC" pitchFamily="66" charset="0"/>
              </a:rPr>
              <a:t>		</a:t>
            </a:r>
            <a:r>
              <a:rPr lang="en-US" dirty="0" smtClean="0">
                <a:latin typeface="Bradley Hand ITC" pitchFamily="66" charset="0"/>
              </a:rPr>
              <a:t>	</a:t>
            </a:r>
          </a:p>
          <a:p>
            <a:r>
              <a:rPr lang="en-US" dirty="0">
                <a:latin typeface="Bradley Hand ITC" pitchFamily="66" charset="0"/>
              </a:rPr>
              <a:t>				</a:t>
            </a:r>
            <a:r>
              <a:rPr lang="en-US" dirty="0" smtClean="0">
                <a:latin typeface="Bradley Hand ITC" pitchFamily="66" charset="0"/>
              </a:rPr>
              <a:t>	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1524000" y="1676400"/>
            <a:ext cx="0" cy="3656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5334000" y="1600200"/>
            <a:ext cx="762000" cy="762000"/>
          </a:xfrm>
          <a:prstGeom prst="flowChartOffpageConnector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Bradley Hand ITC" pitchFamily="66" charset="0"/>
              </a:rPr>
              <a:t>Critical</a:t>
            </a:r>
          </a:p>
          <a:p>
            <a:pPr algn="ctr"/>
            <a:r>
              <a:rPr lang="en-US" sz="1800" b="1" dirty="0">
                <a:solidFill>
                  <a:srgbClr val="FFFFFF"/>
                </a:solidFill>
                <a:latin typeface="Bradley Hand ITC" pitchFamily="66" charset="0"/>
              </a:rPr>
              <a:t>Price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34000" y="3657600"/>
            <a:ext cx="762000" cy="1676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endParaRPr lang="en-US" sz="1200">
              <a:latin typeface="Bradley Hand ITC" pitchFamily="66" charset="0"/>
            </a:endParaRPr>
          </a:p>
          <a:p>
            <a:pPr algn="ctr"/>
            <a:r>
              <a:rPr lang="en-US">
                <a:latin typeface="Bradley Hand ITC" pitchFamily="66" charset="0"/>
              </a:rPr>
              <a:t>Peak</a:t>
            </a: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1524000" y="5334000"/>
            <a:ext cx="601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6400800" y="1752600"/>
            <a:ext cx="1447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Bradley Hand ITC" pitchFamily="66" charset="0"/>
              </a:rPr>
              <a:t> 1 - 15 days/yr as needed</a:t>
            </a: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H="1">
            <a:off x="6172200" y="18748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 flipH="1">
            <a:off x="1371600" y="42672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1066800" y="411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0.1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H="1">
            <a:off x="1371600" y="32766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066800" y="3124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0.2</a:t>
            </a: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H="1">
            <a:off x="1371600" y="23622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1066800" y="220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0.3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447800" y="5334000"/>
            <a:ext cx="632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0</a:t>
            </a:r>
            <a:r>
              <a:rPr lang="en-US" sz="1400" dirty="0" smtClean="0"/>
              <a:t>		4		8		12		16		20		</a:t>
            </a:r>
            <a:r>
              <a:rPr lang="en-US" sz="1400" dirty="0"/>
              <a:t>24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720039" y="2087625"/>
            <a:ext cx="604339" cy="45221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6D80-CF40-324C-9658-81F72E98CB54}" type="slidenum">
              <a:rPr lang="en-US"/>
              <a:pPr/>
              <a:t>9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Peak Pricing (VPP)</a:t>
            </a:r>
            <a:endParaRPr lang="en-US" dirty="0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85800" y="3352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$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429000" y="5562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Hours in a Day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524000" y="4114800"/>
            <a:ext cx="5715000" cy="1219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>
                <a:latin typeface="Bradley Hand ITC" pitchFamily="66" charset="0"/>
              </a:rPr>
              <a:t>	</a:t>
            </a:r>
            <a:r>
              <a:rPr lang="en-US" dirty="0" smtClean="0">
                <a:solidFill>
                  <a:srgbClr val="FFFFFF"/>
                </a:solidFill>
                <a:latin typeface="Bradley Hand ITC" pitchFamily="66" charset="0"/>
              </a:rPr>
              <a:t>Off Peak	</a:t>
            </a:r>
            <a:r>
              <a:rPr lang="en-US" dirty="0" smtClean="0">
                <a:latin typeface="Bradley Hand ITC" pitchFamily="66" charset="0"/>
              </a:rPr>
              <a:t>		</a:t>
            </a:r>
          </a:p>
          <a:p>
            <a:r>
              <a:rPr lang="en-US" dirty="0">
                <a:latin typeface="Bradley Hand ITC" pitchFamily="66" charset="0"/>
              </a:rPr>
              <a:t>				</a:t>
            </a:r>
            <a:r>
              <a:rPr lang="en-US" dirty="0" smtClean="0">
                <a:latin typeface="Bradley Hand ITC" pitchFamily="66" charset="0"/>
              </a:rPr>
              <a:t>	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1524000" y="1676400"/>
            <a:ext cx="0" cy="3656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1524000" y="5334000"/>
            <a:ext cx="601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>
            <a:off x="1371600" y="42672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1066800" y="411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0.1</a:t>
            </a:r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flipH="1">
            <a:off x="1371600" y="32766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1066800" y="3124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0.2</a:t>
            </a:r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flipH="1">
            <a:off x="1371600" y="23622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1066800" y="220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0.3</a:t>
            </a: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5334000" y="2857232"/>
            <a:ext cx="762000" cy="11430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endParaRPr lang="en-US" sz="1200" b="1">
              <a:latin typeface="Bradley Hand ITC" pitchFamily="66" charset="0"/>
            </a:endParaRPr>
          </a:p>
          <a:p>
            <a:pPr algn="ctr"/>
            <a:endParaRPr lang="en-US" b="1">
              <a:latin typeface="Bradley Hand ITC" pitchFamily="66" charset="0"/>
            </a:endParaRPr>
          </a:p>
        </p:txBody>
      </p:sp>
      <p:sp>
        <p:nvSpPr>
          <p:cNvPr id="34" name="Freeform 15"/>
          <p:cNvSpPr>
            <a:spLocks/>
          </p:cNvSpPr>
          <p:nvPr/>
        </p:nvSpPr>
        <p:spPr bwMode="auto">
          <a:xfrm>
            <a:off x="4075489" y="2385692"/>
            <a:ext cx="2468736" cy="130883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00" y="2095"/>
              </a:cxn>
              <a:cxn ang="0">
                <a:pos x="3552" y="2095"/>
              </a:cxn>
              <a:cxn ang="0">
                <a:pos x="3504" y="1982"/>
              </a:cxn>
              <a:cxn ang="0">
                <a:pos x="3408" y="2038"/>
              </a:cxn>
              <a:cxn ang="0">
                <a:pos x="3360" y="1925"/>
              </a:cxn>
              <a:cxn ang="0">
                <a:pos x="3216" y="1868"/>
              </a:cxn>
              <a:cxn ang="0">
                <a:pos x="3120" y="1642"/>
              </a:cxn>
              <a:cxn ang="0">
                <a:pos x="3024" y="1529"/>
              </a:cxn>
              <a:cxn ang="0">
                <a:pos x="2880" y="1359"/>
              </a:cxn>
              <a:cxn ang="0">
                <a:pos x="2736" y="1132"/>
              </a:cxn>
              <a:cxn ang="0">
                <a:pos x="2640" y="849"/>
              </a:cxn>
              <a:cxn ang="0">
                <a:pos x="2544" y="566"/>
              </a:cxn>
              <a:cxn ang="0">
                <a:pos x="2400" y="510"/>
              </a:cxn>
              <a:cxn ang="0">
                <a:pos x="2352" y="679"/>
              </a:cxn>
              <a:cxn ang="0">
                <a:pos x="2268" y="949"/>
              </a:cxn>
              <a:cxn ang="0">
                <a:pos x="2208" y="1189"/>
              </a:cxn>
              <a:cxn ang="0">
                <a:pos x="2112" y="1246"/>
              </a:cxn>
              <a:cxn ang="0">
                <a:pos x="1968" y="1529"/>
              </a:cxn>
              <a:cxn ang="0">
                <a:pos x="1872" y="1585"/>
              </a:cxn>
              <a:cxn ang="0">
                <a:pos x="1728" y="1698"/>
              </a:cxn>
              <a:cxn ang="0">
                <a:pos x="1584" y="1642"/>
              </a:cxn>
              <a:cxn ang="0">
                <a:pos x="1440" y="1585"/>
              </a:cxn>
              <a:cxn ang="0">
                <a:pos x="1200" y="1472"/>
              </a:cxn>
              <a:cxn ang="0">
                <a:pos x="1008" y="1642"/>
              </a:cxn>
              <a:cxn ang="0">
                <a:pos x="912" y="1868"/>
              </a:cxn>
              <a:cxn ang="0">
                <a:pos x="768" y="1812"/>
              </a:cxn>
              <a:cxn ang="0">
                <a:pos x="624" y="2095"/>
              </a:cxn>
              <a:cxn ang="0">
                <a:pos x="480" y="2095"/>
              </a:cxn>
              <a:cxn ang="0">
                <a:pos x="240" y="2038"/>
              </a:cxn>
              <a:cxn ang="0">
                <a:pos x="96" y="2208"/>
              </a:cxn>
              <a:cxn ang="0">
                <a:pos x="48" y="2151"/>
              </a:cxn>
            </a:cxnLst>
            <a:rect l="0" t="0" r="r" b="b"/>
            <a:pathLst>
              <a:path w="3600" h="2208">
                <a:moveTo>
                  <a:pt x="0" y="2151"/>
                </a:moveTo>
                <a:lnTo>
                  <a:pt x="0" y="0"/>
                </a:lnTo>
                <a:lnTo>
                  <a:pt x="3600" y="0"/>
                </a:lnTo>
                <a:lnTo>
                  <a:pt x="3600" y="2095"/>
                </a:lnTo>
                <a:lnTo>
                  <a:pt x="3600" y="2038"/>
                </a:lnTo>
                <a:lnTo>
                  <a:pt x="3552" y="2095"/>
                </a:lnTo>
                <a:lnTo>
                  <a:pt x="3504" y="2038"/>
                </a:lnTo>
                <a:lnTo>
                  <a:pt x="3504" y="1982"/>
                </a:lnTo>
                <a:lnTo>
                  <a:pt x="3456" y="2038"/>
                </a:lnTo>
                <a:lnTo>
                  <a:pt x="3408" y="2038"/>
                </a:lnTo>
                <a:lnTo>
                  <a:pt x="3360" y="1982"/>
                </a:lnTo>
                <a:lnTo>
                  <a:pt x="3360" y="1925"/>
                </a:lnTo>
                <a:lnTo>
                  <a:pt x="3264" y="1868"/>
                </a:lnTo>
                <a:lnTo>
                  <a:pt x="3216" y="1868"/>
                </a:lnTo>
                <a:lnTo>
                  <a:pt x="3168" y="1755"/>
                </a:lnTo>
                <a:lnTo>
                  <a:pt x="3120" y="1642"/>
                </a:lnTo>
                <a:lnTo>
                  <a:pt x="3024" y="1585"/>
                </a:lnTo>
                <a:lnTo>
                  <a:pt x="3024" y="1529"/>
                </a:lnTo>
                <a:lnTo>
                  <a:pt x="2928" y="1472"/>
                </a:lnTo>
                <a:lnTo>
                  <a:pt x="2880" y="1359"/>
                </a:lnTo>
                <a:lnTo>
                  <a:pt x="2832" y="1246"/>
                </a:lnTo>
                <a:lnTo>
                  <a:pt x="2736" y="1132"/>
                </a:lnTo>
                <a:lnTo>
                  <a:pt x="2688" y="962"/>
                </a:lnTo>
                <a:lnTo>
                  <a:pt x="2640" y="849"/>
                </a:lnTo>
                <a:lnTo>
                  <a:pt x="2592" y="679"/>
                </a:lnTo>
                <a:lnTo>
                  <a:pt x="2544" y="566"/>
                </a:lnTo>
                <a:lnTo>
                  <a:pt x="2448" y="510"/>
                </a:lnTo>
                <a:lnTo>
                  <a:pt x="2400" y="510"/>
                </a:lnTo>
                <a:lnTo>
                  <a:pt x="2400" y="623"/>
                </a:lnTo>
                <a:lnTo>
                  <a:pt x="2352" y="679"/>
                </a:lnTo>
                <a:lnTo>
                  <a:pt x="2304" y="906"/>
                </a:lnTo>
                <a:lnTo>
                  <a:pt x="2268" y="949"/>
                </a:lnTo>
                <a:lnTo>
                  <a:pt x="2256" y="1019"/>
                </a:lnTo>
                <a:lnTo>
                  <a:pt x="2208" y="1189"/>
                </a:lnTo>
                <a:lnTo>
                  <a:pt x="2160" y="1246"/>
                </a:lnTo>
                <a:lnTo>
                  <a:pt x="2112" y="1246"/>
                </a:lnTo>
                <a:lnTo>
                  <a:pt x="2016" y="1415"/>
                </a:lnTo>
                <a:lnTo>
                  <a:pt x="1968" y="1529"/>
                </a:lnTo>
                <a:lnTo>
                  <a:pt x="1920" y="1472"/>
                </a:lnTo>
                <a:lnTo>
                  <a:pt x="1872" y="1585"/>
                </a:lnTo>
                <a:lnTo>
                  <a:pt x="1776" y="1755"/>
                </a:lnTo>
                <a:lnTo>
                  <a:pt x="1728" y="1698"/>
                </a:lnTo>
                <a:lnTo>
                  <a:pt x="1632" y="1585"/>
                </a:lnTo>
                <a:lnTo>
                  <a:pt x="1584" y="1642"/>
                </a:lnTo>
                <a:lnTo>
                  <a:pt x="1488" y="1585"/>
                </a:lnTo>
                <a:lnTo>
                  <a:pt x="1440" y="1585"/>
                </a:lnTo>
                <a:lnTo>
                  <a:pt x="1248" y="1529"/>
                </a:lnTo>
                <a:lnTo>
                  <a:pt x="1200" y="1472"/>
                </a:lnTo>
                <a:lnTo>
                  <a:pt x="1104" y="1529"/>
                </a:lnTo>
                <a:lnTo>
                  <a:pt x="1008" y="1642"/>
                </a:lnTo>
                <a:lnTo>
                  <a:pt x="960" y="1698"/>
                </a:lnTo>
                <a:lnTo>
                  <a:pt x="912" y="1868"/>
                </a:lnTo>
                <a:lnTo>
                  <a:pt x="864" y="1755"/>
                </a:lnTo>
                <a:lnTo>
                  <a:pt x="768" y="1812"/>
                </a:lnTo>
                <a:lnTo>
                  <a:pt x="720" y="1982"/>
                </a:lnTo>
                <a:lnTo>
                  <a:pt x="624" y="2095"/>
                </a:lnTo>
                <a:lnTo>
                  <a:pt x="528" y="2038"/>
                </a:lnTo>
                <a:lnTo>
                  <a:pt x="480" y="2095"/>
                </a:lnTo>
                <a:lnTo>
                  <a:pt x="384" y="2038"/>
                </a:lnTo>
                <a:lnTo>
                  <a:pt x="240" y="2038"/>
                </a:lnTo>
                <a:lnTo>
                  <a:pt x="144" y="2151"/>
                </a:lnTo>
                <a:lnTo>
                  <a:pt x="96" y="2208"/>
                </a:lnTo>
                <a:lnTo>
                  <a:pt x="96" y="2151"/>
                </a:lnTo>
                <a:lnTo>
                  <a:pt x="48" y="2151"/>
                </a:lnTo>
                <a:lnTo>
                  <a:pt x="0" y="2151"/>
                </a:lnTo>
                <a:close/>
              </a:path>
            </a:pathLst>
          </a:custGeom>
          <a:blipFill rotWithShape="1">
            <a:blip r:embed="rId3"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5334000" y="3657600"/>
            <a:ext cx="762000" cy="1676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endParaRPr lang="en-US" sz="1200" dirty="0" smtClean="0">
              <a:latin typeface="Bradley Hand ITC" pitchFamily="66" charset="0"/>
            </a:endParaRPr>
          </a:p>
          <a:p>
            <a:pPr algn="ctr"/>
            <a:r>
              <a:rPr lang="en-US" dirty="0" smtClean="0">
                <a:latin typeface="Bradley Hand ITC" pitchFamily="66" charset="0"/>
              </a:rPr>
              <a:t>Peak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598613" y="1598613"/>
            <a:ext cx="3979613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28600" indent="-228600" defTabSz="914400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TOU or CPP rate with market-based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or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critical peak prices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indent="-228600" defTabSz="914400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Notification: high prices</a:t>
            </a:r>
          </a:p>
          <a:p>
            <a:pPr marL="228600" indent="-228600" defTabSz="914400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Effect: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reduce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critical and daily (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/TOU)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peaks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1447800" y="5334000"/>
            <a:ext cx="632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0</a:t>
            </a:r>
            <a:r>
              <a:rPr lang="en-US" sz="1400" dirty="0" smtClean="0"/>
              <a:t>		4		8		12		16		20		</a:t>
            </a:r>
            <a:r>
              <a:rPr lang="en-US" sz="1400" dirty="0"/>
              <a:t>24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rot="16200000" flipH="1">
            <a:off x="4864340" y="2824101"/>
            <a:ext cx="609599" cy="329721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3094</TotalTime>
  <Words>1329</Words>
  <Application>Microsoft Macintosh PowerPoint</Application>
  <PresentationFormat>On-screen Show (4:3)</PresentationFormat>
  <Paragraphs>311</Paragraphs>
  <Slides>26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Advantage</vt:lpstr>
      <vt:lpstr>Customer Engagement  through  Dynamic Pricing</vt:lpstr>
      <vt:lpstr>SmartGrid Enables Integration  of Real-Time Tools</vt:lpstr>
      <vt:lpstr>Response to Dynamic Pricing</vt:lpstr>
      <vt:lpstr>Electricity Pricing Strategies</vt:lpstr>
      <vt:lpstr>Flat Rate</vt:lpstr>
      <vt:lpstr>Tiered Rate</vt:lpstr>
      <vt:lpstr>Time of Use (TOU) Rate</vt:lpstr>
      <vt:lpstr>Critical Peak Pricing (CPP)</vt:lpstr>
      <vt:lpstr>Variable Peak Pricing (VPP)</vt:lpstr>
      <vt:lpstr>Real Time Pricing (RTP)</vt:lpstr>
      <vt:lpstr>Customer Engagement</vt:lpstr>
      <vt:lpstr>Customer View of Dynamic Pricing</vt:lpstr>
      <vt:lpstr>Customer View of Dynamic Pricing</vt:lpstr>
      <vt:lpstr>Event Notification</vt:lpstr>
      <vt:lpstr>Customer View of Dynamic Pricing</vt:lpstr>
      <vt:lpstr>Energy Information </vt:lpstr>
      <vt:lpstr>Customer View of Dynamic Pricing</vt:lpstr>
      <vt:lpstr>Appliance Controls </vt:lpstr>
      <vt:lpstr>Customer Interface </vt:lpstr>
      <vt:lpstr>Lessons Learned</vt:lpstr>
      <vt:lpstr>What affects peak response? </vt:lpstr>
      <vt:lpstr>Decisions to be made by the utility</vt:lpstr>
      <vt:lpstr>Decisions to leave to the customer</vt:lpstr>
      <vt:lpstr>What customers want to know…</vt:lpstr>
      <vt:lpstr>Ideas for Engaging Customers</vt:lpstr>
      <vt:lpstr>Karen Herter, Ph.D. 916.397.0101 Karen@HerterEnergy.com</vt:lpstr>
    </vt:vector>
  </TitlesOfParts>
  <Company>Herter Energy Solutions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Herter</dc:creator>
  <cp:lastModifiedBy>Karen Herter</cp:lastModifiedBy>
  <cp:revision>84</cp:revision>
  <dcterms:created xsi:type="dcterms:W3CDTF">2010-07-15T14:12:42Z</dcterms:created>
  <dcterms:modified xsi:type="dcterms:W3CDTF">2010-07-15T15:20:27Z</dcterms:modified>
</cp:coreProperties>
</file>