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5"/>
  </p:notesMasterIdLst>
  <p:sldIdLst>
    <p:sldId id="256" r:id="rId2"/>
    <p:sldId id="258" r:id="rId3"/>
    <p:sldId id="257" r:id="rId4"/>
    <p:sldId id="263" r:id="rId5"/>
    <p:sldId id="262" r:id="rId6"/>
    <p:sldId id="261" r:id="rId7"/>
    <p:sldId id="264" r:id="rId8"/>
    <p:sldId id="259" r:id="rId9"/>
    <p:sldId id="268" r:id="rId10"/>
    <p:sldId id="260" r:id="rId11"/>
    <p:sldId id="269" r:id="rId12"/>
    <p:sldId id="265" r:id="rId13"/>
    <p:sldId id="266"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72" y="91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1B57F4E-320B-4007-BD46-4D014C64C178}" type="datetimeFigureOut">
              <a:rPr lang="en-US"/>
              <a:pPr>
                <a:defRPr/>
              </a:pPr>
              <a:t>5/10/2012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C406541-AC6E-4A96-B272-84DA414E054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94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AA7E787-CAED-48AD-BB29-4B252BBE0BD6}" type="slidenum">
              <a:rPr lang="en-US" smtClean="0"/>
              <a:pPr fontAlgn="base">
                <a:spcBef>
                  <a:spcPct val="0"/>
                </a:spcBef>
                <a:spcAft>
                  <a:spcPct val="0"/>
                </a:spcAft>
                <a:defRPr/>
              </a:pPr>
              <a:t>4</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Adequate representation. Complete and consistent representation of production regions – hatchery and wild </a:t>
            </a:r>
          </a:p>
          <a:p>
            <a:pPr eaLnBrk="1" hangingPunct="1">
              <a:spcBef>
                <a:spcPct val="0"/>
              </a:spcBef>
            </a:pPr>
            <a:r>
              <a:rPr lang="en-US" smtClean="0"/>
              <a:t>Incomplete fishery sampling – terminal and sport.</a:t>
            </a:r>
          </a:p>
          <a:p>
            <a:pPr eaLnBrk="1" hangingPunct="1">
              <a:spcBef>
                <a:spcPct val="0"/>
              </a:spcBef>
            </a:pPr>
            <a:endParaRPr lang="en-US" smtClean="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30B531A-953B-4560-8623-B3CE15123257}" type="slidenum">
              <a:rPr lang="en-US" smtClean="0"/>
              <a:pPr fontAlgn="base">
                <a:spcBef>
                  <a:spcPct val="0"/>
                </a:spcBef>
                <a:spcAft>
                  <a:spcPct val="0"/>
                </a:spcAft>
                <a:defRPr/>
              </a:pPr>
              <a:t>6</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1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04936FE-2155-4ECC-8C23-BC0D1FC8CACD}" type="slidenum">
              <a:rPr lang="en-US" smtClean="0"/>
              <a:pPr fontAlgn="base">
                <a:spcBef>
                  <a:spcPct val="0"/>
                </a:spcBef>
                <a:spcAft>
                  <a:spcPct val="0"/>
                </a:spcAft>
                <a:defRPr/>
              </a:pPr>
              <a:t>11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0E6A2D99-08EA-4715-A7A5-50F4137AF4EA}" type="datetimeFigureOut">
              <a:rPr lang="en-US"/>
              <a:pPr>
                <a:defRPr/>
              </a:pPr>
              <a:t>5/10/2012</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C160CC95-9978-487E-B062-916C68CD26A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E7F3485-9FE1-4843-8FBC-47D932109488}" type="datetimeFigureOut">
              <a:rPr lang="en-US"/>
              <a:pPr>
                <a:defRPr/>
              </a:pPr>
              <a:t>5/10/2012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AC104F5-C548-46CA-9C50-DD20EDA800E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019558A-2F42-448C-8B49-4A57731CA1BE}" type="datetimeFigureOut">
              <a:rPr lang="en-US"/>
              <a:pPr>
                <a:defRPr/>
              </a:pPr>
              <a:t>5/10/2012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4CC8F070-78B0-4369-A673-4D84971B002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8BDA381-F62E-4ADE-A444-789834E4D017}" type="datetimeFigureOut">
              <a:rPr lang="en-US"/>
              <a:pPr>
                <a:defRPr/>
              </a:pPr>
              <a:t>5/10/2012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E2F8A59-6316-4AFD-9ECC-11ADEE1608E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5E09892-FC45-4F55-A595-38766C2560FA}" type="datetimeFigureOut">
              <a:rPr lang="en-US"/>
              <a:pPr>
                <a:defRPr/>
              </a:pPr>
              <a:t>5/10/2012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93FBB33-24FD-464C-A0F7-EAE2C1C7A5F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7BFC56AE-78D3-4D9C-93C3-81609A71EB9E}" type="datetimeFigureOut">
              <a:rPr lang="en-US"/>
              <a:pPr>
                <a:defRPr/>
              </a:pPr>
              <a:t>5/10/2012</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EB1F3C4B-893C-43BE-8A33-1FB3D3B0419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3661943B-317B-4124-B6BC-B3D2BC820C23}" type="datetimeFigureOut">
              <a:rPr lang="en-US"/>
              <a:pPr>
                <a:defRPr/>
              </a:pPr>
              <a:t>5/10/2012</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45A6A3C2-6935-4CF6-9C64-100494B20CA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2066DE3C-AB24-45C7-A5CB-49CAD129F24C}" type="datetimeFigureOut">
              <a:rPr lang="en-US"/>
              <a:pPr>
                <a:defRPr/>
              </a:pPr>
              <a:t>5/10/2012</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F6C62132-3F22-44E6-A0BF-01B4B2B9B6A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504E54CF-D9D4-4119-8838-DB6FE99D7598}" type="datetimeFigureOut">
              <a:rPr lang="en-US"/>
              <a:pPr>
                <a:defRPr/>
              </a:pPr>
              <a:t>5/10/2012</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8C2522D5-8F96-4CF3-8FE2-E2B13090CD0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D00EE6BE-173A-453E-ABDA-96C883AA3211}" type="datetimeFigureOut">
              <a:rPr lang="en-US"/>
              <a:pPr>
                <a:defRPr/>
              </a:pPr>
              <a:t>5/10/2012</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6F2FBFC5-1D6A-4AF6-9A02-676B13385B6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369BA377-5BDC-43C6-90C7-E3EF8AF726B8}" type="datetimeFigureOut">
              <a:rPr lang="en-US"/>
              <a:pPr>
                <a:defRPr/>
              </a:pPr>
              <a:t>5/10/2012</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2410D78B-F026-4C67-9A2E-C6B80E7C71C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5D2913B8-454A-4567-ACCE-4E157810FC56}" type="datetimeFigureOut">
              <a:rPr lang="en-US"/>
              <a:pPr>
                <a:defRPr/>
              </a:pPr>
              <a:t>5/10/2012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D8F83238-C475-47A6-A4D4-2C5D0D4BF3C2}"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817" r:id="rId1"/>
    <p:sldLayoutId id="2147483809" r:id="rId2"/>
    <p:sldLayoutId id="2147483818" r:id="rId3"/>
    <p:sldLayoutId id="2147483810" r:id="rId4"/>
    <p:sldLayoutId id="2147483811" r:id="rId5"/>
    <p:sldLayoutId id="2147483812" r:id="rId6"/>
    <p:sldLayoutId id="2147483813" r:id="rId7"/>
    <p:sldLayoutId id="2147483814" r:id="rId8"/>
    <p:sldLayoutId id="2147483819" r:id="rId9"/>
    <p:sldLayoutId id="2147483815" r:id="rId10"/>
    <p:sldLayoutId id="2147483816"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676400"/>
            <a:ext cx="7772400" cy="1470025"/>
          </a:xfrm>
        </p:spPr>
        <p:txBody>
          <a:bodyPr>
            <a:normAutofit fontScale="90000"/>
          </a:bodyPr>
          <a:lstStyle/>
          <a:p>
            <a:pPr eaLnBrk="1" fontAlgn="auto" hangingPunct="1">
              <a:spcAft>
                <a:spcPts val="0"/>
              </a:spcAft>
              <a:defRPr/>
            </a:pPr>
            <a:r>
              <a:rPr lang="en-US" dirty="0" smtClean="0"/>
              <a:t>Improving the CWT system: </a:t>
            </a:r>
            <a:br>
              <a:rPr lang="en-US" dirty="0" smtClean="0"/>
            </a:br>
            <a:r>
              <a:rPr lang="en-US" dirty="0" smtClean="0"/>
              <a:t>PSC CWT Implementation Team</a:t>
            </a:r>
            <a:endParaRPr lang="en-US" dirty="0"/>
          </a:p>
        </p:txBody>
      </p:sp>
      <p:sp>
        <p:nvSpPr>
          <p:cNvPr id="5123" name="Subtitle 2"/>
          <p:cNvSpPr>
            <a:spLocks noGrp="1"/>
          </p:cNvSpPr>
          <p:nvPr>
            <p:ph type="subTitle" idx="1"/>
          </p:nvPr>
        </p:nvSpPr>
        <p:spPr>
          <a:xfrm>
            <a:off x="2438400" y="3886200"/>
            <a:ext cx="6400800" cy="1752600"/>
          </a:xfrm>
        </p:spPr>
        <p:txBody>
          <a:bodyPr/>
          <a:lstStyle/>
          <a:p>
            <a:pPr marR="0" eaLnBrk="1" hangingPunct="1"/>
            <a:r>
              <a:rPr lang="en-US" smtClean="0"/>
              <a:t>Kristen Ryding</a:t>
            </a:r>
          </a:p>
          <a:p>
            <a:pPr marR="0" eaLnBrk="1" hangingPunct="1"/>
            <a:r>
              <a:rPr lang="en-US" smtClean="0"/>
              <a:t>WA Department of Fish and Wildlife</a:t>
            </a:r>
          </a:p>
          <a:p>
            <a:pPr marR="0" eaLnBrk="1" hangingPunct="1"/>
            <a:r>
              <a:rPr lang="en-US" smtClean="0"/>
              <a:t>May 10, 2012</a:t>
            </a:r>
          </a:p>
          <a:p>
            <a:pPr marR="0" eaLnBrk="1" hangingPunct="1"/>
            <a:endParaRPr lang="en-US" smtClean="0"/>
          </a:p>
        </p:txBody>
      </p:sp>
      <p:pic>
        <p:nvPicPr>
          <p:cNvPr id="4" name="Picture 1033" descr="WDFW color logo - gif. Click to get largest version for transparent background."/>
          <p:cNvPicPr>
            <a:picLocks noChangeAspect="1" noChangeArrowheads="1"/>
          </p:cNvPicPr>
          <p:nvPr/>
        </p:nvPicPr>
        <p:blipFill>
          <a:blip r:embed="rId2" cstate="print"/>
          <a:srcRect/>
          <a:stretch>
            <a:fillRect/>
          </a:stretch>
        </p:blipFill>
        <p:spPr bwMode="auto">
          <a:xfrm>
            <a:off x="381000" y="4953000"/>
            <a:ext cx="1825625" cy="1231900"/>
          </a:xfrm>
          <a:prstGeom prst="rect">
            <a:avLst/>
          </a:prstGeom>
          <a:solidFill>
            <a:schemeClr val="tx1">
              <a:lumMod val="95000"/>
            </a:schemeClr>
          </a:solid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666750"/>
          </a:xfrm>
        </p:spPr>
        <p:txBody>
          <a:bodyPr>
            <a:normAutofit fontScale="90000"/>
          </a:bodyPr>
          <a:lstStyle/>
          <a:p>
            <a:pPr eaLnBrk="1" fontAlgn="auto" hangingPunct="1">
              <a:spcAft>
                <a:spcPts val="0"/>
              </a:spcAft>
              <a:defRPr/>
            </a:pPr>
            <a:r>
              <a:rPr lang="en-US" sz="4400" dirty="0" smtClean="0"/>
              <a:t>What has been funded? Examples</a:t>
            </a:r>
            <a:endParaRPr lang="en-US" sz="4400" dirty="0"/>
          </a:p>
        </p:txBody>
      </p:sp>
      <p:sp>
        <p:nvSpPr>
          <p:cNvPr id="14339" name="Content Placeholder 2"/>
          <p:cNvSpPr>
            <a:spLocks noGrp="1"/>
          </p:cNvSpPr>
          <p:nvPr>
            <p:ph idx="1"/>
          </p:nvPr>
        </p:nvSpPr>
        <p:spPr>
          <a:xfrm>
            <a:off x="457200" y="1524000"/>
            <a:ext cx="8229600" cy="4800600"/>
          </a:xfrm>
        </p:spPr>
        <p:txBody>
          <a:bodyPr/>
          <a:lstStyle/>
          <a:p>
            <a:pPr lvl="1" eaLnBrk="1" hangingPunct="1"/>
            <a:r>
              <a:rPr lang="en-US" smtClean="0"/>
              <a:t>Ocean sampling – WA, OR sport and troll</a:t>
            </a:r>
          </a:p>
          <a:p>
            <a:pPr lvl="2" eaLnBrk="1" hangingPunct="1"/>
            <a:r>
              <a:rPr lang="en-US" smtClean="0"/>
              <a:t>Loss of Anadramous Fish Act funds – supported by PSC</a:t>
            </a:r>
          </a:p>
          <a:p>
            <a:pPr lvl="2" eaLnBrk="1" hangingPunct="1"/>
            <a:r>
              <a:rPr lang="en-US" smtClean="0"/>
              <a:t>Mixed stock fishery sampling</a:t>
            </a:r>
          </a:p>
          <a:p>
            <a:pPr lvl="1" eaLnBrk="1" hangingPunct="1"/>
            <a:r>
              <a:rPr lang="en-US" smtClean="0"/>
              <a:t>Decision theoretic tool – program for determining tagging and sampling rates for precision goals</a:t>
            </a:r>
          </a:p>
          <a:p>
            <a:pPr lvl="1" eaLnBrk="1" hangingPunct="1"/>
            <a:r>
              <a:rPr lang="en-US" smtClean="0"/>
              <a:t>SEAK – redefining spring troll strata (25 strata vs. 200+ currently)</a:t>
            </a:r>
          </a:p>
          <a:p>
            <a:pPr lvl="1" eaLnBrk="1" hangingPunct="1"/>
            <a:r>
              <a:rPr lang="en-US" smtClean="0"/>
              <a:t>Lab equipment – microscopes with LCD screen</a:t>
            </a:r>
          </a:p>
          <a:p>
            <a:pPr lvl="1" eaLnBrk="1" hangingPunct="1"/>
            <a:r>
              <a:rPr lang="en-US" smtClean="0"/>
              <a:t>CWT Detection Wands – SEAK, WA, OR (85). Also training   </a:t>
            </a:r>
          </a:p>
          <a:p>
            <a:pPr lvl="2" eaLnBrk="1" hangingPunct="1"/>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666750"/>
          </a:xfrm>
        </p:spPr>
        <p:txBody>
          <a:bodyPr>
            <a:normAutofit fontScale="90000"/>
          </a:bodyPr>
          <a:lstStyle/>
          <a:p>
            <a:pPr eaLnBrk="1" fontAlgn="auto" hangingPunct="1">
              <a:spcAft>
                <a:spcPts val="0"/>
              </a:spcAft>
              <a:defRPr/>
            </a:pPr>
            <a:r>
              <a:rPr lang="en-US" sz="4400" dirty="0" smtClean="0"/>
              <a:t>What has been funded? Examples</a:t>
            </a:r>
            <a:endParaRPr lang="en-US" sz="4400" dirty="0"/>
          </a:p>
        </p:txBody>
      </p:sp>
      <p:sp>
        <p:nvSpPr>
          <p:cNvPr id="15363" name="Content Placeholder 2"/>
          <p:cNvSpPr>
            <a:spLocks noGrp="1"/>
          </p:cNvSpPr>
          <p:nvPr>
            <p:ph idx="1"/>
          </p:nvPr>
        </p:nvSpPr>
        <p:spPr>
          <a:xfrm>
            <a:off x="457200" y="1524000"/>
            <a:ext cx="8229600" cy="4800600"/>
          </a:xfrm>
        </p:spPr>
        <p:txBody>
          <a:bodyPr/>
          <a:lstStyle/>
          <a:p>
            <a:pPr lvl="1" eaLnBrk="1" hangingPunct="1"/>
            <a:r>
              <a:rPr lang="en-US" smtClean="0"/>
              <a:t>OR Columbia R. management area sampling – tag recoveries</a:t>
            </a:r>
          </a:p>
          <a:p>
            <a:pPr lvl="1" eaLnBrk="1" hangingPunct="1"/>
            <a:r>
              <a:rPr lang="en-US" smtClean="0"/>
              <a:t>Database system upgrades – SEAK, OR and WA</a:t>
            </a:r>
          </a:p>
          <a:p>
            <a:pPr lvl="1" eaLnBrk="1" hangingPunct="1"/>
            <a:r>
              <a:rPr lang="en-US" smtClean="0"/>
              <a:t>Mid-OR Coast – tagging and CWT recovery of Elk River Fall Chinook</a:t>
            </a:r>
          </a:p>
          <a:p>
            <a:pPr lvl="2" eaLnBrk="1" hangingPunct="1"/>
            <a:r>
              <a:rPr lang="en-US" smtClean="0"/>
              <a:t>Indicator not currently represented</a:t>
            </a:r>
          </a:p>
          <a:p>
            <a:pPr lvl="1" eaLnBrk="1" hangingPunct="1"/>
            <a:r>
              <a:rPr lang="en-US" smtClean="0"/>
              <a:t>BC sport fishery – voluntary tag recovery </a:t>
            </a:r>
          </a:p>
          <a:p>
            <a:pPr lvl="2" eaLnBrk="1" hangingPunct="1"/>
            <a:r>
              <a:rPr lang="en-US" smtClean="0"/>
              <a:t>Increased number dead-pitch sites </a:t>
            </a:r>
          </a:p>
          <a:p>
            <a:pPr lvl="2" eaLnBrk="1" hangingPunct="1"/>
            <a:r>
              <a:rPr lang="en-US" smtClean="0"/>
              <a:t>Canadian funds</a:t>
            </a:r>
          </a:p>
          <a:p>
            <a:pPr lvl="2" eaLnBrk="1" hangingPunct="1"/>
            <a:r>
              <a:rPr lang="en-US" smtClean="0"/>
              <a:t>US fish caught there too.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666750"/>
          </a:xfrm>
        </p:spPr>
        <p:txBody>
          <a:bodyPr>
            <a:normAutofit fontScale="90000"/>
          </a:bodyPr>
          <a:lstStyle/>
          <a:p>
            <a:pPr eaLnBrk="1" fontAlgn="auto" hangingPunct="1">
              <a:spcAft>
                <a:spcPts val="0"/>
              </a:spcAft>
              <a:defRPr/>
            </a:pPr>
            <a:r>
              <a:rPr lang="en-US" dirty="0" smtClean="0"/>
              <a:t>Benefits thus far?</a:t>
            </a:r>
            <a:endParaRPr lang="en-US" dirty="0"/>
          </a:p>
        </p:txBody>
      </p:sp>
      <p:sp>
        <p:nvSpPr>
          <p:cNvPr id="3" name="Content Placeholder 2"/>
          <p:cNvSpPr>
            <a:spLocks noGrp="1"/>
          </p:cNvSpPr>
          <p:nvPr>
            <p:ph idx="1"/>
          </p:nvPr>
        </p:nvSpPr>
        <p:spPr>
          <a:xfrm>
            <a:off x="457200" y="1447800"/>
            <a:ext cx="8229600" cy="4876800"/>
          </a:xfrm>
        </p:spPr>
        <p:txBody>
          <a:bodyPr>
            <a:normAutofit lnSpcReduction="10000"/>
          </a:bodyPr>
          <a:lstStyle/>
          <a:p>
            <a:pPr marL="274320" indent="-274320" eaLnBrk="1" fontAlgn="auto" hangingPunct="1">
              <a:spcAft>
                <a:spcPts val="0"/>
              </a:spcAft>
              <a:buClr>
                <a:schemeClr val="accent3"/>
              </a:buClr>
              <a:buFont typeface="Wingdings 2"/>
              <a:buChar char=""/>
              <a:defRPr/>
            </a:pPr>
            <a:r>
              <a:rPr lang="en-US" dirty="0" smtClean="0"/>
              <a:t>Improved tag recovery in SEAK fisheries</a:t>
            </a:r>
          </a:p>
          <a:p>
            <a:pPr marL="274320" indent="-274320" eaLnBrk="1" fontAlgn="auto" hangingPunct="1">
              <a:spcAft>
                <a:spcPts val="0"/>
              </a:spcAft>
              <a:buClr>
                <a:schemeClr val="accent3"/>
              </a:buClr>
              <a:buFont typeface="Wingdings 2"/>
              <a:buChar char=""/>
              <a:defRPr/>
            </a:pPr>
            <a:r>
              <a:rPr lang="en-US" dirty="0" smtClean="0"/>
              <a:t>Improved rate of recoveries in BC sport fisheries</a:t>
            </a:r>
          </a:p>
          <a:p>
            <a:pPr marL="274320" indent="-274320" eaLnBrk="1" fontAlgn="auto" hangingPunct="1">
              <a:spcAft>
                <a:spcPts val="0"/>
              </a:spcAft>
              <a:buClr>
                <a:schemeClr val="accent3"/>
              </a:buClr>
              <a:buFont typeface="Wingdings 2"/>
              <a:buChar char=""/>
              <a:defRPr/>
            </a:pPr>
            <a:r>
              <a:rPr lang="en-US" dirty="0" smtClean="0"/>
              <a:t>Improving inter and intra agency data sharing with new data bases</a:t>
            </a:r>
          </a:p>
          <a:p>
            <a:pPr marL="274320" indent="-274320" eaLnBrk="1" fontAlgn="auto" hangingPunct="1">
              <a:spcAft>
                <a:spcPts val="0"/>
              </a:spcAft>
              <a:buClr>
                <a:schemeClr val="accent3"/>
              </a:buClr>
              <a:buFont typeface="Wingdings 2"/>
              <a:buChar char=""/>
              <a:defRPr/>
            </a:pPr>
            <a:r>
              <a:rPr lang="en-US" dirty="0" smtClean="0"/>
              <a:t>Improved timeliness in lab processing (WA)</a:t>
            </a:r>
          </a:p>
          <a:p>
            <a:pPr marL="274320" indent="-274320" eaLnBrk="1" fontAlgn="auto" hangingPunct="1">
              <a:spcAft>
                <a:spcPts val="0"/>
              </a:spcAft>
              <a:buClr>
                <a:schemeClr val="accent3"/>
              </a:buClr>
              <a:buFont typeface="Wingdings 2"/>
              <a:buChar char=""/>
              <a:defRPr/>
            </a:pPr>
            <a:r>
              <a:rPr lang="en-US" dirty="0" smtClean="0"/>
              <a:t>Electronic detection in SEAK - Reduced lab and processing costs, improved timeliness</a:t>
            </a:r>
          </a:p>
          <a:p>
            <a:pPr marL="274320" indent="-274320" eaLnBrk="1" fontAlgn="auto" hangingPunct="1">
              <a:spcAft>
                <a:spcPts val="0"/>
              </a:spcAft>
              <a:buClr>
                <a:schemeClr val="accent3"/>
              </a:buClr>
              <a:buFont typeface="Wingdings 2"/>
              <a:buChar char=""/>
              <a:defRPr/>
            </a:pPr>
            <a:r>
              <a:rPr lang="en-US" dirty="0" smtClean="0"/>
              <a:t>Increased coverage of production regions (Elk River OR; Stikine R. AK; BC areas)</a:t>
            </a:r>
          </a:p>
          <a:p>
            <a:pPr marL="274320" indent="-274320" eaLnBrk="1" fontAlgn="auto" hangingPunct="1">
              <a:spcAft>
                <a:spcPts val="0"/>
              </a:spcAft>
              <a:buClr>
                <a:schemeClr val="accent3"/>
              </a:buClr>
              <a:buFont typeface="Wingdings 2"/>
              <a:buChar char=""/>
              <a:defRPr/>
            </a:pPr>
            <a:r>
              <a:rPr lang="en-US" dirty="0" smtClean="0"/>
              <a:t>Puget Sound MSF fisheries – tag recovery, comparison of sampled catch to Catch Record Card catch</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704850"/>
            <a:ext cx="8229600" cy="742950"/>
          </a:xfrm>
        </p:spPr>
        <p:txBody>
          <a:bodyPr/>
          <a:lstStyle/>
          <a:p>
            <a:pPr eaLnBrk="1" hangingPunct="1"/>
            <a:r>
              <a:rPr lang="en-US" sz="4400" smtClean="0"/>
              <a:t>What is next and contact</a:t>
            </a:r>
          </a:p>
        </p:txBody>
      </p:sp>
      <p:sp>
        <p:nvSpPr>
          <p:cNvPr id="3" name="Content Placeholder 2"/>
          <p:cNvSpPr>
            <a:spLocks noGrp="1"/>
          </p:cNvSpPr>
          <p:nvPr>
            <p:ph idx="1"/>
          </p:nvPr>
        </p:nvSpPr>
        <p:spPr>
          <a:xfrm>
            <a:off x="457200" y="1447800"/>
            <a:ext cx="8229600" cy="4876800"/>
          </a:xfrm>
        </p:spPr>
        <p:txBody>
          <a:bodyPr>
            <a:normAutofit lnSpcReduction="10000"/>
          </a:bodyPr>
          <a:lstStyle/>
          <a:p>
            <a:pPr marL="274320" indent="-274320" eaLnBrk="1" fontAlgn="auto" hangingPunct="1">
              <a:spcAft>
                <a:spcPts val="0"/>
              </a:spcAft>
              <a:buClr>
                <a:schemeClr val="accent3"/>
              </a:buClr>
              <a:buFont typeface="Wingdings 2"/>
              <a:buChar char=""/>
              <a:defRPr/>
            </a:pPr>
            <a:r>
              <a:rPr lang="en-US" dirty="0" smtClean="0"/>
              <a:t>2010 and 2011 projects still ongoing </a:t>
            </a:r>
          </a:p>
          <a:p>
            <a:pPr marL="640080" lvl="1" indent="-246888" eaLnBrk="1" fontAlgn="auto" hangingPunct="1">
              <a:spcAft>
                <a:spcPts val="0"/>
              </a:spcAft>
              <a:buFont typeface="Wingdings 2"/>
              <a:buChar char=""/>
              <a:defRPr/>
            </a:pPr>
            <a:r>
              <a:rPr lang="en-US" dirty="0" smtClean="0"/>
              <a:t>Continue to make gains</a:t>
            </a:r>
          </a:p>
          <a:p>
            <a:pPr marL="274320" indent="-274320" eaLnBrk="1" fontAlgn="auto" hangingPunct="1">
              <a:spcAft>
                <a:spcPts val="0"/>
              </a:spcAft>
              <a:buClr>
                <a:schemeClr val="accent3"/>
              </a:buClr>
              <a:buFont typeface="Wingdings 2"/>
              <a:buChar char=""/>
              <a:defRPr/>
            </a:pPr>
            <a:r>
              <a:rPr lang="en-US" dirty="0" smtClean="0"/>
              <a:t>2012 funding – projects starting in July</a:t>
            </a:r>
          </a:p>
          <a:p>
            <a:pPr marL="274320" indent="-274320" eaLnBrk="1" fontAlgn="auto" hangingPunct="1">
              <a:spcAft>
                <a:spcPts val="0"/>
              </a:spcAft>
              <a:buClr>
                <a:schemeClr val="accent3"/>
              </a:buClr>
              <a:buFont typeface="Wingdings 2"/>
              <a:buChar char=""/>
              <a:defRPr/>
            </a:pPr>
            <a:r>
              <a:rPr lang="en-US" dirty="0" smtClean="0"/>
              <a:t>2 more years of funding – US section</a:t>
            </a:r>
          </a:p>
          <a:p>
            <a:pPr marL="274320" indent="-274320" eaLnBrk="1" fontAlgn="auto" hangingPunct="1">
              <a:spcAft>
                <a:spcPts val="0"/>
              </a:spcAft>
              <a:buClr>
                <a:schemeClr val="accent3"/>
              </a:buClr>
              <a:buFont typeface="Wingdings 2"/>
              <a:buChar char=""/>
              <a:defRPr/>
            </a:pPr>
            <a:r>
              <a:rPr lang="en-US" dirty="0" smtClean="0"/>
              <a:t>Bilateral workshop – project review. November/December, Seattle. Open to public.</a:t>
            </a:r>
          </a:p>
          <a:p>
            <a:pPr marL="274320" indent="-274320" eaLnBrk="1" fontAlgn="auto" hangingPunct="1">
              <a:spcAft>
                <a:spcPts val="0"/>
              </a:spcAft>
              <a:buClr>
                <a:schemeClr val="accent3"/>
              </a:buClr>
              <a:buFont typeface="Wingdings 2"/>
              <a:buChar char=""/>
              <a:defRPr/>
            </a:pPr>
            <a:endParaRPr lang="en-US" dirty="0" smtClean="0"/>
          </a:p>
          <a:p>
            <a:pPr marL="274320" indent="-274320" eaLnBrk="1" fontAlgn="auto" hangingPunct="1">
              <a:spcAft>
                <a:spcPts val="0"/>
              </a:spcAft>
              <a:buClr>
                <a:schemeClr val="accent3"/>
              </a:buClr>
              <a:buFont typeface="Wingdings 2"/>
              <a:buChar char=""/>
              <a:defRPr/>
            </a:pPr>
            <a:r>
              <a:rPr lang="en-US" dirty="0" smtClean="0"/>
              <a:t>More info? </a:t>
            </a:r>
          </a:p>
          <a:p>
            <a:pPr marL="640080" lvl="1" indent="-246888" eaLnBrk="1" fontAlgn="auto" hangingPunct="1">
              <a:spcAft>
                <a:spcPts val="0"/>
              </a:spcAft>
              <a:buFont typeface="Wingdings 2"/>
              <a:buChar char=""/>
              <a:defRPr/>
            </a:pPr>
            <a:r>
              <a:rPr lang="en-US" dirty="0" smtClean="0"/>
              <a:t>WA rep – Kristen Ryding, Kristen.Ryding@dfw.wa.gov</a:t>
            </a:r>
          </a:p>
          <a:p>
            <a:pPr marL="640080" lvl="1" indent="-246888" eaLnBrk="1" fontAlgn="auto" hangingPunct="1">
              <a:spcAft>
                <a:spcPts val="0"/>
              </a:spcAft>
              <a:buFont typeface="Wingdings 2"/>
              <a:buChar char=""/>
              <a:defRPr/>
            </a:pPr>
            <a:r>
              <a:rPr lang="en-US" dirty="0" smtClean="0"/>
              <a:t>US Chair – Scott McPherson, 					scott.mcpherson@alaska.gov</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a:spLocks noGrp="1"/>
          </p:cNvSpPr>
          <p:nvPr>
            <p:ph idx="1"/>
          </p:nvPr>
        </p:nvSpPr>
        <p:spPr>
          <a:xfrm>
            <a:off x="533400" y="1143000"/>
            <a:ext cx="8229600" cy="4389438"/>
          </a:xfrm>
        </p:spPr>
        <p:txBody>
          <a:bodyPr/>
          <a:lstStyle/>
          <a:p>
            <a:pPr eaLnBrk="1" hangingPunct="1">
              <a:buFont typeface="Wingdings 2" pitchFamily="18" charset="2"/>
              <a:buNone/>
            </a:pPr>
            <a:r>
              <a:rPr lang="en-US" smtClean="0"/>
              <a:t>2008 Pacific Salmon Treaty, Annex IV, Chapter 3, paragraph 3 (b)</a:t>
            </a:r>
          </a:p>
          <a:p>
            <a:pPr eaLnBrk="1" hangingPunct="1">
              <a:buFont typeface="Wingdings 2" pitchFamily="18" charset="2"/>
              <a:buNone/>
            </a:pPr>
            <a:endParaRPr lang="en-US" smtClean="0"/>
          </a:p>
          <a:p>
            <a:pPr lvl="1" eaLnBrk="1" hangingPunct="1">
              <a:buFont typeface="Wingdings 2" pitchFamily="18" charset="2"/>
              <a:buNone/>
            </a:pPr>
            <a:r>
              <a:rPr lang="en-US" smtClean="0"/>
              <a:t>“Parties agree…to provide 7.5 million in their respective currencies…to implement over a five year period beginning no later than 2010 within their respective jurisdictions critical improvements to the coastwide coded wire tag program operated by their respective management agencies.”</a:t>
            </a:r>
          </a:p>
          <a:p>
            <a:pPr lvl="1" eaLnBrk="1" hangingPunct="1">
              <a:buFont typeface="Wingdings 2" pitchFamily="18" charset="2"/>
              <a:buNone/>
            </a:pPr>
            <a:endParaRPr lang="en-US" smtClean="0"/>
          </a:p>
          <a:p>
            <a:pPr lvl="1" eaLnBrk="1" hangingPunct="1">
              <a:buFont typeface="Wingdings 2" pitchFamily="18" charset="2"/>
              <a:buNone/>
            </a:pPr>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704850"/>
            <a:ext cx="8229600" cy="819150"/>
          </a:xfrm>
        </p:spPr>
        <p:txBody>
          <a:bodyPr/>
          <a:lstStyle/>
          <a:p>
            <a:pPr eaLnBrk="1" hangingPunct="1"/>
            <a:r>
              <a:rPr lang="en-US" sz="4400" smtClean="0"/>
              <a:t>Trilogy of committees</a:t>
            </a:r>
          </a:p>
        </p:txBody>
      </p:sp>
      <p:sp>
        <p:nvSpPr>
          <p:cNvPr id="7171" name="Content Placeholder 2"/>
          <p:cNvSpPr>
            <a:spLocks noGrp="1"/>
          </p:cNvSpPr>
          <p:nvPr>
            <p:ph idx="1"/>
          </p:nvPr>
        </p:nvSpPr>
        <p:spPr>
          <a:xfrm>
            <a:off x="457200" y="1600200"/>
            <a:ext cx="8229600" cy="4724400"/>
          </a:xfrm>
        </p:spPr>
        <p:txBody>
          <a:bodyPr/>
          <a:lstStyle/>
          <a:p>
            <a:pPr eaLnBrk="1" hangingPunct="1"/>
            <a:r>
              <a:rPr lang="en-US" smtClean="0"/>
              <a:t>Expert Panel</a:t>
            </a:r>
          </a:p>
          <a:p>
            <a:pPr lvl="1" eaLnBrk="1" hangingPunct="1"/>
            <a:endParaRPr lang="en-US" smtClean="0"/>
          </a:p>
          <a:p>
            <a:pPr eaLnBrk="1" hangingPunct="1"/>
            <a:r>
              <a:rPr lang="en-US" smtClean="0"/>
              <a:t>PSC CWT Technical Workgroup </a:t>
            </a:r>
          </a:p>
          <a:p>
            <a:pPr lvl="1" eaLnBrk="1" hangingPunct="1"/>
            <a:r>
              <a:rPr lang="en-US" smtClean="0"/>
              <a:t>“An action plan in response to CWT Expert Panel reccomendations” - March 2008</a:t>
            </a:r>
          </a:p>
          <a:p>
            <a:pPr lvl="1" eaLnBrk="1" hangingPunct="1"/>
            <a:endParaRPr lang="en-US" smtClean="0"/>
          </a:p>
          <a:p>
            <a:pPr eaLnBrk="1" hangingPunct="1"/>
            <a:r>
              <a:rPr lang="en-US" smtClean="0"/>
              <a:t>CWT Implementation Team</a:t>
            </a:r>
          </a:p>
          <a:p>
            <a:pPr lvl="1" eaLnBrk="1" hangingPunct="1">
              <a:buFont typeface="Arial" charset="0"/>
              <a:buChar char="•"/>
            </a:pPr>
            <a:r>
              <a:rPr lang="en-US" smtClean="0"/>
              <a:t>Members: US &amp; Canada - AK, NOAA Fisheries, US Fish &amp; Wildlife, CRITFC, NWIFC, Canadian DFO.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229600" cy="4389438"/>
          </a:xfrm>
        </p:spPr>
        <p:txBody>
          <a:bodyPr>
            <a:normAutofit lnSpcReduction="10000"/>
          </a:bodyPr>
          <a:lstStyle/>
          <a:p>
            <a:pPr marL="274320" indent="-274320" eaLnBrk="1" fontAlgn="auto" hangingPunct="1">
              <a:spcAft>
                <a:spcPts val="0"/>
              </a:spcAft>
              <a:buClr>
                <a:schemeClr val="accent3"/>
              </a:buClr>
              <a:buFont typeface="Wingdings 2"/>
              <a:buChar char=""/>
              <a:defRPr/>
            </a:pPr>
            <a:r>
              <a:rPr lang="en-US" dirty="0" smtClean="0"/>
              <a:t>PST 2008, Annex IV, Chapter 3, paragraph 3 (b) </a:t>
            </a:r>
          </a:p>
          <a:p>
            <a:pPr marL="640080" lvl="1" indent="-246888" eaLnBrk="1" fontAlgn="auto" hangingPunct="1">
              <a:spcAft>
                <a:spcPts val="0"/>
              </a:spcAft>
              <a:buFont typeface="Wingdings 2"/>
              <a:buNone/>
              <a:defRPr/>
            </a:pPr>
            <a:endParaRPr lang="en-US" dirty="0" smtClean="0"/>
          </a:p>
          <a:p>
            <a:pPr marL="640080" lvl="1" indent="-246888" eaLnBrk="1" fontAlgn="auto" hangingPunct="1">
              <a:spcAft>
                <a:spcPts val="0"/>
              </a:spcAft>
              <a:buFont typeface="Wingdings 2"/>
              <a:buNone/>
              <a:defRPr/>
            </a:pPr>
            <a:r>
              <a:rPr lang="en-US" dirty="0" smtClean="0"/>
              <a:t>“…Commission shall select a </a:t>
            </a:r>
            <a:r>
              <a:rPr lang="en-US" i="1" dirty="0" smtClean="0"/>
              <a:t>bilateral body to recommend funding</a:t>
            </a:r>
            <a:r>
              <a:rPr lang="en-US" dirty="0" smtClean="0"/>
              <a:t> of specific action items identified in PSC TR No. 25 that are priority uses for these funds to improve precision and accuracy of statistics such as abundance, exploitation rates, survival, etc. for Chinook salmon used by the CTC in support of this Chapter…” </a:t>
            </a:r>
          </a:p>
          <a:p>
            <a:pPr marL="640080" lvl="1" indent="-246888" eaLnBrk="1" fontAlgn="auto" hangingPunct="1">
              <a:spcAft>
                <a:spcPts val="0"/>
              </a:spcAft>
              <a:buFont typeface="Wingdings 2"/>
              <a:buNone/>
              <a:defRPr/>
            </a:pPr>
            <a:endParaRPr lang="en-US" dirty="0" smtClean="0"/>
          </a:p>
          <a:p>
            <a:pPr marL="640080" lvl="1" indent="-246888" eaLnBrk="1" fontAlgn="auto" hangingPunct="1">
              <a:spcAft>
                <a:spcPts val="0"/>
              </a:spcAft>
              <a:buFont typeface="Wingdings 2"/>
              <a:buNone/>
              <a:defRPr/>
            </a:pPr>
            <a:r>
              <a:rPr lang="en-US" dirty="0" smtClean="0"/>
              <a:t>Projects are Chinook centric, but we look favorably on ones that benefit Coho too.</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704850"/>
            <a:ext cx="8229600" cy="742950"/>
          </a:xfrm>
        </p:spPr>
        <p:txBody>
          <a:bodyPr/>
          <a:lstStyle/>
          <a:p>
            <a:pPr eaLnBrk="1" hangingPunct="1"/>
            <a:r>
              <a:rPr lang="en-US" sz="4400" smtClean="0"/>
              <a:t>CWTIT</a:t>
            </a:r>
          </a:p>
        </p:txBody>
      </p:sp>
      <p:sp>
        <p:nvSpPr>
          <p:cNvPr id="3" name="Content Placeholder 2"/>
          <p:cNvSpPr>
            <a:spLocks noGrp="1"/>
          </p:cNvSpPr>
          <p:nvPr>
            <p:ph idx="1"/>
          </p:nvPr>
        </p:nvSpPr>
        <p:spPr>
          <a:xfrm>
            <a:off x="457200" y="1600200"/>
            <a:ext cx="8229600" cy="4724400"/>
          </a:xfrm>
        </p:spPr>
        <p:txBody>
          <a:bodyPr>
            <a:normAutofit/>
          </a:bodyPr>
          <a:lstStyle/>
          <a:p>
            <a:pPr marL="274320" lvl="1" indent="-274320" eaLnBrk="1" fontAlgn="auto" hangingPunct="1">
              <a:spcAft>
                <a:spcPts val="0"/>
              </a:spcAft>
              <a:buClr>
                <a:schemeClr val="accent3"/>
              </a:buClr>
              <a:buSzPct val="95000"/>
              <a:buFont typeface="Wingdings 2"/>
              <a:buChar char=""/>
              <a:defRPr/>
            </a:pPr>
            <a:r>
              <a:rPr lang="en-US" dirty="0" smtClean="0"/>
              <a:t>US – 7 members</a:t>
            </a:r>
          </a:p>
          <a:p>
            <a:pPr marL="640080" lvl="1" indent="-246888" eaLnBrk="1" fontAlgn="auto" hangingPunct="1">
              <a:spcAft>
                <a:spcPts val="0"/>
              </a:spcAft>
              <a:buFont typeface="Wingdings 2"/>
              <a:buChar char=""/>
              <a:defRPr/>
            </a:pPr>
            <a:r>
              <a:rPr lang="en-US" dirty="0" smtClean="0"/>
              <a:t>1.5 million/year; 5 years</a:t>
            </a:r>
          </a:p>
          <a:p>
            <a:pPr marL="640080" lvl="1" indent="-246888" eaLnBrk="1" fontAlgn="auto" hangingPunct="1">
              <a:spcAft>
                <a:spcPts val="0"/>
              </a:spcAft>
              <a:buFont typeface="Wingdings 2"/>
              <a:buChar char=""/>
              <a:defRPr/>
            </a:pPr>
            <a:r>
              <a:rPr lang="en-US" dirty="0" smtClean="0"/>
              <a:t>WA, OR, AK, CRITFC, NWIFC, QIN, NOAA Fisheries</a:t>
            </a:r>
          </a:p>
          <a:p>
            <a:pPr marL="640080" lvl="1" indent="-246888" eaLnBrk="1" fontAlgn="auto" hangingPunct="1">
              <a:spcAft>
                <a:spcPts val="0"/>
              </a:spcAft>
              <a:buFont typeface="Wingdings 2"/>
              <a:buChar char=""/>
              <a:defRPr/>
            </a:pPr>
            <a:r>
              <a:rPr lang="en-US" dirty="0" smtClean="0"/>
              <a:t>Develop RFP - October/November</a:t>
            </a:r>
          </a:p>
          <a:p>
            <a:pPr marL="640080" lvl="1" indent="-246888" eaLnBrk="1" fontAlgn="auto" hangingPunct="1">
              <a:spcAft>
                <a:spcPts val="0"/>
              </a:spcAft>
              <a:buFont typeface="Wingdings 2"/>
              <a:buChar char=""/>
              <a:defRPr/>
            </a:pPr>
            <a:r>
              <a:rPr lang="en-US" dirty="0" smtClean="0"/>
              <a:t>Review and recommend projects for US funding </a:t>
            </a:r>
          </a:p>
          <a:p>
            <a:pPr marL="274320" indent="-274320" eaLnBrk="1" fontAlgn="auto" hangingPunct="1">
              <a:spcAft>
                <a:spcPts val="0"/>
              </a:spcAft>
              <a:buClr>
                <a:schemeClr val="accent3"/>
              </a:buClr>
              <a:buFont typeface="Wingdings 2"/>
              <a:buChar char=""/>
              <a:defRPr/>
            </a:pPr>
            <a:r>
              <a:rPr lang="en-US" dirty="0" smtClean="0"/>
              <a:t>Canada – 1.5 Million CN/yr, 5 years</a:t>
            </a:r>
          </a:p>
          <a:p>
            <a:pPr marL="640080" lvl="1" indent="-246888" eaLnBrk="1" fontAlgn="auto" hangingPunct="1">
              <a:spcAft>
                <a:spcPts val="0"/>
              </a:spcAft>
              <a:buFont typeface="Wingdings 2"/>
              <a:buChar char=""/>
              <a:defRPr/>
            </a:pPr>
            <a:r>
              <a:rPr lang="en-US" dirty="0" smtClean="0"/>
              <a:t>Dept. Fisheries and Oceans</a:t>
            </a:r>
          </a:p>
          <a:p>
            <a:pPr marL="274320" indent="-274320" eaLnBrk="1" fontAlgn="auto" hangingPunct="1">
              <a:spcAft>
                <a:spcPts val="0"/>
              </a:spcAft>
              <a:buClr>
                <a:schemeClr val="accent3"/>
              </a:buClr>
              <a:buFont typeface="Wingdings 2"/>
              <a:buChar char=""/>
              <a:defRPr/>
            </a:pPr>
            <a:r>
              <a:rPr lang="en-US" dirty="0" smtClean="0"/>
              <a:t>Work independently but share information and review each other’s recommendations</a:t>
            </a:r>
          </a:p>
          <a:p>
            <a:pPr marL="274320" indent="-274320" eaLnBrk="1" fontAlgn="auto" hangingPunct="1">
              <a:spcAft>
                <a:spcPts val="0"/>
              </a:spcAft>
              <a:buClr>
                <a:schemeClr val="accent3"/>
              </a:buClr>
              <a:buFont typeface="Wingdings 2"/>
              <a:buChar char=""/>
              <a:defRPr/>
            </a:pPr>
            <a:r>
              <a:rPr lang="en-US" dirty="0" smtClean="0"/>
              <a:t>Joint project review in December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66750"/>
          </a:xfrm>
        </p:spPr>
        <p:txBody>
          <a:bodyPr>
            <a:normAutofit fontScale="90000"/>
          </a:bodyPr>
          <a:lstStyle/>
          <a:p>
            <a:pPr eaLnBrk="1" fontAlgn="auto" hangingPunct="1">
              <a:spcAft>
                <a:spcPts val="0"/>
              </a:spcAft>
              <a:defRPr/>
            </a:pPr>
            <a:r>
              <a:rPr lang="en-US" sz="4400" dirty="0" smtClean="0"/>
              <a:t>PSC Tech. Report 25 - Themes</a:t>
            </a:r>
            <a:endParaRPr lang="en-US" sz="4400" dirty="0"/>
          </a:p>
        </p:txBody>
      </p:sp>
      <p:sp>
        <p:nvSpPr>
          <p:cNvPr id="10243" name="Content Placeholder 2"/>
          <p:cNvSpPr>
            <a:spLocks noGrp="1"/>
          </p:cNvSpPr>
          <p:nvPr>
            <p:ph idx="1"/>
          </p:nvPr>
        </p:nvSpPr>
        <p:spPr>
          <a:xfrm>
            <a:off x="457200" y="1447800"/>
            <a:ext cx="8229600" cy="4876800"/>
          </a:xfrm>
        </p:spPr>
        <p:txBody>
          <a:bodyPr/>
          <a:lstStyle/>
          <a:p>
            <a:pPr eaLnBrk="1" hangingPunct="1"/>
            <a:r>
              <a:rPr lang="en-US" smtClean="0"/>
              <a:t>Tagging issues</a:t>
            </a:r>
          </a:p>
          <a:p>
            <a:pPr lvl="1" eaLnBrk="1" hangingPunct="1"/>
            <a:r>
              <a:rPr lang="en-US" smtClean="0"/>
              <a:t>Representation of CWT production regions</a:t>
            </a:r>
          </a:p>
          <a:p>
            <a:pPr lvl="1" eaLnBrk="1" hangingPunct="1"/>
            <a:r>
              <a:rPr lang="en-US" smtClean="0"/>
              <a:t>Determination of tagging levels</a:t>
            </a:r>
          </a:p>
          <a:p>
            <a:pPr eaLnBrk="1" hangingPunct="1"/>
            <a:r>
              <a:rPr lang="en-US" smtClean="0"/>
              <a:t>Sampling </a:t>
            </a:r>
          </a:p>
          <a:p>
            <a:pPr lvl="1" eaLnBrk="1" hangingPunct="1"/>
            <a:r>
              <a:rPr lang="en-US" smtClean="0"/>
              <a:t>Representative</a:t>
            </a:r>
          </a:p>
          <a:p>
            <a:pPr lvl="1" eaLnBrk="1" hangingPunct="1"/>
            <a:r>
              <a:rPr lang="en-US" smtClean="0"/>
              <a:t>Mixed stock fisheries</a:t>
            </a:r>
          </a:p>
          <a:p>
            <a:pPr lvl="1" eaLnBrk="1" hangingPunct="1"/>
            <a:r>
              <a:rPr lang="en-US" smtClean="0"/>
              <a:t>Terminal fisheries </a:t>
            </a:r>
          </a:p>
          <a:p>
            <a:pPr lvl="1" eaLnBrk="1" hangingPunct="1"/>
            <a:r>
              <a:rPr lang="en-US" smtClean="0"/>
              <a:t>Escapement</a:t>
            </a:r>
          </a:p>
          <a:p>
            <a:pPr lvl="1" eaLnBrk="1" hangingPunct="1"/>
            <a:r>
              <a:rPr lang="en-US" smtClean="0"/>
              <a:t>Voluntary reporting in sport fisheries</a:t>
            </a:r>
          </a:p>
          <a:p>
            <a:pPr lvl="1" eaLnBrk="1" hangingPunct="1"/>
            <a:r>
              <a:rPr lang="en-US" smtClean="0"/>
              <a:t>Mark selective fisheries</a:t>
            </a:r>
          </a:p>
          <a:p>
            <a:pPr lvl="1" eaLnBrk="1" hangingPunct="1"/>
            <a:endParaRPr 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704850"/>
            <a:ext cx="8229600" cy="971550"/>
          </a:xfrm>
        </p:spPr>
        <p:txBody>
          <a:bodyPr/>
          <a:lstStyle/>
          <a:p>
            <a:pPr eaLnBrk="1" hangingPunct="1"/>
            <a:r>
              <a:rPr lang="en-US" sz="4000" smtClean="0"/>
              <a:t>PSC Tech. Report 25 (continued)</a:t>
            </a:r>
          </a:p>
        </p:txBody>
      </p:sp>
      <p:sp>
        <p:nvSpPr>
          <p:cNvPr id="11267" name="Content Placeholder 2"/>
          <p:cNvSpPr>
            <a:spLocks noGrp="1"/>
          </p:cNvSpPr>
          <p:nvPr>
            <p:ph idx="1"/>
          </p:nvPr>
        </p:nvSpPr>
        <p:spPr/>
        <p:txBody>
          <a:bodyPr/>
          <a:lstStyle/>
          <a:p>
            <a:pPr eaLnBrk="1" hangingPunct="1"/>
            <a:r>
              <a:rPr lang="en-US" smtClean="0"/>
              <a:t>Data reporting</a:t>
            </a:r>
          </a:p>
          <a:p>
            <a:pPr lvl="1" eaLnBrk="1" hangingPunct="1"/>
            <a:r>
              <a:rPr lang="en-US" smtClean="0"/>
              <a:t>Timeliness</a:t>
            </a:r>
          </a:p>
          <a:p>
            <a:pPr lvl="1" eaLnBrk="1" hangingPunct="1"/>
            <a:r>
              <a:rPr lang="en-US" smtClean="0"/>
              <a:t>Data exchange</a:t>
            </a:r>
          </a:p>
          <a:p>
            <a:pPr lvl="1" eaLnBrk="1" hangingPunct="1"/>
            <a:r>
              <a:rPr lang="en-US" smtClean="0"/>
              <a:t>Inter/Intra agency coordination</a:t>
            </a:r>
          </a:p>
          <a:p>
            <a:pPr lvl="1" eaLnBrk="1" hangingPunct="1"/>
            <a:r>
              <a:rPr lang="en-US" smtClean="0"/>
              <a:t>Standards – unclear authority to establish and enforce standards</a:t>
            </a:r>
          </a:p>
          <a:p>
            <a:pPr lvl="1" eaLnBrk="1" hangingPunct="1"/>
            <a:r>
              <a:rPr lang="en-US" smtClean="0"/>
              <a:t>Validation; Updating</a:t>
            </a:r>
          </a:p>
          <a:p>
            <a:pPr eaLnBrk="1" hangingPunct="1"/>
            <a:endParaRPr lang="en-US" smtClean="0"/>
          </a:p>
          <a:p>
            <a:pPr eaLnBrk="1" hangingPunct="1"/>
            <a:r>
              <a:rPr lang="en-US" smtClean="0"/>
              <a:t>Identified regional priorities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704850"/>
            <a:ext cx="8229600" cy="819150"/>
          </a:xfrm>
        </p:spPr>
        <p:txBody>
          <a:bodyPr/>
          <a:lstStyle/>
          <a:p>
            <a:pPr eaLnBrk="1" hangingPunct="1"/>
            <a:r>
              <a:rPr lang="en-US" sz="4400" smtClean="0"/>
              <a:t>What is CWTIT looking to fund?</a:t>
            </a:r>
          </a:p>
        </p:txBody>
      </p:sp>
      <p:sp>
        <p:nvSpPr>
          <p:cNvPr id="12291" name="Content Placeholder 2"/>
          <p:cNvSpPr>
            <a:spLocks noGrp="1"/>
          </p:cNvSpPr>
          <p:nvPr>
            <p:ph idx="1"/>
          </p:nvPr>
        </p:nvSpPr>
        <p:spPr>
          <a:xfrm>
            <a:off x="457200" y="1600200"/>
            <a:ext cx="8229600" cy="4724400"/>
          </a:xfrm>
        </p:spPr>
        <p:txBody>
          <a:bodyPr/>
          <a:lstStyle/>
          <a:p>
            <a:pPr lvl="1" eaLnBrk="1" hangingPunct="1"/>
            <a:r>
              <a:rPr lang="en-US" smtClean="0"/>
              <a:t>High priority – </a:t>
            </a:r>
          </a:p>
          <a:p>
            <a:pPr lvl="2" eaLnBrk="1" hangingPunct="1"/>
            <a:r>
              <a:rPr lang="en-US" smtClean="0"/>
              <a:t>Sampling – tag recoveries</a:t>
            </a:r>
          </a:p>
          <a:p>
            <a:pPr lvl="3" eaLnBrk="1" hangingPunct="1"/>
            <a:r>
              <a:rPr lang="en-US" smtClean="0"/>
              <a:t>Mixed stock fisheries – rate &amp; representativeness. SE Alaska commercial, OR and WA ocean troll</a:t>
            </a:r>
          </a:p>
          <a:p>
            <a:pPr lvl="3" eaLnBrk="1" hangingPunct="1"/>
            <a:r>
              <a:rPr lang="en-US" smtClean="0"/>
              <a:t>Escapement and terminal areas – rate, representativeness. </a:t>
            </a:r>
          </a:p>
          <a:p>
            <a:pPr lvl="3" eaLnBrk="1" hangingPunct="1"/>
            <a:r>
              <a:rPr lang="en-US" smtClean="0"/>
              <a:t>Voluntary recovery programs – BC sport</a:t>
            </a:r>
          </a:p>
          <a:p>
            <a:pPr lvl="3" eaLnBrk="1" hangingPunct="1"/>
            <a:r>
              <a:rPr lang="en-US" smtClean="0"/>
              <a:t>Mark selective fisheries </a:t>
            </a:r>
          </a:p>
          <a:p>
            <a:pPr lvl="2" eaLnBrk="1" hangingPunct="1"/>
            <a:r>
              <a:rPr lang="en-US" smtClean="0"/>
              <a:t>Data coordination and reporting</a:t>
            </a:r>
          </a:p>
          <a:p>
            <a:pPr lvl="3" eaLnBrk="1" hangingPunct="1"/>
            <a:r>
              <a:rPr lang="en-US" smtClean="0"/>
              <a:t>Efficiency &amp; integration of agency systems to facilitate data sharing</a:t>
            </a:r>
          </a:p>
          <a:p>
            <a:pPr lvl="3" eaLnBrk="1" hangingPunct="1"/>
            <a:r>
              <a:rPr lang="en-US" smtClean="0"/>
              <a:t>Redefining sampling strata, e.g. SEAK troll</a:t>
            </a:r>
          </a:p>
          <a:p>
            <a:pPr lvl="3" eaLnBrk="1" hangingPunct="1"/>
            <a:r>
              <a:rPr lang="en-US" smtClean="0"/>
              <a:t>Tag expansion in Willamette spring Chinook</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704850"/>
            <a:ext cx="8229600" cy="819150"/>
          </a:xfrm>
        </p:spPr>
        <p:txBody>
          <a:bodyPr/>
          <a:lstStyle/>
          <a:p>
            <a:pPr eaLnBrk="1" hangingPunct="1"/>
            <a:r>
              <a:rPr lang="en-US" sz="4400" smtClean="0"/>
              <a:t>What is CWTIT looking to fund?</a:t>
            </a:r>
          </a:p>
        </p:txBody>
      </p:sp>
      <p:sp>
        <p:nvSpPr>
          <p:cNvPr id="13315" name="Content Placeholder 2"/>
          <p:cNvSpPr>
            <a:spLocks noGrp="1"/>
          </p:cNvSpPr>
          <p:nvPr>
            <p:ph idx="1"/>
          </p:nvPr>
        </p:nvSpPr>
        <p:spPr>
          <a:xfrm>
            <a:off x="457200" y="1600200"/>
            <a:ext cx="8229600" cy="4724400"/>
          </a:xfrm>
        </p:spPr>
        <p:txBody>
          <a:bodyPr/>
          <a:lstStyle/>
          <a:p>
            <a:pPr lvl="1" eaLnBrk="1" hangingPunct="1"/>
            <a:r>
              <a:rPr lang="en-US" smtClean="0"/>
              <a:t>High priority (continued)</a:t>
            </a:r>
          </a:p>
          <a:p>
            <a:pPr lvl="2" eaLnBrk="1" hangingPunct="1"/>
            <a:r>
              <a:rPr lang="en-US" smtClean="0"/>
              <a:t>Equipment – new, replace worn-out. (timeliness, accuracy)</a:t>
            </a:r>
          </a:p>
          <a:p>
            <a:pPr lvl="1" eaLnBrk="1" hangingPunct="1"/>
            <a:endParaRPr lang="en-US" smtClean="0"/>
          </a:p>
          <a:p>
            <a:pPr lvl="1" eaLnBrk="1" hangingPunct="1"/>
            <a:r>
              <a:rPr lang="en-US" smtClean="0"/>
              <a:t>Moderate priority – </a:t>
            </a:r>
          </a:p>
          <a:p>
            <a:pPr lvl="2" eaLnBrk="1" hangingPunct="1"/>
            <a:r>
              <a:rPr lang="en-US" smtClean="0"/>
              <a:t>Tagging – increase release numbers; gaps in coverage (e.g., Col. R. summers; Hanford Reach wild; Lewis R. wild)</a:t>
            </a:r>
          </a:p>
          <a:p>
            <a:pPr lvl="2" eaLnBrk="1" hangingPunct="1"/>
            <a:r>
              <a:rPr lang="en-US" smtClean="0"/>
              <a:t>Methods manual for analysis and experimental design</a:t>
            </a:r>
          </a:p>
          <a:p>
            <a:pPr lvl="2" eaLnBrk="1" hangingPunct="1"/>
            <a:endParaRPr lang="en-US" smtClean="0"/>
          </a:p>
          <a:p>
            <a:pPr lvl="1" eaLnBrk="1" hangingPunct="1"/>
            <a:r>
              <a:rPr lang="en-US" smtClean="0"/>
              <a:t>Low – projects that improve system, but not related to above.</a:t>
            </a:r>
          </a:p>
          <a:p>
            <a:pPr lvl="1" eaLnBrk="1" hangingPunct="1"/>
            <a:r>
              <a:rPr lang="en-US" b="1" smtClean="0"/>
              <a:t>Self sustaining</a:t>
            </a:r>
            <a:r>
              <a:rPr lang="en-US" smtClean="0"/>
              <a:t> – can continue after PSC funding ends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2644</TotalTime>
  <Words>810</Words>
  <Application>Microsoft Office PowerPoint</Application>
  <PresentationFormat>On-screen Show (4:3)</PresentationFormat>
  <Paragraphs>111</Paragraphs>
  <Slides>13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Constantia</vt:lpstr>
      <vt:lpstr>Wingdings 2</vt:lpstr>
      <vt:lpstr>Flow</vt:lpstr>
      <vt:lpstr>Improving the CWT system:  PSC CWT Implementation Team</vt:lpstr>
      <vt:lpstr>Slide 2</vt:lpstr>
      <vt:lpstr>Trilogy of committees</vt:lpstr>
      <vt:lpstr>Slide 4</vt:lpstr>
      <vt:lpstr>CWTIT</vt:lpstr>
      <vt:lpstr>PSC Tech. Report 25 - Themes</vt:lpstr>
      <vt:lpstr>PSC Tech. Report 25 (continued)</vt:lpstr>
      <vt:lpstr>What is CWTIT looking to fund?</vt:lpstr>
      <vt:lpstr>What is CWTIT looking to fund?</vt:lpstr>
      <vt:lpstr>What has been funded? Examples</vt:lpstr>
      <vt:lpstr>What has been funded? Examples</vt:lpstr>
      <vt:lpstr>Benefits thus far?</vt:lpstr>
      <vt:lpstr>What is next and contact</vt:lpstr>
    </vt:vector>
  </TitlesOfParts>
  <Company>WDFW</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the CWT system:  PSC CWTIT Implementation Team</dc:title>
  <dc:creator>Kristen Ryding</dc:creator>
  <cp:lastModifiedBy>visitor</cp:lastModifiedBy>
  <cp:revision>73</cp:revision>
  <dcterms:created xsi:type="dcterms:W3CDTF">2012-05-08T20:40:17Z</dcterms:created>
  <dcterms:modified xsi:type="dcterms:W3CDTF">2012-05-10T21:23:08Z</dcterms:modified>
</cp:coreProperties>
</file>