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259"/>
  </p:notesMasterIdLst>
  <p:handoutMasterIdLst>
    <p:handoutMasterId r:id="rId260"/>
  </p:handoutMasterIdLst>
  <p:sldIdLst>
    <p:sldId id="257" r:id="rId3"/>
    <p:sldId id="258" r:id="rId4"/>
    <p:sldId id="639" r:id="rId5"/>
    <p:sldId id="354" r:id="rId6"/>
    <p:sldId id="268" r:id="rId7"/>
    <p:sldId id="280" r:id="rId8"/>
    <p:sldId id="328" r:id="rId9"/>
    <p:sldId id="269" r:id="rId10"/>
    <p:sldId id="281" r:id="rId11"/>
    <p:sldId id="329" r:id="rId12"/>
    <p:sldId id="330" r:id="rId13"/>
    <p:sldId id="283" r:id="rId14"/>
    <p:sldId id="332" r:id="rId15"/>
    <p:sldId id="260" r:id="rId16"/>
    <p:sldId id="607" r:id="rId17"/>
    <p:sldId id="608" r:id="rId18"/>
    <p:sldId id="609" r:id="rId19"/>
    <p:sldId id="610" r:id="rId20"/>
    <p:sldId id="611" r:id="rId21"/>
    <p:sldId id="612" r:id="rId22"/>
    <p:sldId id="613" r:id="rId23"/>
    <p:sldId id="614" r:id="rId24"/>
    <p:sldId id="615" r:id="rId25"/>
    <p:sldId id="616" r:id="rId26"/>
    <p:sldId id="617" r:id="rId27"/>
    <p:sldId id="618" r:id="rId28"/>
    <p:sldId id="619" r:id="rId29"/>
    <p:sldId id="620" r:id="rId30"/>
    <p:sldId id="621" r:id="rId31"/>
    <p:sldId id="622" r:id="rId32"/>
    <p:sldId id="623" r:id="rId33"/>
    <p:sldId id="624" r:id="rId34"/>
    <p:sldId id="625" r:id="rId35"/>
    <p:sldId id="626" r:id="rId36"/>
    <p:sldId id="627" r:id="rId37"/>
    <p:sldId id="628" r:id="rId38"/>
    <p:sldId id="629" r:id="rId39"/>
    <p:sldId id="630" r:id="rId40"/>
    <p:sldId id="631" r:id="rId41"/>
    <p:sldId id="632" r:id="rId42"/>
    <p:sldId id="633" r:id="rId43"/>
    <p:sldId id="634" r:id="rId44"/>
    <p:sldId id="325" r:id="rId45"/>
    <p:sldId id="326" r:id="rId46"/>
    <p:sldId id="327" r:id="rId47"/>
    <p:sldId id="265" r:id="rId48"/>
    <p:sldId id="553" r:id="rId49"/>
    <p:sldId id="550" r:id="rId50"/>
    <p:sldId id="551" r:id="rId51"/>
    <p:sldId id="552" r:id="rId52"/>
    <p:sldId id="267" r:id="rId53"/>
    <p:sldId id="293" r:id="rId54"/>
    <p:sldId id="521" r:id="rId55"/>
    <p:sldId id="453" r:id="rId56"/>
    <p:sldId id="454" r:id="rId57"/>
    <p:sldId id="555" r:id="rId58"/>
    <p:sldId id="294" r:id="rId59"/>
    <p:sldId id="522" r:id="rId60"/>
    <p:sldId id="455" r:id="rId61"/>
    <p:sldId id="456" r:id="rId62"/>
    <p:sldId id="556" r:id="rId63"/>
    <p:sldId id="295" r:id="rId64"/>
    <p:sldId id="523" r:id="rId65"/>
    <p:sldId id="457" r:id="rId66"/>
    <p:sldId id="458" r:id="rId67"/>
    <p:sldId id="557" r:id="rId68"/>
    <p:sldId id="296" r:id="rId69"/>
    <p:sldId id="524" r:id="rId70"/>
    <p:sldId id="459" r:id="rId71"/>
    <p:sldId id="460" r:id="rId72"/>
    <p:sldId id="558" r:id="rId73"/>
    <p:sldId id="297" r:id="rId74"/>
    <p:sldId id="525" r:id="rId75"/>
    <p:sldId id="461" r:id="rId76"/>
    <p:sldId id="462" r:id="rId77"/>
    <p:sldId id="559" r:id="rId78"/>
    <p:sldId id="299" r:id="rId79"/>
    <p:sldId id="560" r:id="rId80"/>
    <p:sldId id="300" r:id="rId81"/>
    <p:sldId id="561" r:id="rId82"/>
    <p:sldId id="336" r:id="rId83"/>
    <p:sldId id="562" r:id="rId84"/>
    <p:sldId id="337" r:id="rId85"/>
    <p:sldId id="563" r:id="rId86"/>
    <p:sldId id="335" r:id="rId87"/>
    <p:sldId id="564" r:id="rId88"/>
    <p:sldId id="338" r:id="rId89"/>
    <p:sldId id="565" r:id="rId90"/>
    <p:sldId id="566" r:id="rId91"/>
    <p:sldId id="526" r:id="rId92"/>
    <p:sldId id="463" r:id="rId93"/>
    <p:sldId id="464" r:id="rId94"/>
    <p:sldId id="298" r:id="rId95"/>
    <p:sldId id="339" r:id="rId96"/>
    <p:sldId id="567" r:id="rId97"/>
    <p:sldId id="568" r:id="rId98"/>
    <p:sldId id="340" r:id="rId99"/>
    <p:sldId id="569" r:id="rId100"/>
    <p:sldId id="341" r:id="rId101"/>
    <p:sldId id="342" r:id="rId102"/>
    <p:sldId id="527" r:id="rId103"/>
    <p:sldId id="465" r:id="rId104"/>
    <p:sldId id="466" r:id="rId105"/>
    <p:sldId id="570" r:id="rId106"/>
    <p:sldId id="343" r:id="rId107"/>
    <p:sldId id="528" r:id="rId108"/>
    <p:sldId id="467" r:id="rId109"/>
    <p:sldId id="468" r:id="rId110"/>
    <p:sldId id="571" r:id="rId111"/>
    <p:sldId id="344" r:id="rId112"/>
    <p:sldId id="572" r:id="rId113"/>
    <p:sldId id="345" r:id="rId114"/>
    <p:sldId id="529" r:id="rId115"/>
    <p:sldId id="469" r:id="rId116"/>
    <p:sldId id="470" r:id="rId117"/>
    <p:sldId id="573" r:id="rId118"/>
    <p:sldId id="346" r:id="rId119"/>
    <p:sldId id="530" r:id="rId120"/>
    <p:sldId id="471" r:id="rId121"/>
    <p:sldId id="472" r:id="rId122"/>
    <p:sldId id="574" r:id="rId123"/>
    <p:sldId id="301" r:id="rId124"/>
    <p:sldId id="575" r:id="rId125"/>
    <p:sldId id="302" r:id="rId126"/>
    <p:sldId id="576" r:id="rId127"/>
    <p:sldId id="303" r:id="rId128"/>
    <p:sldId id="577" r:id="rId129"/>
    <p:sldId id="347" r:id="rId130"/>
    <p:sldId id="578" r:id="rId131"/>
    <p:sldId id="348" r:id="rId132"/>
    <p:sldId id="579" r:id="rId133"/>
    <p:sldId id="350" r:id="rId134"/>
    <p:sldId id="580" r:id="rId135"/>
    <p:sldId id="349" r:id="rId136"/>
    <p:sldId id="581" r:id="rId137"/>
    <p:sldId id="351" r:id="rId138"/>
    <p:sldId id="582" r:id="rId139"/>
    <p:sldId id="352" r:id="rId140"/>
    <p:sldId id="583" r:id="rId141"/>
    <p:sldId id="353" r:id="rId142"/>
    <p:sldId id="584" r:id="rId143"/>
    <p:sldId id="304" r:id="rId144"/>
    <p:sldId id="531" r:id="rId145"/>
    <p:sldId id="473" r:id="rId146"/>
    <p:sldId id="474" r:id="rId147"/>
    <p:sldId id="554" r:id="rId148"/>
    <p:sldId id="305" r:id="rId149"/>
    <p:sldId id="532" r:id="rId150"/>
    <p:sldId id="475" r:id="rId151"/>
    <p:sldId id="476" r:id="rId152"/>
    <p:sldId id="585" r:id="rId153"/>
    <p:sldId id="306" r:id="rId154"/>
    <p:sldId id="533" r:id="rId155"/>
    <p:sldId id="477" r:id="rId156"/>
    <p:sldId id="478" r:id="rId157"/>
    <p:sldId id="586" r:id="rId158"/>
    <p:sldId id="307" r:id="rId159"/>
    <p:sldId id="587" r:id="rId160"/>
    <p:sldId id="308" r:id="rId161"/>
    <p:sldId id="534" r:id="rId162"/>
    <p:sldId id="479" r:id="rId163"/>
    <p:sldId id="480" r:id="rId164"/>
    <p:sldId id="588" r:id="rId165"/>
    <p:sldId id="309" r:id="rId166"/>
    <p:sldId id="535" r:id="rId167"/>
    <p:sldId id="481" r:id="rId168"/>
    <p:sldId id="482" r:id="rId169"/>
    <p:sldId id="589" r:id="rId170"/>
    <p:sldId id="310" r:id="rId171"/>
    <p:sldId id="536" r:id="rId172"/>
    <p:sldId id="483" r:id="rId173"/>
    <p:sldId id="484" r:id="rId174"/>
    <p:sldId id="590" r:id="rId175"/>
    <p:sldId id="311" r:id="rId176"/>
    <p:sldId id="537" r:id="rId177"/>
    <p:sldId id="485" r:id="rId178"/>
    <p:sldId id="486" r:id="rId179"/>
    <p:sldId id="591" r:id="rId180"/>
    <p:sldId id="312" r:id="rId181"/>
    <p:sldId id="538" r:id="rId182"/>
    <p:sldId id="487" r:id="rId183"/>
    <p:sldId id="488" r:id="rId184"/>
    <p:sldId id="592" r:id="rId185"/>
    <p:sldId id="313" r:id="rId186"/>
    <p:sldId id="593" r:id="rId187"/>
    <p:sldId id="314" r:id="rId188"/>
    <p:sldId id="539" r:id="rId189"/>
    <p:sldId id="489" r:id="rId190"/>
    <p:sldId id="490" r:id="rId191"/>
    <p:sldId id="594" r:id="rId192"/>
    <p:sldId id="315" r:id="rId193"/>
    <p:sldId id="540" r:id="rId194"/>
    <p:sldId id="491" r:id="rId195"/>
    <p:sldId id="492" r:id="rId196"/>
    <p:sldId id="595" r:id="rId197"/>
    <p:sldId id="316" r:id="rId198"/>
    <p:sldId id="541" r:id="rId199"/>
    <p:sldId id="493" r:id="rId200"/>
    <p:sldId id="494" r:id="rId201"/>
    <p:sldId id="596" r:id="rId202"/>
    <p:sldId id="317" r:id="rId203"/>
    <p:sldId id="542" r:id="rId204"/>
    <p:sldId id="495" r:id="rId205"/>
    <p:sldId id="496" r:id="rId206"/>
    <p:sldId id="597" r:id="rId207"/>
    <p:sldId id="318" r:id="rId208"/>
    <p:sldId id="543" r:id="rId209"/>
    <p:sldId id="497" r:id="rId210"/>
    <p:sldId id="498" r:id="rId211"/>
    <p:sldId id="598" r:id="rId212"/>
    <p:sldId id="319" r:id="rId213"/>
    <p:sldId id="544" r:id="rId214"/>
    <p:sldId id="499" r:id="rId215"/>
    <p:sldId id="500" r:id="rId216"/>
    <p:sldId id="599" r:id="rId217"/>
    <p:sldId id="321" r:id="rId218"/>
    <p:sldId id="545" r:id="rId219"/>
    <p:sldId id="501" r:id="rId220"/>
    <p:sldId id="502" r:id="rId221"/>
    <p:sldId id="600" r:id="rId222"/>
    <p:sldId id="322" r:id="rId223"/>
    <p:sldId id="546" r:id="rId224"/>
    <p:sldId id="503" r:id="rId225"/>
    <p:sldId id="504" r:id="rId226"/>
    <p:sldId id="601" r:id="rId227"/>
    <p:sldId id="320" r:id="rId228"/>
    <p:sldId id="602" r:id="rId229"/>
    <p:sldId id="333" r:id="rId230"/>
    <p:sldId id="603" r:id="rId231"/>
    <p:sldId id="334" r:id="rId232"/>
    <p:sldId id="604" r:id="rId233"/>
    <p:sldId id="323" r:id="rId234"/>
    <p:sldId id="547" r:id="rId235"/>
    <p:sldId id="505" r:id="rId236"/>
    <p:sldId id="506" r:id="rId237"/>
    <p:sldId id="605" r:id="rId238"/>
    <p:sldId id="324" r:id="rId239"/>
    <p:sldId id="548" r:id="rId240"/>
    <p:sldId id="507" r:id="rId241"/>
    <p:sldId id="508" r:id="rId242"/>
    <p:sldId id="606" r:id="rId243"/>
    <p:sldId id="261" r:id="rId244"/>
    <p:sldId id="266" r:id="rId245"/>
    <p:sldId id="285" r:id="rId246"/>
    <p:sldId id="331" r:id="rId247"/>
    <p:sldId id="635" r:id="rId248"/>
    <p:sldId id="637" r:id="rId249"/>
    <p:sldId id="638" r:id="rId250"/>
    <p:sldId id="262" r:id="rId251"/>
    <p:sldId id="641" r:id="rId252"/>
    <p:sldId id="640" r:id="rId253"/>
    <p:sldId id="263" r:id="rId254"/>
    <p:sldId id="355" r:id="rId255"/>
    <p:sldId id="549" r:id="rId256"/>
    <p:sldId id="513" r:id="rId257"/>
    <p:sldId id="514" r:id="rId2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99"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notesMaster" Target="notesMasters/notesMaster1.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handoutMaster" Target="handoutMasters/handoutMaster1.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presProps" Target="presProp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viewProps" Target="viewProps.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theme" Target="theme/theme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llis\Box\Power%20Division\Power%20Plan\2021%20Power%20Plan%20(Eighth)\2021%20Plan%20WORK%20AREAS\System%20Analysis%20+%20Modeling%208P\GENESYS\Validation\AverageHydroRangeLowerColumbi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llis\Box\Power%20Division\Power%20Plan\2021%20Power%20Plan%20(Eighth)\2021%20Plan%20WORK%20AREAS\System%20Analysis%20+%20Modeling%208P\GENESYS\Validation\AverageHydroRangeLowerColumbi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ollis\Box\Power%20Division\Power%20Plan\2021%20Power%20Plan%20(Eighth)\2021%20Plan%20WORK%20AREAS\System%20Analysis%20+%20Modeling%208P\GENESYS\Validation\AverageHydroRangeMid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ollis\Box\Power%20Division\Power%20Plan\2021%20Power%20Plan%20(Eighth)\2021%20Plan%20WORK%20AREAS\System%20Analysis%20+%20Modeling%208P\GENESYS\Validation\AverageHydroRangeMidC.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a:t>
            </a:r>
            <a:r>
              <a:rPr lang="en-US" baseline="0"/>
              <a:t> Lower Columbia Hydro Generation Range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413621374251293E-2"/>
          <c:y val="8.3923702245552637E-2"/>
          <c:w val="0.90508210512147524"/>
          <c:h val="0.8653155074365706"/>
        </c:manualLayout>
      </c:layout>
      <c:lineChart>
        <c:grouping val="standard"/>
        <c:varyColors val="0"/>
        <c:ser>
          <c:idx val="0"/>
          <c:order val="0"/>
          <c:tx>
            <c:strRef>
              <c:f>Sheet1!$C$23</c:f>
              <c:strCache>
                <c:ptCount val="1"/>
                <c:pt idx="0">
                  <c:v>Simulated </c:v>
                </c:pt>
              </c:strCache>
            </c:strRef>
          </c:tx>
          <c:spPr>
            <a:ln w="28575" cap="rnd">
              <a:solidFill>
                <a:schemeClr val="accent1"/>
              </a:solidFill>
              <a:round/>
            </a:ln>
            <a:effectLst/>
          </c:spPr>
          <c:marker>
            <c:symbol val="none"/>
          </c:marker>
          <c:cat>
            <c:numRef>
              <c:f>Sheet1!$B$24:$B$35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Sheet1!$C$24:$C$35</c:f>
              <c:numCache>
                <c:formatCode>General</c:formatCode>
                <c:ptCount val="12"/>
                <c:pt idx="0">
                  <c:v>1428.3074266451483</c:v>
                </c:pt>
                <c:pt idx="1">
                  <c:v>1458.4121571785847</c:v>
                </c:pt>
                <c:pt idx="2">
                  <c:v>1342.5930064516083</c:v>
                </c:pt>
                <c:pt idx="3">
                  <c:v>910.48407266666504</c:v>
                </c:pt>
                <c:pt idx="4">
                  <c:v>1080.4905280645266</c:v>
                </c:pt>
                <c:pt idx="5">
                  <c:v>1086.3202461000001</c:v>
                </c:pt>
                <c:pt idx="6">
                  <c:v>802.73212193548397</c:v>
                </c:pt>
                <c:pt idx="7">
                  <c:v>641.71325529032379</c:v>
                </c:pt>
                <c:pt idx="8">
                  <c:v>774.8949303333327</c:v>
                </c:pt>
                <c:pt idx="9">
                  <c:v>768.1635941935491</c:v>
                </c:pt>
                <c:pt idx="10">
                  <c:v>1260.6235606666737</c:v>
                </c:pt>
                <c:pt idx="11">
                  <c:v>1280.9002771999953</c:v>
                </c:pt>
              </c:numCache>
            </c:numRef>
          </c:val>
          <c:smooth val="0"/>
          <c:extLst>
            <c:ext xmlns:c16="http://schemas.microsoft.com/office/drawing/2014/chart" uri="{C3380CC4-5D6E-409C-BE32-E72D297353CC}">
              <c16:uniqueId val="{00000000-F7E2-43B2-BFCF-5482147EEE9F}"/>
            </c:ext>
          </c:extLst>
        </c:ser>
        <c:ser>
          <c:idx val="1"/>
          <c:order val="1"/>
          <c:tx>
            <c:strRef>
              <c:f>Sheet1!$D$23</c:f>
              <c:strCache>
                <c:ptCount val="1"/>
                <c:pt idx="0">
                  <c:v>Historical Ten Years</c:v>
                </c:pt>
              </c:strCache>
            </c:strRef>
          </c:tx>
          <c:spPr>
            <a:ln w="28575" cap="rnd">
              <a:solidFill>
                <a:srgbClr val="00B050"/>
              </a:solidFill>
              <a:round/>
            </a:ln>
            <a:effectLst/>
          </c:spPr>
          <c:marker>
            <c:symbol val="none"/>
          </c:marker>
          <c:cat>
            <c:numRef>
              <c:f>Sheet1!$B$24:$B$35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Sheet1!$D$24:$D$35</c:f>
              <c:numCache>
                <c:formatCode>General</c:formatCode>
                <c:ptCount val="12"/>
                <c:pt idx="0">
                  <c:v>1247.4750733137835</c:v>
                </c:pt>
                <c:pt idx="1">
                  <c:v>1025.971907045604</c:v>
                </c:pt>
                <c:pt idx="2">
                  <c:v>1025.8921070600079</c:v>
                </c:pt>
                <c:pt idx="3">
                  <c:v>755.85566666666648</c:v>
                </c:pt>
                <c:pt idx="4">
                  <c:v>745.99055718475108</c:v>
                </c:pt>
                <c:pt idx="5">
                  <c:v>712.56712121212206</c:v>
                </c:pt>
                <c:pt idx="6">
                  <c:v>861.89316715542441</c:v>
                </c:pt>
                <c:pt idx="7">
                  <c:v>754.0915835777115</c:v>
                </c:pt>
                <c:pt idx="8">
                  <c:v>978.53545454545497</c:v>
                </c:pt>
                <c:pt idx="9">
                  <c:v>973.62706744868092</c:v>
                </c:pt>
                <c:pt idx="10">
                  <c:v>1167.1553555026424</c:v>
                </c:pt>
                <c:pt idx="11">
                  <c:v>1255.5959680734743</c:v>
                </c:pt>
              </c:numCache>
            </c:numRef>
          </c:val>
          <c:smooth val="0"/>
          <c:extLst>
            <c:ext xmlns:c16="http://schemas.microsoft.com/office/drawing/2014/chart" uri="{C3380CC4-5D6E-409C-BE32-E72D297353CC}">
              <c16:uniqueId val="{00000001-F7E2-43B2-BFCF-5482147EEE9F}"/>
            </c:ext>
          </c:extLst>
        </c:ser>
        <c:dLbls>
          <c:showLegendKey val="0"/>
          <c:showVal val="0"/>
          <c:showCatName val="0"/>
          <c:showSerName val="0"/>
          <c:showPercent val="0"/>
          <c:showBubbleSize val="0"/>
        </c:dLbls>
        <c:smooth val="0"/>
        <c:axId val="656791183"/>
        <c:axId val="114339903"/>
      </c:lineChart>
      <c:catAx>
        <c:axId val="6567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339903"/>
        <c:crosses val="autoZero"/>
        <c:auto val="1"/>
        <c:lblAlgn val="ctr"/>
        <c:lblOffset val="100"/>
        <c:noMultiLvlLbl val="0"/>
      </c:catAx>
      <c:valAx>
        <c:axId val="114339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791183"/>
        <c:crosses val="autoZero"/>
        <c:crossBetween val="between"/>
      </c:valAx>
      <c:spPr>
        <a:noFill/>
        <a:ln>
          <a:noFill/>
        </a:ln>
        <a:effectLst/>
      </c:spPr>
    </c:plotArea>
    <c:legend>
      <c:legendPos val="b"/>
      <c:layout>
        <c:manualLayout>
          <c:xMode val="edge"/>
          <c:yMode val="edge"/>
          <c:x val="0.47008698431926776"/>
          <c:y val="0.11031149752114321"/>
          <c:w val="0.44016791170334479"/>
          <c:h val="3.783665062700495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[AverageHydroRangeLowerColumbia.xlsx]Sheet1!PivotTable6</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Average Daily Generation Range By Month for Lower Columbia Plants Historical versus Simulated</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10"/>
          <c:order val="10"/>
          <c:tx>
            <c:strRef>
              <c:f>Sheet1!$L$3:$L$4</c:f>
              <c:strCache>
                <c:ptCount val="1"/>
                <c:pt idx="0">
                  <c:v>2010</c:v>
                </c:pt>
              </c:strCache>
            </c:strRef>
          </c:tx>
          <c:spPr>
            <a:solidFill>
              <a:schemeClr val="accent5">
                <a:lumMod val="6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Sheet1!$L$5:$L$17</c:f>
              <c:numCache>
                <c:formatCode>General</c:formatCode>
                <c:ptCount val="12"/>
                <c:pt idx="0">
                  <c:v>1107.2683870967667</c:v>
                </c:pt>
                <c:pt idx="1">
                  <c:v>944.54535714285612</c:v>
                </c:pt>
                <c:pt idx="2">
                  <c:v>1069.7205970149237</c:v>
                </c:pt>
                <c:pt idx="3">
                  <c:v>749.91033333333405</c:v>
                </c:pt>
                <c:pt idx="4">
                  <c:v>1020.1883870967788</c:v>
                </c:pt>
                <c:pt idx="5">
                  <c:v>774.81066666666982</c:v>
                </c:pt>
                <c:pt idx="6">
                  <c:v>946.97709677419164</c:v>
                </c:pt>
                <c:pt idx="7">
                  <c:v>444.565483870967</c:v>
                </c:pt>
                <c:pt idx="8">
                  <c:v>776.47566666666955</c:v>
                </c:pt>
                <c:pt idx="9">
                  <c:v>1016.0612903225822</c:v>
                </c:pt>
                <c:pt idx="10">
                  <c:v>1409.084840055642</c:v>
                </c:pt>
                <c:pt idx="11">
                  <c:v>1786.4312903225787</c:v>
                </c:pt>
              </c:numCache>
            </c:numRef>
          </c:val>
          <c:extLst>
            <c:ext xmlns:c16="http://schemas.microsoft.com/office/drawing/2014/chart" uri="{C3380CC4-5D6E-409C-BE32-E72D297353CC}">
              <c16:uniqueId val="{0000000A-0579-4FC1-8E5B-E4647A99CA8D}"/>
            </c:ext>
          </c:extLst>
        </c:ser>
        <c:ser>
          <c:idx val="11"/>
          <c:order val="11"/>
          <c:tx>
            <c:strRef>
              <c:f>Sheet1!$M$3:$M$4</c:f>
              <c:strCache>
                <c:ptCount val="1"/>
                <c:pt idx="0">
                  <c:v>2011</c:v>
                </c:pt>
              </c:strCache>
            </c:strRef>
          </c:tx>
          <c:spPr>
            <a:solidFill>
              <a:schemeClr val="accent6">
                <a:lumMod val="6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Sheet1!$M$5:$M$17</c:f>
              <c:numCache>
                <c:formatCode>General</c:formatCode>
                <c:ptCount val="12"/>
                <c:pt idx="0">
                  <c:v>1492.1558064516082</c:v>
                </c:pt>
                <c:pt idx="1">
                  <c:v>1208.1103571428555</c:v>
                </c:pt>
                <c:pt idx="2">
                  <c:v>1348.4858064516154</c:v>
                </c:pt>
                <c:pt idx="3">
                  <c:v>672.22866666666926</c:v>
                </c:pt>
                <c:pt idx="4">
                  <c:v>649.45516129032342</c:v>
                </c:pt>
                <c:pt idx="5">
                  <c:v>323.16900000000135</c:v>
                </c:pt>
                <c:pt idx="6">
                  <c:v>819.89129032257972</c:v>
                </c:pt>
                <c:pt idx="7">
                  <c:v>1260.2599999999929</c:v>
                </c:pt>
                <c:pt idx="8">
                  <c:v>1402.5866666666716</c:v>
                </c:pt>
                <c:pt idx="9">
                  <c:v>1266.8451612903204</c:v>
                </c:pt>
                <c:pt idx="10">
                  <c:v>1340.6630041724591</c:v>
                </c:pt>
                <c:pt idx="11">
                  <c:v>1466.8048387096694</c:v>
                </c:pt>
              </c:numCache>
            </c:numRef>
          </c:val>
          <c:extLst>
            <c:ext xmlns:c16="http://schemas.microsoft.com/office/drawing/2014/chart" uri="{C3380CC4-5D6E-409C-BE32-E72D297353CC}">
              <c16:uniqueId val="{0000000B-0579-4FC1-8E5B-E4647A99CA8D}"/>
            </c:ext>
          </c:extLst>
        </c:ser>
        <c:ser>
          <c:idx val="12"/>
          <c:order val="12"/>
          <c:tx>
            <c:strRef>
              <c:f>Sheet1!$N$3:$N$4</c:f>
              <c:strCache>
                <c:ptCount val="1"/>
                <c:pt idx="0">
                  <c:v>2012</c:v>
                </c:pt>
              </c:strCache>
            </c:strRef>
          </c:tx>
          <c:spPr>
            <a:solidFill>
              <a:schemeClr val="accent1">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Sheet1!$N$5:$N$17</c:f>
              <c:numCache>
                <c:formatCode>General</c:formatCode>
                <c:ptCount val="12"/>
                <c:pt idx="0">
                  <c:v>1591.5390322580809</c:v>
                </c:pt>
                <c:pt idx="1">
                  <c:v>1371.557931034482</c:v>
                </c:pt>
                <c:pt idx="2">
                  <c:v>1052.2099999999994</c:v>
                </c:pt>
                <c:pt idx="3">
                  <c:v>725.70899999999904</c:v>
                </c:pt>
                <c:pt idx="4">
                  <c:v>626.72290322580704</c:v>
                </c:pt>
                <c:pt idx="5">
                  <c:v>802.46899999999914</c:v>
                </c:pt>
                <c:pt idx="6">
                  <c:v>1081.8880645161241</c:v>
                </c:pt>
                <c:pt idx="7">
                  <c:v>1425.8729032257961</c:v>
                </c:pt>
                <c:pt idx="8">
                  <c:v>1198.0993333333317</c:v>
                </c:pt>
                <c:pt idx="9">
                  <c:v>887.8148387096744</c:v>
                </c:pt>
                <c:pt idx="10">
                  <c:v>1349.4148122392223</c:v>
                </c:pt>
                <c:pt idx="11">
                  <c:v>1254.922903225809</c:v>
                </c:pt>
              </c:numCache>
            </c:numRef>
          </c:val>
          <c:extLst>
            <c:ext xmlns:c16="http://schemas.microsoft.com/office/drawing/2014/chart" uri="{C3380CC4-5D6E-409C-BE32-E72D297353CC}">
              <c16:uniqueId val="{0000000C-0579-4FC1-8E5B-E4647A99CA8D}"/>
            </c:ext>
          </c:extLst>
        </c:ser>
        <c:ser>
          <c:idx val="13"/>
          <c:order val="13"/>
          <c:tx>
            <c:strRef>
              <c:f>Sheet1!$O$3:$O$4</c:f>
              <c:strCache>
                <c:ptCount val="1"/>
                <c:pt idx="0">
                  <c:v>2013</c:v>
                </c:pt>
              </c:strCache>
            </c:strRef>
          </c:tx>
          <c:spPr>
            <a:solidFill>
              <a:schemeClr val="accent2">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Sheet1!$O$5:$O$17</c:f>
              <c:numCache>
                <c:formatCode>General</c:formatCode>
                <c:ptCount val="12"/>
                <c:pt idx="0">
                  <c:v>1517.6022580645231</c:v>
                </c:pt>
                <c:pt idx="1">
                  <c:v>1414.7853571428507</c:v>
                </c:pt>
                <c:pt idx="2">
                  <c:v>1400.4725806451604</c:v>
                </c:pt>
                <c:pt idx="3">
                  <c:v>808.609666666669</c:v>
                </c:pt>
                <c:pt idx="4">
                  <c:v>664.82387096774391</c:v>
                </c:pt>
                <c:pt idx="5">
                  <c:v>885.85333333333267</c:v>
                </c:pt>
                <c:pt idx="6">
                  <c:v>1009.4499999999947</c:v>
                </c:pt>
                <c:pt idx="7">
                  <c:v>942.61225806451932</c:v>
                </c:pt>
                <c:pt idx="8">
                  <c:v>987.77066666666894</c:v>
                </c:pt>
                <c:pt idx="9">
                  <c:v>1057.9158064516134</c:v>
                </c:pt>
                <c:pt idx="10">
                  <c:v>1243.8020305980506</c:v>
                </c:pt>
                <c:pt idx="11">
                  <c:v>1351.8506451612873</c:v>
                </c:pt>
              </c:numCache>
            </c:numRef>
          </c:val>
          <c:extLst>
            <c:ext xmlns:c16="http://schemas.microsoft.com/office/drawing/2014/chart" uri="{C3380CC4-5D6E-409C-BE32-E72D297353CC}">
              <c16:uniqueId val="{0000000D-0579-4FC1-8E5B-E4647A99CA8D}"/>
            </c:ext>
          </c:extLst>
        </c:ser>
        <c:ser>
          <c:idx val="14"/>
          <c:order val="14"/>
          <c:tx>
            <c:strRef>
              <c:f>Sheet1!$P$3:$P$4</c:f>
              <c:strCache>
                <c:ptCount val="1"/>
                <c:pt idx="0">
                  <c:v>2014</c:v>
                </c:pt>
              </c:strCache>
            </c:strRef>
          </c:tx>
          <c:spPr>
            <a:solidFill>
              <a:schemeClr val="accent3">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Sheet1!$P$5:$P$17</c:f>
              <c:numCache>
                <c:formatCode>General</c:formatCode>
                <c:ptCount val="12"/>
                <c:pt idx="0">
                  <c:v>1445.3635483870912</c:v>
                </c:pt>
                <c:pt idx="1">
                  <c:v>1390.1271428571401</c:v>
                </c:pt>
                <c:pt idx="2">
                  <c:v>869.96870967742086</c:v>
                </c:pt>
                <c:pt idx="3">
                  <c:v>771.34533333333468</c:v>
                </c:pt>
                <c:pt idx="4">
                  <c:v>682.25032258064687</c:v>
                </c:pt>
                <c:pt idx="5">
                  <c:v>745.05733333333455</c:v>
                </c:pt>
                <c:pt idx="6">
                  <c:v>1037.7283870967701</c:v>
                </c:pt>
                <c:pt idx="7">
                  <c:v>868.94193548387113</c:v>
                </c:pt>
                <c:pt idx="8">
                  <c:v>845.16866666667192</c:v>
                </c:pt>
                <c:pt idx="9">
                  <c:v>850.88032258064538</c:v>
                </c:pt>
                <c:pt idx="10">
                  <c:v>1169.4346666666715</c:v>
                </c:pt>
                <c:pt idx="11">
                  <c:v>1120.8264516128979</c:v>
                </c:pt>
              </c:numCache>
            </c:numRef>
          </c:val>
          <c:extLst>
            <c:ext xmlns:c16="http://schemas.microsoft.com/office/drawing/2014/chart" uri="{C3380CC4-5D6E-409C-BE32-E72D297353CC}">
              <c16:uniqueId val="{0000000E-0579-4FC1-8E5B-E4647A99CA8D}"/>
            </c:ext>
          </c:extLst>
        </c:ser>
        <c:ser>
          <c:idx val="15"/>
          <c:order val="15"/>
          <c:tx>
            <c:strRef>
              <c:f>Sheet1!$Q$3:$Q$4</c:f>
              <c:strCache>
                <c:ptCount val="1"/>
                <c:pt idx="0">
                  <c:v>2015</c:v>
                </c:pt>
              </c:strCache>
            </c:strRef>
          </c:tx>
          <c:spPr>
            <a:solidFill>
              <a:schemeClr val="accent4">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Sheet1!$Q$5:$Q$17</c:f>
              <c:numCache>
                <c:formatCode>General</c:formatCode>
                <c:ptCount val="12"/>
                <c:pt idx="0">
                  <c:v>1065.9800000000002</c:v>
                </c:pt>
                <c:pt idx="1">
                  <c:v>824.15250000000287</c:v>
                </c:pt>
                <c:pt idx="2">
                  <c:v>1187.2545161290298</c:v>
                </c:pt>
                <c:pt idx="3">
                  <c:v>774.92533333333313</c:v>
                </c:pt>
                <c:pt idx="4">
                  <c:v>689.8993548387084</c:v>
                </c:pt>
                <c:pt idx="5">
                  <c:v>553.38433333333273</c:v>
                </c:pt>
                <c:pt idx="6">
                  <c:v>501.77967741935782</c:v>
                </c:pt>
                <c:pt idx="7">
                  <c:v>525.98774193548741</c:v>
                </c:pt>
                <c:pt idx="8">
                  <c:v>897.18233333333308</c:v>
                </c:pt>
                <c:pt idx="9">
                  <c:v>832.28419354838297</c:v>
                </c:pt>
                <c:pt idx="10">
                  <c:v>940.60599999999374</c:v>
                </c:pt>
                <c:pt idx="11">
                  <c:v>1341.4103225806459</c:v>
                </c:pt>
              </c:numCache>
            </c:numRef>
          </c:val>
          <c:extLst>
            <c:ext xmlns:c16="http://schemas.microsoft.com/office/drawing/2014/chart" uri="{C3380CC4-5D6E-409C-BE32-E72D297353CC}">
              <c16:uniqueId val="{0000000F-0579-4FC1-8E5B-E4647A99CA8D}"/>
            </c:ext>
          </c:extLst>
        </c:ser>
        <c:ser>
          <c:idx val="16"/>
          <c:order val="16"/>
          <c:tx>
            <c:strRef>
              <c:f>Sheet1!$R$3:$R$4</c:f>
              <c:strCache>
                <c:ptCount val="1"/>
                <c:pt idx="0">
                  <c:v>2016</c:v>
                </c:pt>
              </c:strCache>
            </c:strRef>
          </c:tx>
          <c:spPr>
            <a:solidFill>
              <a:schemeClr val="accent5">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Sheet1!$R$5:$R$17</c:f>
              <c:numCache>
                <c:formatCode>General</c:formatCode>
                <c:ptCount val="12"/>
                <c:pt idx="0">
                  <c:v>1263.9845161290334</c:v>
                </c:pt>
                <c:pt idx="1">
                  <c:v>1199.8351724137904</c:v>
                </c:pt>
                <c:pt idx="2">
                  <c:v>1105.8293548387062</c:v>
                </c:pt>
                <c:pt idx="3">
                  <c:v>595.46633333333466</c:v>
                </c:pt>
                <c:pt idx="4">
                  <c:v>667.22096774193335</c:v>
                </c:pt>
                <c:pt idx="5">
                  <c:v>823.74000000000206</c:v>
                </c:pt>
                <c:pt idx="6">
                  <c:v>755.47387096774389</c:v>
                </c:pt>
                <c:pt idx="7">
                  <c:v>522.34967741935407</c:v>
                </c:pt>
                <c:pt idx="8">
                  <c:v>946.59799999999825</c:v>
                </c:pt>
                <c:pt idx="9">
                  <c:v>967.22451612903149</c:v>
                </c:pt>
                <c:pt idx="10">
                  <c:v>968.69533333333493</c:v>
                </c:pt>
                <c:pt idx="11">
                  <c:v>1126.2451612903205</c:v>
                </c:pt>
              </c:numCache>
            </c:numRef>
          </c:val>
          <c:extLst>
            <c:ext xmlns:c16="http://schemas.microsoft.com/office/drawing/2014/chart" uri="{C3380CC4-5D6E-409C-BE32-E72D297353CC}">
              <c16:uniqueId val="{00000010-0579-4FC1-8E5B-E4647A99CA8D}"/>
            </c:ext>
          </c:extLst>
        </c:ser>
        <c:ser>
          <c:idx val="17"/>
          <c:order val="17"/>
          <c:tx>
            <c:strRef>
              <c:f>Sheet1!$S$3:$S$4</c:f>
              <c:strCache>
                <c:ptCount val="1"/>
                <c:pt idx="0">
                  <c:v>2017</c:v>
                </c:pt>
              </c:strCache>
            </c:strRef>
          </c:tx>
          <c:spPr>
            <a:solidFill>
              <a:schemeClr val="accent6">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Sheet1!$S$5:$S$17</c:f>
              <c:numCache>
                <c:formatCode>General</c:formatCode>
                <c:ptCount val="12"/>
                <c:pt idx="0">
                  <c:v>1152.3838709677434</c:v>
                </c:pt>
                <c:pt idx="1">
                  <c:v>545.78671641791323</c:v>
                </c:pt>
                <c:pt idx="2">
                  <c:v>391.62516129032326</c:v>
                </c:pt>
                <c:pt idx="3">
                  <c:v>259.95766666666469</c:v>
                </c:pt>
                <c:pt idx="4">
                  <c:v>311.93032258064397</c:v>
                </c:pt>
                <c:pt idx="5">
                  <c:v>395.84666666666533</c:v>
                </c:pt>
                <c:pt idx="6">
                  <c:v>862.49516129031906</c:v>
                </c:pt>
                <c:pt idx="7">
                  <c:v>537.76064516129031</c:v>
                </c:pt>
                <c:pt idx="8">
                  <c:v>964.42233333333422</c:v>
                </c:pt>
                <c:pt idx="9">
                  <c:v>872.23000000000923</c:v>
                </c:pt>
                <c:pt idx="10">
                  <c:v>1166.8663333333341</c:v>
                </c:pt>
                <c:pt idx="11">
                  <c:v>1175.3107133243675</c:v>
                </c:pt>
              </c:numCache>
            </c:numRef>
          </c:val>
          <c:extLst>
            <c:ext xmlns:c16="http://schemas.microsoft.com/office/drawing/2014/chart" uri="{C3380CC4-5D6E-409C-BE32-E72D297353CC}">
              <c16:uniqueId val="{00000011-0579-4FC1-8E5B-E4647A99CA8D}"/>
            </c:ext>
          </c:extLst>
        </c:ser>
        <c:ser>
          <c:idx val="18"/>
          <c:order val="18"/>
          <c:tx>
            <c:strRef>
              <c:f>Sheet1!$T$3:$T$4</c:f>
              <c:strCache>
                <c:ptCount val="1"/>
                <c:pt idx="0">
                  <c:v>2018</c:v>
                </c:pt>
              </c:strCache>
            </c:strRef>
          </c:tx>
          <c:spPr>
            <a:solidFill>
              <a:schemeClr val="accent1">
                <a:lumMod val="8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Sheet1!$T$5:$T$17</c:f>
              <c:numCache>
                <c:formatCode>General</c:formatCode>
                <c:ptCount val="12"/>
                <c:pt idx="0">
                  <c:v>779.98967741935417</c:v>
                </c:pt>
                <c:pt idx="1">
                  <c:v>332.40321428571383</c:v>
                </c:pt>
                <c:pt idx="2">
                  <c:v>428.17741935483997</c:v>
                </c:pt>
                <c:pt idx="3">
                  <c:v>861.46833333332984</c:v>
                </c:pt>
                <c:pt idx="4">
                  <c:v>398.74741935483826</c:v>
                </c:pt>
                <c:pt idx="5">
                  <c:v>692.02633333333574</c:v>
                </c:pt>
                <c:pt idx="6">
                  <c:v>1073.7006451612933</c:v>
                </c:pt>
                <c:pt idx="7">
                  <c:v>533.25290322580418</c:v>
                </c:pt>
                <c:pt idx="8">
                  <c:v>941.12066666666226</c:v>
                </c:pt>
                <c:pt idx="9">
                  <c:v>877.67967741935604</c:v>
                </c:pt>
                <c:pt idx="10">
                  <c:v>1391.8302234636933</c:v>
                </c:pt>
                <c:pt idx="11">
                  <c:v>1127.0332258064459</c:v>
                </c:pt>
              </c:numCache>
            </c:numRef>
          </c:val>
          <c:extLst>
            <c:ext xmlns:c16="http://schemas.microsoft.com/office/drawing/2014/chart" uri="{C3380CC4-5D6E-409C-BE32-E72D297353CC}">
              <c16:uniqueId val="{00000012-0579-4FC1-8E5B-E4647A99CA8D}"/>
            </c:ext>
          </c:extLst>
        </c:ser>
        <c:ser>
          <c:idx val="19"/>
          <c:order val="19"/>
          <c:tx>
            <c:strRef>
              <c:f>Sheet1!$U$3:$U$4</c:f>
              <c:strCache>
                <c:ptCount val="1"/>
                <c:pt idx="0">
                  <c:v>2019</c:v>
                </c:pt>
              </c:strCache>
            </c:strRef>
          </c:tx>
          <c:spPr>
            <a:solidFill>
              <a:schemeClr val="accent2">
                <a:lumMod val="8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Sheet1!$U$5:$U$17</c:f>
              <c:numCache>
                <c:formatCode>General</c:formatCode>
                <c:ptCount val="12"/>
                <c:pt idx="0">
                  <c:v>1158.9058064516082</c:v>
                </c:pt>
                <c:pt idx="1">
                  <c:v>1108.0696428571434</c:v>
                </c:pt>
                <c:pt idx="2">
                  <c:v>1107.8058064516119</c:v>
                </c:pt>
                <c:pt idx="3">
                  <c:v>1231.6659999999977</c:v>
                </c:pt>
                <c:pt idx="4">
                  <c:v>1275.2090322580618</c:v>
                </c:pt>
                <c:pt idx="5">
                  <c:v>972.05800000000158</c:v>
                </c:pt>
                <c:pt idx="6">
                  <c:v>571.36161290322741</c:v>
                </c:pt>
                <c:pt idx="7">
                  <c:v>435.74645161290209</c:v>
                </c:pt>
                <c:pt idx="8">
                  <c:v>822.08866666666586</c:v>
                </c:pt>
                <c:pt idx="9">
                  <c:v>993.59870967741722</c:v>
                </c:pt>
                <c:pt idx="10">
                  <c:v>914.31899999999382</c:v>
                </c:pt>
                <c:pt idx="11">
                  <c:v>1059.6270967741923</c:v>
                </c:pt>
              </c:numCache>
            </c:numRef>
          </c:val>
          <c:extLst>
            <c:ext xmlns:c16="http://schemas.microsoft.com/office/drawing/2014/chart" uri="{C3380CC4-5D6E-409C-BE32-E72D297353CC}">
              <c16:uniqueId val="{00000013-0579-4FC1-8E5B-E4647A99CA8D}"/>
            </c:ext>
          </c:extLst>
        </c:ser>
        <c:ser>
          <c:idx val="20"/>
          <c:order val="20"/>
          <c:tx>
            <c:strRef>
              <c:f>Sheet1!$V$3:$V$4</c:f>
              <c:strCache>
                <c:ptCount val="1"/>
                <c:pt idx="0">
                  <c:v>2020</c:v>
                </c:pt>
              </c:strCache>
            </c:strRef>
          </c:tx>
          <c:spPr>
            <a:solidFill>
              <a:schemeClr val="accent3">
                <a:lumMod val="8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Sheet1!$V$5:$V$17</c:f>
              <c:numCache>
                <c:formatCode>General</c:formatCode>
                <c:ptCount val="12"/>
                <c:pt idx="0">
                  <c:v>1147.0529032258073</c:v>
                </c:pt>
                <c:pt idx="1">
                  <c:v>946.31758620689482</c:v>
                </c:pt>
                <c:pt idx="2">
                  <c:v>1323.2632258064568</c:v>
                </c:pt>
                <c:pt idx="3">
                  <c:v>863.12566666666646</c:v>
                </c:pt>
                <c:pt idx="4">
                  <c:v>1219.4483870967761</c:v>
                </c:pt>
                <c:pt idx="5">
                  <c:v>869.82366666666735</c:v>
                </c:pt>
                <c:pt idx="6">
                  <c:v>820.07903225806729</c:v>
                </c:pt>
                <c:pt idx="7">
                  <c:v>797.65741935484243</c:v>
                </c:pt>
                <c:pt idx="8">
                  <c:v>982.37699999999654</c:v>
                </c:pt>
                <c:pt idx="9">
                  <c:v>1087.3632258064588</c:v>
                </c:pt>
                <c:pt idx="10">
                  <c:v>943.9926666666687</c:v>
                </c:pt>
                <c:pt idx="11">
                  <c:v>1001.0929999999995</c:v>
                </c:pt>
              </c:numCache>
            </c:numRef>
          </c:val>
          <c:extLst>
            <c:ext xmlns:c16="http://schemas.microsoft.com/office/drawing/2014/chart" uri="{C3380CC4-5D6E-409C-BE32-E72D297353CC}">
              <c16:uniqueId val="{00000014-0579-4FC1-8E5B-E4647A99CA8D}"/>
            </c:ext>
          </c:extLst>
        </c:ser>
        <c:dLbls>
          <c:showLegendKey val="0"/>
          <c:showVal val="0"/>
          <c:showCatName val="0"/>
          <c:showSerName val="0"/>
          <c:showPercent val="0"/>
          <c:showBubbleSize val="0"/>
        </c:dLbls>
        <c:gapWidth val="150"/>
        <c:axId val="658403151"/>
        <c:axId val="416153199"/>
      </c:barChart>
      <c:lineChart>
        <c:grouping val="standard"/>
        <c:varyColors val="0"/>
        <c:ser>
          <c:idx val="0"/>
          <c:order val="0"/>
          <c:tx>
            <c:strRef>
              <c:f>Sheet1!$B$3:$B$4</c:f>
              <c:strCache>
                <c:ptCount val="1"/>
                <c:pt idx="0">
                  <c:v>1</c:v>
                </c:pt>
              </c:strCache>
            </c:strRef>
          </c:tx>
          <c:spPr>
            <a:ln w="28575" cap="rnd">
              <a:solidFill>
                <a:schemeClr val="accent1"/>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Sheet1!$B$5:$B$17</c:f>
              <c:numCache>
                <c:formatCode>General</c:formatCode>
                <c:ptCount val="12"/>
                <c:pt idx="0">
                  <c:v>1146.3193870967684</c:v>
                </c:pt>
                <c:pt idx="1">
                  <c:v>1384.7491428571511</c:v>
                </c:pt>
                <c:pt idx="2">
                  <c:v>1206.9887419354836</c:v>
                </c:pt>
                <c:pt idx="3">
                  <c:v>768.29413333333605</c:v>
                </c:pt>
                <c:pt idx="4">
                  <c:v>829.24915161291096</c:v>
                </c:pt>
                <c:pt idx="5">
                  <c:v>998.37891433333812</c:v>
                </c:pt>
                <c:pt idx="6">
                  <c:v>727.81491290322356</c:v>
                </c:pt>
                <c:pt idx="7">
                  <c:v>523.95138709677531</c:v>
                </c:pt>
                <c:pt idx="8">
                  <c:v>831.62643333332812</c:v>
                </c:pt>
                <c:pt idx="9">
                  <c:v>1084.201193548384</c:v>
                </c:pt>
                <c:pt idx="10">
                  <c:v>1425.0201333333453</c:v>
                </c:pt>
                <c:pt idx="11">
                  <c:v>1132.3251666666556</c:v>
                </c:pt>
              </c:numCache>
            </c:numRef>
          </c:val>
          <c:smooth val="0"/>
          <c:extLst>
            <c:ext xmlns:c16="http://schemas.microsoft.com/office/drawing/2014/chart" uri="{C3380CC4-5D6E-409C-BE32-E72D297353CC}">
              <c16:uniqueId val="{00000000-0579-4FC1-8E5B-E4647A99CA8D}"/>
            </c:ext>
          </c:extLst>
        </c:ser>
        <c:ser>
          <c:idx val="1"/>
          <c:order val="1"/>
          <c:tx>
            <c:strRef>
              <c:f>Sheet1!$C$3:$C$4</c:f>
              <c:strCache>
                <c:ptCount val="1"/>
                <c:pt idx="0">
                  <c:v>2</c:v>
                </c:pt>
              </c:strCache>
            </c:strRef>
          </c:tx>
          <c:spPr>
            <a:ln w="28575" cap="rnd">
              <a:solidFill>
                <a:schemeClr val="accent2"/>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Sheet1!$C$5:$C$17</c:f>
              <c:numCache>
                <c:formatCode>General</c:formatCode>
                <c:ptCount val="12"/>
                <c:pt idx="0">
                  <c:v>1402.46349354838</c:v>
                </c:pt>
                <c:pt idx="1">
                  <c:v>1334.1137142857137</c:v>
                </c:pt>
                <c:pt idx="2">
                  <c:v>1198.0521838709653</c:v>
                </c:pt>
                <c:pt idx="3">
                  <c:v>560.25043333333406</c:v>
                </c:pt>
                <c:pt idx="4">
                  <c:v>1073.624774193564</c:v>
                </c:pt>
                <c:pt idx="5">
                  <c:v>944.87629999999638</c:v>
                </c:pt>
                <c:pt idx="6">
                  <c:v>905.6053225806437</c:v>
                </c:pt>
                <c:pt idx="7">
                  <c:v>690.56159032258245</c:v>
                </c:pt>
                <c:pt idx="8">
                  <c:v>701.28000000000316</c:v>
                </c:pt>
                <c:pt idx="9">
                  <c:v>1022.10522580645</c:v>
                </c:pt>
                <c:pt idx="10">
                  <c:v>1492.7254333333456</c:v>
                </c:pt>
                <c:pt idx="11">
                  <c:v>1326.2364566666604</c:v>
                </c:pt>
              </c:numCache>
            </c:numRef>
          </c:val>
          <c:smooth val="0"/>
          <c:extLst>
            <c:ext xmlns:c16="http://schemas.microsoft.com/office/drawing/2014/chart" uri="{C3380CC4-5D6E-409C-BE32-E72D297353CC}">
              <c16:uniqueId val="{00000001-0579-4FC1-8E5B-E4647A99CA8D}"/>
            </c:ext>
          </c:extLst>
        </c:ser>
        <c:ser>
          <c:idx val="2"/>
          <c:order val="2"/>
          <c:tx>
            <c:strRef>
              <c:f>Sheet1!$D$3:$D$4</c:f>
              <c:strCache>
                <c:ptCount val="1"/>
                <c:pt idx="0">
                  <c:v>3</c:v>
                </c:pt>
              </c:strCache>
            </c:strRef>
          </c:tx>
          <c:spPr>
            <a:ln w="28575" cap="rnd">
              <a:solidFill>
                <a:schemeClr val="accent3"/>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Sheet1!$D$5:$D$17</c:f>
              <c:numCache>
                <c:formatCode>General</c:formatCode>
                <c:ptCount val="12"/>
                <c:pt idx="0">
                  <c:v>1622.5247406451465</c:v>
                </c:pt>
                <c:pt idx="1">
                  <c:v>1593.6930892857351</c:v>
                </c:pt>
                <c:pt idx="2">
                  <c:v>1433.5670322580579</c:v>
                </c:pt>
                <c:pt idx="3">
                  <c:v>935.6425999999974</c:v>
                </c:pt>
                <c:pt idx="4">
                  <c:v>1138.9636129032381</c:v>
                </c:pt>
                <c:pt idx="5">
                  <c:v>1133.54723333333</c:v>
                </c:pt>
                <c:pt idx="6">
                  <c:v>736.23806451612859</c:v>
                </c:pt>
                <c:pt idx="7">
                  <c:v>580.50338709677567</c:v>
                </c:pt>
                <c:pt idx="8">
                  <c:v>620.4891633333317</c:v>
                </c:pt>
                <c:pt idx="9">
                  <c:v>397.7074032258061</c:v>
                </c:pt>
                <c:pt idx="10">
                  <c:v>1176.9741000000074</c:v>
                </c:pt>
                <c:pt idx="11">
                  <c:v>1454.9426333333233</c:v>
                </c:pt>
              </c:numCache>
            </c:numRef>
          </c:val>
          <c:smooth val="0"/>
          <c:extLst>
            <c:ext xmlns:c16="http://schemas.microsoft.com/office/drawing/2014/chart" uri="{C3380CC4-5D6E-409C-BE32-E72D297353CC}">
              <c16:uniqueId val="{00000002-0579-4FC1-8E5B-E4647A99CA8D}"/>
            </c:ext>
          </c:extLst>
        </c:ser>
        <c:ser>
          <c:idx val="3"/>
          <c:order val="3"/>
          <c:tx>
            <c:strRef>
              <c:f>Sheet1!$E$3:$E$4</c:f>
              <c:strCache>
                <c:ptCount val="1"/>
                <c:pt idx="0">
                  <c:v>4</c:v>
                </c:pt>
              </c:strCache>
            </c:strRef>
          </c:tx>
          <c:spPr>
            <a:ln w="28575" cap="rnd">
              <a:solidFill>
                <a:schemeClr val="accent4"/>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Sheet1!$E$5:$E$17</c:f>
              <c:numCache>
                <c:formatCode>General</c:formatCode>
                <c:ptCount val="12"/>
                <c:pt idx="0">
                  <c:v>1314.1369032257994</c:v>
                </c:pt>
                <c:pt idx="1">
                  <c:v>1379.072214285721</c:v>
                </c:pt>
                <c:pt idx="2">
                  <c:v>1254.7704193548332</c:v>
                </c:pt>
                <c:pt idx="3">
                  <c:v>940.37147333333883</c:v>
                </c:pt>
                <c:pt idx="4">
                  <c:v>1062.9040645161338</c:v>
                </c:pt>
                <c:pt idx="5">
                  <c:v>978.7135233333305</c:v>
                </c:pt>
                <c:pt idx="6">
                  <c:v>693.55443548387382</c:v>
                </c:pt>
                <c:pt idx="7">
                  <c:v>575.53321741935486</c:v>
                </c:pt>
                <c:pt idx="8">
                  <c:v>656.90363333333562</c:v>
                </c:pt>
                <c:pt idx="9">
                  <c:v>682.34167096774513</c:v>
                </c:pt>
                <c:pt idx="10">
                  <c:v>1071.3210999999992</c:v>
                </c:pt>
                <c:pt idx="11">
                  <c:v>1129.2352000000014</c:v>
                </c:pt>
              </c:numCache>
            </c:numRef>
          </c:val>
          <c:smooth val="0"/>
          <c:extLst>
            <c:ext xmlns:c16="http://schemas.microsoft.com/office/drawing/2014/chart" uri="{C3380CC4-5D6E-409C-BE32-E72D297353CC}">
              <c16:uniqueId val="{00000003-0579-4FC1-8E5B-E4647A99CA8D}"/>
            </c:ext>
          </c:extLst>
        </c:ser>
        <c:ser>
          <c:idx val="4"/>
          <c:order val="4"/>
          <c:tx>
            <c:strRef>
              <c:f>Sheet1!$F$3:$F$4</c:f>
              <c:strCache>
                <c:ptCount val="1"/>
                <c:pt idx="0">
                  <c:v>5</c:v>
                </c:pt>
              </c:strCache>
            </c:strRef>
          </c:tx>
          <c:spPr>
            <a:ln w="28575" cap="rnd">
              <a:solidFill>
                <a:schemeClr val="accent5"/>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Sheet1!$F$5:$F$17</c:f>
              <c:numCache>
                <c:formatCode>General</c:formatCode>
                <c:ptCount val="12"/>
                <c:pt idx="0">
                  <c:v>1529.9445838709505</c:v>
                </c:pt>
                <c:pt idx="1">
                  <c:v>1546.0180392857346</c:v>
                </c:pt>
                <c:pt idx="2">
                  <c:v>1367.839354838705</c:v>
                </c:pt>
                <c:pt idx="3">
                  <c:v>879.64060000000836</c:v>
                </c:pt>
                <c:pt idx="4">
                  <c:v>967.58000000000436</c:v>
                </c:pt>
                <c:pt idx="5">
                  <c:v>784.63315666667029</c:v>
                </c:pt>
                <c:pt idx="6">
                  <c:v>529.37667419355216</c:v>
                </c:pt>
                <c:pt idx="7">
                  <c:v>462.06803225806402</c:v>
                </c:pt>
                <c:pt idx="8">
                  <c:v>549.83045666666783</c:v>
                </c:pt>
                <c:pt idx="9">
                  <c:v>682.36819354838815</c:v>
                </c:pt>
                <c:pt idx="10">
                  <c:v>1188.1909396666701</c:v>
                </c:pt>
                <c:pt idx="11">
                  <c:v>1334.8086599999931</c:v>
                </c:pt>
              </c:numCache>
            </c:numRef>
          </c:val>
          <c:smooth val="0"/>
          <c:extLst>
            <c:ext xmlns:c16="http://schemas.microsoft.com/office/drawing/2014/chart" uri="{C3380CC4-5D6E-409C-BE32-E72D297353CC}">
              <c16:uniqueId val="{00000004-0579-4FC1-8E5B-E4647A99CA8D}"/>
            </c:ext>
          </c:extLst>
        </c:ser>
        <c:ser>
          <c:idx val="5"/>
          <c:order val="5"/>
          <c:tx>
            <c:strRef>
              <c:f>Sheet1!$G$3:$G$4</c:f>
              <c:strCache>
                <c:ptCount val="1"/>
                <c:pt idx="0">
                  <c:v>6</c:v>
                </c:pt>
              </c:strCache>
            </c:strRef>
          </c:tx>
          <c:spPr>
            <a:ln w="28575" cap="rnd">
              <a:solidFill>
                <a:schemeClr val="accent6"/>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Sheet1!$G$5:$G$17</c:f>
              <c:numCache>
                <c:formatCode>General</c:formatCode>
                <c:ptCount val="12"/>
                <c:pt idx="0">
                  <c:v>840.16723225805981</c:v>
                </c:pt>
                <c:pt idx="1">
                  <c:v>890.71510714285478</c:v>
                </c:pt>
                <c:pt idx="2">
                  <c:v>828.44988064515849</c:v>
                </c:pt>
                <c:pt idx="3">
                  <c:v>221.27228999999937</c:v>
                </c:pt>
                <c:pt idx="4">
                  <c:v>567.19358064516177</c:v>
                </c:pt>
                <c:pt idx="5">
                  <c:v>787.04906666666727</c:v>
                </c:pt>
                <c:pt idx="6">
                  <c:v>520.01935161290828</c:v>
                </c:pt>
                <c:pt idx="7">
                  <c:v>614.72681290322623</c:v>
                </c:pt>
                <c:pt idx="8">
                  <c:v>840.6048733333331</c:v>
                </c:pt>
                <c:pt idx="9">
                  <c:v>481.65293548386978</c:v>
                </c:pt>
                <c:pt idx="10">
                  <c:v>1060.9176666666694</c:v>
                </c:pt>
                <c:pt idx="11">
                  <c:v>899.60019999999997</c:v>
                </c:pt>
              </c:numCache>
            </c:numRef>
          </c:val>
          <c:smooth val="0"/>
          <c:extLst>
            <c:ext xmlns:c16="http://schemas.microsoft.com/office/drawing/2014/chart" uri="{C3380CC4-5D6E-409C-BE32-E72D297353CC}">
              <c16:uniqueId val="{00000005-0579-4FC1-8E5B-E4647A99CA8D}"/>
            </c:ext>
          </c:extLst>
        </c:ser>
        <c:ser>
          <c:idx val="6"/>
          <c:order val="6"/>
          <c:tx>
            <c:strRef>
              <c:f>Sheet1!$H$3:$H$4</c:f>
              <c:strCache>
                <c:ptCount val="1"/>
                <c:pt idx="0">
                  <c:v>7</c:v>
                </c:pt>
              </c:strCache>
            </c:strRef>
          </c:tx>
          <c:spPr>
            <a:ln w="28575" cap="rnd">
              <a:solidFill>
                <a:schemeClr val="accent1">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Sheet1!$H$5:$H$17</c:f>
              <c:numCache>
                <c:formatCode>General</c:formatCode>
                <c:ptCount val="12"/>
                <c:pt idx="0">
                  <c:v>1637.5620548386903</c:v>
                </c:pt>
                <c:pt idx="1">
                  <c:v>1618.5714285714489</c:v>
                </c:pt>
                <c:pt idx="2">
                  <c:v>1570.9161290322525</c:v>
                </c:pt>
                <c:pt idx="3">
                  <c:v>1209.7116566666543</c:v>
                </c:pt>
                <c:pt idx="4">
                  <c:v>1306.4387096774362</c:v>
                </c:pt>
                <c:pt idx="5">
                  <c:v>1285.8058000000005</c:v>
                </c:pt>
                <c:pt idx="6">
                  <c:v>879.45354838709181</c:v>
                </c:pt>
                <c:pt idx="7">
                  <c:v>593.14658064516448</c:v>
                </c:pt>
                <c:pt idx="8">
                  <c:v>917.0567633333294</c:v>
                </c:pt>
                <c:pt idx="9">
                  <c:v>792.65250967742054</c:v>
                </c:pt>
                <c:pt idx="10">
                  <c:v>1285.8535933333412</c:v>
                </c:pt>
                <c:pt idx="11">
                  <c:v>1253.9932220000001</c:v>
                </c:pt>
              </c:numCache>
            </c:numRef>
          </c:val>
          <c:smooth val="0"/>
          <c:extLst>
            <c:ext xmlns:c16="http://schemas.microsoft.com/office/drawing/2014/chart" uri="{C3380CC4-5D6E-409C-BE32-E72D297353CC}">
              <c16:uniqueId val="{00000006-0579-4FC1-8E5B-E4647A99CA8D}"/>
            </c:ext>
          </c:extLst>
        </c:ser>
        <c:ser>
          <c:idx val="7"/>
          <c:order val="7"/>
          <c:tx>
            <c:strRef>
              <c:f>Sheet1!$I$3:$I$4</c:f>
              <c:strCache>
                <c:ptCount val="1"/>
                <c:pt idx="0">
                  <c:v>8</c:v>
                </c:pt>
              </c:strCache>
            </c:strRef>
          </c:tx>
          <c:spPr>
            <a:ln w="28575" cap="rnd">
              <a:solidFill>
                <a:schemeClr val="accent2">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Sheet1!$I$5:$I$17</c:f>
              <c:numCache>
                <c:formatCode>General</c:formatCode>
                <c:ptCount val="12"/>
                <c:pt idx="0">
                  <c:v>1659.9218064515944</c:v>
                </c:pt>
                <c:pt idx="1">
                  <c:v>1603.0305575000173</c:v>
                </c:pt>
                <c:pt idx="2">
                  <c:v>1510.7754838709561</c:v>
                </c:pt>
                <c:pt idx="3">
                  <c:v>1226.3749999999886</c:v>
                </c:pt>
                <c:pt idx="4">
                  <c:v>1290.6855806451763</c:v>
                </c:pt>
                <c:pt idx="5">
                  <c:v>1318.3085333333327</c:v>
                </c:pt>
                <c:pt idx="6">
                  <c:v>1039.4410935483813</c:v>
                </c:pt>
                <c:pt idx="7">
                  <c:v>840.29787096774464</c:v>
                </c:pt>
                <c:pt idx="8">
                  <c:v>964.2683333333357</c:v>
                </c:pt>
                <c:pt idx="9">
                  <c:v>569.63080645161619</c:v>
                </c:pt>
                <c:pt idx="10">
                  <c:v>1396.0464216666733</c:v>
                </c:pt>
                <c:pt idx="11">
                  <c:v>1665.8533333333305</c:v>
                </c:pt>
              </c:numCache>
            </c:numRef>
          </c:val>
          <c:smooth val="0"/>
          <c:extLst>
            <c:ext xmlns:c16="http://schemas.microsoft.com/office/drawing/2014/chart" uri="{C3380CC4-5D6E-409C-BE32-E72D297353CC}">
              <c16:uniqueId val="{00000007-0579-4FC1-8E5B-E4647A99CA8D}"/>
            </c:ext>
          </c:extLst>
        </c:ser>
        <c:ser>
          <c:idx val="8"/>
          <c:order val="8"/>
          <c:tx>
            <c:strRef>
              <c:f>Sheet1!$J$3:$J$4</c:f>
              <c:strCache>
                <c:ptCount val="1"/>
                <c:pt idx="0">
                  <c:v>9</c:v>
                </c:pt>
              </c:strCache>
            </c:strRef>
          </c:tx>
          <c:spPr>
            <a:ln w="28575" cap="rnd">
              <a:solidFill>
                <a:schemeClr val="accent3">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Sheet1!$J$5:$J$17</c:f>
              <c:numCache>
                <c:formatCode>General</c:formatCode>
                <c:ptCount val="12"/>
                <c:pt idx="0">
                  <c:v>1645.7839677419172</c:v>
                </c:pt>
                <c:pt idx="1">
                  <c:v>1615.5868500000211</c:v>
                </c:pt>
                <c:pt idx="2">
                  <c:v>1494.6614838709656</c:v>
                </c:pt>
                <c:pt idx="3">
                  <c:v>1159.7045000000028</c:v>
                </c:pt>
                <c:pt idx="4">
                  <c:v>1262.2251612903322</c:v>
                </c:pt>
                <c:pt idx="5">
                  <c:v>1295.2649333333341</c:v>
                </c:pt>
                <c:pt idx="6">
                  <c:v>758.91558064516482</c:v>
                </c:pt>
                <c:pt idx="7">
                  <c:v>630.98464193548432</c:v>
                </c:pt>
                <c:pt idx="8">
                  <c:v>732.26491333333479</c:v>
                </c:pt>
                <c:pt idx="9">
                  <c:v>1068.6523548387106</c:v>
                </c:pt>
                <c:pt idx="10">
                  <c:v>1482.2784333333484</c:v>
                </c:pt>
                <c:pt idx="11">
                  <c:v>1497.2841333333201</c:v>
                </c:pt>
              </c:numCache>
            </c:numRef>
          </c:val>
          <c:smooth val="0"/>
          <c:extLst>
            <c:ext xmlns:c16="http://schemas.microsoft.com/office/drawing/2014/chart" uri="{C3380CC4-5D6E-409C-BE32-E72D297353CC}">
              <c16:uniqueId val="{00000008-0579-4FC1-8E5B-E4647A99CA8D}"/>
            </c:ext>
          </c:extLst>
        </c:ser>
        <c:ser>
          <c:idx val="9"/>
          <c:order val="9"/>
          <c:tx>
            <c:strRef>
              <c:f>Sheet1!$K$3:$K$4</c:f>
              <c:strCache>
                <c:ptCount val="1"/>
                <c:pt idx="0">
                  <c:v>10</c:v>
                </c:pt>
              </c:strCache>
            </c:strRef>
          </c:tx>
          <c:spPr>
            <a:ln w="28575" cap="rnd">
              <a:solidFill>
                <a:schemeClr val="accent4">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Sheet1!$K$5:$K$17</c:f>
              <c:numCache>
                <c:formatCode>General</c:formatCode>
                <c:ptCount val="12"/>
                <c:pt idx="0">
                  <c:v>1484.2500967741762</c:v>
                </c:pt>
                <c:pt idx="1">
                  <c:v>1618.5714285714489</c:v>
                </c:pt>
                <c:pt idx="2">
                  <c:v>1559.9093548387045</c:v>
                </c:pt>
                <c:pt idx="3">
                  <c:v>1203.5780399999906</c:v>
                </c:pt>
                <c:pt idx="4">
                  <c:v>1306.0406451613064</c:v>
                </c:pt>
                <c:pt idx="5">
                  <c:v>1336.625</c:v>
                </c:pt>
                <c:pt idx="6">
                  <c:v>1236.9022354838726</c:v>
                </c:pt>
                <c:pt idx="7">
                  <c:v>905.35903225806669</c:v>
                </c:pt>
                <c:pt idx="8">
                  <c:v>934.62473333332889</c:v>
                </c:pt>
                <c:pt idx="9">
                  <c:v>900.32364838710146</c:v>
                </c:pt>
                <c:pt idx="10">
                  <c:v>1026.9077853333363</c:v>
                </c:pt>
                <c:pt idx="11">
                  <c:v>1114.7237666666697</c:v>
                </c:pt>
              </c:numCache>
            </c:numRef>
          </c:val>
          <c:smooth val="0"/>
          <c:extLst>
            <c:ext xmlns:c16="http://schemas.microsoft.com/office/drawing/2014/chart" uri="{C3380CC4-5D6E-409C-BE32-E72D297353CC}">
              <c16:uniqueId val="{00000009-0579-4FC1-8E5B-E4647A99CA8D}"/>
            </c:ext>
          </c:extLst>
        </c:ser>
        <c:dLbls>
          <c:showLegendKey val="0"/>
          <c:showVal val="0"/>
          <c:showCatName val="0"/>
          <c:showSerName val="0"/>
          <c:showPercent val="0"/>
          <c:showBubbleSize val="0"/>
        </c:dLbls>
        <c:marker val="1"/>
        <c:smooth val="0"/>
        <c:axId val="658403151"/>
        <c:axId val="416153199"/>
      </c:lineChart>
      <c:catAx>
        <c:axId val="658403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153199"/>
        <c:crosses val="autoZero"/>
        <c:auto val="1"/>
        <c:lblAlgn val="ctr"/>
        <c:lblOffset val="100"/>
        <c:noMultiLvlLbl val="0"/>
      </c:catAx>
      <c:valAx>
        <c:axId val="416153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40315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Average Daily Generation Range By Month for Mid-C Plants Historical versus Simulated</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351712773651641E-2"/>
          <c:y val="0.14132978859414622"/>
          <c:w val="0.90383526090434607"/>
          <c:h val="0.78565288182325999"/>
        </c:manualLayout>
      </c:layout>
      <c:lineChart>
        <c:grouping val="standard"/>
        <c:varyColors val="0"/>
        <c:ser>
          <c:idx val="0"/>
          <c:order val="0"/>
          <c:tx>
            <c:strRef>
              <c:f>Sheet1!$C$23</c:f>
              <c:strCache>
                <c:ptCount val="1"/>
                <c:pt idx="0">
                  <c:v>Simulated </c:v>
                </c:pt>
              </c:strCache>
            </c:strRef>
          </c:tx>
          <c:spPr>
            <a:ln w="28575" cap="rnd">
              <a:solidFill>
                <a:schemeClr val="accent1"/>
              </a:solidFill>
              <a:round/>
            </a:ln>
            <a:effectLst/>
          </c:spPr>
          <c:marker>
            <c:symbol val="none"/>
          </c:marker>
          <c:cat>
            <c:numRef>
              <c:f>Sheet1!$B$24:$B$35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Sheet1!$C$24:$C$35</c:f>
              <c:numCache>
                <c:formatCode>General</c:formatCode>
                <c:ptCount val="12"/>
                <c:pt idx="0">
                  <c:v>1538.0947312258045</c:v>
                </c:pt>
                <c:pt idx="1">
                  <c:v>1584.5343280000009</c:v>
                </c:pt>
                <c:pt idx="2">
                  <c:v>2048.8103625612903</c:v>
                </c:pt>
                <c:pt idx="3">
                  <c:v>2193.7241646200018</c:v>
                </c:pt>
                <c:pt idx="4">
                  <c:v>2018.95391051613</c:v>
                </c:pt>
                <c:pt idx="5">
                  <c:v>1791.0669575166671</c:v>
                </c:pt>
                <c:pt idx="6">
                  <c:v>2380.9629437990307</c:v>
                </c:pt>
                <c:pt idx="7">
                  <c:v>2590.7684237406434</c:v>
                </c:pt>
                <c:pt idx="8">
                  <c:v>2463.9992485963348</c:v>
                </c:pt>
                <c:pt idx="9">
                  <c:v>2202.8500410132265</c:v>
                </c:pt>
                <c:pt idx="10">
                  <c:v>2231.2757046000029</c:v>
                </c:pt>
                <c:pt idx="11">
                  <c:v>1807.3204712666688</c:v>
                </c:pt>
              </c:numCache>
            </c:numRef>
          </c:val>
          <c:smooth val="0"/>
          <c:extLst>
            <c:ext xmlns:c16="http://schemas.microsoft.com/office/drawing/2014/chart" uri="{C3380CC4-5D6E-409C-BE32-E72D297353CC}">
              <c16:uniqueId val="{00000000-4EA9-4D88-961F-3E18FA90C7D6}"/>
            </c:ext>
          </c:extLst>
        </c:ser>
        <c:ser>
          <c:idx val="1"/>
          <c:order val="1"/>
          <c:tx>
            <c:strRef>
              <c:f>Sheet1!$D$23</c:f>
              <c:strCache>
                <c:ptCount val="1"/>
                <c:pt idx="0">
                  <c:v>Historical 2010-2020</c:v>
                </c:pt>
              </c:strCache>
            </c:strRef>
          </c:tx>
          <c:spPr>
            <a:ln w="28575" cap="rnd">
              <a:solidFill>
                <a:schemeClr val="accent5"/>
              </a:solidFill>
              <a:round/>
            </a:ln>
            <a:effectLst/>
          </c:spPr>
          <c:marker>
            <c:symbol val="none"/>
          </c:marker>
          <c:cat>
            <c:numRef>
              <c:f>Sheet1!$B$24:$B$35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Sheet1!$D$24:$D$35</c:f>
              <c:numCache>
                <c:formatCode>General</c:formatCode>
                <c:ptCount val="12"/>
                <c:pt idx="0">
                  <c:v>1180.7536656891486</c:v>
                </c:pt>
                <c:pt idx="1">
                  <c:v>1244.5459814452149</c:v>
                </c:pt>
                <c:pt idx="2">
                  <c:v>1042.924264574224</c:v>
                </c:pt>
                <c:pt idx="3">
                  <c:v>963.17060606060647</c:v>
                </c:pt>
                <c:pt idx="4">
                  <c:v>612.79032258064592</c:v>
                </c:pt>
                <c:pt idx="5">
                  <c:v>716.09969696969665</c:v>
                </c:pt>
                <c:pt idx="6">
                  <c:v>1071.9557184750736</c:v>
                </c:pt>
                <c:pt idx="7">
                  <c:v>1212.1131964809385</c:v>
                </c:pt>
                <c:pt idx="8">
                  <c:v>1418.36212121212</c:v>
                </c:pt>
                <c:pt idx="9">
                  <c:v>1453.8252199413478</c:v>
                </c:pt>
                <c:pt idx="10">
                  <c:v>1543.3729561329963</c:v>
                </c:pt>
                <c:pt idx="11">
                  <c:v>1308.3433339122096</c:v>
                </c:pt>
              </c:numCache>
            </c:numRef>
          </c:val>
          <c:smooth val="0"/>
          <c:extLst>
            <c:ext xmlns:c16="http://schemas.microsoft.com/office/drawing/2014/chart" uri="{C3380CC4-5D6E-409C-BE32-E72D297353CC}">
              <c16:uniqueId val="{00000001-4EA9-4D88-961F-3E18FA90C7D6}"/>
            </c:ext>
          </c:extLst>
        </c:ser>
        <c:dLbls>
          <c:showLegendKey val="0"/>
          <c:showVal val="0"/>
          <c:showCatName val="0"/>
          <c:showSerName val="0"/>
          <c:showPercent val="0"/>
          <c:showBubbleSize val="0"/>
        </c:dLbls>
        <c:smooth val="0"/>
        <c:axId val="656791183"/>
        <c:axId val="114339903"/>
      </c:lineChart>
      <c:catAx>
        <c:axId val="6567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339903"/>
        <c:crosses val="autoZero"/>
        <c:auto val="1"/>
        <c:lblAlgn val="ctr"/>
        <c:lblOffset val="100"/>
        <c:noMultiLvlLbl val="0"/>
      </c:catAx>
      <c:valAx>
        <c:axId val="114339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791183"/>
        <c:crosses val="autoZero"/>
        <c:crossBetween val="between"/>
      </c:valAx>
      <c:spPr>
        <a:noFill/>
        <a:ln>
          <a:noFill/>
        </a:ln>
        <a:effectLst/>
      </c:spPr>
    </c:plotArea>
    <c:legend>
      <c:legendPos val="b"/>
      <c:layout>
        <c:manualLayout>
          <c:xMode val="edge"/>
          <c:yMode val="edge"/>
          <c:x val="0.50469706404306325"/>
          <c:y val="0.16906904138262119"/>
          <c:w val="0.44954766329778539"/>
          <c:h val="3.73802038897294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[AverageHydroRangeMidC.xlsx]Sheet1!PivotTable6</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Average</a:t>
            </a:r>
            <a:r>
              <a:rPr lang="en-US" baseline="0" dirty="0"/>
              <a:t> Daily Generation Range By Month for Mid-C Plants Historical versus Simulated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10"/>
          <c:order val="10"/>
          <c:tx>
            <c:strRef>
              <c:f>Sheet1!$L$3:$L$4</c:f>
              <c:strCache>
                <c:ptCount val="1"/>
                <c:pt idx="0">
                  <c:v>2010</c:v>
                </c:pt>
              </c:strCache>
            </c:strRef>
          </c:tx>
          <c:spPr>
            <a:solidFill>
              <a:schemeClr val="accent5">
                <a:lumMod val="6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Sheet1!$L$5:$L$17</c:f>
              <c:numCache>
                <c:formatCode>0.0</c:formatCode>
                <c:ptCount val="12"/>
                <c:pt idx="0">
                  <c:v>1832.2677419354739</c:v>
                </c:pt>
                <c:pt idx="1">
                  <c:v>1775.8357142857224</c:v>
                </c:pt>
                <c:pt idx="2">
                  <c:v>1454.1830393487194</c:v>
                </c:pt>
                <c:pt idx="3">
                  <c:v>1289.6533333333309</c:v>
                </c:pt>
                <c:pt idx="4">
                  <c:v>1266.9387096774276</c:v>
                </c:pt>
                <c:pt idx="5">
                  <c:v>873.54000000000156</c:v>
                </c:pt>
                <c:pt idx="6">
                  <c:v>1522.2483870967721</c:v>
                </c:pt>
                <c:pt idx="7">
                  <c:v>2248.1032258064647</c:v>
                </c:pt>
                <c:pt idx="8">
                  <c:v>1467.4166666666633</c:v>
                </c:pt>
                <c:pt idx="9">
                  <c:v>1738.7483870967762</c:v>
                </c:pt>
                <c:pt idx="10">
                  <c:v>1844.9912378303179</c:v>
                </c:pt>
                <c:pt idx="11">
                  <c:v>1733.0193548386981</c:v>
                </c:pt>
              </c:numCache>
            </c:numRef>
          </c:val>
          <c:extLst>
            <c:ext xmlns:c16="http://schemas.microsoft.com/office/drawing/2014/chart" uri="{C3380CC4-5D6E-409C-BE32-E72D297353CC}">
              <c16:uniqueId val="{00000000-ED10-4D6F-9BE0-53BFAB2B2A75}"/>
            </c:ext>
          </c:extLst>
        </c:ser>
        <c:ser>
          <c:idx val="11"/>
          <c:order val="11"/>
          <c:tx>
            <c:strRef>
              <c:f>Sheet1!$M$3:$M$4</c:f>
              <c:strCache>
                <c:ptCount val="1"/>
                <c:pt idx="0">
                  <c:v>2011</c:v>
                </c:pt>
              </c:strCache>
            </c:strRef>
          </c:tx>
          <c:spPr>
            <a:solidFill>
              <a:schemeClr val="accent6">
                <a:lumMod val="6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Sheet1!$M$5:$M$17</c:f>
              <c:numCache>
                <c:formatCode>0.0</c:formatCode>
                <c:ptCount val="12"/>
                <c:pt idx="0">
                  <c:v>1138.1387096774117</c:v>
                </c:pt>
                <c:pt idx="1">
                  <c:v>714.87142857142783</c:v>
                </c:pt>
                <c:pt idx="2">
                  <c:v>897.80967741935467</c:v>
                </c:pt>
                <c:pt idx="3">
                  <c:v>718.89333333333138</c:v>
                </c:pt>
                <c:pt idx="4">
                  <c:v>469.49354838709439</c:v>
                </c:pt>
                <c:pt idx="5">
                  <c:v>562.66999999999882</c:v>
                </c:pt>
                <c:pt idx="6">
                  <c:v>1872.7806451612903</c:v>
                </c:pt>
                <c:pt idx="7">
                  <c:v>1019.8193548387051</c:v>
                </c:pt>
                <c:pt idx="8">
                  <c:v>1861.3466666666584</c:v>
                </c:pt>
                <c:pt idx="9">
                  <c:v>1701.3709677419324</c:v>
                </c:pt>
                <c:pt idx="10">
                  <c:v>1919.3428372739929</c:v>
                </c:pt>
                <c:pt idx="11">
                  <c:v>1690.3129032258</c:v>
                </c:pt>
              </c:numCache>
            </c:numRef>
          </c:val>
          <c:extLst>
            <c:ext xmlns:c16="http://schemas.microsoft.com/office/drawing/2014/chart" uri="{C3380CC4-5D6E-409C-BE32-E72D297353CC}">
              <c16:uniqueId val="{00000001-ED10-4D6F-9BE0-53BFAB2B2A75}"/>
            </c:ext>
          </c:extLst>
        </c:ser>
        <c:ser>
          <c:idx val="12"/>
          <c:order val="12"/>
          <c:tx>
            <c:strRef>
              <c:f>Sheet1!$N$3:$N$4</c:f>
              <c:strCache>
                <c:ptCount val="1"/>
                <c:pt idx="0">
                  <c:v>2012</c:v>
                </c:pt>
              </c:strCache>
            </c:strRef>
          </c:tx>
          <c:spPr>
            <a:solidFill>
              <a:schemeClr val="accent1">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Sheet1!$N$5:$N$17</c:f>
              <c:numCache>
                <c:formatCode>0.0</c:formatCode>
                <c:ptCount val="12"/>
                <c:pt idx="0">
                  <c:v>1414.3000000000025</c:v>
                </c:pt>
                <c:pt idx="1">
                  <c:v>1813.1241379310311</c:v>
                </c:pt>
                <c:pt idx="2">
                  <c:v>1070.3806451612948</c:v>
                </c:pt>
                <c:pt idx="3">
                  <c:v>663.07666666666432</c:v>
                </c:pt>
                <c:pt idx="4">
                  <c:v>438.25806451612772</c:v>
                </c:pt>
                <c:pt idx="5">
                  <c:v>576.28999999999758</c:v>
                </c:pt>
                <c:pt idx="6">
                  <c:v>578.33870967742064</c:v>
                </c:pt>
                <c:pt idx="7">
                  <c:v>662.01612903225578</c:v>
                </c:pt>
                <c:pt idx="8">
                  <c:v>1848.1299999999926</c:v>
                </c:pt>
                <c:pt idx="9">
                  <c:v>1700.3580645161289</c:v>
                </c:pt>
                <c:pt idx="10">
                  <c:v>2015.7717663421417</c:v>
                </c:pt>
                <c:pt idx="11">
                  <c:v>1142.7451612903219</c:v>
                </c:pt>
              </c:numCache>
            </c:numRef>
          </c:val>
          <c:extLst>
            <c:ext xmlns:c16="http://schemas.microsoft.com/office/drawing/2014/chart" uri="{C3380CC4-5D6E-409C-BE32-E72D297353CC}">
              <c16:uniqueId val="{00000002-ED10-4D6F-9BE0-53BFAB2B2A75}"/>
            </c:ext>
          </c:extLst>
        </c:ser>
        <c:ser>
          <c:idx val="13"/>
          <c:order val="13"/>
          <c:tx>
            <c:strRef>
              <c:f>Sheet1!$O$3:$O$4</c:f>
              <c:strCache>
                <c:ptCount val="1"/>
                <c:pt idx="0">
                  <c:v>2013</c:v>
                </c:pt>
              </c:strCache>
            </c:strRef>
          </c:tx>
          <c:spPr>
            <a:solidFill>
              <a:schemeClr val="accent2">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Sheet1!$O$5:$O$17</c:f>
              <c:numCache>
                <c:formatCode>0.0</c:formatCode>
                <c:ptCount val="12"/>
                <c:pt idx="0">
                  <c:v>799.49032258064949</c:v>
                </c:pt>
                <c:pt idx="1">
                  <c:v>1468.3357142857144</c:v>
                </c:pt>
                <c:pt idx="2">
                  <c:v>1424.9870967741872</c:v>
                </c:pt>
                <c:pt idx="3">
                  <c:v>600.82000000000198</c:v>
                </c:pt>
                <c:pt idx="4">
                  <c:v>536.86451612903522</c:v>
                </c:pt>
                <c:pt idx="5">
                  <c:v>550.41999999999928</c:v>
                </c:pt>
                <c:pt idx="6">
                  <c:v>725.46129032258216</c:v>
                </c:pt>
                <c:pt idx="7">
                  <c:v>1408.238709677421</c:v>
                </c:pt>
                <c:pt idx="8">
                  <c:v>1681.6299999999947</c:v>
                </c:pt>
                <c:pt idx="9">
                  <c:v>1564.1935483870934</c:v>
                </c:pt>
                <c:pt idx="10">
                  <c:v>1330.1933240611966</c:v>
                </c:pt>
                <c:pt idx="11">
                  <c:v>1175.7741935483873</c:v>
                </c:pt>
              </c:numCache>
            </c:numRef>
          </c:val>
          <c:extLst>
            <c:ext xmlns:c16="http://schemas.microsoft.com/office/drawing/2014/chart" uri="{C3380CC4-5D6E-409C-BE32-E72D297353CC}">
              <c16:uniqueId val="{00000003-ED10-4D6F-9BE0-53BFAB2B2A75}"/>
            </c:ext>
          </c:extLst>
        </c:ser>
        <c:ser>
          <c:idx val="14"/>
          <c:order val="14"/>
          <c:tx>
            <c:strRef>
              <c:f>Sheet1!$P$3:$P$4</c:f>
              <c:strCache>
                <c:ptCount val="1"/>
                <c:pt idx="0">
                  <c:v>2014</c:v>
                </c:pt>
              </c:strCache>
            </c:strRef>
          </c:tx>
          <c:spPr>
            <a:solidFill>
              <a:schemeClr val="accent3">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Sheet1!$P$5:$P$17</c:f>
              <c:numCache>
                <c:formatCode>0.0</c:formatCode>
                <c:ptCount val="12"/>
                <c:pt idx="0">
                  <c:v>1370.5032258064525</c:v>
                </c:pt>
                <c:pt idx="1">
                  <c:v>1483.5785714285678</c:v>
                </c:pt>
                <c:pt idx="2">
                  <c:v>940.67419354838626</c:v>
                </c:pt>
                <c:pt idx="3">
                  <c:v>603.98666666667066</c:v>
                </c:pt>
                <c:pt idx="4">
                  <c:v>358.18709677419054</c:v>
                </c:pt>
                <c:pt idx="5">
                  <c:v>513.02333333333684</c:v>
                </c:pt>
                <c:pt idx="6">
                  <c:v>763.46129032257966</c:v>
                </c:pt>
                <c:pt idx="7">
                  <c:v>1016.0064516129005</c:v>
                </c:pt>
                <c:pt idx="8">
                  <c:v>1170.23</c:v>
                </c:pt>
                <c:pt idx="9">
                  <c:v>1207.6838709677379</c:v>
                </c:pt>
                <c:pt idx="10">
                  <c:v>1047.2699999999973</c:v>
                </c:pt>
                <c:pt idx="11">
                  <c:v>1218.2838709677387</c:v>
                </c:pt>
              </c:numCache>
            </c:numRef>
          </c:val>
          <c:extLst>
            <c:ext xmlns:c16="http://schemas.microsoft.com/office/drawing/2014/chart" uri="{C3380CC4-5D6E-409C-BE32-E72D297353CC}">
              <c16:uniqueId val="{00000004-ED10-4D6F-9BE0-53BFAB2B2A75}"/>
            </c:ext>
          </c:extLst>
        </c:ser>
        <c:ser>
          <c:idx val="15"/>
          <c:order val="15"/>
          <c:tx>
            <c:strRef>
              <c:f>Sheet1!$Q$3:$Q$4</c:f>
              <c:strCache>
                <c:ptCount val="1"/>
                <c:pt idx="0">
                  <c:v>2015</c:v>
                </c:pt>
              </c:strCache>
            </c:strRef>
          </c:tx>
          <c:spPr>
            <a:solidFill>
              <a:schemeClr val="accent4">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Sheet1!$Q$5:$Q$17</c:f>
              <c:numCache>
                <c:formatCode>0.0</c:formatCode>
                <c:ptCount val="12"/>
                <c:pt idx="0">
                  <c:v>832.25483870967287</c:v>
                </c:pt>
                <c:pt idx="1">
                  <c:v>551.95000000000459</c:v>
                </c:pt>
                <c:pt idx="2">
                  <c:v>664.23225806451831</c:v>
                </c:pt>
                <c:pt idx="3">
                  <c:v>1025.9033333333343</c:v>
                </c:pt>
                <c:pt idx="4">
                  <c:v>1171.2580645161324</c:v>
                </c:pt>
                <c:pt idx="5">
                  <c:v>1411.5299999999968</c:v>
                </c:pt>
                <c:pt idx="6">
                  <c:v>1404.6967741935446</c:v>
                </c:pt>
                <c:pt idx="7">
                  <c:v>1363.7129032258083</c:v>
                </c:pt>
                <c:pt idx="8">
                  <c:v>1309.7200000000062</c:v>
                </c:pt>
                <c:pt idx="9">
                  <c:v>1327.0129032258087</c:v>
                </c:pt>
                <c:pt idx="10">
                  <c:v>1699.9433333333452</c:v>
                </c:pt>
                <c:pt idx="11">
                  <c:v>1566.5064516129103</c:v>
                </c:pt>
              </c:numCache>
            </c:numRef>
          </c:val>
          <c:extLst>
            <c:ext xmlns:c16="http://schemas.microsoft.com/office/drawing/2014/chart" uri="{C3380CC4-5D6E-409C-BE32-E72D297353CC}">
              <c16:uniqueId val="{00000005-ED10-4D6F-9BE0-53BFAB2B2A75}"/>
            </c:ext>
          </c:extLst>
        </c:ser>
        <c:ser>
          <c:idx val="16"/>
          <c:order val="16"/>
          <c:tx>
            <c:strRef>
              <c:f>Sheet1!$R$3:$R$4</c:f>
              <c:strCache>
                <c:ptCount val="1"/>
                <c:pt idx="0">
                  <c:v>2016</c:v>
                </c:pt>
              </c:strCache>
            </c:strRef>
          </c:tx>
          <c:spPr>
            <a:solidFill>
              <a:schemeClr val="accent5">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Sheet1!$R$5:$R$17</c:f>
              <c:numCache>
                <c:formatCode>0.0</c:formatCode>
                <c:ptCount val="12"/>
                <c:pt idx="0">
                  <c:v>1372.6741935483901</c:v>
                </c:pt>
                <c:pt idx="1">
                  <c:v>1293.3586206896482</c:v>
                </c:pt>
                <c:pt idx="2">
                  <c:v>851.03548387096225</c:v>
                </c:pt>
                <c:pt idx="3">
                  <c:v>2116.3766666666634</c:v>
                </c:pt>
                <c:pt idx="4">
                  <c:v>680.59354838709805</c:v>
                </c:pt>
                <c:pt idx="5">
                  <c:v>853.8233333333302</c:v>
                </c:pt>
                <c:pt idx="6">
                  <c:v>1129.7064516129037</c:v>
                </c:pt>
                <c:pt idx="7">
                  <c:v>1087.741935483876</c:v>
                </c:pt>
                <c:pt idx="8">
                  <c:v>1347.4966666666712</c:v>
                </c:pt>
                <c:pt idx="9">
                  <c:v>1418.6774193548338</c:v>
                </c:pt>
                <c:pt idx="10">
                  <c:v>1143.1133333333305</c:v>
                </c:pt>
                <c:pt idx="11">
                  <c:v>800.43548387096757</c:v>
                </c:pt>
              </c:numCache>
            </c:numRef>
          </c:val>
          <c:extLst>
            <c:ext xmlns:c16="http://schemas.microsoft.com/office/drawing/2014/chart" uri="{C3380CC4-5D6E-409C-BE32-E72D297353CC}">
              <c16:uniqueId val="{00000006-ED10-4D6F-9BE0-53BFAB2B2A75}"/>
            </c:ext>
          </c:extLst>
        </c:ser>
        <c:ser>
          <c:idx val="17"/>
          <c:order val="17"/>
          <c:tx>
            <c:strRef>
              <c:f>Sheet1!$S$3:$S$4</c:f>
              <c:strCache>
                <c:ptCount val="1"/>
                <c:pt idx="0">
                  <c:v>2017</c:v>
                </c:pt>
              </c:strCache>
            </c:strRef>
          </c:tx>
          <c:spPr>
            <a:solidFill>
              <a:schemeClr val="accent6">
                <a:lumMod val="80000"/>
                <a:lumOff val="2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Sheet1!$S$5:$S$17</c:f>
              <c:numCache>
                <c:formatCode>0.0</c:formatCode>
                <c:ptCount val="12"/>
                <c:pt idx="0">
                  <c:v>585.95161290322449</c:v>
                </c:pt>
                <c:pt idx="1">
                  <c:v>836.823283582096</c:v>
                </c:pt>
                <c:pt idx="2">
                  <c:v>694.70322580644984</c:v>
                </c:pt>
                <c:pt idx="3">
                  <c:v>558.66333333333318</c:v>
                </c:pt>
                <c:pt idx="4">
                  <c:v>364.70322580645274</c:v>
                </c:pt>
                <c:pt idx="5">
                  <c:v>426.96333333333405</c:v>
                </c:pt>
                <c:pt idx="6">
                  <c:v>937.25161290323103</c:v>
                </c:pt>
                <c:pt idx="7">
                  <c:v>1235.564516129034</c:v>
                </c:pt>
                <c:pt idx="8">
                  <c:v>1285.2199999999991</c:v>
                </c:pt>
                <c:pt idx="9">
                  <c:v>1338.0903225806487</c:v>
                </c:pt>
                <c:pt idx="10">
                  <c:v>1511.5000000000039</c:v>
                </c:pt>
                <c:pt idx="11">
                  <c:v>1436.1647375504654</c:v>
                </c:pt>
              </c:numCache>
            </c:numRef>
          </c:val>
          <c:extLst>
            <c:ext xmlns:c16="http://schemas.microsoft.com/office/drawing/2014/chart" uri="{C3380CC4-5D6E-409C-BE32-E72D297353CC}">
              <c16:uniqueId val="{00000007-ED10-4D6F-9BE0-53BFAB2B2A75}"/>
            </c:ext>
          </c:extLst>
        </c:ser>
        <c:ser>
          <c:idx val="18"/>
          <c:order val="18"/>
          <c:tx>
            <c:strRef>
              <c:f>Sheet1!$T$3:$T$4</c:f>
              <c:strCache>
                <c:ptCount val="1"/>
                <c:pt idx="0">
                  <c:v>2018</c:v>
                </c:pt>
              </c:strCache>
            </c:strRef>
          </c:tx>
          <c:spPr>
            <a:solidFill>
              <a:schemeClr val="accent1">
                <a:lumMod val="8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Sheet1!$T$5:$T$17</c:f>
              <c:numCache>
                <c:formatCode>0.0</c:formatCode>
                <c:ptCount val="12"/>
                <c:pt idx="0">
                  <c:v>783.40645161290809</c:v>
                </c:pt>
                <c:pt idx="1">
                  <c:v>395.3428571428571</c:v>
                </c:pt>
                <c:pt idx="2">
                  <c:v>846.89354838709539</c:v>
                </c:pt>
                <c:pt idx="3">
                  <c:v>621.90666666666698</c:v>
                </c:pt>
                <c:pt idx="4">
                  <c:v>324.49677419354742</c:v>
                </c:pt>
                <c:pt idx="5">
                  <c:v>543.61000000000035</c:v>
                </c:pt>
                <c:pt idx="6">
                  <c:v>1040.8516129032266</c:v>
                </c:pt>
                <c:pt idx="7">
                  <c:v>1318.677419354829</c:v>
                </c:pt>
                <c:pt idx="8">
                  <c:v>1429.1666666666652</c:v>
                </c:pt>
                <c:pt idx="9">
                  <c:v>1537.3258064516099</c:v>
                </c:pt>
                <c:pt idx="10">
                  <c:v>1389.4033519553084</c:v>
                </c:pt>
                <c:pt idx="11">
                  <c:v>1636.2258064516041</c:v>
                </c:pt>
              </c:numCache>
            </c:numRef>
          </c:val>
          <c:extLst>
            <c:ext xmlns:c16="http://schemas.microsoft.com/office/drawing/2014/chart" uri="{C3380CC4-5D6E-409C-BE32-E72D297353CC}">
              <c16:uniqueId val="{00000008-ED10-4D6F-9BE0-53BFAB2B2A75}"/>
            </c:ext>
          </c:extLst>
        </c:ser>
        <c:ser>
          <c:idx val="19"/>
          <c:order val="19"/>
          <c:tx>
            <c:strRef>
              <c:f>Sheet1!$U$3:$U$4</c:f>
              <c:strCache>
                <c:ptCount val="1"/>
                <c:pt idx="0">
                  <c:v>2019</c:v>
                </c:pt>
              </c:strCache>
            </c:strRef>
          </c:tx>
          <c:spPr>
            <a:solidFill>
              <a:schemeClr val="accent2">
                <a:lumMod val="8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Sheet1!$U$5:$U$17</c:f>
              <c:numCache>
                <c:formatCode>0.0</c:formatCode>
                <c:ptCount val="12"/>
                <c:pt idx="0">
                  <c:v>1641.6548387096718</c:v>
                </c:pt>
                <c:pt idx="1">
                  <c:v>1984.87857142857</c:v>
                </c:pt>
                <c:pt idx="2">
                  <c:v>1456.5870967742014</c:v>
                </c:pt>
                <c:pt idx="3">
                  <c:v>1301.0866666666693</c:v>
                </c:pt>
                <c:pt idx="4">
                  <c:v>655.48709677419345</c:v>
                </c:pt>
                <c:pt idx="5">
                  <c:v>1044.79</c:v>
                </c:pt>
                <c:pt idx="6">
                  <c:v>1340.7612903225836</c:v>
                </c:pt>
                <c:pt idx="7">
                  <c:v>1180.1225806451625</c:v>
                </c:pt>
                <c:pt idx="8">
                  <c:v>1166.1633333333311</c:v>
                </c:pt>
                <c:pt idx="9">
                  <c:v>1252.4580645161257</c:v>
                </c:pt>
                <c:pt idx="10">
                  <c:v>2175.6466666666547</c:v>
                </c:pt>
                <c:pt idx="11">
                  <c:v>1060.538709677413</c:v>
                </c:pt>
              </c:numCache>
            </c:numRef>
          </c:val>
          <c:extLst>
            <c:ext xmlns:c16="http://schemas.microsoft.com/office/drawing/2014/chart" uri="{C3380CC4-5D6E-409C-BE32-E72D297353CC}">
              <c16:uniqueId val="{00000009-ED10-4D6F-9BE0-53BFAB2B2A75}"/>
            </c:ext>
          </c:extLst>
        </c:ser>
        <c:ser>
          <c:idx val="20"/>
          <c:order val="20"/>
          <c:tx>
            <c:strRef>
              <c:f>Sheet1!$V$3:$V$4</c:f>
              <c:strCache>
                <c:ptCount val="1"/>
                <c:pt idx="0">
                  <c:v>2020</c:v>
                </c:pt>
              </c:strCache>
            </c:strRef>
          </c:tx>
          <c:spPr>
            <a:solidFill>
              <a:schemeClr val="accent3">
                <a:lumMod val="80000"/>
              </a:schemeClr>
            </a:solidFill>
            <a:ln>
              <a:noFill/>
            </a:ln>
            <a:effectLst/>
          </c:spPr>
          <c:invertIfNegative val="0"/>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Sheet1!$V$5:$V$17</c:f>
              <c:numCache>
                <c:formatCode>0.0</c:formatCode>
                <c:ptCount val="12"/>
                <c:pt idx="0">
                  <c:v>1217.6483870967779</c:v>
                </c:pt>
                <c:pt idx="1">
                  <c:v>1371.9068965517256</c:v>
                </c:pt>
                <c:pt idx="2">
                  <c:v>1170.6806451612931</c:v>
                </c:pt>
                <c:pt idx="3">
                  <c:v>1094.5100000000034</c:v>
                </c:pt>
                <c:pt idx="4">
                  <c:v>474.4129032258063</c:v>
                </c:pt>
                <c:pt idx="5">
                  <c:v>520.43666666666797</c:v>
                </c:pt>
                <c:pt idx="6">
                  <c:v>475.95483870967541</c:v>
                </c:pt>
                <c:pt idx="7">
                  <c:v>793.24193548386768</c:v>
                </c:pt>
                <c:pt idx="8">
                  <c:v>1035.4633333333361</c:v>
                </c:pt>
                <c:pt idx="9">
                  <c:v>1206.15806451613</c:v>
                </c:pt>
                <c:pt idx="10">
                  <c:v>899.92666666666639</c:v>
                </c:pt>
                <c:pt idx="11">
                  <c:v>931.770000000001</c:v>
                </c:pt>
              </c:numCache>
            </c:numRef>
          </c:val>
          <c:extLst>
            <c:ext xmlns:c16="http://schemas.microsoft.com/office/drawing/2014/chart" uri="{C3380CC4-5D6E-409C-BE32-E72D297353CC}">
              <c16:uniqueId val="{0000000A-ED10-4D6F-9BE0-53BFAB2B2A75}"/>
            </c:ext>
          </c:extLst>
        </c:ser>
        <c:dLbls>
          <c:showLegendKey val="0"/>
          <c:showVal val="0"/>
          <c:showCatName val="0"/>
          <c:showSerName val="0"/>
          <c:showPercent val="0"/>
          <c:showBubbleSize val="0"/>
        </c:dLbls>
        <c:gapWidth val="150"/>
        <c:axId val="658403151"/>
        <c:axId val="416153199"/>
      </c:barChart>
      <c:lineChart>
        <c:grouping val="standard"/>
        <c:varyColors val="0"/>
        <c:ser>
          <c:idx val="0"/>
          <c:order val="0"/>
          <c:tx>
            <c:strRef>
              <c:f>Sheet1!$B$3:$B$4</c:f>
              <c:strCache>
                <c:ptCount val="1"/>
                <c:pt idx="0">
                  <c:v>1</c:v>
                </c:pt>
              </c:strCache>
            </c:strRef>
          </c:tx>
          <c:spPr>
            <a:ln w="28575" cap="rnd">
              <a:solidFill>
                <a:schemeClr val="accent1"/>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Sheet1!$B$5:$B$17</c:f>
              <c:numCache>
                <c:formatCode>0.0</c:formatCode>
                <c:ptCount val="12"/>
                <c:pt idx="0">
                  <c:v>1559.7648835483903</c:v>
                </c:pt>
                <c:pt idx="1">
                  <c:v>1744.6824335714343</c:v>
                </c:pt>
                <c:pt idx="2">
                  <c:v>2113.5128452903195</c:v>
                </c:pt>
                <c:pt idx="3">
                  <c:v>1638.7529883333368</c:v>
                </c:pt>
                <c:pt idx="4">
                  <c:v>1890.4924003225908</c:v>
                </c:pt>
                <c:pt idx="5">
                  <c:v>1492.9353676666692</c:v>
                </c:pt>
                <c:pt idx="6">
                  <c:v>2769.5717126774125</c:v>
                </c:pt>
                <c:pt idx="7">
                  <c:v>2672.6328585806514</c:v>
                </c:pt>
                <c:pt idx="8">
                  <c:v>2142.602023999993</c:v>
                </c:pt>
                <c:pt idx="9">
                  <c:v>2334.4460470967997</c:v>
                </c:pt>
                <c:pt idx="10">
                  <c:v>1889.0087673333287</c:v>
                </c:pt>
                <c:pt idx="11">
                  <c:v>1677.6240760000019</c:v>
                </c:pt>
              </c:numCache>
            </c:numRef>
          </c:val>
          <c:smooth val="0"/>
          <c:extLst>
            <c:ext xmlns:c16="http://schemas.microsoft.com/office/drawing/2014/chart" uri="{C3380CC4-5D6E-409C-BE32-E72D297353CC}">
              <c16:uniqueId val="{0000000B-ED10-4D6F-9BE0-53BFAB2B2A75}"/>
            </c:ext>
          </c:extLst>
        </c:ser>
        <c:ser>
          <c:idx val="1"/>
          <c:order val="1"/>
          <c:tx>
            <c:strRef>
              <c:f>Sheet1!$C$3:$C$4</c:f>
              <c:strCache>
                <c:ptCount val="1"/>
                <c:pt idx="0">
                  <c:v>2</c:v>
                </c:pt>
              </c:strCache>
            </c:strRef>
          </c:tx>
          <c:spPr>
            <a:ln w="28575" cap="rnd">
              <a:solidFill>
                <a:schemeClr val="accent2"/>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Sheet1!$C$5:$C$17</c:f>
              <c:numCache>
                <c:formatCode>0.0</c:formatCode>
                <c:ptCount val="12"/>
                <c:pt idx="0">
                  <c:v>1748.1928451612889</c:v>
                </c:pt>
                <c:pt idx="1">
                  <c:v>1117.1130500000043</c:v>
                </c:pt>
                <c:pt idx="2">
                  <c:v>2293.1036480645203</c:v>
                </c:pt>
                <c:pt idx="3">
                  <c:v>2449.2543646666604</c:v>
                </c:pt>
                <c:pt idx="4">
                  <c:v>2449.8960258064571</c:v>
                </c:pt>
                <c:pt idx="5">
                  <c:v>2306.9508619999992</c:v>
                </c:pt>
                <c:pt idx="6">
                  <c:v>2379.048181612909</c:v>
                </c:pt>
                <c:pt idx="7">
                  <c:v>3207.2827348386986</c:v>
                </c:pt>
                <c:pt idx="8">
                  <c:v>2779.3258949999931</c:v>
                </c:pt>
                <c:pt idx="9">
                  <c:v>2207.8115938064507</c:v>
                </c:pt>
                <c:pt idx="10">
                  <c:v>1428.2643493333321</c:v>
                </c:pt>
                <c:pt idx="11">
                  <c:v>926.6178533333383</c:v>
                </c:pt>
              </c:numCache>
            </c:numRef>
          </c:val>
          <c:smooth val="0"/>
          <c:extLst>
            <c:ext xmlns:c16="http://schemas.microsoft.com/office/drawing/2014/chart" uri="{C3380CC4-5D6E-409C-BE32-E72D297353CC}">
              <c16:uniqueId val="{0000000C-ED10-4D6F-9BE0-53BFAB2B2A75}"/>
            </c:ext>
          </c:extLst>
        </c:ser>
        <c:ser>
          <c:idx val="2"/>
          <c:order val="2"/>
          <c:tx>
            <c:strRef>
              <c:f>Sheet1!$D$3:$D$4</c:f>
              <c:strCache>
                <c:ptCount val="1"/>
                <c:pt idx="0">
                  <c:v>3</c:v>
                </c:pt>
              </c:strCache>
            </c:strRef>
          </c:tx>
          <c:spPr>
            <a:ln w="28575" cap="rnd">
              <a:solidFill>
                <a:schemeClr val="accent3"/>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Sheet1!$D$5:$D$17</c:f>
              <c:numCache>
                <c:formatCode>0.0</c:formatCode>
                <c:ptCount val="12"/>
                <c:pt idx="0">
                  <c:v>1237.926167741929</c:v>
                </c:pt>
                <c:pt idx="1">
                  <c:v>1272.6186678571441</c:v>
                </c:pt>
                <c:pt idx="2">
                  <c:v>2088.849594516118</c:v>
                </c:pt>
                <c:pt idx="3">
                  <c:v>2694.2242213333443</c:v>
                </c:pt>
                <c:pt idx="4">
                  <c:v>2077.5345000000084</c:v>
                </c:pt>
                <c:pt idx="5">
                  <c:v>864.85837666666407</c:v>
                </c:pt>
                <c:pt idx="6">
                  <c:v>2407.5167087096802</c:v>
                </c:pt>
                <c:pt idx="7">
                  <c:v>2747.6537011774089</c:v>
                </c:pt>
                <c:pt idx="8">
                  <c:v>2159.149879263347</c:v>
                </c:pt>
                <c:pt idx="9">
                  <c:v>2071.5356716129036</c:v>
                </c:pt>
                <c:pt idx="10">
                  <c:v>2556.4233366666813</c:v>
                </c:pt>
                <c:pt idx="11">
                  <c:v>1806.2020643333333</c:v>
                </c:pt>
              </c:numCache>
            </c:numRef>
          </c:val>
          <c:smooth val="0"/>
          <c:extLst>
            <c:ext xmlns:c16="http://schemas.microsoft.com/office/drawing/2014/chart" uri="{C3380CC4-5D6E-409C-BE32-E72D297353CC}">
              <c16:uniqueId val="{0000000D-ED10-4D6F-9BE0-53BFAB2B2A75}"/>
            </c:ext>
          </c:extLst>
        </c:ser>
        <c:ser>
          <c:idx val="3"/>
          <c:order val="3"/>
          <c:tx>
            <c:strRef>
              <c:f>Sheet1!$E$3:$E$4</c:f>
              <c:strCache>
                <c:ptCount val="1"/>
                <c:pt idx="0">
                  <c:v>4</c:v>
                </c:pt>
              </c:strCache>
            </c:strRef>
          </c:tx>
          <c:spPr>
            <a:ln w="28575" cap="rnd">
              <a:solidFill>
                <a:schemeClr val="accent4"/>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Sheet1!$E$5:$E$17</c:f>
              <c:numCache>
                <c:formatCode>0.0</c:formatCode>
                <c:ptCount val="12"/>
                <c:pt idx="0">
                  <c:v>1484.4176148387057</c:v>
                </c:pt>
                <c:pt idx="1">
                  <c:v>2123.7509010714302</c:v>
                </c:pt>
                <c:pt idx="2">
                  <c:v>2484.8760032258174</c:v>
                </c:pt>
                <c:pt idx="3">
                  <c:v>2603.0784278666592</c:v>
                </c:pt>
                <c:pt idx="4">
                  <c:v>2312.921943870967</c:v>
                </c:pt>
                <c:pt idx="5">
                  <c:v>2567.8983920000005</c:v>
                </c:pt>
                <c:pt idx="6">
                  <c:v>2847.6038841838645</c:v>
                </c:pt>
                <c:pt idx="7">
                  <c:v>2899.8931361612999</c:v>
                </c:pt>
                <c:pt idx="8">
                  <c:v>2318.0679265999975</c:v>
                </c:pt>
                <c:pt idx="9">
                  <c:v>2222.0733539064518</c:v>
                </c:pt>
                <c:pt idx="10">
                  <c:v>2534.9228423333402</c:v>
                </c:pt>
                <c:pt idx="11">
                  <c:v>1740.4532243333349</c:v>
                </c:pt>
              </c:numCache>
            </c:numRef>
          </c:val>
          <c:smooth val="0"/>
          <c:extLst>
            <c:ext xmlns:c16="http://schemas.microsoft.com/office/drawing/2014/chart" uri="{C3380CC4-5D6E-409C-BE32-E72D297353CC}">
              <c16:uniqueId val="{0000000E-ED10-4D6F-9BE0-53BFAB2B2A75}"/>
            </c:ext>
          </c:extLst>
        </c:ser>
        <c:ser>
          <c:idx val="4"/>
          <c:order val="4"/>
          <c:tx>
            <c:strRef>
              <c:f>Sheet1!$F$3:$F$4</c:f>
              <c:strCache>
                <c:ptCount val="1"/>
                <c:pt idx="0">
                  <c:v>5</c:v>
                </c:pt>
              </c:strCache>
            </c:strRef>
          </c:tx>
          <c:spPr>
            <a:ln w="28575" cap="rnd">
              <a:solidFill>
                <a:schemeClr val="accent5"/>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Sheet1!$F$5:$F$17</c:f>
              <c:numCache>
                <c:formatCode>0.0</c:formatCode>
                <c:ptCount val="12"/>
                <c:pt idx="0">
                  <c:v>1631.6225967741893</c:v>
                </c:pt>
                <c:pt idx="1">
                  <c:v>1867.5989035714274</c:v>
                </c:pt>
                <c:pt idx="2">
                  <c:v>2231.7820519354746</c:v>
                </c:pt>
                <c:pt idx="3">
                  <c:v>2271.4294609999974</c:v>
                </c:pt>
                <c:pt idx="4">
                  <c:v>2911.8966996773956</c:v>
                </c:pt>
                <c:pt idx="5">
                  <c:v>2629.9361043333297</c:v>
                </c:pt>
                <c:pt idx="6">
                  <c:v>2760.175882419348</c:v>
                </c:pt>
                <c:pt idx="7">
                  <c:v>2762.495361616132</c:v>
                </c:pt>
                <c:pt idx="8">
                  <c:v>2266.7218414666654</c:v>
                </c:pt>
                <c:pt idx="9">
                  <c:v>1975.1915354516173</c:v>
                </c:pt>
                <c:pt idx="10">
                  <c:v>2275.084272666666</c:v>
                </c:pt>
                <c:pt idx="11">
                  <c:v>2263.402543666657</c:v>
                </c:pt>
              </c:numCache>
            </c:numRef>
          </c:val>
          <c:smooth val="0"/>
          <c:extLst>
            <c:ext xmlns:c16="http://schemas.microsoft.com/office/drawing/2014/chart" uri="{C3380CC4-5D6E-409C-BE32-E72D297353CC}">
              <c16:uniqueId val="{0000000F-ED10-4D6F-9BE0-53BFAB2B2A75}"/>
            </c:ext>
          </c:extLst>
        </c:ser>
        <c:ser>
          <c:idx val="5"/>
          <c:order val="5"/>
          <c:tx>
            <c:strRef>
              <c:f>Sheet1!$G$3:$G$4</c:f>
              <c:strCache>
                <c:ptCount val="1"/>
                <c:pt idx="0">
                  <c:v>6</c:v>
                </c:pt>
              </c:strCache>
            </c:strRef>
          </c:tx>
          <c:spPr>
            <a:ln w="28575" cap="rnd">
              <a:solidFill>
                <a:schemeClr val="accent6"/>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Sheet1!$G$5:$G$17</c:f>
              <c:numCache>
                <c:formatCode>0.0</c:formatCode>
                <c:ptCount val="12"/>
                <c:pt idx="0">
                  <c:v>2784.1097719354748</c:v>
                </c:pt>
                <c:pt idx="1">
                  <c:v>2788.6264953571326</c:v>
                </c:pt>
                <c:pt idx="2">
                  <c:v>2386.7835574193596</c:v>
                </c:pt>
                <c:pt idx="3">
                  <c:v>2089.5236696666593</c:v>
                </c:pt>
                <c:pt idx="4">
                  <c:v>2409.8118877419392</c:v>
                </c:pt>
                <c:pt idx="5">
                  <c:v>2358.4066365000049</c:v>
                </c:pt>
                <c:pt idx="6">
                  <c:v>2841.7503991935532</c:v>
                </c:pt>
                <c:pt idx="7">
                  <c:v>2855.9974350322568</c:v>
                </c:pt>
                <c:pt idx="8">
                  <c:v>2657.6196136666699</c:v>
                </c:pt>
                <c:pt idx="9">
                  <c:v>2074.6095505161279</c:v>
                </c:pt>
                <c:pt idx="10">
                  <c:v>2672.9922016666701</c:v>
                </c:pt>
                <c:pt idx="11">
                  <c:v>2539.6208510000047</c:v>
                </c:pt>
              </c:numCache>
            </c:numRef>
          </c:val>
          <c:smooth val="0"/>
          <c:extLst>
            <c:ext xmlns:c16="http://schemas.microsoft.com/office/drawing/2014/chart" uri="{C3380CC4-5D6E-409C-BE32-E72D297353CC}">
              <c16:uniqueId val="{00000010-ED10-4D6F-9BE0-53BFAB2B2A75}"/>
            </c:ext>
          </c:extLst>
        </c:ser>
        <c:ser>
          <c:idx val="6"/>
          <c:order val="6"/>
          <c:tx>
            <c:strRef>
              <c:f>Sheet1!$H$3:$H$4</c:f>
              <c:strCache>
                <c:ptCount val="1"/>
                <c:pt idx="0">
                  <c:v>7</c:v>
                </c:pt>
              </c:strCache>
            </c:strRef>
          </c:tx>
          <c:spPr>
            <a:ln w="28575" cap="rnd">
              <a:solidFill>
                <a:schemeClr val="accent1">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Sheet1!$H$5:$H$17</c:f>
              <c:numCache>
                <c:formatCode>0.0</c:formatCode>
                <c:ptCount val="12"/>
                <c:pt idx="0">
                  <c:v>1848.3300032258169</c:v>
                </c:pt>
                <c:pt idx="1">
                  <c:v>1421.8751785714255</c:v>
                </c:pt>
                <c:pt idx="2">
                  <c:v>2213.636952258059</c:v>
                </c:pt>
                <c:pt idx="3">
                  <c:v>2492.4861183333392</c:v>
                </c:pt>
                <c:pt idx="4">
                  <c:v>1679.6876554838732</c:v>
                </c:pt>
                <c:pt idx="5">
                  <c:v>1687.2313600000055</c:v>
                </c:pt>
                <c:pt idx="6">
                  <c:v>2356.2891935483849</c:v>
                </c:pt>
                <c:pt idx="7">
                  <c:v>2668.9527018064459</c:v>
                </c:pt>
                <c:pt idx="8">
                  <c:v>2352.8675893333439</c:v>
                </c:pt>
                <c:pt idx="9">
                  <c:v>2246.5536032258069</c:v>
                </c:pt>
                <c:pt idx="10">
                  <c:v>2203.8547753333464</c:v>
                </c:pt>
                <c:pt idx="11">
                  <c:v>1966.0793520000145</c:v>
                </c:pt>
              </c:numCache>
            </c:numRef>
          </c:val>
          <c:smooth val="0"/>
          <c:extLst>
            <c:ext xmlns:c16="http://schemas.microsoft.com/office/drawing/2014/chart" uri="{C3380CC4-5D6E-409C-BE32-E72D297353CC}">
              <c16:uniqueId val="{00000011-ED10-4D6F-9BE0-53BFAB2B2A75}"/>
            </c:ext>
          </c:extLst>
        </c:ser>
        <c:ser>
          <c:idx val="7"/>
          <c:order val="7"/>
          <c:tx>
            <c:strRef>
              <c:f>Sheet1!$I$3:$I$4</c:f>
              <c:strCache>
                <c:ptCount val="1"/>
                <c:pt idx="0">
                  <c:v>8</c:v>
                </c:pt>
              </c:strCache>
            </c:strRef>
          </c:tx>
          <c:spPr>
            <a:ln w="28575" cap="rnd">
              <a:solidFill>
                <a:schemeClr val="accent2">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Sheet1!$I$5:$I$17</c:f>
              <c:numCache>
                <c:formatCode>0.0</c:formatCode>
                <c:ptCount val="12"/>
                <c:pt idx="0">
                  <c:v>873.84853548386559</c:v>
                </c:pt>
                <c:pt idx="1">
                  <c:v>847.38612500000193</c:v>
                </c:pt>
                <c:pt idx="2">
                  <c:v>1579.3126645161312</c:v>
                </c:pt>
                <c:pt idx="3">
                  <c:v>1808.9367200000083</c:v>
                </c:pt>
                <c:pt idx="4">
                  <c:v>1606.8200241935442</c:v>
                </c:pt>
                <c:pt idx="5">
                  <c:v>1411.4015059999886</c:v>
                </c:pt>
                <c:pt idx="6">
                  <c:v>1585.4492870967667</c:v>
                </c:pt>
                <c:pt idx="7">
                  <c:v>2204.3729293548431</c:v>
                </c:pt>
                <c:pt idx="8">
                  <c:v>2751.2669716666683</c:v>
                </c:pt>
                <c:pt idx="9">
                  <c:v>2124.1132412903139</c:v>
                </c:pt>
                <c:pt idx="10">
                  <c:v>1958.1635419999918</c:v>
                </c:pt>
                <c:pt idx="11">
                  <c:v>1373.7921733333337</c:v>
                </c:pt>
              </c:numCache>
            </c:numRef>
          </c:val>
          <c:smooth val="0"/>
          <c:extLst>
            <c:ext xmlns:c16="http://schemas.microsoft.com/office/drawing/2014/chart" uri="{C3380CC4-5D6E-409C-BE32-E72D297353CC}">
              <c16:uniqueId val="{00000012-ED10-4D6F-9BE0-53BFAB2B2A75}"/>
            </c:ext>
          </c:extLst>
        </c:ser>
        <c:ser>
          <c:idx val="8"/>
          <c:order val="8"/>
          <c:tx>
            <c:strRef>
              <c:f>Sheet1!$J$3:$J$4</c:f>
              <c:strCache>
                <c:ptCount val="1"/>
                <c:pt idx="0">
                  <c:v>9</c:v>
                </c:pt>
              </c:strCache>
            </c:strRef>
          </c:tx>
          <c:spPr>
            <a:ln w="28575" cap="rnd">
              <a:solidFill>
                <a:schemeClr val="accent3">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Sheet1!$J$5:$J$17</c:f>
              <c:numCache>
                <c:formatCode>0.0</c:formatCode>
                <c:ptCount val="12"/>
                <c:pt idx="0">
                  <c:v>1094.898100000001</c:v>
                </c:pt>
                <c:pt idx="1">
                  <c:v>1398.6656750000054</c:v>
                </c:pt>
                <c:pt idx="2">
                  <c:v>1686.3848245161275</c:v>
                </c:pt>
                <c:pt idx="3">
                  <c:v>2261.7755316666776</c:v>
                </c:pt>
                <c:pt idx="4">
                  <c:v>1628.7967419354875</c:v>
                </c:pt>
                <c:pt idx="5">
                  <c:v>1414.9472300000054</c:v>
                </c:pt>
                <c:pt idx="6">
                  <c:v>2337.3029046774163</c:v>
                </c:pt>
                <c:pt idx="7">
                  <c:v>2622.6931304516056</c:v>
                </c:pt>
                <c:pt idx="8">
                  <c:v>2549.0515898333301</c:v>
                </c:pt>
                <c:pt idx="9">
                  <c:v>2319.0910225806356</c:v>
                </c:pt>
                <c:pt idx="10">
                  <c:v>2197.3865823333344</c:v>
                </c:pt>
                <c:pt idx="11">
                  <c:v>1519.4187600000014</c:v>
                </c:pt>
              </c:numCache>
            </c:numRef>
          </c:val>
          <c:smooth val="0"/>
          <c:extLst>
            <c:ext xmlns:c16="http://schemas.microsoft.com/office/drawing/2014/chart" uri="{C3380CC4-5D6E-409C-BE32-E72D297353CC}">
              <c16:uniqueId val="{00000013-ED10-4D6F-9BE0-53BFAB2B2A75}"/>
            </c:ext>
          </c:extLst>
        </c:ser>
        <c:ser>
          <c:idx val="9"/>
          <c:order val="9"/>
          <c:tx>
            <c:strRef>
              <c:f>Sheet1!$K$3:$K$4</c:f>
              <c:strCache>
                <c:ptCount val="1"/>
                <c:pt idx="0">
                  <c:v>10</c:v>
                </c:pt>
              </c:strCache>
            </c:strRef>
          </c:tx>
          <c:spPr>
            <a:ln w="28575" cap="rnd">
              <a:solidFill>
                <a:schemeClr val="accent4">
                  <a:lumMod val="60000"/>
                </a:schemeClr>
              </a:solidFill>
              <a:round/>
            </a:ln>
            <a:effectLst/>
          </c:spPr>
          <c:marker>
            <c:symbol val="none"/>
          </c:marker>
          <c:cat>
            <c:strRef>
              <c:f>Sheet1!$A$5:$A$17</c:f>
              <c:strCache>
                <c:ptCount val="12"/>
                <c:pt idx="0">
                  <c:v>1</c:v>
                </c:pt>
                <c:pt idx="1">
                  <c:v>2</c:v>
                </c:pt>
                <c:pt idx="2">
                  <c:v>3</c:v>
                </c:pt>
                <c:pt idx="3">
                  <c:v>4</c:v>
                </c:pt>
                <c:pt idx="4">
                  <c:v>5</c:v>
                </c:pt>
                <c:pt idx="5">
                  <c:v>6</c:v>
                </c:pt>
                <c:pt idx="6">
                  <c:v>7</c:v>
                </c:pt>
                <c:pt idx="7">
                  <c:v>8</c:v>
                </c:pt>
                <c:pt idx="8">
                  <c:v>9</c:v>
                </c:pt>
                <c:pt idx="9">
                  <c:v>10</c:v>
                </c:pt>
                <c:pt idx="10">
                  <c:v>11</c:v>
                </c:pt>
                <c:pt idx="11">
                  <c:v>12</c:v>
                </c:pt>
              </c:strCache>
            </c:strRef>
          </c:cat>
          <c:val>
            <c:numRef>
              <c:f>Sheet1!$K$5:$K$17</c:f>
              <c:numCache>
                <c:formatCode>0.0</c:formatCode>
                <c:ptCount val="12"/>
                <c:pt idx="0">
                  <c:v>1117.8367935483861</c:v>
                </c:pt>
                <c:pt idx="1">
                  <c:v>1263.0258500000011</c:v>
                </c:pt>
                <c:pt idx="2">
                  <c:v>1409.8614838709736</c:v>
                </c:pt>
                <c:pt idx="3">
                  <c:v>1627.7801433333339</c:v>
                </c:pt>
                <c:pt idx="4">
                  <c:v>1221.6812261290381</c:v>
                </c:pt>
                <c:pt idx="5">
                  <c:v>1176.1037400000041</c:v>
                </c:pt>
                <c:pt idx="6">
                  <c:v>1524.9212838709673</c:v>
                </c:pt>
                <c:pt idx="7">
                  <c:v>1265.710248387096</c:v>
                </c:pt>
                <c:pt idx="8">
                  <c:v>2663.3191551333421</c:v>
                </c:pt>
                <c:pt idx="9">
                  <c:v>2453.0747906451584</c:v>
                </c:pt>
                <c:pt idx="10">
                  <c:v>2596.6563763333388</c:v>
                </c:pt>
                <c:pt idx="11">
                  <c:v>2259.9938146666682</c:v>
                </c:pt>
              </c:numCache>
            </c:numRef>
          </c:val>
          <c:smooth val="0"/>
          <c:extLst>
            <c:ext xmlns:c16="http://schemas.microsoft.com/office/drawing/2014/chart" uri="{C3380CC4-5D6E-409C-BE32-E72D297353CC}">
              <c16:uniqueId val="{00000014-ED10-4D6F-9BE0-53BFAB2B2A75}"/>
            </c:ext>
          </c:extLst>
        </c:ser>
        <c:dLbls>
          <c:showLegendKey val="0"/>
          <c:showVal val="0"/>
          <c:showCatName val="0"/>
          <c:showSerName val="0"/>
          <c:showPercent val="0"/>
          <c:showBubbleSize val="0"/>
        </c:dLbls>
        <c:marker val="1"/>
        <c:smooth val="0"/>
        <c:axId val="658403151"/>
        <c:axId val="416153199"/>
      </c:lineChart>
      <c:catAx>
        <c:axId val="658403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153199"/>
        <c:crosses val="autoZero"/>
        <c:auto val="1"/>
        <c:lblAlgn val="ctr"/>
        <c:lblOffset val="100"/>
        <c:noMultiLvlLbl val="0"/>
      </c:catAx>
      <c:valAx>
        <c:axId val="4161531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40315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47D27-A009-40A6-BC39-6A92706B9161}"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6464040B-C323-4FFC-A7F1-DB0816D44746}">
      <dgm:prSet phldrT="[Text]"/>
      <dgm:spPr/>
      <dgm:t>
        <a:bodyPr/>
        <a:lstStyle/>
        <a:p>
          <a:r>
            <a:rPr lang="en-US" dirty="0"/>
            <a:t>October</a:t>
          </a:r>
        </a:p>
      </dgm:t>
    </dgm:pt>
    <dgm:pt modelId="{06CAACB8-48FB-4721-8B69-961ECAA09CDE}" type="parTrans" cxnId="{8D4D2D73-E2B1-45A4-8AB8-E167FF408DC5}">
      <dgm:prSet/>
      <dgm:spPr/>
      <dgm:t>
        <a:bodyPr/>
        <a:lstStyle/>
        <a:p>
          <a:endParaRPr lang="en-US"/>
        </a:p>
      </dgm:t>
    </dgm:pt>
    <dgm:pt modelId="{4269FEB0-8FB6-4318-93A9-0AEFD4417CFC}" type="sibTrans" cxnId="{8D4D2D73-E2B1-45A4-8AB8-E167FF408DC5}">
      <dgm:prSet/>
      <dgm:spPr/>
      <dgm:t>
        <a:bodyPr/>
        <a:lstStyle/>
        <a:p>
          <a:endParaRPr lang="en-US"/>
        </a:p>
      </dgm:t>
    </dgm:pt>
    <dgm:pt modelId="{1FFDD38F-6258-4B9E-8A83-518D632EE8FE}">
      <dgm:prSet phldrT="[Text]"/>
      <dgm:spPr/>
      <dgm:t>
        <a:bodyPr/>
        <a:lstStyle/>
        <a:p>
          <a:r>
            <a:rPr lang="en-US" dirty="0"/>
            <a:t>Commit for Monday, Plan for Tuesday through Sunday</a:t>
          </a:r>
        </a:p>
      </dgm:t>
    </dgm:pt>
    <dgm:pt modelId="{7DC715A1-C8C6-4BCD-AF1E-E7EAC77CD89A}" type="parTrans" cxnId="{B3491AE0-1A6E-459E-977B-21F6874AC232}">
      <dgm:prSet/>
      <dgm:spPr/>
      <dgm:t>
        <a:bodyPr/>
        <a:lstStyle/>
        <a:p>
          <a:endParaRPr lang="en-US"/>
        </a:p>
      </dgm:t>
    </dgm:pt>
    <dgm:pt modelId="{B374F6F8-1CC9-498D-8D37-9BA651AEAE64}" type="sibTrans" cxnId="{B3491AE0-1A6E-459E-977B-21F6874AC232}">
      <dgm:prSet/>
      <dgm:spPr/>
      <dgm:t>
        <a:bodyPr/>
        <a:lstStyle/>
        <a:p>
          <a:endParaRPr lang="en-US"/>
        </a:p>
      </dgm:t>
    </dgm:pt>
    <dgm:pt modelId="{D63D44C4-E9FB-43A9-AB14-46FFE92E5464}">
      <dgm:prSet phldrT="[Text]"/>
      <dgm:spPr/>
      <dgm:t>
        <a:bodyPr/>
        <a:lstStyle/>
        <a:p>
          <a:r>
            <a:rPr lang="en-US" dirty="0"/>
            <a:t>Account for energy, reserves, and for fuel usage in Hour 1</a:t>
          </a:r>
        </a:p>
      </dgm:t>
    </dgm:pt>
    <dgm:pt modelId="{BB9A7170-CEDC-411F-91D5-6C6713585B10}" type="parTrans" cxnId="{FD88889C-4094-4BFD-BAF4-2A21897C58E5}">
      <dgm:prSet/>
      <dgm:spPr/>
      <dgm:t>
        <a:bodyPr/>
        <a:lstStyle/>
        <a:p>
          <a:endParaRPr lang="en-US"/>
        </a:p>
      </dgm:t>
    </dgm:pt>
    <dgm:pt modelId="{2E0AEA38-63B0-4B4E-A1E4-47DA511AAC0A}" type="sibTrans" cxnId="{FD88889C-4094-4BFD-BAF4-2A21897C58E5}">
      <dgm:prSet/>
      <dgm:spPr/>
      <dgm:t>
        <a:bodyPr/>
        <a:lstStyle/>
        <a:p>
          <a:endParaRPr lang="en-US"/>
        </a:p>
      </dgm:t>
    </dgm:pt>
    <dgm:pt modelId="{2D94F371-E170-48B9-9826-5B742EC64DA1}">
      <dgm:prSet phldrT="[Text]"/>
      <dgm:spPr/>
      <dgm:t>
        <a:bodyPr/>
        <a:lstStyle/>
        <a:p>
          <a:r>
            <a:rPr lang="en-US" dirty="0"/>
            <a:t>Commit for Hour 2, Plan for Hours 2 through 24 and Hour 1 of next day.</a:t>
          </a:r>
        </a:p>
      </dgm:t>
    </dgm:pt>
    <dgm:pt modelId="{35697A74-7F68-47A0-B339-47D4E49F3A52}" type="parTrans" cxnId="{5A18B215-F524-475D-A84C-EE73A0C9554B}">
      <dgm:prSet/>
      <dgm:spPr/>
      <dgm:t>
        <a:bodyPr/>
        <a:lstStyle/>
        <a:p>
          <a:endParaRPr lang="en-US"/>
        </a:p>
      </dgm:t>
    </dgm:pt>
    <dgm:pt modelId="{BEF311FC-6377-4758-97D1-10FCAF9AF0D9}" type="sibTrans" cxnId="{5A18B215-F524-475D-A84C-EE73A0C9554B}">
      <dgm:prSet/>
      <dgm:spPr/>
      <dgm:t>
        <a:bodyPr/>
        <a:lstStyle/>
        <a:p>
          <a:endParaRPr lang="en-US"/>
        </a:p>
      </dgm:t>
    </dgm:pt>
    <dgm:pt modelId="{9A239505-9ACF-42C5-B9CF-ACDE37E8C791}">
      <dgm:prSet phldrT="[Text]"/>
      <dgm:spPr/>
      <dgm:t>
        <a:bodyPr/>
        <a:lstStyle/>
        <a:p>
          <a:r>
            <a:rPr lang="en-US" dirty="0"/>
            <a:t>Commit for Tuesday, Wednesday through Sunday.</a:t>
          </a:r>
        </a:p>
      </dgm:t>
    </dgm:pt>
    <dgm:pt modelId="{67A5BF8F-91CA-4E90-83A5-189E86D9F70C}" type="parTrans" cxnId="{FC6D4B75-3054-44AA-B3AE-E2F1DA9B11F9}">
      <dgm:prSet/>
      <dgm:spPr/>
      <dgm:t>
        <a:bodyPr/>
        <a:lstStyle/>
        <a:p>
          <a:endParaRPr lang="en-US"/>
        </a:p>
      </dgm:t>
    </dgm:pt>
    <dgm:pt modelId="{C1365CAF-6252-4704-A3C1-1EEE37304B0B}" type="sibTrans" cxnId="{FC6D4B75-3054-44AA-B3AE-E2F1DA9B11F9}">
      <dgm:prSet/>
      <dgm:spPr/>
      <dgm:t>
        <a:bodyPr/>
        <a:lstStyle/>
        <a:p>
          <a:endParaRPr lang="en-US"/>
        </a:p>
      </dgm:t>
    </dgm:pt>
    <dgm:pt modelId="{073E29FE-DDC1-4FD7-9362-C1AE8BCD06A1}">
      <dgm:prSet phldrT="[Text]"/>
      <dgm:spPr/>
      <dgm:t>
        <a:bodyPr/>
        <a:lstStyle/>
        <a:p>
          <a:r>
            <a:rPr lang="en-US" dirty="0"/>
            <a:t>Weekly Forecast</a:t>
          </a:r>
        </a:p>
      </dgm:t>
    </dgm:pt>
    <dgm:pt modelId="{FCA10C64-1B71-44FD-A86E-1B3DAE9C1EF2}" type="parTrans" cxnId="{759BADDB-ECB8-49DF-9918-278954996988}">
      <dgm:prSet/>
      <dgm:spPr/>
      <dgm:t>
        <a:bodyPr/>
        <a:lstStyle/>
        <a:p>
          <a:endParaRPr lang="en-US"/>
        </a:p>
      </dgm:t>
    </dgm:pt>
    <dgm:pt modelId="{A3E533ED-CC7A-46BE-83CF-E48B9DDC3A58}" type="sibTrans" cxnId="{759BADDB-ECB8-49DF-9918-278954996988}">
      <dgm:prSet/>
      <dgm:spPr/>
      <dgm:t>
        <a:bodyPr/>
        <a:lstStyle/>
        <a:p>
          <a:endParaRPr lang="en-US"/>
        </a:p>
      </dgm:t>
    </dgm:pt>
    <dgm:pt modelId="{FE359559-F8C1-40B3-BB3B-23F60950E189}">
      <dgm:prSet phldrT="[Text]"/>
      <dgm:spPr/>
      <dgm:t>
        <a:bodyPr/>
        <a:lstStyle/>
        <a:p>
          <a:r>
            <a:rPr lang="en-US" dirty="0"/>
            <a:t>Day-Ahead Commitment</a:t>
          </a:r>
        </a:p>
      </dgm:t>
    </dgm:pt>
    <dgm:pt modelId="{BEF19C7F-93EF-49B0-990A-C0861EAA3015}" type="parTrans" cxnId="{8364CB22-EFAD-41E4-BE4F-EEFA3CD6B708}">
      <dgm:prSet/>
      <dgm:spPr/>
      <dgm:t>
        <a:bodyPr/>
        <a:lstStyle/>
        <a:p>
          <a:endParaRPr lang="en-US"/>
        </a:p>
      </dgm:t>
    </dgm:pt>
    <dgm:pt modelId="{298DEA50-3525-4F0B-B0B0-0B00E0A04C37}" type="sibTrans" cxnId="{8364CB22-EFAD-41E4-BE4F-EEFA3CD6B708}">
      <dgm:prSet/>
      <dgm:spPr/>
      <dgm:t>
        <a:bodyPr/>
        <a:lstStyle/>
        <a:p>
          <a:endParaRPr lang="en-US"/>
        </a:p>
      </dgm:t>
    </dgm:pt>
    <dgm:pt modelId="{DD2F9844-0BAC-462A-9065-9BE9ADE91F10}">
      <dgm:prSet phldrT="[Text]"/>
      <dgm:spPr/>
      <dgm:t>
        <a:bodyPr/>
        <a:lstStyle/>
        <a:p>
          <a:r>
            <a:rPr lang="en-US" dirty="0"/>
            <a:t>Hour-Ahead Commitment</a:t>
          </a:r>
        </a:p>
      </dgm:t>
    </dgm:pt>
    <dgm:pt modelId="{D4DFE980-7026-42B6-8141-80201AB0B7EF}" type="parTrans" cxnId="{1E701F5E-F69F-47D1-A388-B76ED0ED58DF}">
      <dgm:prSet/>
      <dgm:spPr/>
      <dgm:t>
        <a:bodyPr/>
        <a:lstStyle/>
        <a:p>
          <a:endParaRPr lang="en-US"/>
        </a:p>
      </dgm:t>
    </dgm:pt>
    <dgm:pt modelId="{D14D8E94-EAC1-49B4-AF9A-7B46286E5127}" type="sibTrans" cxnId="{1E701F5E-F69F-47D1-A388-B76ED0ED58DF}">
      <dgm:prSet/>
      <dgm:spPr/>
      <dgm:t>
        <a:bodyPr/>
        <a:lstStyle/>
        <a:p>
          <a:endParaRPr lang="en-US"/>
        </a:p>
      </dgm:t>
    </dgm:pt>
    <dgm:pt modelId="{783DE7BE-F68A-4127-A104-5B07C276D221}">
      <dgm:prSet phldrT="[Text]"/>
      <dgm:spPr/>
      <dgm:t>
        <a:bodyPr/>
        <a:lstStyle/>
        <a:p>
          <a:r>
            <a:rPr lang="en-US" dirty="0"/>
            <a:t>Deployment (</a:t>
          </a:r>
          <a:r>
            <a:rPr lang="en-US" dirty="0">
              <a:solidFill>
                <a:srgbClr val="002060"/>
              </a:solidFill>
            </a:rPr>
            <a:t>True-Up</a:t>
          </a:r>
          <a:r>
            <a:rPr lang="en-US" dirty="0"/>
            <a:t>)</a:t>
          </a:r>
        </a:p>
      </dgm:t>
    </dgm:pt>
    <dgm:pt modelId="{2AEA74D6-0115-449D-A810-098AAC027576}" type="parTrans" cxnId="{9978482E-B812-43D4-9DCE-6E9CCC9D41A6}">
      <dgm:prSet/>
      <dgm:spPr/>
      <dgm:t>
        <a:bodyPr/>
        <a:lstStyle/>
        <a:p>
          <a:endParaRPr lang="en-US"/>
        </a:p>
      </dgm:t>
    </dgm:pt>
    <dgm:pt modelId="{5A17D820-EE0D-41DF-BBB2-7F42F487F068}" type="sibTrans" cxnId="{9978482E-B812-43D4-9DCE-6E9CCC9D41A6}">
      <dgm:prSet/>
      <dgm:spPr/>
      <dgm:t>
        <a:bodyPr/>
        <a:lstStyle/>
        <a:p>
          <a:endParaRPr lang="en-US"/>
        </a:p>
      </dgm:t>
    </dgm:pt>
    <dgm:pt modelId="{327B88FF-D21B-449D-814B-A83A306776EE}">
      <dgm:prSet phldrT="[Text]"/>
      <dgm:spPr/>
      <dgm:t>
        <a:bodyPr/>
        <a:lstStyle/>
        <a:p>
          <a:r>
            <a:rPr lang="en-US" dirty="0"/>
            <a:t>...</a:t>
          </a:r>
        </a:p>
      </dgm:t>
    </dgm:pt>
    <dgm:pt modelId="{A76564AB-AE92-4AE5-BF8D-20FA3DEA41EF}" type="parTrans" cxnId="{8BF7521E-0DDF-4866-AB4E-B87F30F5ADB6}">
      <dgm:prSet/>
      <dgm:spPr/>
      <dgm:t>
        <a:bodyPr/>
        <a:lstStyle/>
        <a:p>
          <a:endParaRPr lang="en-US"/>
        </a:p>
      </dgm:t>
    </dgm:pt>
    <dgm:pt modelId="{EDAC19BC-32D6-417B-A3B7-C005FD04C398}" type="sibTrans" cxnId="{8BF7521E-0DDF-4866-AB4E-B87F30F5ADB6}">
      <dgm:prSet/>
      <dgm:spPr/>
      <dgm:t>
        <a:bodyPr/>
        <a:lstStyle/>
        <a:p>
          <a:endParaRPr lang="en-US"/>
        </a:p>
      </dgm:t>
    </dgm:pt>
    <dgm:pt modelId="{AA8198A6-9E87-4388-A530-B52779634743}">
      <dgm:prSet phldrT="[Text]"/>
      <dgm:spPr/>
      <dgm:t>
        <a:bodyPr/>
        <a:lstStyle/>
        <a:p>
          <a:r>
            <a:rPr lang="en-US" dirty="0"/>
            <a:t>Commit for Hour 24, Plan for Hours 1 through 23 of next day</a:t>
          </a:r>
        </a:p>
      </dgm:t>
    </dgm:pt>
    <dgm:pt modelId="{7832D277-3CFA-4ACA-97C4-8849C6E8B51B}" type="parTrans" cxnId="{40EB863B-AED1-4B4C-AE52-4E66DE6DB5FD}">
      <dgm:prSet/>
      <dgm:spPr/>
      <dgm:t>
        <a:bodyPr/>
        <a:lstStyle/>
        <a:p>
          <a:endParaRPr lang="en-US"/>
        </a:p>
      </dgm:t>
    </dgm:pt>
    <dgm:pt modelId="{1C1CC700-5FED-446B-B585-2DA4492293D7}" type="sibTrans" cxnId="{40EB863B-AED1-4B4C-AE52-4E66DE6DB5FD}">
      <dgm:prSet/>
      <dgm:spPr/>
      <dgm:t>
        <a:bodyPr/>
        <a:lstStyle/>
        <a:p>
          <a:endParaRPr lang="en-US"/>
        </a:p>
      </dgm:t>
    </dgm:pt>
    <dgm:pt modelId="{29E6FF5C-74E1-4D37-99CA-2FA710B740FF}">
      <dgm:prSet/>
      <dgm:spPr/>
      <dgm:t>
        <a:bodyPr/>
        <a:lstStyle/>
        <a:p>
          <a:r>
            <a:rPr lang="en-US" dirty="0"/>
            <a:t>Account for energy, reserves, and for fuel usage in Hour 2.</a:t>
          </a:r>
        </a:p>
      </dgm:t>
    </dgm:pt>
    <dgm:pt modelId="{0D94FFD9-9783-4E65-9277-342C4D130CD2}" type="parTrans" cxnId="{67CE5C3B-CAE3-4CC4-8470-4D7C5A342654}">
      <dgm:prSet/>
      <dgm:spPr/>
      <dgm:t>
        <a:bodyPr/>
        <a:lstStyle/>
        <a:p>
          <a:endParaRPr lang="en-US"/>
        </a:p>
      </dgm:t>
    </dgm:pt>
    <dgm:pt modelId="{F66995D1-4E1D-47A8-82BC-6149962728B6}" type="sibTrans" cxnId="{67CE5C3B-CAE3-4CC4-8470-4D7C5A342654}">
      <dgm:prSet/>
      <dgm:spPr/>
      <dgm:t>
        <a:bodyPr/>
        <a:lstStyle/>
        <a:p>
          <a:endParaRPr lang="en-US"/>
        </a:p>
      </dgm:t>
    </dgm:pt>
    <dgm:pt modelId="{2F48AEF7-8C28-4EB1-8448-DBFE769EF817}">
      <dgm:prSet/>
      <dgm:spPr/>
      <dgm:t>
        <a:bodyPr/>
        <a:lstStyle/>
        <a:p>
          <a:r>
            <a:rPr lang="en-US" dirty="0"/>
            <a:t>…</a:t>
          </a:r>
        </a:p>
      </dgm:t>
    </dgm:pt>
    <dgm:pt modelId="{3C251823-2746-4803-9EBA-E6C0FDD3837F}" type="parTrans" cxnId="{04872889-C402-4320-936F-380A98670350}">
      <dgm:prSet/>
      <dgm:spPr/>
      <dgm:t>
        <a:bodyPr/>
        <a:lstStyle/>
        <a:p>
          <a:endParaRPr lang="en-US"/>
        </a:p>
      </dgm:t>
    </dgm:pt>
    <dgm:pt modelId="{8769AADB-E066-4333-9CC8-8D0EB41D4B33}" type="sibTrans" cxnId="{04872889-C402-4320-936F-380A98670350}">
      <dgm:prSet/>
      <dgm:spPr/>
      <dgm:t>
        <a:bodyPr/>
        <a:lstStyle/>
        <a:p>
          <a:endParaRPr lang="en-US"/>
        </a:p>
      </dgm:t>
    </dgm:pt>
    <dgm:pt modelId="{7A8A825B-7D40-45F3-BF86-ED3D87136B52}">
      <dgm:prSet/>
      <dgm:spPr/>
      <dgm:t>
        <a:bodyPr/>
        <a:lstStyle/>
        <a:p>
          <a:r>
            <a:rPr lang="en-US" dirty="0"/>
            <a:t>Account for energy, reserves, and for fuel usage in Hour 24.</a:t>
          </a:r>
        </a:p>
      </dgm:t>
    </dgm:pt>
    <dgm:pt modelId="{6DEB3CDC-DCC7-4D08-91E9-201DC6DB70DC}" type="parTrans" cxnId="{EA325060-7C1B-493A-A0AC-B8EA1ED6219C}">
      <dgm:prSet/>
      <dgm:spPr/>
      <dgm:t>
        <a:bodyPr/>
        <a:lstStyle/>
        <a:p>
          <a:endParaRPr lang="en-US"/>
        </a:p>
      </dgm:t>
    </dgm:pt>
    <dgm:pt modelId="{F102F276-1028-4A21-B674-679D134E18B3}" type="sibTrans" cxnId="{EA325060-7C1B-493A-A0AC-B8EA1ED6219C}">
      <dgm:prSet/>
      <dgm:spPr/>
      <dgm:t>
        <a:bodyPr/>
        <a:lstStyle/>
        <a:p>
          <a:endParaRPr lang="en-US"/>
        </a:p>
      </dgm:t>
    </dgm:pt>
    <dgm:pt modelId="{6F89D391-D3DC-4A8F-A632-A4667DFAB181}">
      <dgm:prSet/>
      <dgm:spPr/>
      <dgm:t>
        <a:bodyPr/>
        <a:lstStyle/>
        <a:p>
          <a:r>
            <a:rPr lang="en-US" dirty="0"/>
            <a:t>Commit for Hour 1, Plan for Hours 2 through 24</a:t>
          </a:r>
        </a:p>
      </dgm:t>
    </dgm:pt>
    <dgm:pt modelId="{37EA0FEB-C5C1-42E2-8772-347BD7D28698}" type="sibTrans" cxnId="{A3CDA2EC-D0B6-404D-BAD9-8B3503B02903}">
      <dgm:prSet/>
      <dgm:spPr/>
      <dgm:t>
        <a:bodyPr/>
        <a:lstStyle/>
        <a:p>
          <a:endParaRPr lang="en-US"/>
        </a:p>
      </dgm:t>
    </dgm:pt>
    <dgm:pt modelId="{B32983A5-87B8-4058-9E7B-D549AAEAEAEF}" type="parTrans" cxnId="{A3CDA2EC-D0B6-404D-BAD9-8B3503B02903}">
      <dgm:prSet/>
      <dgm:spPr/>
      <dgm:t>
        <a:bodyPr/>
        <a:lstStyle/>
        <a:p>
          <a:endParaRPr lang="en-US"/>
        </a:p>
      </dgm:t>
    </dgm:pt>
    <dgm:pt modelId="{F7CA949C-6A98-40D3-AC7F-B1C95DFEAE3F}" type="pres">
      <dgm:prSet presAssocID="{F2147D27-A009-40A6-BC39-6A92706B9161}" presName="mainComposite" presStyleCnt="0">
        <dgm:presLayoutVars>
          <dgm:chPref val="1"/>
          <dgm:dir/>
          <dgm:animOne val="branch"/>
          <dgm:animLvl val="lvl"/>
          <dgm:resizeHandles val="exact"/>
        </dgm:presLayoutVars>
      </dgm:prSet>
      <dgm:spPr/>
    </dgm:pt>
    <dgm:pt modelId="{4845313A-BE76-4EED-AD54-D516D0D490D3}" type="pres">
      <dgm:prSet presAssocID="{F2147D27-A009-40A6-BC39-6A92706B9161}" presName="hierFlow" presStyleCnt="0"/>
      <dgm:spPr/>
    </dgm:pt>
    <dgm:pt modelId="{97822B5A-5051-4298-B9C2-11F76D17A930}" type="pres">
      <dgm:prSet presAssocID="{F2147D27-A009-40A6-BC39-6A92706B9161}" presName="firstBuf" presStyleCnt="0"/>
      <dgm:spPr/>
    </dgm:pt>
    <dgm:pt modelId="{2A8915F6-82A1-4AEB-9167-0F16FF9E3D36}" type="pres">
      <dgm:prSet presAssocID="{F2147D27-A009-40A6-BC39-6A92706B9161}" presName="hierChild1" presStyleCnt="0">
        <dgm:presLayoutVars>
          <dgm:chPref val="1"/>
          <dgm:animOne val="branch"/>
          <dgm:animLvl val="lvl"/>
        </dgm:presLayoutVars>
      </dgm:prSet>
      <dgm:spPr/>
    </dgm:pt>
    <dgm:pt modelId="{2E1F1543-85F3-4E54-A5AE-0A6F737254EB}" type="pres">
      <dgm:prSet presAssocID="{6464040B-C323-4FFC-A7F1-DB0816D44746}" presName="Name17" presStyleCnt="0"/>
      <dgm:spPr/>
    </dgm:pt>
    <dgm:pt modelId="{8D1BA883-75BC-4B0E-B426-8B9926B7686B}" type="pres">
      <dgm:prSet presAssocID="{6464040B-C323-4FFC-A7F1-DB0816D44746}" presName="level1Shape" presStyleLbl="node0" presStyleIdx="0" presStyleCnt="1">
        <dgm:presLayoutVars>
          <dgm:chPref val="3"/>
        </dgm:presLayoutVars>
      </dgm:prSet>
      <dgm:spPr/>
    </dgm:pt>
    <dgm:pt modelId="{E1CA8784-1829-4A0D-8390-50603D7AF7B2}" type="pres">
      <dgm:prSet presAssocID="{6464040B-C323-4FFC-A7F1-DB0816D44746}" presName="hierChild2" presStyleCnt="0"/>
      <dgm:spPr/>
    </dgm:pt>
    <dgm:pt modelId="{4E555F5C-CE48-4D90-AD78-46D6695D3926}" type="pres">
      <dgm:prSet presAssocID="{7DC715A1-C8C6-4BCD-AF1E-E7EAC77CD89A}" presName="Name25" presStyleLbl="parChTrans1D2" presStyleIdx="0" presStyleCnt="2"/>
      <dgm:spPr/>
    </dgm:pt>
    <dgm:pt modelId="{A8A5F77B-79A5-436B-81E5-E72DB9A1493D}" type="pres">
      <dgm:prSet presAssocID="{7DC715A1-C8C6-4BCD-AF1E-E7EAC77CD89A}" presName="connTx" presStyleLbl="parChTrans1D2" presStyleIdx="0" presStyleCnt="2"/>
      <dgm:spPr/>
    </dgm:pt>
    <dgm:pt modelId="{BF777157-8BAA-4521-93E6-B392E4248C21}" type="pres">
      <dgm:prSet presAssocID="{1FFDD38F-6258-4B9E-8A83-518D632EE8FE}" presName="Name30" presStyleCnt="0"/>
      <dgm:spPr/>
    </dgm:pt>
    <dgm:pt modelId="{261C38F1-6CBF-4AB9-A51E-3ADCA047D177}" type="pres">
      <dgm:prSet presAssocID="{1FFDD38F-6258-4B9E-8A83-518D632EE8FE}" presName="level2Shape" presStyleLbl="node2" presStyleIdx="0" presStyleCnt="2"/>
      <dgm:spPr/>
    </dgm:pt>
    <dgm:pt modelId="{7F399753-878A-40F5-8719-9874A67ECF7B}" type="pres">
      <dgm:prSet presAssocID="{1FFDD38F-6258-4B9E-8A83-518D632EE8FE}" presName="hierChild3" presStyleCnt="0"/>
      <dgm:spPr/>
    </dgm:pt>
    <dgm:pt modelId="{406944EE-1446-4392-BA89-41E3F9DF6CCB}" type="pres">
      <dgm:prSet presAssocID="{B32983A5-87B8-4058-9E7B-D549AAEAEAEF}" presName="Name25" presStyleLbl="parChTrans1D3" presStyleIdx="0" presStyleCnt="4"/>
      <dgm:spPr/>
    </dgm:pt>
    <dgm:pt modelId="{1CBD4A9E-07A6-42E3-9010-566C16125EEF}" type="pres">
      <dgm:prSet presAssocID="{B32983A5-87B8-4058-9E7B-D549AAEAEAEF}" presName="connTx" presStyleLbl="parChTrans1D3" presStyleIdx="0" presStyleCnt="4"/>
      <dgm:spPr/>
    </dgm:pt>
    <dgm:pt modelId="{F8A986FB-4294-4069-B177-A06C9BCDE6C9}" type="pres">
      <dgm:prSet presAssocID="{6F89D391-D3DC-4A8F-A632-A4667DFAB181}" presName="Name30" presStyleCnt="0"/>
      <dgm:spPr/>
    </dgm:pt>
    <dgm:pt modelId="{7125840D-1189-4B89-A0A2-85091397D349}" type="pres">
      <dgm:prSet presAssocID="{6F89D391-D3DC-4A8F-A632-A4667DFAB181}" presName="level2Shape" presStyleLbl="node3" presStyleIdx="0" presStyleCnt="4"/>
      <dgm:spPr/>
    </dgm:pt>
    <dgm:pt modelId="{70C727C0-DE21-477E-AED8-05AF1BE7F12C}" type="pres">
      <dgm:prSet presAssocID="{6F89D391-D3DC-4A8F-A632-A4667DFAB181}" presName="hierChild3" presStyleCnt="0"/>
      <dgm:spPr/>
    </dgm:pt>
    <dgm:pt modelId="{82F13BFB-74A0-4942-88A2-6CFC4AAABBBD}" type="pres">
      <dgm:prSet presAssocID="{BB9A7170-CEDC-411F-91D5-6C6713585B10}" presName="Name25" presStyleLbl="parChTrans1D4" presStyleIdx="0" presStyleCnt="4"/>
      <dgm:spPr/>
    </dgm:pt>
    <dgm:pt modelId="{57C2E7AC-6F73-4DFA-947F-2070C5F9F22C}" type="pres">
      <dgm:prSet presAssocID="{BB9A7170-CEDC-411F-91D5-6C6713585B10}" presName="connTx" presStyleLbl="parChTrans1D4" presStyleIdx="0" presStyleCnt="4"/>
      <dgm:spPr/>
    </dgm:pt>
    <dgm:pt modelId="{342C2C7E-0182-4510-9AE4-1D523F90DED1}" type="pres">
      <dgm:prSet presAssocID="{D63D44C4-E9FB-43A9-AB14-46FFE92E5464}" presName="Name30" presStyleCnt="0"/>
      <dgm:spPr/>
    </dgm:pt>
    <dgm:pt modelId="{1E5BD5DB-0988-4068-B4AE-127B0947EB10}" type="pres">
      <dgm:prSet presAssocID="{D63D44C4-E9FB-43A9-AB14-46FFE92E5464}" presName="level2Shape" presStyleLbl="node4" presStyleIdx="0" presStyleCnt="4"/>
      <dgm:spPr/>
    </dgm:pt>
    <dgm:pt modelId="{521D9C14-ED14-4FD8-85B8-5D19C4D67D5D}" type="pres">
      <dgm:prSet presAssocID="{D63D44C4-E9FB-43A9-AB14-46FFE92E5464}" presName="hierChild3" presStyleCnt="0"/>
      <dgm:spPr/>
    </dgm:pt>
    <dgm:pt modelId="{CBC9086C-F111-42B2-83D1-B4576D181D44}" type="pres">
      <dgm:prSet presAssocID="{35697A74-7F68-47A0-B339-47D4E49F3A52}" presName="Name25" presStyleLbl="parChTrans1D3" presStyleIdx="1" presStyleCnt="4"/>
      <dgm:spPr/>
    </dgm:pt>
    <dgm:pt modelId="{A49B29CD-73E5-4EE2-AF97-667A1454EDB2}" type="pres">
      <dgm:prSet presAssocID="{35697A74-7F68-47A0-B339-47D4E49F3A52}" presName="connTx" presStyleLbl="parChTrans1D3" presStyleIdx="1" presStyleCnt="4"/>
      <dgm:spPr/>
    </dgm:pt>
    <dgm:pt modelId="{4DE50049-748B-4F79-A6F8-3A30E1AF1AEF}" type="pres">
      <dgm:prSet presAssocID="{2D94F371-E170-48B9-9826-5B742EC64DA1}" presName="Name30" presStyleCnt="0"/>
      <dgm:spPr/>
    </dgm:pt>
    <dgm:pt modelId="{EED60FEB-0020-4417-816F-06E29652DB29}" type="pres">
      <dgm:prSet presAssocID="{2D94F371-E170-48B9-9826-5B742EC64DA1}" presName="level2Shape" presStyleLbl="node3" presStyleIdx="1" presStyleCnt="4"/>
      <dgm:spPr/>
    </dgm:pt>
    <dgm:pt modelId="{7265EC24-0401-4724-A404-68F7B9869B3A}" type="pres">
      <dgm:prSet presAssocID="{2D94F371-E170-48B9-9826-5B742EC64DA1}" presName="hierChild3" presStyleCnt="0"/>
      <dgm:spPr/>
    </dgm:pt>
    <dgm:pt modelId="{A3F50800-F025-4F6B-B191-C06207691DD8}" type="pres">
      <dgm:prSet presAssocID="{0D94FFD9-9783-4E65-9277-342C4D130CD2}" presName="Name25" presStyleLbl="parChTrans1D4" presStyleIdx="1" presStyleCnt="4"/>
      <dgm:spPr/>
    </dgm:pt>
    <dgm:pt modelId="{78678180-EBE3-46A9-9A3F-7571400EB668}" type="pres">
      <dgm:prSet presAssocID="{0D94FFD9-9783-4E65-9277-342C4D130CD2}" presName="connTx" presStyleLbl="parChTrans1D4" presStyleIdx="1" presStyleCnt="4"/>
      <dgm:spPr/>
    </dgm:pt>
    <dgm:pt modelId="{13203D31-D7EE-4513-8F74-066428BC382E}" type="pres">
      <dgm:prSet presAssocID="{29E6FF5C-74E1-4D37-99CA-2FA710B740FF}" presName="Name30" presStyleCnt="0"/>
      <dgm:spPr/>
    </dgm:pt>
    <dgm:pt modelId="{B58E909B-48AE-4229-BE83-B19BF2B3BAE8}" type="pres">
      <dgm:prSet presAssocID="{29E6FF5C-74E1-4D37-99CA-2FA710B740FF}" presName="level2Shape" presStyleLbl="node4" presStyleIdx="1" presStyleCnt="4"/>
      <dgm:spPr/>
    </dgm:pt>
    <dgm:pt modelId="{CE25416B-0F3C-4FA2-A985-B169B749B0CF}" type="pres">
      <dgm:prSet presAssocID="{29E6FF5C-74E1-4D37-99CA-2FA710B740FF}" presName="hierChild3" presStyleCnt="0"/>
      <dgm:spPr/>
    </dgm:pt>
    <dgm:pt modelId="{3B00BB52-3519-44C1-8A17-158C6FC0A39D}" type="pres">
      <dgm:prSet presAssocID="{A76564AB-AE92-4AE5-BF8D-20FA3DEA41EF}" presName="Name25" presStyleLbl="parChTrans1D3" presStyleIdx="2" presStyleCnt="4"/>
      <dgm:spPr/>
    </dgm:pt>
    <dgm:pt modelId="{43EAD922-D538-4DBE-949F-AF3CB1F5A439}" type="pres">
      <dgm:prSet presAssocID="{A76564AB-AE92-4AE5-BF8D-20FA3DEA41EF}" presName="connTx" presStyleLbl="parChTrans1D3" presStyleIdx="2" presStyleCnt="4"/>
      <dgm:spPr/>
    </dgm:pt>
    <dgm:pt modelId="{9EA96BAC-CC3D-4DC5-9F86-5B8A0419D1F1}" type="pres">
      <dgm:prSet presAssocID="{327B88FF-D21B-449D-814B-A83A306776EE}" presName="Name30" presStyleCnt="0"/>
      <dgm:spPr/>
    </dgm:pt>
    <dgm:pt modelId="{AA72FE0D-5A87-4F1E-B794-A34AA210518E}" type="pres">
      <dgm:prSet presAssocID="{327B88FF-D21B-449D-814B-A83A306776EE}" presName="level2Shape" presStyleLbl="node3" presStyleIdx="2" presStyleCnt="4"/>
      <dgm:spPr/>
    </dgm:pt>
    <dgm:pt modelId="{1CC66838-C3BB-4F63-8DE3-AF70905D42B8}" type="pres">
      <dgm:prSet presAssocID="{327B88FF-D21B-449D-814B-A83A306776EE}" presName="hierChild3" presStyleCnt="0"/>
      <dgm:spPr/>
    </dgm:pt>
    <dgm:pt modelId="{49025AEE-4B85-49D9-A5F2-65645825CE3F}" type="pres">
      <dgm:prSet presAssocID="{3C251823-2746-4803-9EBA-E6C0FDD3837F}" presName="Name25" presStyleLbl="parChTrans1D4" presStyleIdx="2" presStyleCnt="4"/>
      <dgm:spPr/>
    </dgm:pt>
    <dgm:pt modelId="{174F56A8-2C07-420D-A86A-6F9CDFEBFF43}" type="pres">
      <dgm:prSet presAssocID="{3C251823-2746-4803-9EBA-E6C0FDD3837F}" presName="connTx" presStyleLbl="parChTrans1D4" presStyleIdx="2" presStyleCnt="4"/>
      <dgm:spPr/>
    </dgm:pt>
    <dgm:pt modelId="{581952CE-8F00-4158-B0AC-C2BB364C81BA}" type="pres">
      <dgm:prSet presAssocID="{2F48AEF7-8C28-4EB1-8448-DBFE769EF817}" presName="Name30" presStyleCnt="0"/>
      <dgm:spPr/>
    </dgm:pt>
    <dgm:pt modelId="{847C1A11-B779-4928-A208-A0461070E8F8}" type="pres">
      <dgm:prSet presAssocID="{2F48AEF7-8C28-4EB1-8448-DBFE769EF817}" presName="level2Shape" presStyleLbl="node4" presStyleIdx="2" presStyleCnt="4"/>
      <dgm:spPr/>
    </dgm:pt>
    <dgm:pt modelId="{6E8D1FE0-172F-4061-9C38-F94C7A13A8CB}" type="pres">
      <dgm:prSet presAssocID="{2F48AEF7-8C28-4EB1-8448-DBFE769EF817}" presName="hierChild3" presStyleCnt="0"/>
      <dgm:spPr/>
    </dgm:pt>
    <dgm:pt modelId="{3C0C8AA8-C00C-4892-A90F-BAF64634899A}" type="pres">
      <dgm:prSet presAssocID="{7832D277-3CFA-4ACA-97C4-8849C6E8B51B}" presName="Name25" presStyleLbl="parChTrans1D3" presStyleIdx="3" presStyleCnt="4"/>
      <dgm:spPr/>
    </dgm:pt>
    <dgm:pt modelId="{715745EC-198D-4FF0-9D36-2077A1C5A8E0}" type="pres">
      <dgm:prSet presAssocID="{7832D277-3CFA-4ACA-97C4-8849C6E8B51B}" presName="connTx" presStyleLbl="parChTrans1D3" presStyleIdx="3" presStyleCnt="4"/>
      <dgm:spPr/>
    </dgm:pt>
    <dgm:pt modelId="{768FF17D-B844-432F-B33C-7576C27A902A}" type="pres">
      <dgm:prSet presAssocID="{AA8198A6-9E87-4388-A530-B52779634743}" presName="Name30" presStyleCnt="0"/>
      <dgm:spPr/>
    </dgm:pt>
    <dgm:pt modelId="{8B977A73-8F62-457E-A0AA-9BBDF2EBB2AB}" type="pres">
      <dgm:prSet presAssocID="{AA8198A6-9E87-4388-A530-B52779634743}" presName="level2Shape" presStyleLbl="node3" presStyleIdx="3" presStyleCnt="4"/>
      <dgm:spPr/>
    </dgm:pt>
    <dgm:pt modelId="{581F3998-E1F1-48B6-AF98-2398198F5FD1}" type="pres">
      <dgm:prSet presAssocID="{AA8198A6-9E87-4388-A530-B52779634743}" presName="hierChild3" presStyleCnt="0"/>
      <dgm:spPr/>
    </dgm:pt>
    <dgm:pt modelId="{D09D72E6-28C3-45BC-9049-D105F2AF1FE8}" type="pres">
      <dgm:prSet presAssocID="{6DEB3CDC-DCC7-4D08-91E9-201DC6DB70DC}" presName="Name25" presStyleLbl="parChTrans1D4" presStyleIdx="3" presStyleCnt="4"/>
      <dgm:spPr/>
    </dgm:pt>
    <dgm:pt modelId="{C3B169CC-8D29-456A-8FD1-6C2B72A6F2BE}" type="pres">
      <dgm:prSet presAssocID="{6DEB3CDC-DCC7-4D08-91E9-201DC6DB70DC}" presName="connTx" presStyleLbl="parChTrans1D4" presStyleIdx="3" presStyleCnt="4"/>
      <dgm:spPr/>
    </dgm:pt>
    <dgm:pt modelId="{0D8715DF-1339-4135-935F-1AC07FB20FF2}" type="pres">
      <dgm:prSet presAssocID="{7A8A825B-7D40-45F3-BF86-ED3D87136B52}" presName="Name30" presStyleCnt="0"/>
      <dgm:spPr/>
    </dgm:pt>
    <dgm:pt modelId="{EE3D2601-33C7-42CE-8F22-A7CF7A48D96D}" type="pres">
      <dgm:prSet presAssocID="{7A8A825B-7D40-45F3-BF86-ED3D87136B52}" presName="level2Shape" presStyleLbl="node4" presStyleIdx="3" presStyleCnt="4"/>
      <dgm:spPr/>
    </dgm:pt>
    <dgm:pt modelId="{67AD9FEB-E394-4B1C-B31F-14A8EEA6852A}" type="pres">
      <dgm:prSet presAssocID="{7A8A825B-7D40-45F3-BF86-ED3D87136B52}" presName="hierChild3" presStyleCnt="0"/>
      <dgm:spPr/>
    </dgm:pt>
    <dgm:pt modelId="{0D988FD0-E082-4C13-8066-CF270F802C25}" type="pres">
      <dgm:prSet presAssocID="{67A5BF8F-91CA-4E90-83A5-189E86D9F70C}" presName="Name25" presStyleLbl="parChTrans1D2" presStyleIdx="1" presStyleCnt="2"/>
      <dgm:spPr/>
    </dgm:pt>
    <dgm:pt modelId="{34CC249D-7352-4C73-A7BF-C6D25810A7DC}" type="pres">
      <dgm:prSet presAssocID="{67A5BF8F-91CA-4E90-83A5-189E86D9F70C}" presName="connTx" presStyleLbl="parChTrans1D2" presStyleIdx="1" presStyleCnt="2"/>
      <dgm:spPr/>
    </dgm:pt>
    <dgm:pt modelId="{5EB9E142-D01D-4F82-A99F-63335D2E299B}" type="pres">
      <dgm:prSet presAssocID="{9A239505-9ACF-42C5-B9CF-ACDE37E8C791}" presName="Name30" presStyleCnt="0"/>
      <dgm:spPr/>
    </dgm:pt>
    <dgm:pt modelId="{848B7372-6E75-4848-B38E-4DBE59E654A6}" type="pres">
      <dgm:prSet presAssocID="{9A239505-9ACF-42C5-B9CF-ACDE37E8C791}" presName="level2Shape" presStyleLbl="node2" presStyleIdx="1" presStyleCnt="2"/>
      <dgm:spPr/>
    </dgm:pt>
    <dgm:pt modelId="{1AC58B23-3E7E-4B23-BD94-4059376D053E}" type="pres">
      <dgm:prSet presAssocID="{9A239505-9ACF-42C5-B9CF-ACDE37E8C791}" presName="hierChild3" presStyleCnt="0"/>
      <dgm:spPr/>
    </dgm:pt>
    <dgm:pt modelId="{28073C7F-7EA9-47D0-A047-F75C7B9A29CA}" type="pres">
      <dgm:prSet presAssocID="{F2147D27-A009-40A6-BC39-6A92706B9161}" presName="bgShapesFlow" presStyleCnt="0"/>
      <dgm:spPr/>
    </dgm:pt>
    <dgm:pt modelId="{14122D54-2E49-4BC6-80A3-1532A7E6C8EF}" type="pres">
      <dgm:prSet presAssocID="{073E29FE-DDC1-4FD7-9362-C1AE8BCD06A1}" presName="rectComp" presStyleCnt="0"/>
      <dgm:spPr/>
    </dgm:pt>
    <dgm:pt modelId="{39AFE3E3-0023-4FA1-BB8B-05DF8B72C57B}" type="pres">
      <dgm:prSet presAssocID="{073E29FE-DDC1-4FD7-9362-C1AE8BCD06A1}" presName="bgRect" presStyleLbl="bgShp" presStyleIdx="0" presStyleCnt="4"/>
      <dgm:spPr/>
    </dgm:pt>
    <dgm:pt modelId="{75038C4A-82CF-418A-B710-CE670EB1C523}" type="pres">
      <dgm:prSet presAssocID="{073E29FE-DDC1-4FD7-9362-C1AE8BCD06A1}" presName="bgRectTx" presStyleLbl="bgShp" presStyleIdx="0" presStyleCnt="4">
        <dgm:presLayoutVars>
          <dgm:bulletEnabled val="1"/>
        </dgm:presLayoutVars>
      </dgm:prSet>
      <dgm:spPr/>
    </dgm:pt>
    <dgm:pt modelId="{79260DA4-E7B9-464E-A66C-26E4CCE73286}" type="pres">
      <dgm:prSet presAssocID="{073E29FE-DDC1-4FD7-9362-C1AE8BCD06A1}" presName="spComp" presStyleCnt="0"/>
      <dgm:spPr/>
    </dgm:pt>
    <dgm:pt modelId="{1B5EA171-E665-4A68-B712-0E87D14A81D4}" type="pres">
      <dgm:prSet presAssocID="{073E29FE-DDC1-4FD7-9362-C1AE8BCD06A1}" presName="hSp" presStyleCnt="0"/>
      <dgm:spPr/>
    </dgm:pt>
    <dgm:pt modelId="{4AA0E80D-1544-47AE-9516-A5B6835C64F3}" type="pres">
      <dgm:prSet presAssocID="{FE359559-F8C1-40B3-BB3B-23F60950E189}" presName="rectComp" presStyleCnt="0"/>
      <dgm:spPr/>
    </dgm:pt>
    <dgm:pt modelId="{4AAB18AF-1D32-4062-8F6E-A482FB273D94}" type="pres">
      <dgm:prSet presAssocID="{FE359559-F8C1-40B3-BB3B-23F60950E189}" presName="bgRect" presStyleLbl="bgShp" presStyleIdx="1" presStyleCnt="4"/>
      <dgm:spPr/>
    </dgm:pt>
    <dgm:pt modelId="{69F767F2-DAC8-49B0-8F5B-9A1E276AD5C7}" type="pres">
      <dgm:prSet presAssocID="{FE359559-F8C1-40B3-BB3B-23F60950E189}" presName="bgRectTx" presStyleLbl="bgShp" presStyleIdx="1" presStyleCnt="4">
        <dgm:presLayoutVars>
          <dgm:bulletEnabled val="1"/>
        </dgm:presLayoutVars>
      </dgm:prSet>
      <dgm:spPr/>
    </dgm:pt>
    <dgm:pt modelId="{AD6D63A0-4B16-488B-BBC5-4DB2A02D112E}" type="pres">
      <dgm:prSet presAssocID="{FE359559-F8C1-40B3-BB3B-23F60950E189}" presName="spComp" presStyleCnt="0"/>
      <dgm:spPr/>
    </dgm:pt>
    <dgm:pt modelId="{531C12A8-E2BD-491C-8431-59F2863452B9}" type="pres">
      <dgm:prSet presAssocID="{FE359559-F8C1-40B3-BB3B-23F60950E189}" presName="hSp" presStyleCnt="0"/>
      <dgm:spPr/>
    </dgm:pt>
    <dgm:pt modelId="{6B9C8E0E-E5B2-4C65-906B-A77CA417211F}" type="pres">
      <dgm:prSet presAssocID="{DD2F9844-0BAC-462A-9065-9BE9ADE91F10}" presName="rectComp" presStyleCnt="0"/>
      <dgm:spPr/>
    </dgm:pt>
    <dgm:pt modelId="{E2BCEB00-CCA0-4475-AE32-C01CDE31FEF9}" type="pres">
      <dgm:prSet presAssocID="{DD2F9844-0BAC-462A-9065-9BE9ADE91F10}" presName="bgRect" presStyleLbl="bgShp" presStyleIdx="2" presStyleCnt="4"/>
      <dgm:spPr/>
    </dgm:pt>
    <dgm:pt modelId="{D45417D3-015D-4BF8-8CE8-FA82B1D01DA2}" type="pres">
      <dgm:prSet presAssocID="{DD2F9844-0BAC-462A-9065-9BE9ADE91F10}" presName="bgRectTx" presStyleLbl="bgShp" presStyleIdx="2" presStyleCnt="4">
        <dgm:presLayoutVars>
          <dgm:bulletEnabled val="1"/>
        </dgm:presLayoutVars>
      </dgm:prSet>
      <dgm:spPr/>
    </dgm:pt>
    <dgm:pt modelId="{443669A1-ECE4-4D4E-AC3F-9F2C59D43BED}" type="pres">
      <dgm:prSet presAssocID="{DD2F9844-0BAC-462A-9065-9BE9ADE91F10}" presName="spComp" presStyleCnt="0"/>
      <dgm:spPr/>
    </dgm:pt>
    <dgm:pt modelId="{5EF9DDBA-6E30-44C6-BCDE-22202DAEC28B}" type="pres">
      <dgm:prSet presAssocID="{DD2F9844-0BAC-462A-9065-9BE9ADE91F10}" presName="hSp" presStyleCnt="0"/>
      <dgm:spPr/>
    </dgm:pt>
    <dgm:pt modelId="{1ACF7448-CA41-4AE8-8C98-EF1171B80401}" type="pres">
      <dgm:prSet presAssocID="{783DE7BE-F68A-4127-A104-5B07C276D221}" presName="rectComp" presStyleCnt="0"/>
      <dgm:spPr/>
    </dgm:pt>
    <dgm:pt modelId="{FF84919B-1937-4EA9-A8CD-4FD9B84E0286}" type="pres">
      <dgm:prSet presAssocID="{783DE7BE-F68A-4127-A104-5B07C276D221}" presName="bgRect" presStyleLbl="bgShp" presStyleIdx="3" presStyleCnt="4"/>
      <dgm:spPr/>
    </dgm:pt>
    <dgm:pt modelId="{AD437C2B-47F6-4CF5-9063-48E565EB9216}" type="pres">
      <dgm:prSet presAssocID="{783DE7BE-F68A-4127-A104-5B07C276D221}" presName="bgRectTx" presStyleLbl="bgShp" presStyleIdx="3" presStyleCnt="4">
        <dgm:presLayoutVars>
          <dgm:bulletEnabled val="1"/>
        </dgm:presLayoutVars>
      </dgm:prSet>
      <dgm:spPr/>
    </dgm:pt>
  </dgm:ptLst>
  <dgm:cxnLst>
    <dgm:cxn modelId="{C93ACE05-D438-4743-AA47-0E6FE0F0619D}" type="presOf" srcId="{2D94F371-E170-48B9-9826-5B742EC64DA1}" destId="{EED60FEB-0020-4417-816F-06E29652DB29}" srcOrd="0" destOrd="0" presId="urn:microsoft.com/office/officeart/2005/8/layout/hierarchy5"/>
    <dgm:cxn modelId="{9086980C-4FEC-4A3D-ABF9-6A3C28E9763F}" type="presOf" srcId="{073E29FE-DDC1-4FD7-9362-C1AE8BCD06A1}" destId="{75038C4A-82CF-418A-B710-CE670EB1C523}" srcOrd="1" destOrd="0" presId="urn:microsoft.com/office/officeart/2005/8/layout/hierarchy5"/>
    <dgm:cxn modelId="{5A18B215-F524-475D-A84C-EE73A0C9554B}" srcId="{1FFDD38F-6258-4B9E-8A83-518D632EE8FE}" destId="{2D94F371-E170-48B9-9826-5B742EC64DA1}" srcOrd="1" destOrd="0" parTransId="{35697A74-7F68-47A0-B339-47D4E49F3A52}" sibTransId="{BEF311FC-6377-4758-97D1-10FCAF9AF0D9}"/>
    <dgm:cxn modelId="{B902EB15-180C-492A-BA17-8C9F47A4F6BD}" type="presOf" srcId="{6464040B-C323-4FFC-A7F1-DB0816D44746}" destId="{8D1BA883-75BC-4B0E-B426-8B9926B7686B}" srcOrd="0" destOrd="0" presId="urn:microsoft.com/office/officeart/2005/8/layout/hierarchy5"/>
    <dgm:cxn modelId="{3E6E5218-F5D2-4429-B473-EA62521B20F2}" type="presOf" srcId="{D63D44C4-E9FB-43A9-AB14-46FFE92E5464}" destId="{1E5BD5DB-0988-4068-B4AE-127B0947EB10}" srcOrd="0" destOrd="0" presId="urn:microsoft.com/office/officeart/2005/8/layout/hierarchy5"/>
    <dgm:cxn modelId="{8BF7521E-0DDF-4866-AB4E-B87F30F5ADB6}" srcId="{1FFDD38F-6258-4B9E-8A83-518D632EE8FE}" destId="{327B88FF-D21B-449D-814B-A83A306776EE}" srcOrd="2" destOrd="0" parTransId="{A76564AB-AE92-4AE5-BF8D-20FA3DEA41EF}" sibTransId="{EDAC19BC-32D6-417B-A3B7-C005FD04C398}"/>
    <dgm:cxn modelId="{8364CB22-EFAD-41E4-BE4F-EEFA3CD6B708}" srcId="{F2147D27-A009-40A6-BC39-6A92706B9161}" destId="{FE359559-F8C1-40B3-BB3B-23F60950E189}" srcOrd="2" destOrd="0" parTransId="{BEF19C7F-93EF-49B0-990A-C0861EAA3015}" sibTransId="{298DEA50-3525-4F0B-B0B0-0B00E0A04C37}"/>
    <dgm:cxn modelId="{C75D2623-0418-4063-9858-D598C02F4083}" type="presOf" srcId="{6DEB3CDC-DCC7-4D08-91E9-201DC6DB70DC}" destId="{C3B169CC-8D29-456A-8FD1-6C2B72A6F2BE}" srcOrd="1" destOrd="0" presId="urn:microsoft.com/office/officeart/2005/8/layout/hierarchy5"/>
    <dgm:cxn modelId="{064D8225-0511-4200-B245-471A174EEADD}" type="presOf" srcId="{783DE7BE-F68A-4127-A104-5B07C276D221}" destId="{FF84919B-1937-4EA9-A8CD-4FD9B84E0286}" srcOrd="0" destOrd="0" presId="urn:microsoft.com/office/officeart/2005/8/layout/hierarchy5"/>
    <dgm:cxn modelId="{E8B15E26-BBA1-45D7-82A7-9568E63A30AE}" type="presOf" srcId="{7DC715A1-C8C6-4BCD-AF1E-E7EAC77CD89A}" destId="{A8A5F77B-79A5-436B-81E5-E72DB9A1493D}" srcOrd="1" destOrd="0" presId="urn:microsoft.com/office/officeart/2005/8/layout/hierarchy5"/>
    <dgm:cxn modelId="{D27B8E28-23E6-4DC9-960F-8EC2816F95AB}" type="presOf" srcId="{3C251823-2746-4803-9EBA-E6C0FDD3837F}" destId="{174F56A8-2C07-420D-A86A-6F9CDFEBFF43}" srcOrd="1" destOrd="0" presId="urn:microsoft.com/office/officeart/2005/8/layout/hierarchy5"/>
    <dgm:cxn modelId="{E8F2462C-BD9F-4831-8D7A-53F3E9C4CA13}" type="presOf" srcId="{DD2F9844-0BAC-462A-9065-9BE9ADE91F10}" destId="{E2BCEB00-CCA0-4475-AE32-C01CDE31FEF9}" srcOrd="0" destOrd="0" presId="urn:microsoft.com/office/officeart/2005/8/layout/hierarchy5"/>
    <dgm:cxn modelId="{9978482E-B812-43D4-9DCE-6E9CCC9D41A6}" srcId="{F2147D27-A009-40A6-BC39-6A92706B9161}" destId="{783DE7BE-F68A-4127-A104-5B07C276D221}" srcOrd="4" destOrd="0" parTransId="{2AEA74D6-0115-449D-A810-098AAC027576}" sibTransId="{5A17D820-EE0D-41DF-BBB2-7F42F487F068}"/>
    <dgm:cxn modelId="{AFFF1135-6CE8-4131-8191-DC23248F67F5}" type="presOf" srcId="{7A8A825B-7D40-45F3-BF86-ED3D87136B52}" destId="{EE3D2601-33C7-42CE-8F22-A7CF7A48D96D}" srcOrd="0" destOrd="0" presId="urn:microsoft.com/office/officeart/2005/8/layout/hierarchy5"/>
    <dgm:cxn modelId="{67CE5C3B-CAE3-4CC4-8470-4D7C5A342654}" srcId="{2D94F371-E170-48B9-9826-5B742EC64DA1}" destId="{29E6FF5C-74E1-4D37-99CA-2FA710B740FF}" srcOrd="0" destOrd="0" parTransId="{0D94FFD9-9783-4E65-9277-342C4D130CD2}" sibTransId="{F66995D1-4E1D-47A8-82BC-6149962728B6}"/>
    <dgm:cxn modelId="{40EB863B-AED1-4B4C-AE52-4E66DE6DB5FD}" srcId="{1FFDD38F-6258-4B9E-8A83-518D632EE8FE}" destId="{AA8198A6-9E87-4388-A530-B52779634743}" srcOrd="3" destOrd="0" parTransId="{7832D277-3CFA-4ACA-97C4-8849C6E8B51B}" sibTransId="{1C1CC700-5FED-446B-B585-2DA4492293D7}"/>
    <dgm:cxn modelId="{45DDA95D-F44A-4132-A2AF-13AD2C7853FA}" type="presOf" srcId="{0D94FFD9-9783-4E65-9277-342C4D130CD2}" destId="{A3F50800-F025-4F6B-B191-C06207691DD8}" srcOrd="0" destOrd="0" presId="urn:microsoft.com/office/officeart/2005/8/layout/hierarchy5"/>
    <dgm:cxn modelId="{1E701F5E-F69F-47D1-A388-B76ED0ED58DF}" srcId="{F2147D27-A009-40A6-BC39-6A92706B9161}" destId="{DD2F9844-0BAC-462A-9065-9BE9ADE91F10}" srcOrd="3" destOrd="0" parTransId="{D4DFE980-7026-42B6-8141-80201AB0B7EF}" sibTransId="{D14D8E94-EAC1-49B4-AF9A-7B46286E5127}"/>
    <dgm:cxn modelId="{43D0575F-0EB2-4AA0-953F-73C6034D5ADD}" type="presOf" srcId="{FE359559-F8C1-40B3-BB3B-23F60950E189}" destId="{69F767F2-DAC8-49B0-8F5B-9A1E276AD5C7}" srcOrd="1" destOrd="0" presId="urn:microsoft.com/office/officeart/2005/8/layout/hierarchy5"/>
    <dgm:cxn modelId="{9F07875F-B5BD-4E51-A6DC-BA5EA090833F}" type="presOf" srcId="{67A5BF8F-91CA-4E90-83A5-189E86D9F70C}" destId="{34CC249D-7352-4C73-A7BF-C6D25810A7DC}" srcOrd="1" destOrd="0" presId="urn:microsoft.com/office/officeart/2005/8/layout/hierarchy5"/>
    <dgm:cxn modelId="{EA325060-7C1B-493A-A0AC-B8EA1ED6219C}" srcId="{AA8198A6-9E87-4388-A530-B52779634743}" destId="{7A8A825B-7D40-45F3-BF86-ED3D87136B52}" srcOrd="0" destOrd="0" parTransId="{6DEB3CDC-DCC7-4D08-91E9-201DC6DB70DC}" sibTransId="{F102F276-1028-4A21-B674-679D134E18B3}"/>
    <dgm:cxn modelId="{9BE26D66-5A33-4C56-8A26-CE760FEB2F76}" type="presOf" srcId="{1FFDD38F-6258-4B9E-8A83-518D632EE8FE}" destId="{261C38F1-6CBF-4AB9-A51E-3ADCA047D177}" srcOrd="0" destOrd="0" presId="urn:microsoft.com/office/officeart/2005/8/layout/hierarchy5"/>
    <dgm:cxn modelId="{F9D6716A-77A1-4EE5-8635-8693206F8A46}" type="presOf" srcId="{35697A74-7F68-47A0-B339-47D4E49F3A52}" destId="{A49B29CD-73E5-4EE2-AF97-667A1454EDB2}" srcOrd="1" destOrd="0" presId="urn:microsoft.com/office/officeart/2005/8/layout/hierarchy5"/>
    <dgm:cxn modelId="{36F4A56A-A796-49B8-AC59-BB815DC06DFF}" type="presOf" srcId="{7DC715A1-C8C6-4BCD-AF1E-E7EAC77CD89A}" destId="{4E555F5C-CE48-4D90-AD78-46D6695D3926}" srcOrd="0" destOrd="0" presId="urn:microsoft.com/office/officeart/2005/8/layout/hierarchy5"/>
    <dgm:cxn modelId="{1DD6344C-B5F1-4CE5-BE2C-6A482116DB53}" type="presOf" srcId="{7832D277-3CFA-4ACA-97C4-8849C6E8B51B}" destId="{3C0C8AA8-C00C-4892-A90F-BAF64634899A}" srcOrd="0" destOrd="0" presId="urn:microsoft.com/office/officeart/2005/8/layout/hierarchy5"/>
    <dgm:cxn modelId="{00C03A6D-78F7-439F-956B-C775C721CBD8}" type="presOf" srcId="{073E29FE-DDC1-4FD7-9362-C1AE8BCD06A1}" destId="{39AFE3E3-0023-4FA1-BB8B-05DF8B72C57B}" srcOrd="0" destOrd="0" presId="urn:microsoft.com/office/officeart/2005/8/layout/hierarchy5"/>
    <dgm:cxn modelId="{0AE8F050-9211-4E66-B655-85A0583A3856}" type="presOf" srcId="{BB9A7170-CEDC-411F-91D5-6C6713585B10}" destId="{82F13BFB-74A0-4942-88A2-6CFC4AAABBBD}" srcOrd="0" destOrd="0" presId="urn:microsoft.com/office/officeart/2005/8/layout/hierarchy5"/>
    <dgm:cxn modelId="{CB8CF271-56AA-4BA4-A236-9E260D50A394}" type="presOf" srcId="{35697A74-7F68-47A0-B339-47D4E49F3A52}" destId="{CBC9086C-F111-42B2-83D1-B4576D181D44}" srcOrd="0" destOrd="0" presId="urn:microsoft.com/office/officeart/2005/8/layout/hierarchy5"/>
    <dgm:cxn modelId="{74CEA772-52C6-456C-B18D-2F52C9DC78C4}" type="presOf" srcId="{783DE7BE-F68A-4127-A104-5B07C276D221}" destId="{AD437C2B-47F6-4CF5-9063-48E565EB9216}" srcOrd="1" destOrd="0" presId="urn:microsoft.com/office/officeart/2005/8/layout/hierarchy5"/>
    <dgm:cxn modelId="{8D4D2D73-E2B1-45A4-8AB8-E167FF408DC5}" srcId="{F2147D27-A009-40A6-BC39-6A92706B9161}" destId="{6464040B-C323-4FFC-A7F1-DB0816D44746}" srcOrd="0" destOrd="0" parTransId="{06CAACB8-48FB-4721-8B69-961ECAA09CDE}" sibTransId="{4269FEB0-8FB6-4318-93A9-0AEFD4417CFC}"/>
    <dgm:cxn modelId="{FC6D4B75-3054-44AA-B3AE-E2F1DA9B11F9}" srcId="{6464040B-C323-4FFC-A7F1-DB0816D44746}" destId="{9A239505-9ACF-42C5-B9CF-ACDE37E8C791}" srcOrd="1" destOrd="0" parTransId="{67A5BF8F-91CA-4E90-83A5-189E86D9F70C}" sibTransId="{C1365CAF-6252-4704-A3C1-1EEE37304B0B}"/>
    <dgm:cxn modelId="{97AAC776-2CCA-4FAC-AB61-DB25D519DB94}" type="presOf" srcId="{F2147D27-A009-40A6-BC39-6A92706B9161}" destId="{F7CA949C-6A98-40D3-AC7F-B1C95DFEAE3F}" srcOrd="0" destOrd="0" presId="urn:microsoft.com/office/officeart/2005/8/layout/hierarchy5"/>
    <dgm:cxn modelId="{0729A05A-6E0D-4012-A738-B00D77C7D241}" type="presOf" srcId="{B32983A5-87B8-4058-9E7B-D549AAEAEAEF}" destId="{1CBD4A9E-07A6-42E3-9010-566C16125EEF}" srcOrd="1" destOrd="0" presId="urn:microsoft.com/office/officeart/2005/8/layout/hierarchy5"/>
    <dgm:cxn modelId="{B54FAD7C-F272-4769-A18F-9DCE6963D2F6}" type="presOf" srcId="{B32983A5-87B8-4058-9E7B-D549AAEAEAEF}" destId="{406944EE-1446-4392-BA89-41E3F9DF6CCB}" srcOrd="0" destOrd="0" presId="urn:microsoft.com/office/officeart/2005/8/layout/hierarchy5"/>
    <dgm:cxn modelId="{21CAFB80-CFC1-4B78-A391-62F25DB1C9DD}" type="presOf" srcId="{DD2F9844-0BAC-462A-9065-9BE9ADE91F10}" destId="{D45417D3-015D-4BF8-8CE8-FA82B1D01DA2}" srcOrd="1" destOrd="0" presId="urn:microsoft.com/office/officeart/2005/8/layout/hierarchy5"/>
    <dgm:cxn modelId="{D188AF86-1FE9-48E5-A693-1E7FB0F976ED}" type="presOf" srcId="{67A5BF8F-91CA-4E90-83A5-189E86D9F70C}" destId="{0D988FD0-E082-4C13-8066-CF270F802C25}" srcOrd="0" destOrd="0" presId="urn:microsoft.com/office/officeart/2005/8/layout/hierarchy5"/>
    <dgm:cxn modelId="{04872889-C402-4320-936F-380A98670350}" srcId="{327B88FF-D21B-449D-814B-A83A306776EE}" destId="{2F48AEF7-8C28-4EB1-8448-DBFE769EF817}" srcOrd="0" destOrd="0" parTransId="{3C251823-2746-4803-9EBA-E6C0FDD3837F}" sibTransId="{8769AADB-E066-4333-9CC8-8D0EB41D4B33}"/>
    <dgm:cxn modelId="{55B1AE98-2856-4966-99BE-88D456CD14C7}" type="presOf" srcId="{29E6FF5C-74E1-4D37-99CA-2FA710B740FF}" destId="{B58E909B-48AE-4229-BE83-B19BF2B3BAE8}" srcOrd="0" destOrd="0" presId="urn:microsoft.com/office/officeart/2005/8/layout/hierarchy5"/>
    <dgm:cxn modelId="{EB6A099C-20EB-4065-8778-BC2D485A6D27}" type="presOf" srcId="{3C251823-2746-4803-9EBA-E6C0FDD3837F}" destId="{49025AEE-4B85-49D9-A5F2-65645825CE3F}" srcOrd="0" destOrd="0" presId="urn:microsoft.com/office/officeart/2005/8/layout/hierarchy5"/>
    <dgm:cxn modelId="{FD88889C-4094-4BFD-BAF4-2A21897C58E5}" srcId="{6F89D391-D3DC-4A8F-A632-A4667DFAB181}" destId="{D63D44C4-E9FB-43A9-AB14-46FFE92E5464}" srcOrd="0" destOrd="0" parTransId="{BB9A7170-CEDC-411F-91D5-6C6713585B10}" sibTransId="{2E0AEA38-63B0-4B4E-A1E4-47DA511AAC0A}"/>
    <dgm:cxn modelId="{DC1B4AC1-2F01-479A-965F-4A206CDD2481}" type="presOf" srcId="{7832D277-3CFA-4ACA-97C4-8849C6E8B51B}" destId="{715745EC-198D-4FF0-9D36-2077A1C5A8E0}" srcOrd="1" destOrd="0" presId="urn:microsoft.com/office/officeart/2005/8/layout/hierarchy5"/>
    <dgm:cxn modelId="{0A340FC8-90A4-48E0-A693-200FF57068CA}" type="presOf" srcId="{6F89D391-D3DC-4A8F-A632-A4667DFAB181}" destId="{7125840D-1189-4B89-A0A2-85091397D349}" srcOrd="0" destOrd="0" presId="urn:microsoft.com/office/officeart/2005/8/layout/hierarchy5"/>
    <dgm:cxn modelId="{8A4E48CA-4080-4377-B056-DEA8BAB7094C}" type="presOf" srcId="{A76564AB-AE92-4AE5-BF8D-20FA3DEA41EF}" destId="{43EAD922-D538-4DBE-949F-AF3CB1F5A439}" srcOrd="1" destOrd="0" presId="urn:microsoft.com/office/officeart/2005/8/layout/hierarchy5"/>
    <dgm:cxn modelId="{A6CC8ACC-57EF-4443-9306-10A34FB708A9}" type="presOf" srcId="{BB9A7170-CEDC-411F-91D5-6C6713585B10}" destId="{57C2E7AC-6F73-4DFA-947F-2070C5F9F22C}" srcOrd="1" destOrd="0" presId="urn:microsoft.com/office/officeart/2005/8/layout/hierarchy5"/>
    <dgm:cxn modelId="{DE5CDDCE-16A6-4DC9-A786-1CDED8EB3535}" type="presOf" srcId="{A76564AB-AE92-4AE5-BF8D-20FA3DEA41EF}" destId="{3B00BB52-3519-44C1-8A17-158C6FC0A39D}" srcOrd="0" destOrd="0" presId="urn:microsoft.com/office/officeart/2005/8/layout/hierarchy5"/>
    <dgm:cxn modelId="{A582B9CF-88ED-4F09-93C2-1A4371BED471}" type="presOf" srcId="{2F48AEF7-8C28-4EB1-8448-DBFE769EF817}" destId="{847C1A11-B779-4928-A208-A0461070E8F8}" srcOrd="0" destOrd="0" presId="urn:microsoft.com/office/officeart/2005/8/layout/hierarchy5"/>
    <dgm:cxn modelId="{3FFA27D0-343F-44FD-89FB-8E67C805629E}" type="presOf" srcId="{6DEB3CDC-DCC7-4D08-91E9-201DC6DB70DC}" destId="{D09D72E6-28C3-45BC-9049-D105F2AF1FE8}" srcOrd="0" destOrd="0" presId="urn:microsoft.com/office/officeart/2005/8/layout/hierarchy5"/>
    <dgm:cxn modelId="{759BADDB-ECB8-49DF-9918-278954996988}" srcId="{F2147D27-A009-40A6-BC39-6A92706B9161}" destId="{073E29FE-DDC1-4FD7-9362-C1AE8BCD06A1}" srcOrd="1" destOrd="0" parTransId="{FCA10C64-1B71-44FD-A86E-1B3DAE9C1EF2}" sibTransId="{A3E533ED-CC7A-46BE-83CF-E48B9DDC3A58}"/>
    <dgm:cxn modelId="{B3491AE0-1A6E-459E-977B-21F6874AC232}" srcId="{6464040B-C323-4FFC-A7F1-DB0816D44746}" destId="{1FFDD38F-6258-4B9E-8A83-518D632EE8FE}" srcOrd="0" destOrd="0" parTransId="{7DC715A1-C8C6-4BCD-AF1E-E7EAC77CD89A}" sibTransId="{B374F6F8-1CC9-498D-8D37-9BA651AEAE64}"/>
    <dgm:cxn modelId="{54CFF5E1-C2C2-4E59-B2E4-612B23C7D9CD}" type="presOf" srcId="{FE359559-F8C1-40B3-BB3B-23F60950E189}" destId="{4AAB18AF-1D32-4062-8F6E-A482FB273D94}" srcOrd="0" destOrd="0" presId="urn:microsoft.com/office/officeart/2005/8/layout/hierarchy5"/>
    <dgm:cxn modelId="{E6521FE8-EDEC-4034-8844-3D279DD3CD23}" type="presOf" srcId="{9A239505-9ACF-42C5-B9CF-ACDE37E8C791}" destId="{848B7372-6E75-4848-B38E-4DBE59E654A6}" srcOrd="0" destOrd="0" presId="urn:microsoft.com/office/officeart/2005/8/layout/hierarchy5"/>
    <dgm:cxn modelId="{A3CDA2EC-D0B6-404D-BAD9-8B3503B02903}" srcId="{1FFDD38F-6258-4B9E-8A83-518D632EE8FE}" destId="{6F89D391-D3DC-4A8F-A632-A4667DFAB181}" srcOrd="0" destOrd="0" parTransId="{B32983A5-87B8-4058-9E7B-D549AAEAEAEF}" sibTransId="{37EA0FEB-C5C1-42E2-8772-347BD7D28698}"/>
    <dgm:cxn modelId="{1A2E44EF-2E16-4C4F-82CD-7455EA15F691}" type="presOf" srcId="{327B88FF-D21B-449D-814B-A83A306776EE}" destId="{AA72FE0D-5A87-4F1E-B794-A34AA210518E}" srcOrd="0" destOrd="0" presId="urn:microsoft.com/office/officeart/2005/8/layout/hierarchy5"/>
    <dgm:cxn modelId="{676D04F8-D217-4B48-A3E9-4C45933F4CC9}" type="presOf" srcId="{AA8198A6-9E87-4388-A530-B52779634743}" destId="{8B977A73-8F62-457E-A0AA-9BBDF2EBB2AB}" srcOrd="0" destOrd="0" presId="urn:microsoft.com/office/officeart/2005/8/layout/hierarchy5"/>
    <dgm:cxn modelId="{49377CFB-DAC7-4334-BEEC-182862E1AF0D}" type="presOf" srcId="{0D94FFD9-9783-4E65-9277-342C4D130CD2}" destId="{78678180-EBE3-46A9-9A3F-7571400EB668}" srcOrd="1" destOrd="0" presId="urn:microsoft.com/office/officeart/2005/8/layout/hierarchy5"/>
    <dgm:cxn modelId="{0046C681-8F09-484C-A044-2973FBF0C604}" type="presParOf" srcId="{F7CA949C-6A98-40D3-AC7F-B1C95DFEAE3F}" destId="{4845313A-BE76-4EED-AD54-D516D0D490D3}" srcOrd="0" destOrd="0" presId="urn:microsoft.com/office/officeart/2005/8/layout/hierarchy5"/>
    <dgm:cxn modelId="{BBEFF9E8-C09A-44B9-8378-3A05380DC8FA}" type="presParOf" srcId="{4845313A-BE76-4EED-AD54-D516D0D490D3}" destId="{97822B5A-5051-4298-B9C2-11F76D17A930}" srcOrd="0" destOrd="0" presId="urn:microsoft.com/office/officeart/2005/8/layout/hierarchy5"/>
    <dgm:cxn modelId="{9FDC92DA-529A-4826-8E48-953AB580C10A}" type="presParOf" srcId="{4845313A-BE76-4EED-AD54-D516D0D490D3}" destId="{2A8915F6-82A1-4AEB-9167-0F16FF9E3D36}" srcOrd="1" destOrd="0" presId="urn:microsoft.com/office/officeart/2005/8/layout/hierarchy5"/>
    <dgm:cxn modelId="{A64E9F12-848F-48C3-B20D-3BB7D30CA73A}" type="presParOf" srcId="{2A8915F6-82A1-4AEB-9167-0F16FF9E3D36}" destId="{2E1F1543-85F3-4E54-A5AE-0A6F737254EB}" srcOrd="0" destOrd="0" presId="urn:microsoft.com/office/officeart/2005/8/layout/hierarchy5"/>
    <dgm:cxn modelId="{71A391CE-DD45-428A-B91C-D8C586A62B3D}" type="presParOf" srcId="{2E1F1543-85F3-4E54-A5AE-0A6F737254EB}" destId="{8D1BA883-75BC-4B0E-B426-8B9926B7686B}" srcOrd="0" destOrd="0" presId="urn:microsoft.com/office/officeart/2005/8/layout/hierarchy5"/>
    <dgm:cxn modelId="{1F96417F-3645-4898-A6CD-D10257F5C23C}" type="presParOf" srcId="{2E1F1543-85F3-4E54-A5AE-0A6F737254EB}" destId="{E1CA8784-1829-4A0D-8390-50603D7AF7B2}" srcOrd="1" destOrd="0" presId="urn:microsoft.com/office/officeart/2005/8/layout/hierarchy5"/>
    <dgm:cxn modelId="{465F4EE1-2EC2-4609-A7DF-16E728AFB5EF}" type="presParOf" srcId="{E1CA8784-1829-4A0D-8390-50603D7AF7B2}" destId="{4E555F5C-CE48-4D90-AD78-46D6695D3926}" srcOrd="0" destOrd="0" presId="urn:microsoft.com/office/officeart/2005/8/layout/hierarchy5"/>
    <dgm:cxn modelId="{56DC9354-CB12-4A78-BEF0-5CFD83E4E605}" type="presParOf" srcId="{4E555F5C-CE48-4D90-AD78-46D6695D3926}" destId="{A8A5F77B-79A5-436B-81E5-E72DB9A1493D}" srcOrd="0" destOrd="0" presId="urn:microsoft.com/office/officeart/2005/8/layout/hierarchy5"/>
    <dgm:cxn modelId="{1F04EBBE-076B-4E27-B21A-71652BC6EF8F}" type="presParOf" srcId="{E1CA8784-1829-4A0D-8390-50603D7AF7B2}" destId="{BF777157-8BAA-4521-93E6-B392E4248C21}" srcOrd="1" destOrd="0" presId="urn:microsoft.com/office/officeart/2005/8/layout/hierarchy5"/>
    <dgm:cxn modelId="{5EF64916-3362-4DFF-94C9-DFA79D187091}" type="presParOf" srcId="{BF777157-8BAA-4521-93E6-B392E4248C21}" destId="{261C38F1-6CBF-4AB9-A51E-3ADCA047D177}" srcOrd="0" destOrd="0" presId="urn:microsoft.com/office/officeart/2005/8/layout/hierarchy5"/>
    <dgm:cxn modelId="{6F8E73C2-2E0D-4CAE-884E-176DA5FC3B44}" type="presParOf" srcId="{BF777157-8BAA-4521-93E6-B392E4248C21}" destId="{7F399753-878A-40F5-8719-9874A67ECF7B}" srcOrd="1" destOrd="0" presId="urn:microsoft.com/office/officeart/2005/8/layout/hierarchy5"/>
    <dgm:cxn modelId="{4B8012BB-840F-47A2-B403-E2CF6075DA0C}" type="presParOf" srcId="{7F399753-878A-40F5-8719-9874A67ECF7B}" destId="{406944EE-1446-4392-BA89-41E3F9DF6CCB}" srcOrd="0" destOrd="0" presId="urn:microsoft.com/office/officeart/2005/8/layout/hierarchy5"/>
    <dgm:cxn modelId="{0C994BD9-1716-4218-A172-7777D60D5BED}" type="presParOf" srcId="{406944EE-1446-4392-BA89-41E3F9DF6CCB}" destId="{1CBD4A9E-07A6-42E3-9010-566C16125EEF}" srcOrd="0" destOrd="0" presId="urn:microsoft.com/office/officeart/2005/8/layout/hierarchy5"/>
    <dgm:cxn modelId="{CEE7E507-ADE1-4C98-A647-5D566D7A47EE}" type="presParOf" srcId="{7F399753-878A-40F5-8719-9874A67ECF7B}" destId="{F8A986FB-4294-4069-B177-A06C9BCDE6C9}" srcOrd="1" destOrd="0" presId="urn:microsoft.com/office/officeart/2005/8/layout/hierarchy5"/>
    <dgm:cxn modelId="{8E9C9C8E-FD91-4678-B2EC-CD66190E6137}" type="presParOf" srcId="{F8A986FB-4294-4069-B177-A06C9BCDE6C9}" destId="{7125840D-1189-4B89-A0A2-85091397D349}" srcOrd="0" destOrd="0" presId="urn:microsoft.com/office/officeart/2005/8/layout/hierarchy5"/>
    <dgm:cxn modelId="{FA5194F1-C79D-4C22-8DD5-054CE689FFF2}" type="presParOf" srcId="{F8A986FB-4294-4069-B177-A06C9BCDE6C9}" destId="{70C727C0-DE21-477E-AED8-05AF1BE7F12C}" srcOrd="1" destOrd="0" presId="urn:microsoft.com/office/officeart/2005/8/layout/hierarchy5"/>
    <dgm:cxn modelId="{F8B5F3B8-2A7F-4595-AAA0-AF8E6C81C167}" type="presParOf" srcId="{70C727C0-DE21-477E-AED8-05AF1BE7F12C}" destId="{82F13BFB-74A0-4942-88A2-6CFC4AAABBBD}" srcOrd="0" destOrd="0" presId="urn:microsoft.com/office/officeart/2005/8/layout/hierarchy5"/>
    <dgm:cxn modelId="{EA353F4A-E8A8-464A-968C-51484D17BE58}" type="presParOf" srcId="{82F13BFB-74A0-4942-88A2-6CFC4AAABBBD}" destId="{57C2E7AC-6F73-4DFA-947F-2070C5F9F22C}" srcOrd="0" destOrd="0" presId="urn:microsoft.com/office/officeart/2005/8/layout/hierarchy5"/>
    <dgm:cxn modelId="{B66E8237-1E26-4DC7-8F81-7ABB8E4289A1}" type="presParOf" srcId="{70C727C0-DE21-477E-AED8-05AF1BE7F12C}" destId="{342C2C7E-0182-4510-9AE4-1D523F90DED1}" srcOrd="1" destOrd="0" presId="urn:microsoft.com/office/officeart/2005/8/layout/hierarchy5"/>
    <dgm:cxn modelId="{B6DEABAD-FC77-4FA2-B083-6088B5BA59A7}" type="presParOf" srcId="{342C2C7E-0182-4510-9AE4-1D523F90DED1}" destId="{1E5BD5DB-0988-4068-B4AE-127B0947EB10}" srcOrd="0" destOrd="0" presId="urn:microsoft.com/office/officeart/2005/8/layout/hierarchy5"/>
    <dgm:cxn modelId="{4F14C216-A84F-4C42-9770-020DB03D592B}" type="presParOf" srcId="{342C2C7E-0182-4510-9AE4-1D523F90DED1}" destId="{521D9C14-ED14-4FD8-85B8-5D19C4D67D5D}" srcOrd="1" destOrd="0" presId="urn:microsoft.com/office/officeart/2005/8/layout/hierarchy5"/>
    <dgm:cxn modelId="{E9A3319C-F6D9-4923-A790-9D9550786B24}" type="presParOf" srcId="{7F399753-878A-40F5-8719-9874A67ECF7B}" destId="{CBC9086C-F111-42B2-83D1-B4576D181D44}" srcOrd="2" destOrd="0" presId="urn:microsoft.com/office/officeart/2005/8/layout/hierarchy5"/>
    <dgm:cxn modelId="{747AF31B-A3BD-409D-9D88-41FE0DC8179C}" type="presParOf" srcId="{CBC9086C-F111-42B2-83D1-B4576D181D44}" destId="{A49B29CD-73E5-4EE2-AF97-667A1454EDB2}" srcOrd="0" destOrd="0" presId="urn:microsoft.com/office/officeart/2005/8/layout/hierarchy5"/>
    <dgm:cxn modelId="{B970F5EA-0DE2-4B52-BCD2-95642F138CF4}" type="presParOf" srcId="{7F399753-878A-40F5-8719-9874A67ECF7B}" destId="{4DE50049-748B-4F79-A6F8-3A30E1AF1AEF}" srcOrd="3" destOrd="0" presId="urn:microsoft.com/office/officeart/2005/8/layout/hierarchy5"/>
    <dgm:cxn modelId="{8A5A58F9-E8B0-4525-B1C8-3118088AAD8D}" type="presParOf" srcId="{4DE50049-748B-4F79-A6F8-3A30E1AF1AEF}" destId="{EED60FEB-0020-4417-816F-06E29652DB29}" srcOrd="0" destOrd="0" presId="urn:microsoft.com/office/officeart/2005/8/layout/hierarchy5"/>
    <dgm:cxn modelId="{C3C512B3-D39F-40AE-8B51-72B72E69EB84}" type="presParOf" srcId="{4DE50049-748B-4F79-A6F8-3A30E1AF1AEF}" destId="{7265EC24-0401-4724-A404-68F7B9869B3A}" srcOrd="1" destOrd="0" presId="urn:microsoft.com/office/officeart/2005/8/layout/hierarchy5"/>
    <dgm:cxn modelId="{A86CB2B0-F5F5-4660-B7D6-74FFC50D59E7}" type="presParOf" srcId="{7265EC24-0401-4724-A404-68F7B9869B3A}" destId="{A3F50800-F025-4F6B-B191-C06207691DD8}" srcOrd="0" destOrd="0" presId="urn:microsoft.com/office/officeart/2005/8/layout/hierarchy5"/>
    <dgm:cxn modelId="{2D90F950-8C1E-41FA-8EC8-80EA80C4F4D8}" type="presParOf" srcId="{A3F50800-F025-4F6B-B191-C06207691DD8}" destId="{78678180-EBE3-46A9-9A3F-7571400EB668}" srcOrd="0" destOrd="0" presId="urn:microsoft.com/office/officeart/2005/8/layout/hierarchy5"/>
    <dgm:cxn modelId="{B25CB6AF-5527-426C-8056-9C81404F1F2B}" type="presParOf" srcId="{7265EC24-0401-4724-A404-68F7B9869B3A}" destId="{13203D31-D7EE-4513-8F74-066428BC382E}" srcOrd="1" destOrd="0" presId="urn:microsoft.com/office/officeart/2005/8/layout/hierarchy5"/>
    <dgm:cxn modelId="{3EDB0E5F-A516-46EE-92EA-B36EA908496D}" type="presParOf" srcId="{13203D31-D7EE-4513-8F74-066428BC382E}" destId="{B58E909B-48AE-4229-BE83-B19BF2B3BAE8}" srcOrd="0" destOrd="0" presId="urn:microsoft.com/office/officeart/2005/8/layout/hierarchy5"/>
    <dgm:cxn modelId="{1B3BE14B-2EB2-4BF5-8F13-D5EA5E35AFAE}" type="presParOf" srcId="{13203D31-D7EE-4513-8F74-066428BC382E}" destId="{CE25416B-0F3C-4FA2-A985-B169B749B0CF}" srcOrd="1" destOrd="0" presId="urn:microsoft.com/office/officeart/2005/8/layout/hierarchy5"/>
    <dgm:cxn modelId="{F8B73304-4AF8-483D-83D4-4D6E4E3D544C}" type="presParOf" srcId="{7F399753-878A-40F5-8719-9874A67ECF7B}" destId="{3B00BB52-3519-44C1-8A17-158C6FC0A39D}" srcOrd="4" destOrd="0" presId="urn:microsoft.com/office/officeart/2005/8/layout/hierarchy5"/>
    <dgm:cxn modelId="{0189CAA6-5480-4330-8C0E-D6D790A4315A}" type="presParOf" srcId="{3B00BB52-3519-44C1-8A17-158C6FC0A39D}" destId="{43EAD922-D538-4DBE-949F-AF3CB1F5A439}" srcOrd="0" destOrd="0" presId="urn:microsoft.com/office/officeart/2005/8/layout/hierarchy5"/>
    <dgm:cxn modelId="{54725EAB-7ED0-4993-9303-E404A13AC201}" type="presParOf" srcId="{7F399753-878A-40F5-8719-9874A67ECF7B}" destId="{9EA96BAC-CC3D-4DC5-9F86-5B8A0419D1F1}" srcOrd="5" destOrd="0" presId="urn:microsoft.com/office/officeart/2005/8/layout/hierarchy5"/>
    <dgm:cxn modelId="{E89162A2-8B7C-491B-A6ED-6029C792FB30}" type="presParOf" srcId="{9EA96BAC-CC3D-4DC5-9F86-5B8A0419D1F1}" destId="{AA72FE0D-5A87-4F1E-B794-A34AA210518E}" srcOrd="0" destOrd="0" presId="urn:microsoft.com/office/officeart/2005/8/layout/hierarchy5"/>
    <dgm:cxn modelId="{C3277E42-031A-4560-8043-927E44CE2EB3}" type="presParOf" srcId="{9EA96BAC-CC3D-4DC5-9F86-5B8A0419D1F1}" destId="{1CC66838-C3BB-4F63-8DE3-AF70905D42B8}" srcOrd="1" destOrd="0" presId="urn:microsoft.com/office/officeart/2005/8/layout/hierarchy5"/>
    <dgm:cxn modelId="{BF0834A1-229E-48E1-BA35-5FA02F51C982}" type="presParOf" srcId="{1CC66838-C3BB-4F63-8DE3-AF70905D42B8}" destId="{49025AEE-4B85-49D9-A5F2-65645825CE3F}" srcOrd="0" destOrd="0" presId="urn:microsoft.com/office/officeart/2005/8/layout/hierarchy5"/>
    <dgm:cxn modelId="{153C9917-6848-4A18-8D22-DE476410F657}" type="presParOf" srcId="{49025AEE-4B85-49D9-A5F2-65645825CE3F}" destId="{174F56A8-2C07-420D-A86A-6F9CDFEBFF43}" srcOrd="0" destOrd="0" presId="urn:microsoft.com/office/officeart/2005/8/layout/hierarchy5"/>
    <dgm:cxn modelId="{97D1642A-D98A-4F4E-8355-2351C5BE0705}" type="presParOf" srcId="{1CC66838-C3BB-4F63-8DE3-AF70905D42B8}" destId="{581952CE-8F00-4158-B0AC-C2BB364C81BA}" srcOrd="1" destOrd="0" presId="urn:microsoft.com/office/officeart/2005/8/layout/hierarchy5"/>
    <dgm:cxn modelId="{DABDEDF3-E74F-4720-AE73-71380AF9CBC1}" type="presParOf" srcId="{581952CE-8F00-4158-B0AC-C2BB364C81BA}" destId="{847C1A11-B779-4928-A208-A0461070E8F8}" srcOrd="0" destOrd="0" presId="urn:microsoft.com/office/officeart/2005/8/layout/hierarchy5"/>
    <dgm:cxn modelId="{A56FBC26-1361-4A06-ACF5-12E0D5D111A9}" type="presParOf" srcId="{581952CE-8F00-4158-B0AC-C2BB364C81BA}" destId="{6E8D1FE0-172F-4061-9C38-F94C7A13A8CB}" srcOrd="1" destOrd="0" presId="urn:microsoft.com/office/officeart/2005/8/layout/hierarchy5"/>
    <dgm:cxn modelId="{04F2FFDB-8640-4AC7-A348-FABD2A9AF154}" type="presParOf" srcId="{7F399753-878A-40F5-8719-9874A67ECF7B}" destId="{3C0C8AA8-C00C-4892-A90F-BAF64634899A}" srcOrd="6" destOrd="0" presId="urn:microsoft.com/office/officeart/2005/8/layout/hierarchy5"/>
    <dgm:cxn modelId="{2060D343-D76A-4F17-85AD-1D6356BDBC4C}" type="presParOf" srcId="{3C0C8AA8-C00C-4892-A90F-BAF64634899A}" destId="{715745EC-198D-4FF0-9D36-2077A1C5A8E0}" srcOrd="0" destOrd="0" presId="urn:microsoft.com/office/officeart/2005/8/layout/hierarchy5"/>
    <dgm:cxn modelId="{324EAEE4-EFDD-4C2F-BB15-EC28F9B437FF}" type="presParOf" srcId="{7F399753-878A-40F5-8719-9874A67ECF7B}" destId="{768FF17D-B844-432F-B33C-7576C27A902A}" srcOrd="7" destOrd="0" presId="urn:microsoft.com/office/officeart/2005/8/layout/hierarchy5"/>
    <dgm:cxn modelId="{7CDE88E3-7945-42D0-A382-1120BD41F151}" type="presParOf" srcId="{768FF17D-B844-432F-B33C-7576C27A902A}" destId="{8B977A73-8F62-457E-A0AA-9BBDF2EBB2AB}" srcOrd="0" destOrd="0" presId="urn:microsoft.com/office/officeart/2005/8/layout/hierarchy5"/>
    <dgm:cxn modelId="{7FE78238-7BAB-4B85-9A04-1B5D4BFBC263}" type="presParOf" srcId="{768FF17D-B844-432F-B33C-7576C27A902A}" destId="{581F3998-E1F1-48B6-AF98-2398198F5FD1}" srcOrd="1" destOrd="0" presId="urn:microsoft.com/office/officeart/2005/8/layout/hierarchy5"/>
    <dgm:cxn modelId="{63D7BEE2-8A24-4F7C-AF7F-577BF4DB0DE4}" type="presParOf" srcId="{581F3998-E1F1-48B6-AF98-2398198F5FD1}" destId="{D09D72E6-28C3-45BC-9049-D105F2AF1FE8}" srcOrd="0" destOrd="0" presId="urn:microsoft.com/office/officeart/2005/8/layout/hierarchy5"/>
    <dgm:cxn modelId="{C4A6B7DD-24DF-4BE2-B0F1-0F0816256677}" type="presParOf" srcId="{D09D72E6-28C3-45BC-9049-D105F2AF1FE8}" destId="{C3B169CC-8D29-456A-8FD1-6C2B72A6F2BE}" srcOrd="0" destOrd="0" presId="urn:microsoft.com/office/officeart/2005/8/layout/hierarchy5"/>
    <dgm:cxn modelId="{4F383D05-C206-4F49-A7AA-157C69347295}" type="presParOf" srcId="{581F3998-E1F1-48B6-AF98-2398198F5FD1}" destId="{0D8715DF-1339-4135-935F-1AC07FB20FF2}" srcOrd="1" destOrd="0" presId="urn:microsoft.com/office/officeart/2005/8/layout/hierarchy5"/>
    <dgm:cxn modelId="{A5B3E553-BF3F-4E46-8B81-47A8ADE1B32A}" type="presParOf" srcId="{0D8715DF-1339-4135-935F-1AC07FB20FF2}" destId="{EE3D2601-33C7-42CE-8F22-A7CF7A48D96D}" srcOrd="0" destOrd="0" presId="urn:microsoft.com/office/officeart/2005/8/layout/hierarchy5"/>
    <dgm:cxn modelId="{4F6465C0-3376-407B-9B04-F31C3DD6AEB0}" type="presParOf" srcId="{0D8715DF-1339-4135-935F-1AC07FB20FF2}" destId="{67AD9FEB-E394-4B1C-B31F-14A8EEA6852A}" srcOrd="1" destOrd="0" presId="urn:microsoft.com/office/officeart/2005/8/layout/hierarchy5"/>
    <dgm:cxn modelId="{D5C85DB2-FBA2-48E8-9557-122F167FE894}" type="presParOf" srcId="{E1CA8784-1829-4A0D-8390-50603D7AF7B2}" destId="{0D988FD0-E082-4C13-8066-CF270F802C25}" srcOrd="2" destOrd="0" presId="urn:microsoft.com/office/officeart/2005/8/layout/hierarchy5"/>
    <dgm:cxn modelId="{4C3323EB-C0A9-4991-A2E4-D0071ED89B31}" type="presParOf" srcId="{0D988FD0-E082-4C13-8066-CF270F802C25}" destId="{34CC249D-7352-4C73-A7BF-C6D25810A7DC}" srcOrd="0" destOrd="0" presId="urn:microsoft.com/office/officeart/2005/8/layout/hierarchy5"/>
    <dgm:cxn modelId="{FCF71931-CAD2-4268-B7BD-E0E14F4A7AB3}" type="presParOf" srcId="{E1CA8784-1829-4A0D-8390-50603D7AF7B2}" destId="{5EB9E142-D01D-4F82-A99F-63335D2E299B}" srcOrd="3" destOrd="0" presId="urn:microsoft.com/office/officeart/2005/8/layout/hierarchy5"/>
    <dgm:cxn modelId="{0A34F5E0-6FFF-4DAB-AED8-F6465D72E1DE}" type="presParOf" srcId="{5EB9E142-D01D-4F82-A99F-63335D2E299B}" destId="{848B7372-6E75-4848-B38E-4DBE59E654A6}" srcOrd="0" destOrd="0" presId="urn:microsoft.com/office/officeart/2005/8/layout/hierarchy5"/>
    <dgm:cxn modelId="{E0270F22-E198-4B06-AABF-C22EB7F1E4D1}" type="presParOf" srcId="{5EB9E142-D01D-4F82-A99F-63335D2E299B}" destId="{1AC58B23-3E7E-4B23-BD94-4059376D053E}" srcOrd="1" destOrd="0" presId="urn:microsoft.com/office/officeart/2005/8/layout/hierarchy5"/>
    <dgm:cxn modelId="{A9AE2A31-551F-4A1F-8E4A-E0874B2E8D61}" type="presParOf" srcId="{F7CA949C-6A98-40D3-AC7F-B1C95DFEAE3F}" destId="{28073C7F-7EA9-47D0-A047-F75C7B9A29CA}" srcOrd="1" destOrd="0" presId="urn:microsoft.com/office/officeart/2005/8/layout/hierarchy5"/>
    <dgm:cxn modelId="{FB52A88A-801A-478B-B193-2F3BB09BF2C5}" type="presParOf" srcId="{28073C7F-7EA9-47D0-A047-F75C7B9A29CA}" destId="{14122D54-2E49-4BC6-80A3-1532A7E6C8EF}" srcOrd="0" destOrd="0" presId="urn:microsoft.com/office/officeart/2005/8/layout/hierarchy5"/>
    <dgm:cxn modelId="{4771C6F1-75B0-440D-9EBA-FC9F5FD1B8EB}" type="presParOf" srcId="{14122D54-2E49-4BC6-80A3-1532A7E6C8EF}" destId="{39AFE3E3-0023-4FA1-BB8B-05DF8B72C57B}" srcOrd="0" destOrd="0" presId="urn:microsoft.com/office/officeart/2005/8/layout/hierarchy5"/>
    <dgm:cxn modelId="{22F4BFCB-C65D-430B-A596-2DE3128634ED}" type="presParOf" srcId="{14122D54-2E49-4BC6-80A3-1532A7E6C8EF}" destId="{75038C4A-82CF-418A-B710-CE670EB1C523}" srcOrd="1" destOrd="0" presId="urn:microsoft.com/office/officeart/2005/8/layout/hierarchy5"/>
    <dgm:cxn modelId="{30E5D2A2-C8D7-4A49-9B61-716AD3B90383}" type="presParOf" srcId="{28073C7F-7EA9-47D0-A047-F75C7B9A29CA}" destId="{79260DA4-E7B9-464E-A66C-26E4CCE73286}" srcOrd="1" destOrd="0" presId="urn:microsoft.com/office/officeart/2005/8/layout/hierarchy5"/>
    <dgm:cxn modelId="{41409655-8252-4EB5-9B5F-29988BF942C5}" type="presParOf" srcId="{79260DA4-E7B9-464E-A66C-26E4CCE73286}" destId="{1B5EA171-E665-4A68-B712-0E87D14A81D4}" srcOrd="0" destOrd="0" presId="urn:microsoft.com/office/officeart/2005/8/layout/hierarchy5"/>
    <dgm:cxn modelId="{BDD0F9D0-1B60-40A7-BE6F-30251E6F2674}" type="presParOf" srcId="{28073C7F-7EA9-47D0-A047-F75C7B9A29CA}" destId="{4AA0E80D-1544-47AE-9516-A5B6835C64F3}" srcOrd="2" destOrd="0" presId="urn:microsoft.com/office/officeart/2005/8/layout/hierarchy5"/>
    <dgm:cxn modelId="{95B8AD07-88D6-4F89-AD4D-3D0E4697DF6F}" type="presParOf" srcId="{4AA0E80D-1544-47AE-9516-A5B6835C64F3}" destId="{4AAB18AF-1D32-4062-8F6E-A482FB273D94}" srcOrd="0" destOrd="0" presId="urn:microsoft.com/office/officeart/2005/8/layout/hierarchy5"/>
    <dgm:cxn modelId="{F568494A-DD14-4E1D-A69C-E15E16FC5E97}" type="presParOf" srcId="{4AA0E80D-1544-47AE-9516-A5B6835C64F3}" destId="{69F767F2-DAC8-49B0-8F5B-9A1E276AD5C7}" srcOrd="1" destOrd="0" presId="urn:microsoft.com/office/officeart/2005/8/layout/hierarchy5"/>
    <dgm:cxn modelId="{2F89A9CD-2B04-4093-B0EA-2CA3A5962FCF}" type="presParOf" srcId="{28073C7F-7EA9-47D0-A047-F75C7B9A29CA}" destId="{AD6D63A0-4B16-488B-BBC5-4DB2A02D112E}" srcOrd="3" destOrd="0" presId="urn:microsoft.com/office/officeart/2005/8/layout/hierarchy5"/>
    <dgm:cxn modelId="{7CCE1D1A-61A5-42EB-8B7D-4F1CE3E82A59}" type="presParOf" srcId="{AD6D63A0-4B16-488B-BBC5-4DB2A02D112E}" destId="{531C12A8-E2BD-491C-8431-59F2863452B9}" srcOrd="0" destOrd="0" presId="urn:microsoft.com/office/officeart/2005/8/layout/hierarchy5"/>
    <dgm:cxn modelId="{23BE25D4-DF10-4F9F-BBBF-C05AEC0F01F3}" type="presParOf" srcId="{28073C7F-7EA9-47D0-A047-F75C7B9A29CA}" destId="{6B9C8E0E-E5B2-4C65-906B-A77CA417211F}" srcOrd="4" destOrd="0" presId="urn:microsoft.com/office/officeart/2005/8/layout/hierarchy5"/>
    <dgm:cxn modelId="{16D166F0-FBF8-419A-A45C-E50D2A4F8619}" type="presParOf" srcId="{6B9C8E0E-E5B2-4C65-906B-A77CA417211F}" destId="{E2BCEB00-CCA0-4475-AE32-C01CDE31FEF9}" srcOrd="0" destOrd="0" presId="urn:microsoft.com/office/officeart/2005/8/layout/hierarchy5"/>
    <dgm:cxn modelId="{1C5670AB-387B-4C9B-9D2F-515388C271ED}" type="presParOf" srcId="{6B9C8E0E-E5B2-4C65-906B-A77CA417211F}" destId="{D45417D3-015D-4BF8-8CE8-FA82B1D01DA2}" srcOrd="1" destOrd="0" presId="urn:microsoft.com/office/officeart/2005/8/layout/hierarchy5"/>
    <dgm:cxn modelId="{76671B54-1836-4A5E-BA27-1099437EB9AF}" type="presParOf" srcId="{28073C7F-7EA9-47D0-A047-F75C7B9A29CA}" destId="{443669A1-ECE4-4D4E-AC3F-9F2C59D43BED}" srcOrd="5" destOrd="0" presId="urn:microsoft.com/office/officeart/2005/8/layout/hierarchy5"/>
    <dgm:cxn modelId="{39393C95-C418-4A39-95DA-A9F5B1A8B34A}" type="presParOf" srcId="{443669A1-ECE4-4D4E-AC3F-9F2C59D43BED}" destId="{5EF9DDBA-6E30-44C6-BCDE-22202DAEC28B}" srcOrd="0" destOrd="0" presId="urn:microsoft.com/office/officeart/2005/8/layout/hierarchy5"/>
    <dgm:cxn modelId="{732EBF0C-9912-432F-9540-77647B0AD6B0}" type="presParOf" srcId="{28073C7F-7EA9-47D0-A047-F75C7B9A29CA}" destId="{1ACF7448-CA41-4AE8-8C98-EF1171B80401}" srcOrd="6" destOrd="0" presId="urn:microsoft.com/office/officeart/2005/8/layout/hierarchy5"/>
    <dgm:cxn modelId="{851BAB59-51E4-46AA-A65A-557EED1F9420}" type="presParOf" srcId="{1ACF7448-CA41-4AE8-8C98-EF1171B80401}" destId="{FF84919B-1937-4EA9-A8CD-4FD9B84E0286}" srcOrd="0" destOrd="0" presId="urn:microsoft.com/office/officeart/2005/8/layout/hierarchy5"/>
    <dgm:cxn modelId="{E2BACFB5-5370-4E6F-A263-45DCC76F1C37}" type="presParOf" srcId="{1ACF7448-CA41-4AE8-8C98-EF1171B80401}" destId="{AD437C2B-47F6-4CF5-9063-48E565EB9216}"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4919B-1937-4EA9-A8CD-4FD9B84E0286}">
      <dsp:nvSpPr>
        <dsp:cNvPr id="0" name=""/>
        <dsp:cNvSpPr/>
      </dsp:nvSpPr>
      <dsp:spPr>
        <a:xfrm>
          <a:off x="6735024" y="0"/>
          <a:ext cx="1856911" cy="52209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Deployment (</a:t>
          </a:r>
          <a:r>
            <a:rPr lang="en-US" sz="2100" kern="1200" dirty="0">
              <a:solidFill>
                <a:srgbClr val="002060"/>
              </a:solidFill>
            </a:rPr>
            <a:t>True-Up</a:t>
          </a:r>
          <a:r>
            <a:rPr lang="en-US" sz="2100" kern="1200" dirty="0"/>
            <a:t>)</a:t>
          </a:r>
        </a:p>
      </dsp:txBody>
      <dsp:txXfrm>
        <a:off x="6735024" y="0"/>
        <a:ext cx="1856911" cy="1566291"/>
      </dsp:txXfrm>
    </dsp:sp>
    <dsp:sp modelId="{E2BCEB00-CCA0-4475-AE32-C01CDE31FEF9}">
      <dsp:nvSpPr>
        <dsp:cNvPr id="0" name=""/>
        <dsp:cNvSpPr/>
      </dsp:nvSpPr>
      <dsp:spPr>
        <a:xfrm>
          <a:off x="4568627" y="0"/>
          <a:ext cx="1856911" cy="52209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Hour-Ahead Commitment</a:t>
          </a:r>
        </a:p>
      </dsp:txBody>
      <dsp:txXfrm>
        <a:off x="4568627" y="0"/>
        <a:ext cx="1856911" cy="1566291"/>
      </dsp:txXfrm>
    </dsp:sp>
    <dsp:sp modelId="{4AAB18AF-1D32-4062-8F6E-A482FB273D94}">
      <dsp:nvSpPr>
        <dsp:cNvPr id="0" name=""/>
        <dsp:cNvSpPr/>
      </dsp:nvSpPr>
      <dsp:spPr>
        <a:xfrm>
          <a:off x="2402230" y="0"/>
          <a:ext cx="1856911" cy="52209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Day-Ahead Commitment</a:t>
          </a:r>
        </a:p>
      </dsp:txBody>
      <dsp:txXfrm>
        <a:off x="2402230" y="0"/>
        <a:ext cx="1856911" cy="1566291"/>
      </dsp:txXfrm>
    </dsp:sp>
    <dsp:sp modelId="{39AFE3E3-0023-4FA1-BB8B-05DF8B72C57B}">
      <dsp:nvSpPr>
        <dsp:cNvPr id="0" name=""/>
        <dsp:cNvSpPr/>
      </dsp:nvSpPr>
      <dsp:spPr>
        <a:xfrm>
          <a:off x="235834" y="0"/>
          <a:ext cx="1856911" cy="52209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Weekly Forecast</a:t>
          </a:r>
        </a:p>
      </dsp:txBody>
      <dsp:txXfrm>
        <a:off x="235834" y="0"/>
        <a:ext cx="1856911" cy="1566291"/>
      </dsp:txXfrm>
    </dsp:sp>
    <dsp:sp modelId="{8D1BA883-75BC-4B0E-B426-8B9926B7686B}">
      <dsp:nvSpPr>
        <dsp:cNvPr id="0" name=""/>
        <dsp:cNvSpPr/>
      </dsp:nvSpPr>
      <dsp:spPr>
        <a:xfrm>
          <a:off x="390576" y="334723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October</a:t>
          </a:r>
        </a:p>
      </dsp:txBody>
      <dsp:txXfrm>
        <a:off x="413237" y="3369900"/>
        <a:ext cx="1502104" cy="728391"/>
      </dsp:txXfrm>
    </dsp:sp>
    <dsp:sp modelId="{4E555F5C-CE48-4D90-AD78-46D6695D3926}">
      <dsp:nvSpPr>
        <dsp:cNvPr id="0" name=""/>
        <dsp:cNvSpPr/>
      </dsp:nvSpPr>
      <dsp:spPr>
        <a:xfrm rot="19457599">
          <a:off x="1866356" y="3498316"/>
          <a:ext cx="762264" cy="26674"/>
        </a:xfrm>
        <a:custGeom>
          <a:avLst/>
          <a:gdLst/>
          <a:ahLst/>
          <a:cxnLst/>
          <a:rect l="0" t="0" r="0" b="0"/>
          <a:pathLst>
            <a:path>
              <a:moveTo>
                <a:pt x="0" y="13337"/>
              </a:moveTo>
              <a:lnTo>
                <a:pt x="762264" y="13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8431" y="3492596"/>
        <a:ext cx="38113" cy="38113"/>
      </dsp:txXfrm>
    </dsp:sp>
    <dsp:sp modelId="{261C38F1-6CBF-4AB9-A51E-3ADCA047D177}">
      <dsp:nvSpPr>
        <dsp:cNvPr id="0" name=""/>
        <dsp:cNvSpPr/>
      </dsp:nvSpPr>
      <dsp:spPr>
        <a:xfrm>
          <a:off x="2556973" y="2902354"/>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Commit for Monday, Plan for Tuesday through Sunday</a:t>
          </a:r>
        </a:p>
      </dsp:txBody>
      <dsp:txXfrm>
        <a:off x="2579634" y="2925015"/>
        <a:ext cx="1502104" cy="728391"/>
      </dsp:txXfrm>
    </dsp:sp>
    <dsp:sp modelId="{406944EE-1446-4392-BA89-41E3F9DF6CCB}">
      <dsp:nvSpPr>
        <dsp:cNvPr id="0" name=""/>
        <dsp:cNvSpPr/>
      </dsp:nvSpPr>
      <dsp:spPr>
        <a:xfrm rot="17692822">
          <a:off x="3678285" y="2608546"/>
          <a:ext cx="1471199" cy="26674"/>
        </a:xfrm>
        <a:custGeom>
          <a:avLst/>
          <a:gdLst/>
          <a:ahLst/>
          <a:cxnLst/>
          <a:rect l="0" t="0" r="0" b="0"/>
          <a:pathLst>
            <a:path>
              <a:moveTo>
                <a:pt x="0" y="13337"/>
              </a:moveTo>
              <a:lnTo>
                <a:pt x="1471199"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77105" y="2585103"/>
        <a:ext cx="73559" cy="73559"/>
      </dsp:txXfrm>
    </dsp:sp>
    <dsp:sp modelId="{7125840D-1189-4B89-A0A2-85091397D349}">
      <dsp:nvSpPr>
        <dsp:cNvPr id="0" name=""/>
        <dsp:cNvSpPr/>
      </dsp:nvSpPr>
      <dsp:spPr>
        <a:xfrm>
          <a:off x="4723370" y="156769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Commit for Hour 1, Plan for Hours 2 through 24</a:t>
          </a:r>
        </a:p>
      </dsp:txBody>
      <dsp:txXfrm>
        <a:off x="4746031" y="1590360"/>
        <a:ext cx="1502104" cy="728391"/>
      </dsp:txXfrm>
    </dsp:sp>
    <dsp:sp modelId="{82F13BFB-74A0-4942-88A2-6CFC4AAABBBD}">
      <dsp:nvSpPr>
        <dsp:cNvPr id="0" name=""/>
        <dsp:cNvSpPr/>
      </dsp:nvSpPr>
      <dsp:spPr>
        <a:xfrm>
          <a:off x="6270796" y="1941218"/>
          <a:ext cx="618970" cy="26674"/>
        </a:xfrm>
        <a:custGeom>
          <a:avLst/>
          <a:gdLst/>
          <a:ahLst/>
          <a:cxnLst/>
          <a:rect l="0" t="0" r="0" b="0"/>
          <a:pathLst>
            <a:path>
              <a:moveTo>
                <a:pt x="0" y="13337"/>
              </a:moveTo>
              <a:lnTo>
                <a:pt x="618970"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64807" y="1939081"/>
        <a:ext cx="30948" cy="30948"/>
      </dsp:txXfrm>
    </dsp:sp>
    <dsp:sp modelId="{1E5BD5DB-0988-4068-B4AE-127B0947EB10}">
      <dsp:nvSpPr>
        <dsp:cNvPr id="0" name=""/>
        <dsp:cNvSpPr/>
      </dsp:nvSpPr>
      <dsp:spPr>
        <a:xfrm>
          <a:off x="6889766" y="156769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Account for energy, reserves, and for fuel usage in Hour 1</a:t>
          </a:r>
        </a:p>
      </dsp:txBody>
      <dsp:txXfrm>
        <a:off x="6912427" y="1590360"/>
        <a:ext cx="1502104" cy="728391"/>
      </dsp:txXfrm>
    </dsp:sp>
    <dsp:sp modelId="{CBC9086C-F111-42B2-83D1-B4576D181D44}">
      <dsp:nvSpPr>
        <dsp:cNvPr id="0" name=""/>
        <dsp:cNvSpPr/>
      </dsp:nvSpPr>
      <dsp:spPr>
        <a:xfrm rot="19457599">
          <a:off x="4032752" y="3053431"/>
          <a:ext cx="762264" cy="26674"/>
        </a:xfrm>
        <a:custGeom>
          <a:avLst/>
          <a:gdLst/>
          <a:ahLst/>
          <a:cxnLst/>
          <a:rect l="0" t="0" r="0" b="0"/>
          <a:pathLst>
            <a:path>
              <a:moveTo>
                <a:pt x="0" y="13337"/>
              </a:moveTo>
              <a:lnTo>
                <a:pt x="762264"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4828" y="3047711"/>
        <a:ext cx="38113" cy="38113"/>
      </dsp:txXfrm>
    </dsp:sp>
    <dsp:sp modelId="{EED60FEB-0020-4417-816F-06E29652DB29}">
      <dsp:nvSpPr>
        <dsp:cNvPr id="0" name=""/>
        <dsp:cNvSpPr/>
      </dsp:nvSpPr>
      <dsp:spPr>
        <a:xfrm>
          <a:off x="4723370" y="245746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Commit for Hour 2, Plan for Hours 2 through 24 and Hour 1 of next day.</a:t>
          </a:r>
        </a:p>
      </dsp:txBody>
      <dsp:txXfrm>
        <a:off x="4746031" y="2480130"/>
        <a:ext cx="1502104" cy="728391"/>
      </dsp:txXfrm>
    </dsp:sp>
    <dsp:sp modelId="{A3F50800-F025-4F6B-B191-C06207691DD8}">
      <dsp:nvSpPr>
        <dsp:cNvPr id="0" name=""/>
        <dsp:cNvSpPr/>
      </dsp:nvSpPr>
      <dsp:spPr>
        <a:xfrm>
          <a:off x="6270796" y="2830988"/>
          <a:ext cx="618970" cy="26674"/>
        </a:xfrm>
        <a:custGeom>
          <a:avLst/>
          <a:gdLst/>
          <a:ahLst/>
          <a:cxnLst/>
          <a:rect l="0" t="0" r="0" b="0"/>
          <a:pathLst>
            <a:path>
              <a:moveTo>
                <a:pt x="0" y="13337"/>
              </a:moveTo>
              <a:lnTo>
                <a:pt x="618970"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64807" y="2828851"/>
        <a:ext cx="30948" cy="30948"/>
      </dsp:txXfrm>
    </dsp:sp>
    <dsp:sp modelId="{B58E909B-48AE-4229-BE83-B19BF2B3BAE8}">
      <dsp:nvSpPr>
        <dsp:cNvPr id="0" name=""/>
        <dsp:cNvSpPr/>
      </dsp:nvSpPr>
      <dsp:spPr>
        <a:xfrm>
          <a:off x="6889766" y="245746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Account for energy, reserves, and for fuel usage in Hour 2.</a:t>
          </a:r>
        </a:p>
      </dsp:txBody>
      <dsp:txXfrm>
        <a:off x="6912427" y="2480130"/>
        <a:ext cx="1502104" cy="728391"/>
      </dsp:txXfrm>
    </dsp:sp>
    <dsp:sp modelId="{3B00BB52-3519-44C1-8A17-158C6FC0A39D}">
      <dsp:nvSpPr>
        <dsp:cNvPr id="0" name=""/>
        <dsp:cNvSpPr/>
      </dsp:nvSpPr>
      <dsp:spPr>
        <a:xfrm rot="2142401">
          <a:off x="4032752" y="3498316"/>
          <a:ext cx="762264" cy="26674"/>
        </a:xfrm>
        <a:custGeom>
          <a:avLst/>
          <a:gdLst/>
          <a:ahLst/>
          <a:cxnLst/>
          <a:rect l="0" t="0" r="0" b="0"/>
          <a:pathLst>
            <a:path>
              <a:moveTo>
                <a:pt x="0" y="13337"/>
              </a:moveTo>
              <a:lnTo>
                <a:pt x="762264"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4828" y="3492596"/>
        <a:ext cx="38113" cy="38113"/>
      </dsp:txXfrm>
    </dsp:sp>
    <dsp:sp modelId="{AA72FE0D-5A87-4F1E-B794-A34AA210518E}">
      <dsp:nvSpPr>
        <dsp:cNvPr id="0" name=""/>
        <dsp:cNvSpPr/>
      </dsp:nvSpPr>
      <dsp:spPr>
        <a:xfrm>
          <a:off x="4723370" y="334723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t>
          </a:r>
        </a:p>
      </dsp:txBody>
      <dsp:txXfrm>
        <a:off x="4746031" y="3369900"/>
        <a:ext cx="1502104" cy="728391"/>
      </dsp:txXfrm>
    </dsp:sp>
    <dsp:sp modelId="{49025AEE-4B85-49D9-A5F2-65645825CE3F}">
      <dsp:nvSpPr>
        <dsp:cNvPr id="0" name=""/>
        <dsp:cNvSpPr/>
      </dsp:nvSpPr>
      <dsp:spPr>
        <a:xfrm>
          <a:off x="6270796" y="3720758"/>
          <a:ext cx="618970" cy="26674"/>
        </a:xfrm>
        <a:custGeom>
          <a:avLst/>
          <a:gdLst/>
          <a:ahLst/>
          <a:cxnLst/>
          <a:rect l="0" t="0" r="0" b="0"/>
          <a:pathLst>
            <a:path>
              <a:moveTo>
                <a:pt x="0" y="13337"/>
              </a:moveTo>
              <a:lnTo>
                <a:pt x="618970"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64807" y="3718621"/>
        <a:ext cx="30948" cy="30948"/>
      </dsp:txXfrm>
    </dsp:sp>
    <dsp:sp modelId="{847C1A11-B779-4928-A208-A0461070E8F8}">
      <dsp:nvSpPr>
        <dsp:cNvPr id="0" name=""/>
        <dsp:cNvSpPr/>
      </dsp:nvSpPr>
      <dsp:spPr>
        <a:xfrm>
          <a:off x="6889766" y="334723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t>
          </a:r>
        </a:p>
      </dsp:txBody>
      <dsp:txXfrm>
        <a:off x="6912427" y="3369900"/>
        <a:ext cx="1502104" cy="728391"/>
      </dsp:txXfrm>
    </dsp:sp>
    <dsp:sp modelId="{3C0C8AA8-C00C-4892-A90F-BAF64634899A}">
      <dsp:nvSpPr>
        <dsp:cNvPr id="0" name=""/>
        <dsp:cNvSpPr/>
      </dsp:nvSpPr>
      <dsp:spPr>
        <a:xfrm rot="3907178">
          <a:off x="3678285" y="3943201"/>
          <a:ext cx="1471199" cy="26674"/>
        </a:xfrm>
        <a:custGeom>
          <a:avLst/>
          <a:gdLst/>
          <a:ahLst/>
          <a:cxnLst/>
          <a:rect l="0" t="0" r="0" b="0"/>
          <a:pathLst>
            <a:path>
              <a:moveTo>
                <a:pt x="0" y="13337"/>
              </a:moveTo>
              <a:lnTo>
                <a:pt x="1471199"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77105" y="3919758"/>
        <a:ext cx="73559" cy="73559"/>
      </dsp:txXfrm>
    </dsp:sp>
    <dsp:sp modelId="{8B977A73-8F62-457E-A0AA-9BBDF2EBB2AB}">
      <dsp:nvSpPr>
        <dsp:cNvPr id="0" name=""/>
        <dsp:cNvSpPr/>
      </dsp:nvSpPr>
      <dsp:spPr>
        <a:xfrm>
          <a:off x="4723370" y="423700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Commit for Hour 24, Plan for Hours 1 through 23 of next day</a:t>
          </a:r>
        </a:p>
      </dsp:txBody>
      <dsp:txXfrm>
        <a:off x="4746031" y="4259670"/>
        <a:ext cx="1502104" cy="728391"/>
      </dsp:txXfrm>
    </dsp:sp>
    <dsp:sp modelId="{D09D72E6-28C3-45BC-9049-D105F2AF1FE8}">
      <dsp:nvSpPr>
        <dsp:cNvPr id="0" name=""/>
        <dsp:cNvSpPr/>
      </dsp:nvSpPr>
      <dsp:spPr>
        <a:xfrm>
          <a:off x="6270796" y="4610528"/>
          <a:ext cx="618970" cy="26674"/>
        </a:xfrm>
        <a:custGeom>
          <a:avLst/>
          <a:gdLst/>
          <a:ahLst/>
          <a:cxnLst/>
          <a:rect l="0" t="0" r="0" b="0"/>
          <a:pathLst>
            <a:path>
              <a:moveTo>
                <a:pt x="0" y="13337"/>
              </a:moveTo>
              <a:lnTo>
                <a:pt x="618970" y="13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64807" y="4608391"/>
        <a:ext cx="30948" cy="30948"/>
      </dsp:txXfrm>
    </dsp:sp>
    <dsp:sp modelId="{EE3D2601-33C7-42CE-8F22-A7CF7A48D96D}">
      <dsp:nvSpPr>
        <dsp:cNvPr id="0" name=""/>
        <dsp:cNvSpPr/>
      </dsp:nvSpPr>
      <dsp:spPr>
        <a:xfrm>
          <a:off x="6889766" y="4237009"/>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Account for energy, reserves, and for fuel usage in Hour 24.</a:t>
          </a:r>
        </a:p>
      </dsp:txBody>
      <dsp:txXfrm>
        <a:off x="6912427" y="4259670"/>
        <a:ext cx="1502104" cy="728391"/>
      </dsp:txXfrm>
    </dsp:sp>
    <dsp:sp modelId="{0D988FD0-E082-4C13-8066-CF270F802C25}">
      <dsp:nvSpPr>
        <dsp:cNvPr id="0" name=""/>
        <dsp:cNvSpPr/>
      </dsp:nvSpPr>
      <dsp:spPr>
        <a:xfrm rot="2142401">
          <a:off x="1866356" y="3943201"/>
          <a:ext cx="762264" cy="26674"/>
        </a:xfrm>
        <a:custGeom>
          <a:avLst/>
          <a:gdLst/>
          <a:ahLst/>
          <a:cxnLst/>
          <a:rect l="0" t="0" r="0" b="0"/>
          <a:pathLst>
            <a:path>
              <a:moveTo>
                <a:pt x="0" y="13337"/>
              </a:moveTo>
              <a:lnTo>
                <a:pt x="762264" y="13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8431" y="3937482"/>
        <a:ext cx="38113" cy="38113"/>
      </dsp:txXfrm>
    </dsp:sp>
    <dsp:sp modelId="{848B7372-6E75-4848-B38E-4DBE59E654A6}">
      <dsp:nvSpPr>
        <dsp:cNvPr id="0" name=""/>
        <dsp:cNvSpPr/>
      </dsp:nvSpPr>
      <dsp:spPr>
        <a:xfrm>
          <a:off x="2556973" y="3792124"/>
          <a:ext cx="1547426" cy="773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Commit for Tuesday, Wednesday through Sunday.</a:t>
          </a:r>
        </a:p>
      </dsp:txBody>
      <dsp:txXfrm>
        <a:off x="2579634" y="3814785"/>
        <a:ext cx="1502104" cy="7283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84EA38-4798-4A87-875B-03623B9664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B850DD-E09B-487F-B360-9E3DFD032E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153063-31EF-47FD-9996-E93D007F51CB}" type="datetimeFigureOut">
              <a:rPr lang="en-US" smtClean="0"/>
              <a:t>7/30/2021</a:t>
            </a:fld>
            <a:endParaRPr lang="en-US"/>
          </a:p>
        </p:txBody>
      </p:sp>
      <p:sp>
        <p:nvSpPr>
          <p:cNvPr id="4" name="Footer Placeholder 3">
            <a:extLst>
              <a:ext uri="{FF2B5EF4-FFF2-40B4-BE49-F238E27FC236}">
                <a16:creationId xmlns:a16="http://schemas.microsoft.com/office/drawing/2014/main" id="{DDD6AC49-FA45-47B8-B3CC-A816E53629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6CEE50-364E-4B91-906C-48DD6B3960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0A6ABD-EEEE-4D9A-8917-D5DEDAE12390}" type="slidenum">
              <a:rPr lang="en-US" smtClean="0"/>
              <a:t>‹#›</a:t>
            </a:fld>
            <a:endParaRPr lang="en-US"/>
          </a:p>
        </p:txBody>
      </p:sp>
    </p:spTree>
    <p:extLst>
      <p:ext uri="{BB962C8B-B14F-4D97-AF65-F5344CB8AC3E}">
        <p14:creationId xmlns:p14="http://schemas.microsoft.com/office/powerpoint/2010/main" val="1855162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2322A-0E6A-4585-B438-4DBC653BC42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0FF7A-3566-439B-8272-B3EBB02FA857}" type="slidenum">
              <a:rPr lang="en-US" smtClean="0"/>
              <a:t>‹#›</a:t>
            </a:fld>
            <a:endParaRPr lang="en-US"/>
          </a:p>
        </p:txBody>
      </p:sp>
    </p:spTree>
    <p:extLst>
      <p:ext uri="{BB962C8B-B14F-4D97-AF65-F5344CB8AC3E}">
        <p14:creationId xmlns:p14="http://schemas.microsoft.com/office/powerpoint/2010/main" val="2704447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Needs</a:t>
            </a:r>
            <a:r>
              <a:rPr lang="en-US" b="1" baseline="0" dirty="0"/>
              <a:t> to be discussed out explicitly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1) Prevent leaving </a:t>
            </a:r>
            <a:r>
              <a:rPr lang="en-US" b="0" baseline="0" dirty="0"/>
              <a:t>important functionality behind.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Challenging because different users use the model to support a variety of analytics.</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Multiple Users </a:t>
            </a:r>
            <a:r>
              <a:rPr lang="en-US" dirty="0"/>
              <a:t>– Currently used by the Council, BPA and other regional stakeholders.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Multiple Uses</a:t>
            </a:r>
            <a:r>
              <a:rPr lang="en-US" dirty="0"/>
              <a:t> – Used for annual regional adequacy assessments, regulated hydro flow studies, and analysis of lost revenue due to hydro dispatch change.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E6B0A-3256-46AC-B314-9D2A77D2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6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Cannot study adequacy without consideration of economics</a:t>
            </a:r>
            <a:r>
              <a:rPr lang="en-US" b="1" u="sng" baseline="0" dirty="0"/>
              <a:t> in our region.</a:t>
            </a:r>
          </a:p>
          <a:p>
            <a:endParaRPr lang="en-US" baseline="0" dirty="0"/>
          </a:p>
          <a:p>
            <a:r>
              <a:rPr lang="en-US" sz="1200" b="1" dirty="0"/>
              <a:t>Time-dependent nature of the hourly hydro capability </a:t>
            </a:r>
            <a:r>
              <a:rPr lang="en-US" sz="1200" dirty="0"/>
              <a:t>– model cascading of multiple dams as part of the system dispatch </a:t>
            </a:r>
          </a:p>
          <a:p>
            <a:pPr marL="0" indent="0">
              <a:buNone/>
            </a:pPr>
            <a:endParaRPr lang="en-US" sz="1200" dirty="0"/>
          </a:p>
          <a:p>
            <a:r>
              <a:rPr lang="en-US" sz="1200" b="1" dirty="0"/>
              <a:t>Interaction between assignment of reserves and system capacity </a:t>
            </a:r>
            <a:r>
              <a:rPr lang="en-US" sz="1200" dirty="0"/>
              <a:t>– incorporate reserves into an optimized dispatch</a:t>
            </a:r>
          </a:p>
          <a:p>
            <a:pPr marL="0" indent="0">
              <a:buNone/>
            </a:pPr>
            <a:endParaRPr lang="en-US" sz="1200" dirty="0"/>
          </a:p>
          <a:p>
            <a:r>
              <a:rPr lang="en-US" sz="1200" b="1" dirty="0"/>
              <a:t>Trade-off between decisions for economics and adequacy </a:t>
            </a:r>
            <a:r>
              <a:rPr lang="en-US" sz="1200" dirty="0"/>
              <a:t>– improved market representation </a:t>
            </a:r>
          </a:p>
          <a:p>
            <a:pPr marL="0" indent="0">
              <a:buNone/>
            </a:pPr>
            <a:endParaRPr lang="en-US" sz="1200" dirty="0"/>
          </a:p>
          <a:p>
            <a:r>
              <a:rPr lang="en-US" sz="1200" b="1" dirty="0"/>
              <a:t>Representation of limitations on operators in dispatching the system </a:t>
            </a:r>
            <a:r>
              <a:rPr lang="en-US" sz="1200" dirty="0"/>
              <a:t>– add fuel accounting and forecast error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E6B0A-3256-46AC-B314-9D2A77D2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47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Model</a:t>
            </a:r>
            <a:r>
              <a:rPr lang="en-US" b="1" baseline="0" dirty="0"/>
              <a:t> support is currently by FORTRAN experts.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Input and output data management is challenging.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E6B0A-3256-46AC-B314-9D2A77D2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49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dispatch of</a:t>
            </a:r>
            <a:r>
              <a:rPr lang="en-US" baseline="0" dirty="0"/>
              <a:t> resources is actually accomplished using resource stacking instead of evaluating each resource against a set electricity market price.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E6B0A-3256-46AC-B314-9D2A77D2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81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example for October.</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E6B0A-3256-46AC-B314-9D2A77D2D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72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4754C9-BC43-7B42-A9ED-0C359213595F}"/>
              </a:ext>
            </a:extLst>
          </p:cNvPr>
          <p:cNvSpPr/>
          <p:nvPr userDrawn="1"/>
        </p:nvSpPr>
        <p:spPr>
          <a:xfrm>
            <a:off x="0" y="0"/>
            <a:ext cx="12192000" cy="6858000"/>
          </a:xfrm>
          <a:prstGeom prst="rect">
            <a:avLst/>
          </a:prstGeom>
          <a:solidFill>
            <a:srgbClr val="F0E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Trebuchet MS" panose="020B0603020202020204"/>
              <a:ea typeface="+mn-ea"/>
              <a:cs typeface="+mn-cs"/>
            </a:endParaRPr>
          </a:p>
        </p:txBody>
      </p:sp>
      <p:sp>
        <p:nvSpPr>
          <p:cNvPr id="2" name="Title 1"/>
          <p:cNvSpPr>
            <a:spLocks noGrp="1"/>
          </p:cNvSpPr>
          <p:nvPr>
            <p:ph type="title"/>
          </p:nvPr>
        </p:nvSpPr>
        <p:spPr>
          <a:xfrm>
            <a:off x="1155711" y="769522"/>
            <a:ext cx="10515600" cy="2693891"/>
          </a:xfrm>
          <a:prstGeom prst="rect">
            <a:avLst/>
          </a:prstGeo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1155711" y="3529588"/>
            <a:ext cx="10515600" cy="119082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7" name="Group 16">
            <a:extLst>
              <a:ext uri="{FF2B5EF4-FFF2-40B4-BE49-F238E27FC236}">
                <a16:creationId xmlns:a16="http://schemas.microsoft.com/office/drawing/2014/main" id="{A41BC00A-6857-4BCB-BB57-F384FABB7594}"/>
              </a:ext>
            </a:extLst>
          </p:cNvPr>
          <p:cNvGrpSpPr/>
          <p:nvPr userDrawn="1"/>
        </p:nvGrpSpPr>
        <p:grpSpPr>
          <a:xfrm>
            <a:off x="973011" y="4797176"/>
            <a:ext cx="10245979" cy="1637830"/>
            <a:chOff x="1014984" y="4797176"/>
            <a:chExt cx="10245979" cy="1637830"/>
          </a:xfrm>
        </p:grpSpPr>
        <p:pic>
          <p:nvPicPr>
            <p:cNvPr id="11" name="Picture 10">
              <a:extLst>
                <a:ext uri="{FF2B5EF4-FFF2-40B4-BE49-F238E27FC236}">
                  <a16:creationId xmlns:a16="http://schemas.microsoft.com/office/drawing/2014/main" id="{309B3F4D-E0F5-4ECE-BB0B-0428559C57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5711" y="4797176"/>
              <a:ext cx="1542301" cy="1564546"/>
            </a:xfrm>
            <a:prstGeom prst="rect">
              <a:avLst/>
            </a:prstGeom>
          </p:spPr>
        </p:pic>
        <p:pic>
          <p:nvPicPr>
            <p:cNvPr id="13" name="Picture 12">
              <a:extLst>
                <a:ext uri="{FF2B5EF4-FFF2-40B4-BE49-F238E27FC236}">
                  <a16:creationId xmlns:a16="http://schemas.microsoft.com/office/drawing/2014/main" id="{81D19801-3D24-4F26-8810-2BCB7A72A3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8662" y="5297605"/>
              <a:ext cx="1542301" cy="1137401"/>
            </a:xfrm>
            <a:prstGeom prst="rect">
              <a:avLst/>
            </a:prstGeom>
          </p:spPr>
        </p:pic>
        <p:cxnSp>
          <p:nvCxnSpPr>
            <p:cNvPr id="5" name="Straight Connector 4">
              <a:extLst>
                <a:ext uri="{FF2B5EF4-FFF2-40B4-BE49-F238E27FC236}">
                  <a16:creationId xmlns:a16="http://schemas.microsoft.com/office/drawing/2014/main" id="{DEE2896D-84E9-45C4-9E5F-DCC6162BC591}"/>
                </a:ext>
              </a:extLst>
            </p:cNvPr>
            <p:cNvCxnSpPr>
              <a:cxnSpLocks/>
            </p:cNvCxnSpPr>
            <p:nvPr userDrawn="1"/>
          </p:nvCxnSpPr>
          <p:spPr>
            <a:xfrm>
              <a:off x="1014984" y="5784529"/>
              <a:ext cx="10245979" cy="0"/>
            </a:xfrm>
            <a:prstGeom prst="line">
              <a:avLst/>
            </a:prstGeom>
            <a:ln w="44450" cap="rnd">
              <a:roun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45827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7D6B7558-5A68-4814-8416-174DCA1EC02F}"/>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4" name="Group 13">
            <a:extLst>
              <a:ext uri="{FF2B5EF4-FFF2-40B4-BE49-F238E27FC236}">
                <a16:creationId xmlns:a16="http://schemas.microsoft.com/office/drawing/2014/main" id="{1A94A36D-B403-47A3-9940-827F2609DC5F}"/>
              </a:ext>
            </a:extLst>
          </p:cNvPr>
          <p:cNvGrpSpPr/>
          <p:nvPr userDrawn="1"/>
        </p:nvGrpSpPr>
        <p:grpSpPr>
          <a:xfrm>
            <a:off x="326756" y="5800730"/>
            <a:ext cx="11538488" cy="931208"/>
            <a:chOff x="268923" y="5800730"/>
            <a:chExt cx="11538488" cy="931208"/>
          </a:xfrm>
        </p:grpSpPr>
        <p:pic>
          <p:nvPicPr>
            <p:cNvPr id="15" name="Picture 14">
              <a:extLst>
                <a:ext uri="{FF2B5EF4-FFF2-40B4-BE49-F238E27FC236}">
                  <a16:creationId xmlns:a16="http://schemas.microsoft.com/office/drawing/2014/main" id="{79B4E59A-731D-4D59-8333-FC1530585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6" name="Straight Connector 15">
              <a:extLst>
                <a:ext uri="{FF2B5EF4-FFF2-40B4-BE49-F238E27FC236}">
                  <a16:creationId xmlns:a16="http://schemas.microsoft.com/office/drawing/2014/main" id="{DD557C1B-DE8C-441C-8B05-7CD4B6D908D1}"/>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1AF9A713-AC80-4E7F-A61E-08A0DF6F48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35495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astel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DBFAFB-B40F-8744-8591-E88EF61C4F0B}"/>
              </a:ext>
            </a:extLst>
          </p:cNvPr>
          <p:cNvPicPr>
            <a:picLocks noChangeAspect="1"/>
          </p:cNvPicPr>
          <p:nvPr userDrawn="1"/>
        </p:nvPicPr>
        <p:blipFill>
          <a:blip r:embed="rId2"/>
          <a:stretch>
            <a:fillRect/>
          </a:stretch>
        </p:blipFill>
        <p:spPr>
          <a:xfrm>
            <a:off x="205408" y="89453"/>
            <a:ext cx="11767931" cy="6619461"/>
          </a:xfrm>
          <a:prstGeom prst="rect">
            <a:avLst/>
          </a:prstGeom>
        </p:spPr>
      </p:pic>
      <p:sp>
        <p:nvSpPr>
          <p:cNvPr id="13" name="Title 1">
            <a:extLst>
              <a:ext uri="{FF2B5EF4-FFF2-40B4-BE49-F238E27FC236}">
                <a16:creationId xmlns:a16="http://schemas.microsoft.com/office/drawing/2014/main" id="{4E26FB22-2924-1D40-BE54-2F74808996DB}"/>
              </a:ext>
            </a:extLst>
          </p:cNvPr>
          <p:cNvSpPr>
            <a:spLocks noGrp="1"/>
          </p:cNvSpPr>
          <p:nvPr>
            <p:ph type="title"/>
          </p:nvPr>
        </p:nvSpPr>
        <p:spPr>
          <a:xfrm>
            <a:off x="831851" y="2738719"/>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867600AF-FCD7-DF42-AEC5-403E75306D99}"/>
              </a:ext>
            </a:extLst>
          </p:cNvPr>
          <p:cNvSpPr>
            <a:spLocks noGrp="1"/>
          </p:cNvSpPr>
          <p:nvPr>
            <p:ph type="body" idx="1"/>
          </p:nvPr>
        </p:nvSpPr>
        <p:spPr>
          <a:xfrm>
            <a:off x="831851" y="563063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5422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stel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B78311-CEA7-1D42-8078-B13F575AFFA4}"/>
              </a:ext>
            </a:extLst>
          </p:cNvPr>
          <p:cNvPicPr>
            <a:picLocks noChangeAspect="1"/>
          </p:cNvPicPr>
          <p:nvPr userDrawn="1"/>
        </p:nvPicPr>
        <p:blipFill>
          <a:blip r:embed="rId2"/>
          <a:stretch>
            <a:fillRect/>
          </a:stretch>
        </p:blipFill>
        <p:spPr>
          <a:xfrm>
            <a:off x="205408" y="89453"/>
            <a:ext cx="11767931" cy="6619461"/>
          </a:xfrm>
          <a:prstGeom prst="rect">
            <a:avLst/>
          </a:prstGeom>
        </p:spPr>
      </p:pic>
      <p:sp>
        <p:nvSpPr>
          <p:cNvPr id="17" name="Title 1">
            <a:extLst>
              <a:ext uri="{FF2B5EF4-FFF2-40B4-BE49-F238E27FC236}">
                <a16:creationId xmlns:a16="http://schemas.microsoft.com/office/drawing/2014/main" id="{8E91BB55-23AF-5145-A3F1-59E6F3DCAEAF}"/>
              </a:ext>
            </a:extLst>
          </p:cNvPr>
          <p:cNvSpPr>
            <a:spLocks noGrp="1"/>
          </p:cNvSpPr>
          <p:nvPr>
            <p:ph type="title"/>
          </p:nvPr>
        </p:nvSpPr>
        <p:spPr>
          <a:xfrm>
            <a:off x="831851" y="2738719"/>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DE7DCA0E-06E5-5643-B0D6-1CF687FED81D}"/>
              </a:ext>
            </a:extLst>
          </p:cNvPr>
          <p:cNvSpPr>
            <a:spLocks noGrp="1"/>
          </p:cNvSpPr>
          <p:nvPr>
            <p:ph type="body" idx="1"/>
          </p:nvPr>
        </p:nvSpPr>
        <p:spPr>
          <a:xfrm>
            <a:off x="831851" y="563063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9077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stel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71A8E-24AE-E04C-872F-FE547286270A}"/>
              </a:ext>
            </a:extLst>
          </p:cNvPr>
          <p:cNvPicPr>
            <a:picLocks noChangeAspect="1"/>
          </p:cNvPicPr>
          <p:nvPr userDrawn="1"/>
        </p:nvPicPr>
        <p:blipFill>
          <a:blip r:embed="rId2"/>
          <a:stretch>
            <a:fillRect/>
          </a:stretch>
        </p:blipFill>
        <p:spPr>
          <a:xfrm>
            <a:off x="205408" y="89453"/>
            <a:ext cx="11767931" cy="6619461"/>
          </a:xfrm>
          <a:prstGeom prst="rect">
            <a:avLst/>
          </a:prstGeom>
        </p:spPr>
      </p:pic>
      <p:sp>
        <p:nvSpPr>
          <p:cNvPr id="8" name="Title 1">
            <a:extLst>
              <a:ext uri="{FF2B5EF4-FFF2-40B4-BE49-F238E27FC236}">
                <a16:creationId xmlns:a16="http://schemas.microsoft.com/office/drawing/2014/main" id="{3073202D-62EB-1D49-8E88-B8433D573881}"/>
              </a:ext>
            </a:extLst>
          </p:cNvPr>
          <p:cNvSpPr>
            <a:spLocks noGrp="1"/>
          </p:cNvSpPr>
          <p:nvPr>
            <p:ph type="title"/>
          </p:nvPr>
        </p:nvSpPr>
        <p:spPr>
          <a:xfrm>
            <a:off x="831851" y="2738719"/>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21933D7B-F23F-7746-940D-06815AFF861D}"/>
              </a:ext>
            </a:extLst>
          </p:cNvPr>
          <p:cNvSpPr>
            <a:spLocks noGrp="1"/>
          </p:cNvSpPr>
          <p:nvPr>
            <p:ph type="body" idx="1"/>
          </p:nvPr>
        </p:nvSpPr>
        <p:spPr>
          <a:xfrm>
            <a:off x="831851" y="563063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83503820"/>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3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4BE955-0042-F148-BEC0-753E11EA3213}"/>
              </a:ext>
            </a:extLst>
          </p:cNvPr>
          <p:cNvPicPr>
            <a:picLocks noChangeAspect="1"/>
          </p:cNvPicPr>
          <p:nvPr userDrawn="1"/>
        </p:nvPicPr>
        <p:blipFill rotWithShape="1">
          <a:blip r:embed="rId2"/>
          <a:srcRect l="7682" t="6259" r="11348" b="5344"/>
          <a:stretch/>
        </p:blipFill>
        <p:spPr>
          <a:xfrm>
            <a:off x="522515" y="380326"/>
            <a:ext cx="11162384" cy="6093302"/>
          </a:xfrm>
          <a:prstGeom prst="rect">
            <a:avLst/>
          </a:prstGeom>
        </p:spPr>
      </p:pic>
      <p:pic>
        <p:nvPicPr>
          <p:cNvPr id="7" name="Picture 6">
            <a:extLst>
              <a:ext uri="{FF2B5EF4-FFF2-40B4-BE49-F238E27FC236}">
                <a16:creationId xmlns:a16="http://schemas.microsoft.com/office/drawing/2014/main" id="{AD971A8E-24AE-E04C-872F-FE547286270A}"/>
              </a:ext>
            </a:extLst>
          </p:cNvPr>
          <p:cNvPicPr>
            <a:picLocks noChangeAspect="1"/>
          </p:cNvPicPr>
          <p:nvPr userDrawn="1"/>
        </p:nvPicPr>
        <p:blipFill>
          <a:blip r:embed="rId3">
            <a:alphaModFix amt="60000"/>
          </a:blip>
          <a:stretch>
            <a:fillRect/>
          </a:stretch>
        </p:blipFill>
        <p:spPr>
          <a:xfrm>
            <a:off x="205408" y="89453"/>
            <a:ext cx="11767931" cy="6619461"/>
          </a:xfrm>
          <a:prstGeom prst="rect">
            <a:avLst/>
          </a:prstGeom>
        </p:spPr>
      </p:pic>
      <p:sp>
        <p:nvSpPr>
          <p:cNvPr id="14" name="Title 1">
            <a:extLst>
              <a:ext uri="{FF2B5EF4-FFF2-40B4-BE49-F238E27FC236}">
                <a16:creationId xmlns:a16="http://schemas.microsoft.com/office/drawing/2014/main" id="{12D6E104-FA30-EC47-9622-A562ED8E690A}"/>
              </a:ext>
            </a:extLst>
          </p:cNvPr>
          <p:cNvSpPr>
            <a:spLocks noGrp="1"/>
          </p:cNvSpPr>
          <p:nvPr>
            <p:ph type="title"/>
          </p:nvPr>
        </p:nvSpPr>
        <p:spPr>
          <a:xfrm>
            <a:off x="831851" y="1395687"/>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477EE5C0-390D-844A-B085-252DA8AC9B7B}"/>
              </a:ext>
            </a:extLst>
          </p:cNvPr>
          <p:cNvSpPr>
            <a:spLocks noGrp="1"/>
          </p:cNvSpPr>
          <p:nvPr>
            <p:ph type="body" idx="1"/>
          </p:nvPr>
        </p:nvSpPr>
        <p:spPr>
          <a:xfrm>
            <a:off x="831851" y="428760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0530921"/>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320" userDrawn="1">
          <p15:clr>
            <a:srgbClr val="FBAE40"/>
          </p15:clr>
        </p15:guide>
        <p15:guide id="3" pos="7360" userDrawn="1">
          <p15:clr>
            <a:srgbClr val="FBAE40"/>
          </p15:clr>
        </p15:guide>
        <p15:guide id="4" orient="horz" pos="2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003ED5F-7C94-49B5-99E7-60E4FCC72377}"/>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1179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4754C9-BC43-7B42-A9ED-0C359213595F}"/>
              </a:ext>
            </a:extLst>
          </p:cNvPr>
          <p:cNvSpPr/>
          <p:nvPr userDrawn="1"/>
        </p:nvSpPr>
        <p:spPr>
          <a:xfrm>
            <a:off x="290286" y="224972"/>
            <a:ext cx="11611429" cy="6408057"/>
          </a:xfrm>
          <a:prstGeom prst="rect">
            <a:avLst/>
          </a:prstGeom>
          <a:solidFill>
            <a:srgbClr val="F0E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F441890B-9BB3-1540-8C25-A551DC09C09E}"/>
              </a:ext>
            </a:extLst>
          </p:cNvPr>
          <p:cNvPicPr>
            <a:picLocks noChangeAspect="1"/>
          </p:cNvPicPr>
          <p:nvPr userDrawn="1"/>
        </p:nvPicPr>
        <p:blipFill>
          <a:blip r:embed="rId2"/>
          <a:stretch>
            <a:fillRect/>
          </a:stretch>
        </p:blipFill>
        <p:spPr>
          <a:xfrm>
            <a:off x="931037" y="4792175"/>
            <a:ext cx="10356195" cy="1642831"/>
          </a:xfrm>
          <a:prstGeom prst="rect">
            <a:avLst/>
          </a:prstGeom>
        </p:spPr>
      </p:pic>
      <p:sp>
        <p:nvSpPr>
          <p:cNvPr id="2" name="Title 1"/>
          <p:cNvSpPr>
            <a:spLocks noGrp="1"/>
          </p:cNvSpPr>
          <p:nvPr>
            <p:ph type="title"/>
          </p:nvPr>
        </p:nvSpPr>
        <p:spPr>
          <a:xfrm>
            <a:off x="1155711" y="769522"/>
            <a:ext cx="10515600" cy="2852737"/>
          </a:xfrm>
          <a:prstGeom prst="rect">
            <a:avLst/>
          </a:prstGeo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1155711" y="366143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82728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30AB81-92AB-5440-89D7-00FB4B875589}"/>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2" name="Title 1"/>
          <p:cNvSpPr>
            <a:spLocks noGrp="1"/>
          </p:cNvSpPr>
          <p:nvPr>
            <p:ph type="title"/>
          </p:nvPr>
        </p:nvSpPr>
        <p:spPr>
          <a:xfrm>
            <a:off x="838200" y="365127"/>
            <a:ext cx="10515600" cy="1325563"/>
          </a:xfrm>
          <a:prstGeom prst="rect">
            <a:avLst/>
          </a:prstGeo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F4437DAE-F364-D243-A41C-920BF4F45357}"/>
              </a:ext>
            </a:extLst>
          </p:cNvPr>
          <p:cNvSpPr>
            <a:spLocks noGrp="1"/>
          </p:cNvSpPr>
          <p:nvPr>
            <p:ph type="sldNum" sz="quarter" idx="4"/>
          </p:nvPr>
        </p:nvSpPr>
        <p:spPr>
          <a:xfrm>
            <a:off x="5832070" y="6325982"/>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1563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42769-41C0-7449-B63F-90BDEDBE9D84}"/>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2" name="Title 1">
            <a:extLst>
              <a:ext uri="{FF2B5EF4-FFF2-40B4-BE49-F238E27FC236}">
                <a16:creationId xmlns:a16="http://schemas.microsoft.com/office/drawing/2014/main" id="{BCC7F9B9-36C0-4B57-A19A-97B17C502BD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42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42769-41C0-7449-B63F-90BDEDBE9D84}"/>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6652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F4437DAE-F364-D243-A41C-920BF4F45357}"/>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3" name="Group 12">
            <a:extLst>
              <a:ext uri="{FF2B5EF4-FFF2-40B4-BE49-F238E27FC236}">
                <a16:creationId xmlns:a16="http://schemas.microsoft.com/office/drawing/2014/main" id="{6179AB85-5BEA-4A38-9CB7-4A95CA2DE35F}"/>
              </a:ext>
            </a:extLst>
          </p:cNvPr>
          <p:cNvGrpSpPr/>
          <p:nvPr userDrawn="1"/>
        </p:nvGrpSpPr>
        <p:grpSpPr>
          <a:xfrm>
            <a:off x="326756" y="5800730"/>
            <a:ext cx="11538488" cy="931208"/>
            <a:chOff x="268923" y="5800730"/>
            <a:chExt cx="11538488" cy="931208"/>
          </a:xfrm>
        </p:grpSpPr>
        <p:pic>
          <p:nvPicPr>
            <p:cNvPr id="8" name="Picture 7">
              <a:extLst>
                <a:ext uri="{FF2B5EF4-FFF2-40B4-BE49-F238E27FC236}">
                  <a16:creationId xmlns:a16="http://schemas.microsoft.com/office/drawing/2014/main" id="{C02F8EC9-EC09-4C6A-93D6-83184E7994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0" name="Straight Connector 9">
              <a:extLst>
                <a:ext uri="{FF2B5EF4-FFF2-40B4-BE49-F238E27FC236}">
                  <a16:creationId xmlns:a16="http://schemas.microsoft.com/office/drawing/2014/main" id="{AD0DECDF-0A8E-4D61-8AF2-561A87AFFE81}"/>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127DE98-9184-47A2-B293-7E31CA8389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321729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 Logo without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4365DC-0F74-453D-9EF2-C57F75C2008D}"/>
              </a:ext>
            </a:extLst>
          </p:cNvPr>
          <p:cNvPicPr>
            <a:picLocks noChangeAspect="1"/>
          </p:cNvPicPr>
          <p:nvPr userDrawn="1"/>
        </p:nvPicPr>
        <p:blipFill>
          <a:blip r:embed="rId2"/>
          <a:stretch>
            <a:fillRect/>
          </a:stretch>
        </p:blipFill>
        <p:spPr>
          <a:xfrm>
            <a:off x="70069" y="5302328"/>
            <a:ext cx="11953760" cy="1732225"/>
          </a:xfrm>
          <a:prstGeom prst="rect">
            <a:avLst/>
          </a:prstGeom>
        </p:spPr>
      </p:pic>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39969"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693835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42769-41C0-7449-B63F-90BDEDBE9D84}"/>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8" name="Chart Placeholder 3">
            <a:extLst>
              <a:ext uri="{FF2B5EF4-FFF2-40B4-BE49-F238E27FC236}">
                <a16:creationId xmlns:a16="http://schemas.microsoft.com/office/drawing/2014/main" id="{B69A4779-727F-E344-AF4D-040D5FE19E6C}"/>
              </a:ext>
            </a:extLst>
          </p:cNvPr>
          <p:cNvSpPr>
            <a:spLocks noGrp="1"/>
          </p:cNvSpPr>
          <p:nvPr>
            <p:ph type="chart" sz="quarter" idx="10"/>
          </p:nvPr>
        </p:nvSpPr>
        <p:spPr>
          <a:xfrm>
            <a:off x="501651" y="829295"/>
            <a:ext cx="11152467" cy="4692650"/>
          </a:xfrm>
        </p:spPr>
        <p:txBody>
          <a:bodyPr/>
          <a:lstStyle/>
          <a:p>
            <a:r>
              <a:rPr lang="en-US"/>
              <a:t>Click icon to add chart</a:t>
            </a:r>
          </a:p>
        </p:txBody>
      </p:sp>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04233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out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42769-41C0-7449-B63F-90BDEDBE9D84}"/>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3" name="Content Placeholder 2">
            <a:extLst>
              <a:ext uri="{FF2B5EF4-FFF2-40B4-BE49-F238E27FC236}">
                <a16:creationId xmlns:a16="http://schemas.microsoft.com/office/drawing/2014/main" id="{3481E8E6-EAF2-433B-91B4-B59691DC1D2E}"/>
              </a:ext>
            </a:extLst>
          </p:cNvPr>
          <p:cNvSpPr>
            <a:spLocks noGrp="1"/>
          </p:cNvSpPr>
          <p:nvPr>
            <p:ph sz="quarter" idx="10" hasCustomPrompt="1"/>
          </p:nvPr>
        </p:nvSpPr>
        <p:spPr>
          <a:xfrm>
            <a:off x="797984" y="415925"/>
            <a:ext cx="10828867" cy="5399088"/>
          </a:xfrm>
        </p:spPr>
        <p:txBody>
          <a:bodyPr/>
          <a:lstStyle>
            <a:lvl1pPr marL="0" indent="0">
              <a:buNone/>
              <a:defRPr/>
            </a:lvl1pPr>
          </a:lstStyle>
          <a:p>
            <a:pPr lvl="0"/>
            <a:r>
              <a:rPr lang="en-US" dirty="0"/>
              <a:t>Click to add text</a:t>
            </a:r>
          </a:p>
        </p:txBody>
      </p:sp>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48155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42769-41C0-7449-B63F-90BDEDBE9D84}"/>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8" name="Content Placeholder 2">
            <a:extLst>
              <a:ext uri="{FF2B5EF4-FFF2-40B4-BE49-F238E27FC236}">
                <a16:creationId xmlns:a16="http://schemas.microsoft.com/office/drawing/2014/main" id="{C6F6BE3E-C3A6-9E43-9A5C-83F6017FF0E9}"/>
              </a:ext>
            </a:extLst>
          </p:cNvPr>
          <p:cNvSpPr>
            <a:spLocks noGrp="1"/>
          </p:cNvSpPr>
          <p:nvPr>
            <p:ph idx="1"/>
          </p:nvPr>
        </p:nvSpPr>
        <p:spPr>
          <a:xfrm>
            <a:off x="694765" y="1048912"/>
            <a:ext cx="48872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3">
            <a:extLst>
              <a:ext uri="{FF2B5EF4-FFF2-40B4-BE49-F238E27FC236}">
                <a16:creationId xmlns:a16="http://schemas.microsoft.com/office/drawing/2014/main" id="{B3A203B9-092F-C04C-BD56-150CBC7812B5}"/>
              </a:ext>
            </a:extLst>
          </p:cNvPr>
          <p:cNvSpPr>
            <a:spLocks noGrp="1"/>
          </p:cNvSpPr>
          <p:nvPr>
            <p:ph type="chart" sz="quarter" idx="10"/>
          </p:nvPr>
        </p:nvSpPr>
        <p:spPr>
          <a:xfrm>
            <a:off x="5928287" y="829295"/>
            <a:ext cx="5928783" cy="4692650"/>
          </a:xfrm>
        </p:spPr>
        <p:txBody>
          <a:bodyPr/>
          <a:lstStyle/>
          <a:p>
            <a:r>
              <a:rPr lang="en-US"/>
              <a:t>Click icon to add chart</a:t>
            </a:r>
          </a:p>
        </p:txBody>
      </p:sp>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77316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42769-41C0-7449-B63F-90BDEDBE9D84}"/>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8" name="Content Placeholder 2">
            <a:extLst>
              <a:ext uri="{FF2B5EF4-FFF2-40B4-BE49-F238E27FC236}">
                <a16:creationId xmlns:a16="http://schemas.microsoft.com/office/drawing/2014/main" id="{C6F6BE3E-C3A6-9E43-9A5C-83F6017FF0E9}"/>
              </a:ext>
            </a:extLst>
          </p:cNvPr>
          <p:cNvSpPr>
            <a:spLocks noGrp="1"/>
          </p:cNvSpPr>
          <p:nvPr>
            <p:ph idx="1"/>
          </p:nvPr>
        </p:nvSpPr>
        <p:spPr>
          <a:xfrm>
            <a:off x="6705599" y="1048912"/>
            <a:ext cx="48872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3">
            <a:extLst>
              <a:ext uri="{FF2B5EF4-FFF2-40B4-BE49-F238E27FC236}">
                <a16:creationId xmlns:a16="http://schemas.microsoft.com/office/drawing/2014/main" id="{7FA7A964-76BC-2C4A-B4E4-515CFBEC6783}"/>
              </a:ext>
            </a:extLst>
          </p:cNvPr>
          <p:cNvSpPr>
            <a:spLocks noGrp="1"/>
          </p:cNvSpPr>
          <p:nvPr>
            <p:ph type="chart" sz="quarter" idx="10"/>
          </p:nvPr>
        </p:nvSpPr>
        <p:spPr>
          <a:xfrm>
            <a:off x="501651" y="829295"/>
            <a:ext cx="5928783" cy="4692650"/>
          </a:xfrm>
        </p:spPr>
        <p:txBody>
          <a:bodyPr/>
          <a:lstStyle/>
          <a:p>
            <a:r>
              <a:rPr lang="en-US"/>
              <a:t>Click icon to add chart</a:t>
            </a:r>
          </a:p>
        </p:txBody>
      </p:sp>
      <p:sp>
        <p:nvSpPr>
          <p:cNvPr id="5" name="Slide Number Placeholder 5">
            <a:extLst>
              <a:ext uri="{FF2B5EF4-FFF2-40B4-BE49-F238E27FC236}">
                <a16:creationId xmlns:a16="http://schemas.microsoft.com/office/drawing/2014/main" id="{EB245BFF-2888-B142-ABEA-18D8B6C08B26}"/>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7212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D9F6369C-1E1A-5F4F-9571-F7DE92ACFC41}"/>
              </a:ext>
            </a:extLst>
          </p:cNvPr>
          <p:cNvPicPr>
            <a:picLocks noChangeAspect="1"/>
          </p:cNvPicPr>
          <p:nvPr userDrawn="1"/>
        </p:nvPicPr>
        <p:blipFill>
          <a:blip r:embed="rId2"/>
          <a:stretch>
            <a:fillRect/>
          </a:stretch>
        </p:blipFill>
        <p:spPr>
          <a:xfrm>
            <a:off x="70067" y="5302328"/>
            <a:ext cx="11953765" cy="1732225"/>
          </a:xfrm>
          <a:prstGeom prst="rect">
            <a:avLst/>
          </a:prstGeom>
        </p:spPr>
      </p:pic>
      <p:sp>
        <p:nvSpPr>
          <p:cNvPr id="13" name="Slide Number Placeholder 5">
            <a:extLst>
              <a:ext uri="{FF2B5EF4-FFF2-40B4-BE49-F238E27FC236}">
                <a16:creationId xmlns:a16="http://schemas.microsoft.com/office/drawing/2014/main" id="{CAE5CDE4-3703-CA43-AB0B-3F8D91F8D29E}"/>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825245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Pastel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DBFAFB-B40F-8744-8591-E88EF61C4F0B}"/>
              </a:ext>
            </a:extLst>
          </p:cNvPr>
          <p:cNvPicPr>
            <a:picLocks noChangeAspect="1"/>
          </p:cNvPicPr>
          <p:nvPr userDrawn="1"/>
        </p:nvPicPr>
        <p:blipFill>
          <a:blip r:embed="rId2"/>
          <a:stretch>
            <a:fillRect/>
          </a:stretch>
        </p:blipFill>
        <p:spPr>
          <a:xfrm>
            <a:off x="205408" y="89453"/>
            <a:ext cx="11767931" cy="6619461"/>
          </a:xfrm>
          <a:prstGeom prst="rect">
            <a:avLst/>
          </a:prstGeom>
        </p:spPr>
      </p:pic>
      <p:sp>
        <p:nvSpPr>
          <p:cNvPr id="13" name="Title 1">
            <a:extLst>
              <a:ext uri="{FF2B5EF4-FFF2-40B4-BE49-F238E27FC236}">
                <a16:creationId xmlns:a16="http://schemas.microsoft.com/office/drawing/2014/main" id="{4E26FB22-2924-1D40-BE54-2F74808996DB}"/>
              </a:ext>
            </a:extLst>
          </p:cNvPr>
          <p:cNvSpPr>
            <a:spLocks noGrp="1"/>
          </p:cNvSpPr>
          <p:nvPr>
            <p:ph type="title"/>
          </p:nvPr>
        </p:nvSpPr>
        <p:spPr>
          <a:xfrm>
            <a:off x="831851" y="2738719"/>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867600AF-FCD7-DF42-AEC5-403E75306D99}"/>
              </a:ext>
            </a:extLst>
          </p:cNvPr>
          <p:cNvSpPr>
            <a:spLocks noGrp="1"/>
          </p:cNvSpPr>
          <p:nvPr>
            <p:ph type="body" idx="1"/>
          </p:nvPr>
        </p:nvSpPr>
        <p:spPr>
          <a:xfrm>
            <a:off x="831851" y="563063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0360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astel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B78311-CEA7-1D42-8078-B13F575AFFA4}"/>
              </a:ext>
            </a:extLst>
          </p:cNvPr>
          <p:cNvPicPr>
            <a:picLocks noChangeAspect="1"/>
          </p:cNvPicPr>
          <p:nvPr userDrawn="1"/>
        </p:nvPicPr>
        <p:blipFill>
          <a:blip r:embed="rId2"/>
          <a:stretch>
            <a:fillRect/>
          </a:stretch>
        </p:blipFill>
        <p:spPr>
          <a:xfrm>
            <a:off x="205408" y="89453"/>
            <a:ext cx="11767931" cy="6619461"/>
          </a:xfrm>
          <a:prstGeom prst="rect">
            <a:avLst/>
          </a:prstGeom>
        </p:spPr>
      </p:pic>
      <p:sp>
        <p:nvSpPr>
          <p:cNvPr id="17" name="Title 1">
            <a:extLst>
              <a:ext uri="{FF2B5EF4-FFF2-40B4-BE49-F238E27FC236}">
                <a16:creationId xmlns:a16="http://schemas.microsoft.com/office/drawing/2014/main" id="{8E91BB55-23AF-5145-A3F1-59E6F3DCAEAF}"/>
              </a:ext>
            </a:extLst>
          </p:cNvPr>
          <p:cNvSpPr>
            <a:spLocks noGrp="1"/>
          </p:cNvSpPr>
          <p:nvPr>
            <p:ph type="title"/>
          </p:nvPr>
        </p:nvSpPr>
        <p:spPr>
          <a:xfrm>
            <a:off x="831851" y="2738719"/>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DE7DCA0E-06E5-5643-B0D6-1CF687FED81D}"/>
              </a:ext>
            </a:extLst>
          </p:cNvPr>
          <p:cNvSpPr>
            <a:spLocks noGrp="1"/>
          </p:cNvSpPr>
          <p:nvPr>
            <p:ph type="body" idx="1"/>
          </p:nvPr>
        </p:nvSpPr>
        <p:spPr>
          <a:xfrm>
            <a:off x="831851" y="563063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7390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astel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71A8E-24AE-E04C-872F-FE547286270A}"/>
              </a:ext>
            </a:extLst>
          </p:cNvPr>
          <p:cNvPicPr>
            <a:picLocks noChangeAspect="1"/>
          </p:cNvPicPr>
          <p:nvPr userDrawn="1"/>
        </p:nvPicPr>
        <p:blipFill>
          <a:blip r:embed="rId2"/>
          <a:stretch>
            <a:fillRect/>
          </a:stretch>
        </p:blipFill>
        <p:spPr>
          <a:xfrm>
            <a:off x="205408" y="89453"/>
            <a:ext cx="11767931" cy="6619461"/>
          </a:xfrm>
          <a:prstGeom prst="rect">
            <a:avLst/>
          </a:prstGeom>
        </p:spPr>
      </p:pic>
      <p:sp>
        <p:nvSpPr>
          <p:cNvPr id="8" name="Title 1">
            <a:extLst>
              <a:ext uri="{FF2B5EF4-FFF2-40B4-BE49-F238E27FC236}">
                <a16:creationId xmlns:a16="http://schemas.microsoft.com/office/drawing/2014/main" id="{3073202D-62EB-1D49-8E88-B8433D573881}"/>
              </a:ext>
            </a:extLst>
          </p:cNvPr>
          <p:cNvSpPr>
            <a:spLocks noGrp="1"/>
          </p:cNvSpPr>
          <p:nvPr>
            <p:ph type="title"/>
          </p:nvPr>
        </p:nvSpPr>
        <p:spPr>
          <a:xfrm>
            <a:off x="831851" y="2738719"/>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21933D7B-F23F-7746-940D-06815AFF861D}"/>
              </a:ext>
            </a:extLst>
          </p:cNvPr>
          <p:cNvSpPr>
            <a:spLocks noGrp="1"/>
          </p:cNvSpPr>
          <p:nvPr>
            <p:ph type="body" idx="1"/>
          </p:nvPr>
        </p:nvSpPr>
        <p:spPr>
          <a:xfrm>
            <a:off x="831851" y="563063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9243653"/>
      </p:ext>
    </p:extLst>
  </p:cSld>
  <p:clrMapOvr>
    <a:masterClrMapping/>
  </p:clrMapOvr>
  <p:extLst>
    <p:ext uri="{DCECCB84-F9BA-43D5-87BE-67443E8EF086}">
      <p15:sldGuideLst xmlns:p15="http://schemas.microsoft.com/office/powerpoint/2012/main">
        <p15:guide id="1" orient="horz" pos="4080">
          <p15:clr>
            <a:srgbClr val="FBAE40"/>
          </p15:clr>
        </p15:guide>
        <p15:guide id="2"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4BE955-0042-F148-BEC0-753E11EA3213}"/>
              </a:ext>
            </a:extLst>
          </p:cNvPr>
          <p:cNvPicPr>
            <a:picLocks noChangeAspect="1"/>
          </p:cNvPicPr>
          <p:nvPr userDrawn="1"/>
        </p:nvPicPr>
        <p:blipFill rotWithShape="1">
          <a:blip r:embed="rId2"/>
          <a:srcRect l="7682" t="6259" r="11348" b="5344"/>
          <a:stretch/>
        </p:blipFill>
        <p:spPr>
          <a:xfrm>
            <a:off x="522515" y="380326"/>
            <a:ext cx="11162384" cy="6093302"/>
          </a:xfrm>
          <a:prstGeom prst="rect">
            <a:avLst/>
          </a:prstGeom>
        </p:spPr>
      </p:pic>
      <p:pic>
        <p:nvPicPr>
          <p:cNvPr id="7" name="Picture 6">
            <a:extLst>
              <a:ext uri="{FF2B5EF4-FFF2-40B4-BE49-F238E27FC236}">
                <a16:creationId xmlns:a16="http://schemas.microsoft.com/office/drawing/2014/main" id="{AD971A8E-24AE-E04C-872F-FE547286270A}"/>
              </a:ext>
            </a:extLst>
          </p:cNvPr>
          <p:cNvPicPr>
            <a:picLocks noChangeAspect="1"/>
          </p:cNvPicPr>
          <p:nvPr userDrawn="1"/>
        </p:nvPicPr>
        <p:blipFill>
          <a:blip r:embed="rId3">
            <a:alphaModFix amt="60000"/>
          </a:blip>
          <a:stretch>
            <a:fillRect/>
          </a:stretch>
        </p:blipFill>
        <p:spPr>
          <a:xfrm>
            <a:off x="205408" y="89453"/>
            <a:ext cx="11767931" cy="6619461"/>
          </a:xfrm>
          <a:prstGeom prst="rect">
            <a:avLst/>
          </a:prstGeom>
        </p:spPr>
      </p:pic>
      <p:sp>
        <p:nvSpPr>
          <p:cNvPr id="14" name="Title 1">
            <a:extLst>
              <a:ext uri="{FF2B5EF4-FFF2-40B4-BE49-F238E27FC236}">
                <a16:creationId xmlns:a16="http://schemas.microsoft.com/office/drawing/2014/main" id="{12D6E104-FA30-EC47-9622-A562ED8E690A}"/>
              </a:ext>
            </a:extLst>
          </p:cNvPr>
          <p:cNvSpPr>
            <a:spLocks noGrp="1"/>
          </p:cNvSpPr>
          <p:nvPr>
            <p:ph type="title"/>
          </p:nvPr>
        </p:nvSpPr>
        <p:spPr>
          <a:xfrm>
            <a:off x="831851" y="1395687"/>
            <a:ext cx="9041019" cy="2852737"/>
          </a:xfrm>
          <a:prstGeom prst="rect">
            <a:avLst/>
          </a:prstGeom>
        </p:spPr>
        <p:txBody>
          <a:bodyPr anchor="b">
            <a:normAutofit/>
          </a:bodyPr>
          <a:lstStyle>
            <a:lvl1pPr>
              <a:defRPr sz="54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477EE5C0-390D-844A-B085-252DA8AC9B7B}"/>
              </a:ext>
            </a:extLst>
          </p:cNvPr>
          <p:cNvSpPr>
            <a:spLocks noGrp="1"/>
          </p:cNvSpPr>
          <p:nvPr>
            <p:ph type="body" idx="1"/>
          </p:nvPr>
        </p:nvSpPr>
        <p:spPr>
          <a:xfrm>
            <a:off x="831851" y="428760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74143933"/>
      </p:ext>
    </p:extLst>
  </p:cSld>
  <p:clrMapOvr>
    <a:masterClrMapping/>
  </p:clrMapOvr>
  <p:extLst>
    <p:ext uri="{DCECCB84-F9BA-43D5-87BE-67443E8EF086}">
      <p15:sldGuideLst xmlns:p15="http://schemas.microsoft.com/office/powerpoint/2012/main">
        <p15:guide id="1" orient="horz" pos="4080">
          <p15:clr>
            <a:srgbClr val="FBAE40"/>
          </p15:clr>
        </p15:guide>
        <p15:guide id="2" pos="240">
          <p15:clr>
            <a:srgbClr val="FBAE40"/>
          </p15:clr>
        </p15:guide>
        <p15:guide id="3" pos="5520">
          <p15:clr>
            <a:srgbClr val="FBAE40"/>
          </p15:clr>
        </p15:guide>
        <p15:guide id="4" orient="horz"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F9B9-36C0-4B57-A19A-97B17C502BD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4F0F7773-B0BA-4412-8C20-24B8B2AC306B}"/>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2" name="Group 11">
            <a:extLst>
              <a:ext uri="{FF2B5EF4-FFF2-40B4-BE49-F238E27FC236}">
                <a16:creationId xmlns:a16="http://schemas.microsoft.com/office/drawing/2014/main" id="{CDA1AA28-ACC6-44EC-8AFE-9AE964051BF8}"/>
              </a:ext>
            </a:extLst>
          </p:cNvPr>
          <p:cNvGrpSpPr/>
          <p:nvPr userDrawn="1"/>
        </p:nvGrpSpPr>
        <p:grpSpPr>
          <a:xfrm>
            <a:off x="326756" y="5800730"/>
            <a:ext cx="11538488" cy="931208"/>
            <a:chOff x="268923" y="5800730"/>
            <a:chExt cx="11538488" cy="931208"/>
          </a:xfrm>
        </p:grpSpPr>
        <p:pic>
          <p:nvPicPr>
            <p:cNvPr id="13" name="Picture 12">
              <a:extLst>
                <a:ext uri="{FF2B5EF4-FFF2-40B4-BE49-F238E27FC236}">
                  <a16:creationId xmlns:a16="http://schemas.microsoft.com/office/drawing/2014/main" id="{ABBF74E9-4E73-4BD2-984B-FE3C928A2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4" name="Straight Connector 13">
              <a:extLst>
                <a:ext uri="{FF2B5EF4-FFF2-40B4-BE49-F238E27FC236}">
                  <a16:creationId xmlns:a16="http://schemas.microsoft.com/office/drawing/2014/main" id="{84478DFF-D47C-4777-A202-3FE591167352}"/>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11D8BB26-70B8-419F-8CDB-DFE8E7B679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3872657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003ED5F-7C94-49B5-99E7-60E4FCC72377}"/>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20338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 Logo">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407E4D0-944C-403C-906C-02DA839D6E28}"/>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1" name="Group 10">
            <a:extLst>
              <a:ext uri="{FF2B5EF4-FFF2-40B4-BE49-F238E27FC236}">
                <a16:creationId xmlns:a16="http://schemas.microsoft.com/office/drawing/2014/main" id="{4D1A0B21-6493-442E-B989-A85ED15F5C9B}"/>
              </a:ext>
            </a:extLst>
          </p:cNvPr>
          <p:cNvGrpSpPr/>
          <p:nvPr userDrawn="1"/>
        </p:nvGrpSpPr>
        <p:grpSpPr>
          <a:xfrm>
            <a:off x="326756" y="5800730"/>
            <a:ext cx="11538488" cy="931208"/>
            <a:chOff x="268923" y="5800730"/>
            <a:chExt cx="11538488" cy="931208"/>
          </a:xfrm>
        </p:grpSpPr>
        <p:pic>
          <p:nvPicPr>
            <p:cNvPr id="12" name="Picture 11">
              <a:extLst>
                <a:ext uri="{FF2B5EF4-FFF2-40B4-BE49-F238E27FC236}">
                  <a16:creationId xmlns:a16="http://schemas.microsoft.com/office/drawing/2014/main" id="{0CF283A4-2994-4021-B073-A13097B9A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3" name="Straight Connector 12">
              <a:extLst>
                <a:ext uri="{FF2B5EF4-FFF2-40B4-BE49-F238E27FC236}">
                  <a16:creationId xmlns:a16="http://schemas.microsoft.com/office/drawing/2014/main" id="{6E7AD914-3DF7-485D-B145-115321B8AA56}"/>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992566D5-03BC-4100-A4BE-45A66F2B0A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59351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 Logo without Tex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20D54617-E0E5-43BD-B529-618876B5507C}"/>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1" name="Group 10">
            <a:extLst>
              <a:ext uri="{FF2B5EF4-FFF2-40B4-BE49-F238E27FC236}">
                <a16:creationId xmlns:a16="http://schemas.microsoft.com/office/drawing/2014/main" id="{22F40C85-1653-438B-962C-1335BC9E1FC0}"/>
              </a:ext>
            </a:extLst>
          </p:cNvPr>
          <p:cNvGrpSpPr/>
          <p:nvPr userDrawn="1"/>
        </p:nvGrpSpPr>
        <p:grpSpPr>
          <a:xfrm>
            <a:off x="326756" y="5800730"/>
            <a:ext cx="11538488" cy="931208"/>
            <a:chOff x="268923" y="5800730"/>
            <a:chExt cx="11538488" cy="931208"/>
          </a:xfrm>
        </p:grpSpPr>
        <p:pic>
          <p:nvPicPr>
            <p:cNvPr id="12" name="Picture 11">
              <a:extLst>
                <a:ext uri="{FF2B5EF4-FFF2-40B4-BE49-F238E27FC236}">
                  <a16:creationId xmlns:a16="http://schemas.microsoft.com/office/drawing/2014/main" id="{2F4A34C4-8CD1-4BD0-A19C-7D5000217A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3" name="Straight Connector 12">
              <a:extLst>
                <a:ext uri="{FF2B5EF4-FFF2-40B4-BE49-F238E27FC236}">
                  <a16:creationId xmlns:a16="http://schemas.microsoft.com/office/drawing/2014/main" id="{CC397836-50DB-4D1E-9C70-85A9D8DDF3F8}"/>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60C2BDB9-FE64-424B-ACC6-A45DB1817C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62228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8" name="Chart Placeholder 3">
            <a:extLst>
              <a:ext uri="{FF2B5EF4-FFF2-40B4-BE49-F238E27FC236}">
                <a16:creationId xmlns:a16="http://schemas.microsoft.com/office/drawing/2014/main" id="{B69A4779-727F-E344-AF4D-040D5FE19E6C}"/>
              </a:ext>
            </a:extLst>
          </p:cNvPr>
          <p:cNvSpPr>
            <a:spLocks noGrp="1"/>
          </p:cNvSpPr>
          <p:nvPr>
            <p:ph type="chart" sz="quarter" idx="10"/>
          </p:nvPr>
        </p:nvSpPr>
        <p:spPr>
          <a:xfrm>
            <a:off x="501651" y="829295"/>
            <a:ext cx="11152467" cy="4692650"/>
          </a:xfrm>
        </p:spPr>
        <p:txBody>
          <a:bodyPr/>
          <a:lstStyle/>
          <a:p>
            <a:r>
              <a:rPr lang="en-US"/>
              <a:t>Click icon to add chart</a:t>
            </a:r>
          </a:p>
        </p:txBody>
      </p:sp>
      <p:sp>
        <p:nvSpPr>
          <p:cNvPr id="12" name="Slide Number Placeholder 5">
            <a:extLst>
              <a:ext uri="{FF2B5EF4-FFF2-40B4-BE49-F238E27FC236}">
                <a16:creationId xmlns:a16="http://schemas.microsoft.com/office/drawing/2014/main" id="{63A8E377-F342-456B-BB84-AE66F63A712A}"/>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3" name="Group 12">
            <a:extLst>
              <a:ext uri="{FF2B5EF4-FFF2-40B4-BE49-F238E27FC236}">
                <a16:creationId xmlns:a16="http://schemas.microsoft.com/office/drawing/2014/main" id="{2923395B-642D-43F6-8F56-B3653952A67F}"/>
              </a:ext>
            </a:extLst>
          </p:cNvPr>
          <p:cNvGrpSpPr/>
          <p:nvPr userDrawn="1"/>
        </p:nvGrpSpPr>
        <p:grpSpPr>
          <a:xfrm>
            <a:off x="326756" y="5800730"/>
            <a:ext cx="11538488" cy="931208"/>
            <a:chOff x="268923" y="5800730"/>
            <a:chExt cx="11538488" cy="931208"/>
          </a:xfrm>
        </p:grpSpPr>
        <p:pic>
          <p:nvPicPr>
            <p:cNvPr id="14" name="Picture 13">
              <a:extLst>
                <a:ext uri="{FF2B5EF4-FFF2-40B4-BE49-F238E27FC236}">
                  <a16:creationId xmlns:a16="http://schemas.microsoft.com/office/drawing/2014/main" id="{444D872B-5299-4870-93D7-4F0B238A5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5" name="Straight Connector 14">
              <a:extLst>
                <a:ext uri="{FF2B5EF4-FFF2-40B4-BE49-F238E27FC236}">
                  <a16:creationId xmlns:a16="http://schemas.microsoft.com/office/drawing/2014/main" id="{1D0CCAB3-1939-4C69-A4F4-B0E47BF4382A}"/>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3E9F1D08-B729-4EFA-85B2-32A702518C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8553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out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1E8E6-EAF2-433B-91B4-B59691DC1D2E}"/>
              </a:ext>
            </a:extLst>
          </p:cNvPr>
          <p:cNvSpPr>
            <a:spLocks noGrp="1"/>
          </p:cNvSpPr>
          <p:nvPr>
            <p:ph sz="quarter" idx="10" hasCustomPrompt="1"/>
          </p:nvPr>
        </p:nvSpPr>
        <p:spPr>
          <a:xfrm>
            <a:off x="797984" y="415925"/>
            <a:ext cx="10828867" cy="5399088"/>
          </a:xfrm>
        </p:spPr>
        <p:txBody>
          <a:bodyPr/>
          <a:lstStyle>
            <a:lvl1pPr marL="0" indent="0">
              <a:buNone/>
              <a:defRPr/>
            </a:lvl1pPr>
          </a:lstStyle>
          <a:p>
            <a:pPr lvl="0"/>
            <a:r>
              <a:rPr lang="en-US" dirty="0"/>
              <a:t>Click to add text</a:t>
            </a:r>
          </a:p>
        </p:txBody>
      </p:sp>
      <p:sp>
        <p:nvSpPr>
          <p:cNvPr id="11" name="Slide Number Placeholder 5">
            <a:extLst>
              <a:ext uri="{FF2B5EF4-FFF2-40B4-BE49-F238E27FC236}">
                <a16:creationId xmlns:a16="http://schemas.microsoft.com/office/drawing/2014/main" id="{24671C14-F649-4D3D-9BC9-2B29813E99D4}"/>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2" name="Group 11">
            <a:extLst>
              <a:ext uri="{FF2B5EF4-FFF2-40B4-BE49-F238E27FC236}">
                <a16:creationId xmlns:a16="http://schemas.microsoft.com/office/drawing/2014/main" id="{C963ADAF-7980-4F95-9856-18D10BB04064}"/>
              </a:ext>
            </a:extLst>
          </p:cNvPr>
          <p:cNvGrpSpPr/>
          <p:nvPr userDrawn="1"/>
        </p:nvGrpSpPr>
        <p:grpSpPr>
          <a:xfrm>
            <a:off x="326756" y="5800730"/>
            <a:ext cx="11538488" cy="931208"/>
            <a:chOff x="268923" y="5800730"/>
            <a:chExt cx="11538488" cy="931208"/>
          </a:xfrm>
        </p:grpSpPr>
        <p:pic>
          <p:nvPicPr>
            <p:cNvPr id="13" name="Picture 12">
              <a:extLst>
                <a:ext uri="{FF2B5EF4-FFF2-40B4-BE49-F238E27FC236}">
                  <a16:creationId xmlns:a16="http://schemas.microsoft.com/office/drawing/2014/main" id="{8FE967E0-23BB-4E29-9A0D-C2E95213BC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4" name="Straight Connector 13">
              <a:extLst>
                <a:ext uri="{FF2B5EF4-FFF2-40B4-BE49-F238E27FC236}">
                  <a16:creationId xmlns:a16="http://schemas.microsoft.com/office/drawing/2014/main" id="{DE75AA6C-698D-4E27-AFD5-38B84C351CD9}"/>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CED71267-F03E-4378-8ABA-9C33093ECC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0607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6F6BE3E-C3A6-9E43-9A5C-83F6017FF0E9}"/>
              </a:ext>
            </a:extLst>
          </p:cNvPr>
          <p:cNvSpPr>
            <a:spLocks noGrp="1"/>
          </p:cNvSpPr>
          <p:nvPr>
            <p:ph idx="1"/>
          </p:nvPr>
        </p:nvSpPr>
        <p:spPr>
          <a:xfrm>
            <a:off x="694765" y="1048912"/>
            <a:ext cx="48872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3">
            <a:extLst>
              <a:ext uri="{FF2B5EF4-FFF2-40B4-BE49-F238E27FC236}">
                <a16:creationId xmlns:a16="http://schemas.microsoft.com/office/drawing/2014/main" id="{B3A203B9-092F-C04C-BD56-150CBC7812B5}"/>
              </a:ext>
            </a:extLst>
          </p:cNvPr>
          <p:cNvSpPr>
            <a:spLocks noGrp="1"/>
          </p:cNvSpPr>
          <p:nvPr>
            <p:ph type="chart" sz="quarter" idx="10"/>
          </p:nvPr>
        </p:nvSpPr>
        <p:spPr>
          <a:xfrm>
            <a:off x="5928287" y="829295"/>
            <a:ext cx="5928783" cy="4692650"/>
          </a:xfrm>
        </p:spPr>
        <p:txBody>
          <a:bodyPr/>
          <a:lstStyle/>
          <a:p>
            <a:r>
              <a:rPr lang="en-US"/>
              <a:t>Click icon to add chart</a:t>
            </a:r>
          </a:p>
        </p:txBody>
      </p:sp>
      <p:sp>
        <p:nvSpPr>
          <p:cNvPr id="13" name="Slide Number Placeholder 5">
            <a:extLst>
              <a:ext uri="{FF2B5EF4-FFF2-40B4-BE49-F238E27FC236}">
                <a16:creationId xmlns:a16="http://schemas.microsoft.com/office/drawing/2014/main" id="{CECF9A4D-7C3E-48A6-AB1B-2B9D3C4385F7}"/>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4" name="Group 13">
            <a:extLst>
              <a:ext uri="{FF2B5EF4-FFF2-40B4-BE49-F238E27FC236}">
                <a16:creationId xmlns:a16="http://schemas.microsoft.com/office/drawing/2014/main" id="{CBECE2C6-5FB8-4DB7-8FE5-3C7A47B147C3}"/>
              </a:ext>
            </a:extLst>
          </p:cNvPr>
          <p:cNvGrpSpPr/>
          <p:nvPr userDrawn="1"/>
        </p:nvGrpSpPr>
        <p:grpSpPr>
          <a:xfrm>
            <a:off x="326756" y="5800730"/>
            <a:ext cx="11538488" cy="931208"/>
            <a:chOff x="268923" y="5800730"/>
            <a:chExt cx="11538488" cy="931208"/>
          </a:xfrm>
        </p:grpSpPr>
        <p:pic>
          <p:nvPicPr>
            <p:cNvPr id="15" name="Picture 14">
              <a:extLst>
                <a:ext uri="{FF2B5EF4-FFF2-40B4-BE49-F238E27FC236}">
                  <a16:creationId xmlns:a16="http://schemas.microsoft.com/office/drawing/2014/main" id="{6809BA06-1BBA-45B7-9426-962DA9EEDC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6" name="Straight Connector 15">
              <a:extLst>
                <a:ext uri="{FF2B5EF4-FFF2-40B4-BE49-F238E27FC236}">
                  <a16:creationId xmlns:a16="http://schemas.microsoft.com/office/drawing/2014/main" id="{DF91CD4F-3921-47DE-B7F2-EDCE21395D8C}"/>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AEB8F16A-CFF5-4569-9DFB-045120785E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0316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6F6BE3E-C3A6-9E43-9A5C-83F6017FF0E9}"/>
              </a:ext>
            </a:extLst>
          </p:cNvPr>
          <p:cNvSpPr>
            <a:spLocks noGrp="1"/>
          </p:cNvSpPr>
          <p:nvPr>
            <p:ph idx="1"/>
          </p:nvPr>
        </p:nvSpPr>
        <p:spPr>
          <a:xfrm>
            <a:off x="6705599" y="1048912"/>
            <a:ext cx="48872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3">
            <a:extLst>
              <a:ext uri="{FF2B5EF4-FFF2-40B4-BE49-F238E27FC236}">
                <a16:creationId xmlns:a16="http://schemas.microsoft.com/office/drawing/2014/main" id="{7FA7A964-76BC-2C4A-B4E4-515CFBEC6783}"/>
              </a:ext>
            </a:extLst>
          </p:cNvPr>
          <p:cNvSpPr>
            <a:spLocks noGrp="1"/>
          </p:cNvSpPr>
          <p:nvPr>
            <p:ph type="chart" sz="quarter" idx="10"/>
          </p:nvPr>
        </p:nvSpPr>
        <p:spPr>
          <a:xfrm>
            <a:off x="501651" y="829295"/>
            <a:ext cx="5928783" cy="4692650"/>
          </a:xfrm>
        </p:spPr>
        <p:txBody>
          <a:bodyPr/>
          <a:lstStyle/>
          <a:p>
            <a:r>
              <a:rPr lang="en-US"/>
              <a:t>Click icon to add chart</a:t>
            </a:r>
          </a:p>
        </p:txBody>
      </p:sp>
      <p:sp>
        <p:nvSpPr>
          <p:cNvPr id="13" name="Slide Number Placeholder 5">
            <a:extLst>
              <a:ext uri="{FF2B5EF4-FFF2-40B4-BE49-F238E27FC236}">
                <a16:creationId xmlns:a16="http://schemas.microsoft.com/office/drawing/2014/main" id="{DE6F7748-CDE3-406C-93F7-2DABB4939CA1}"/>
              </a:ext>
            </a:extLst>
          </p:cNvPr>
          <p:cNvSpPr>
            <a:spLocks noGrp="1"/>
          </p:cNvSpPr>
          <p:nvPr>
            <p:ph type="sldNum" sz="quarter" idx="4"/>
          </p:nvPr>
        </p:nvSpPr>
        <p:spPr>
          <a:xfrm>
            <a:off x="5832070" y="6419850"/>
            <a:ext cx="704849" cy="271257"/>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dirty="0">
              <a:solidFill>
                <a:srgbClr val="000000">
                  <a:tint val="75000"/>
                </a:srgbClr>
              </a:solidFill>
            </a:endParaRPr>
          </a:p>
        </p:txBody>
      </p:sp>
      <p:grpSp>
        <p:nvGrpSpPr>
          <p:cNvPr id="14" name="Group 13">
            <a:extLst>
              <a:ext uri="{FF2B5EF4-FFF2-40B4-BE49-F238E27FC236}">
                <a16:creationId xmlns:a16="http://schemas.microsoft.com/office/drawing/2014/main" id="{70619B52-4CDF-4430-A40A-65EA7E22C867}"/>
              </a:ext>
            </a:extLst>
          </p:cNvPr>
          <p:cNvGrpSpPr/>
          <p:nvPr userDrawn="1"/>
        </p:nvGrpSpPr>
        <p:grpSpPr>
          <a:xfrm>
            <a:off x="326756" y="5800730"/>
            <a:ext cx="11538488" cy="931208"/>
            <a:chOff x="268923" y="5800730"/>
            <a:chExt cx="11538488" cy="931208"/>
          </a:xfrm>
        </p:grpSpPr>
        <p:pic>
          <p:nvPicPr>
            <p:cNvPr id="15" name="Picture 14">
              <a:extLst>
                <a:ext uri="{FF2B5EF4-FFF2-40B4-BE49-F238E27FC236}">
                  <a16:creationId xmlns:a16="http://schemas.microsoft.com/office/drawing/2014/main" id="{9CA64BDF-0B96-47C9-9ED4-041552A05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58" y="5800730"/>
              <a:ext cx="917968" cy="931208"/>
            </a:xfrm>
            <a:prstGeom prst="rect">
              <a:avLst/>
            </a:prstGeom>
          </p:spPr>
        </p:pic>
        <p:cxnSp>
          <p:nvCxnSpPr>
            <p:cNvPr id="16" name="Straight Connector 15">
              <a:extLst>
                <a:ext uri="{FF2B5EF4-FFF2-40B4-BE49-F238E27FC236}">
                  <a16:creationId xmlns:a16="http://schemas.microsoft.com/office/drawing/2014/main" id="{6FD513B3-7F10-4B0E-A35F-A2B8BB747662}"/>
                </a:ext>
              </a:extLst>
            </p:cNvPr>
            <p:cNvCxnSpPr>
              <a:cxnSpLocks/>
            </p:cNvCxnSpPr>
            <p:nvPr userDrawn="1"/>
          </p:nvCxnSpPr>
          <p:spPr>
            <a:xfrm>
              <a:off x="268923" y="6350557"/>
              <a:ext cx="11538488" cy="0"/>
            </a:xfrm>
            <a:prstGeom prst="line">
              <a:avLst/>
            </a:prstGeom>
            <a:ln w="31750" cap="rnd">
              <a:round/>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750B34B0-910C-4D9B-8256-A8F370F56B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068" y="6024391"/>
              <a:ext cx="970343" cy="543685"/>
            </a:xfrm>
            <a:prstGeom prst="rect">
              <a:avLst/>
            </a:prstGeom>
          </p:spPr>
        </p:pic>
      </p:grpSp>
    </p:spTree>
    <p:extLst>
      <p:ext uri="{BB962C8B-B14F-4D97-AF65-F5344CB8AC3E}">
        <p14:creationId xmlns:p14="http://schemas.microsoft.com/office/powerpoint/2010/main" val="22356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Placeholder 22">
            <a:extLst>
              <a:ext uri="{FF2B5EF4-FFF2-40B4-BE49-F238E27FC236}">
                <a16:creationId xmlns:a16="http://schemas.microsoft.com/office/drawing/2014/main" id="{770D2D7B-89AA-2342-9D15-8D0287FA865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6" name="Slide Number Placeholder 5">
            <a:extLst>
              <a:ext uri="{FF2B5EF4-FFF2-40B4-BE49-F238E27FC236}">
                <a16:creationId xmlns:a16="http://schemas.microsoft.com/office/drawing/2014/main" id="{73FD5139-A21E-7E40-8155-4F0B6CF47917}"/>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16190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hdr="0" dt="0"/>
  <p:txStyles>
    <p:titleStyle>
      <a:lvl1pPr algn="l" defTabSz="914400" rtl="0" eaLnBrk="1" latinLnBrk="0" hangingPunct="1">
        <a:lnSpc>
          <a:spcPct val="90000"/>
        </a:lnSpc>
        <a:spcBef>
          <a:spcPct val="0"/>
        </a:spcBef>
        <a:buNone/>
        <a:defRPr sz="40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Placeholder 22">
            <a:extLst>
              <a:ext uri="{FF2B5EF4-FFF2-40B4-BE49-F238E27FC236}">
                <a16:creationId xmlns:a16="http://schemas.microsoft.com/office/drawing/2014/main" id="{770D2D7B-89AA-2342-9D15-8D0287FA865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6" name="Slide Number Placeholder 5">
            <a:extLst>
              <a:ext uri="{FF2B5EF4-FFF2-40B4-BE49-F238E27FC236}">
                <a16:creationId xmlns:a16="http://schemas.microsoft.com/office/drawing/2014/main" id="{73FD5139-A21E-7E40-8155-4F0B6CF47917}"/>
              </a:ext>
            </a:extLst>
          </p:cNvPr>
          <p:cNvSpPr>
            <a:spLocks noGrp="1"/>
          </p:cNvSpPr>
          <p:nvPr>
            <p:ph type="sldNum" sz="quarter" idx="4"/>
          </p:nvPr>
        </p:nvSpPr>
        <p:spPr>
          <a:xfrm>
            <a:off x="5827777" y="6327649"/>
            <a:ext cx="704849"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fld id="{DCB029D6-5554-3449-9E92-4345D2269ABD}"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3087193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hf hdr="0" dt="0"/>
  <p:txStyles>
    <p:titleStyle>
      <a:lvl1pPr algn="l" defTabSz="914400" rtl="0" eaLnBrk="1" latinLnBrk="0" hangingPunct="1">
        <a:lnSpc>
          <a:spcPct val="90000"/>
        </a:lnSpc>
        <a:spcBef>
          <a:spcPct val="0"/>
        </a:spcBef>
        <a:buNone/>
        <a:defRPr sz="40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www.bpa.gov/p/Generation/Hydro/hydro/cc/RMJOC-II-Report-Part-I.pdf" TargetMode="Externa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3" Type="http://schemas.openxmlformats.org/officeDocument/2006/relationships/hyperlink" Target="http://pngimg.com/image/50753" TargetMode="External"/><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www.nwd-wc.usace.army.mil/dd/common/dataquery/www/"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nwcouncil.box.com/s/u04utrpc2ena0sjmk36mpt6x0fn9kws0" TargetMode="External"/><Relationship Id="rId2" Type="http://schemas.openxmlformats.org/officeDocument/2006/relationships/hyperlink" Target="https://nwcouncil.box.com/s/mf3f5h73ltxf293qoit43yb92007gyam" TargetMode="External"/><Relationship Id="rId1" Type="http://schemas.openxmlformats.org/officeDocument/2006/relationships/slideLayout" Target="../slideLayouts/slideLayout2.xml"/><Relationship Id="rId4" Type="http://schemas.openxmlformats.org/officeDocument/2006/relationships/hyperlink" Target="https://nwcouncil.box.com/s/qybtm4hs99xywm5a2w064lphs4adyeb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hyperlink" Target="https://commons.wikimedia.org/wiki/File:USACE_Kinzua_Dam_downriver.jpg" TargetMode="External"/><Relationship Id="rId3" Type="http://schemas.openxmlformats.org/officeDocument/2006/relationships/image" Target="../media/image12.jpg"/><Relationship Id="rId7" Type="http://schemas.openxmlformats.org/officeDocument/2006/relationships/hyperlink" Target="https://commons.wikimedia.org/wiki/File:Wind_Turbines_in_Washington_State_IMG_7956WMC.tif" TargetMode="External"/><Relationship Id="rId12" Type="http://schemas.openxmlformats.org/officeDocument/2006/relationships/image" Target="../media/image15.jpg"/><Relationship Id="rId2" Type="http://schemas.openxmlformats.org/officeDocument/2006/relationships/hyperlink" Target="https://www.nwcouncil.org/energy/energy-advisory-committees/system-analysis-advisory-committee/genesys-%E2%80%93-generation-evaluation-system-model" TargetMode="Externa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hyperlink" Target="https://creativecommons.org/licenses/by-nc-sa/3.0/" TargetMode="External"/><Relationship Id="rId5" Type="http://schemas.openxmlformats.org/officeDocument/2006/relationships/hyperlink" Target="https://creativecommons.org/licenses/by/3.0/" TargetMode="External"/><Relationship Id="rId10" Type="http://schemas.openxmlformats.org/officeDocument/2006/relationships/hyperlink" Target="http://automoveiseletricos.blogspot.com/2012/08/a-eletroquimica-do-litio-e-sua.html" TargetMode="External"/><Relationship Id="rId4" Type="http://schemas.openxmlformats.org/officeDocument/2006/relationships/hyperlink" Target="https://www.australiansolarquotes.com.au/2015/10/08/western-powers-solar-plus-storage-takes-small-communities-off-grid/" TargetMode="External"/><Relationship Id="rId9" Type="http://schemas.openxmlformats.org/officeDocument/2006/relationships/image" Target="../media/image14.jp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C2C5FB-958D-4F44-BE84-627636764985}"/>
              </a:ext>
            </a:extLst>
          </p:cNvPr>
          <p:cNvSpPr>
            <a:spLocks noGrp="1"/>
          </p:cNvSpPr>
          <p:nvPr>
            <p:ph type="title"/>
          </p:nvPr>
        </p:nvSpPr>
        <p:spPr/>
        <p:txBody>
          <a:bodyPr/>
          <a:lstStyle/>
          <a:p>
            <a:r>
              <a:rPr lang="en-US" dirty="0"/>
              <a:t>Stakeholder Workshop on Redeveloped GENESYS</a:t>
            </a:r>
          </a:p>
        </p:txBody>
      </p:sp>
      <p:sp>
        <p:nvSpPr>
          <p:cNvPr id="5" name="Text Placeholder 4">
            <a:extLst>
              <a:ext uri="{FF2B5EF4-FFF2-40B4-BE49-F238E27FC236}">
                <a16:creationId xmlns:a16="http://schemas.microsoft.com/office/drawing/2014/main" id="{983E98E3-A6A5-4726-8305-C38409288E25}"/>
              </a:ext>
            </a:extLst>
          </p:cNvPr>
          <p:cNvSpPr>
            <a:spLocks noGrp="1"/>
          </p:cNvSpPr>
          <p:nvPr>
            <p:ph type="body" idx="1"/>
          </p:nvPr>
        </p:nvSpPr>
        <p:spPr/>
        <p:txBody>
          <a:bodyPr>
            <a:normAutofit fontScale="92500" lnSpcReduction="10000"/>
          </a:bodyPr>
          <a:lstStyle/>
          <a:p>
            <a:r>
              <a:rPr lang="en-US" dirty="0"/>
              <a:t>RAAC/SAAC Technical Workshop</a:t>
            </a:r>
          </a:p>
          <a:p>
            <a:r>
              <a:rPr lang="en-US" dirty="0"/>
              <a:t>August 4</a:t>
            </a:r>
            <a:r>
              <a:rPr lang="en-US" baseline="30000" dirty="0"/>
              <a:t>th</a:t>
            </a:r>
            <a:r>
              <a:rPr lang="en-US" dirty="0"/>
              <a:t>, 2021</a:t>
            </a:r>
          </a:p>
          <a:p>
            <a:r>
              <a:rPr lang="en-US" dirty="0"/>
              <a:t>John Fazio, Dan Hua and John Ollis</a:t>
            </a:r>
          </a:p>
        </p:txBody>
      </p:sp>
    </p:spTree>
    <p:extLst>
      <p:ext uri="{BB962C8B-B14F-4D97-AF65-F5344CB8AC3E}">
        <p14:creationId xmlns:p14="http://schemas.microsoft.com/office/powerpoint/2010/main" val="97815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15353" y="799218"/>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E226863-535B-4356-A522-68998D95B8AA}"/>
              </a:ext>
            </a:extLst>
          </p:cNvPr>
          <p:cNvSpPr>
            <a:spLocks noGrp="1"/>
          </p:cNvSpPr>
          <p:nvPr>
            <p:ph type="title"/>
          </p:nvPr>
        </p:nvSpPr>
        <p:spPr>
          <a:xfrm>
            <a:off x="2249214" y="1204109"/>
            <a:ext cx="2002054" cy="1781175"/>
          </a:xfrm>
        </p:spPr>
        <p:txBody>
          <a:bodyPr vert="horz" lIns="91440" tIns="45720" rIns="91440" bIns="45720" rtlCol="0" anchor="ctr">
            <a:normAutofit/>
          </a:bodyPr>
          <a:lstStyle/>
          <a:p>
            <a:r>
              <a:rPr lang="en-US" sz="2400" dirty="0">
                <a:solidFill>
                  <a:srgbClr val="FFFFFF"/>
                </a:solidFill>
                <a:latin typeface="+mj-lt"/>
                <a:ea typeface="+mj-ea"/>
                <a:cs typeface="+mj-cs"/>
              </a:rPr>
              <a:t>Comparison – </a:t>
            </a:r>
            <a:br>
              <a:rPr lang="en-US" sz="2400" dirty="0">
                <a:solidFill>
                  <a:srgbClr val="FFFFFF"/>
                </a:solidFill>
                <a:latin typeface="+mj-lt"/>
                <a:ea typeface="+mj-ea"/>
                <a:cs typeface="+mj-cs"/>
              </a:rPr>
            </a:br>
            <a:r>
              <a:rPr lang="en-US" sz="2400" dirty="0">
                <a:solidFill>
                  <a:srgbClr val="FFFFFF"/>
                </a:solidFill>
                <a:latin typeface="+mj-lt"/>
                <a:ea typeface="+mj-ea"/>
                <a:cs typeface="+mj-cs"/>
              </a:rPr>
              <a:t>Model Usability</a:t>
            </a:r>
          </a:p>
        </p:txBody>
      </p:sp>
      <p:sp>
        <p:nvSpPr>
          <p:cNvPr id="4" name="Slide Number Placeholder 3">
            <a:extLst>
              <a:ext uri="{FF2B5EF4-FFF2-40B4-BE49-F238E27FC236}">
                <a16:creationId xmlns:a16="http://schemas.microsoft.com/office/drawing/2014/main" id="{F3075F70-9503-4022-8B85-071268D62A7A}"/>
              </a:ext>
            </a:extLst>
          </p:cNvPr>
          <p:cNvSpPr>
            <a:spLocks noGrp="1"/>
          </p:cNvSpPr>
          <p:nvPr>
            <p:ph type="sldNum" sz="quarter" idx="4"/>
          </p:nvPr>
        </p:nvSpPr>
        <p:spPr>
          <a:xfrm>
            <a:off x="9267826" y="6356351"/>
            <a:ext cx="771525" cy="365125"/>
          </a:xfrm>
        </p:spPr>
        <p:txBody>
          <a:bodyPr vert="horz" lIns="91440" tIns="45720" rIns="91440" bIns="45720" rtlCol="0" anchor="ctr">
            <a:normAutofit/>
          </a:bodyPr>
          <a:lstStyle/>
          <a:p>
            <a:pPr algn="r" defTabSz="914400">
              <a:spcAft>
                <a:spcPts val="600"/>
              </a:spcAft>
              <a:defRPr/>
            </a:pPr>
            <a:fld id="{DCB029D6-5554-3449-9E92-4345D2269ABD}" type="slidenum">
              <a:rPr lang="en-US" sz="1000">
                <a:solidFill>
                  <a:prstClr val="black">
                    <a:tint val="75000"/>
                  </a:prstClr>
                </a:solidFill>
                <a:latin typeface="Trebuchet MS" panose="020B0603020202020204"/>
              </a:rPr>
              <a:pPr algn="r" defTabSz="914400">
                <a:spcAft>
                  <a:spcPts val="600"/>
                </a:spcAft>
                <a:defRPr/>
              </a:pPr>
              <a:t>10</a:t>
            </a:fld>
            <a:endParaRPr lang="en-US" sz="1000">
              <a:solidFill>
                <a:prstClr val="black">
                  <a:tint val="75000"/>
                </a:prstClr>
              </a:solidFill>
              <a:latin typeface="Trebuchet MS" panose="020B0603020202020204"/>
            </a:endParaRPr>
          </a:p>
        </p:txBody>
      </p:sp>
      <p:graphicFrame>
        <p:nvGraphicFramePr>
          <p:cNvPr id="20" name="Content Placeholder 4">
            <a:extLst>
              <a:ext uri="{FF2B5EF4-FFF2-40B4-BE49-F238E27FC236}">
                <a16:creationId xmlns:a16="http://schemas.microsoft.com/office/drawing/2014/main" id="{487F16B8-874D-4AE9-A8C5-D4068B3823BD}"/>
              </a:ext>
            </a:extLst>
          </p:cNvPr>
          <p:cNvGraphicFramePr>
            <a:graphicFrameLocks/>
          </p:cNvGraphicFramePr>
          <p:nvPr>
            <p:extLst>
              <p:ext uri="{D42A27DB-BD31-4B8C-83A1-F6EECF244321}">
                <p14:modId xmlns:p14="http://schemas.microsoft.com/office/powerpoint/2010/main" val="3490378454"/>
              </p:ext>
            </p:extLst>
          </p:nvPr>
        </p:nvGraphicFramePr>
        <p:xfrm>
          <a:off x="5020577" y="1506121"/>
          <a:ext cx="6169394" cy="4149094"/>
        </p:xfrm>
        <a:graphic>
          <a:graphicData uri="http://schemas.openxmlformats.org/drawingml/2006/table">
            <a:tbl>
              <a:tblPr firstRow="1" bandRow="1">
                <a:noFill/>
                <a:tableStyleId>{5C22544A-7EE6-4342-B048-85BDC9FD1C3A}</a:tableStyleId>
              </a:tblPr>
              <a:tblGrid>
                <a:gridCol w="1891948">
                  <a:extLst>
                    <a:ext uri="{9D8B030D-6E8A-4147-A177-3AD203B41FA5}">
                      <a16:colId xmlns:a16="http://schemas.microsoft.com/office/drawing/2014/main" val="3052489678"/>
                    </a:ext>
                  </a:extLst>
                </a:gridCol>
                <a:gridCol w="1909449">
                  <a:extLst>
                    <a:ext uri="{9D8B030D-6E8A-4147-A177-3AD203B41FA5}">
                      <a16:colId xmlns:a16="http://schemas.microsoft.com/office/drawing/2014/main" val="3078113459"/>
                    </a:ext>
                  </a:extLst>
                </a:gridCol>
                <a:gridCol w="2367997">
                  <a:extLst>
                    <a:ext uri="{9D8B030D-6E8A-4147-A177-3AD203B41FA5}">
                      <a16:colId xmlns:a16="http://schemas.microsoft.com/office/drawing/2014/main" val="1252585805"/>
                    </a:ext>
                  </a:extLst>
                </a:gridCol>
              </a:tblGrid>
              <a:tr h="823532">
                <a:tc>
                  <a:txBody>
                    <a:bodyPr/>
                    <a:lstStyle/>
                    <a:p>
                      <a:r>
                        <a:rPr lang="en-US" sz="1500" b="0" cap="all" spc="150">
                          <a:solidFill>
                            <a:schemeClr val="lt1"/>
                          </a:solidFill>
                        </a:rPr>
                        <a:t>Attribute</a:t>
                      </a:r>
                    </a:p>
                  </a:txBody>
                  <a:tcPr marL="126911" marR="126911" marT="126911" marB="126911">
                    <a:lnL w="12700" cmpd="sng">
                      <a:noFill/>
                    </a:lnL>
                    <a:lnR w="12700" cmpd="sng">
                      <a:noFill/>
                    </a:lnR>
                    <a:lnT w="12700" cmpd="sng">
                      <a:noFill/>
                    </a:lnT>
                    <a:lnB w="38100" cmpd="sng">
                      <a:noFill/>
                    </a:lnB>
                    <a:solidFill>
                      <a:srgbClr val="505356"/>
                    </a:solidFill>
                  </a:tcPr>
                </a:tc>
                <a:tc>
                  <a:txBody>
                    <a:bodyPr/>
                    <a:lstStyle/>
                    <a:p>
                      <a:r>
                        <a:rPr lang="en-US" sz="1500" b="0" cap="all" spc="150">
                          <a:solidFill>
                            <a:schemeClr val="lt1"/>
                          </a:solidFill>
                        </a:rPr>
                        <a:t>Classic GENESYS</a:t>
                      </a:r>
                    </a:p>
                  </a:txBody>
                  <a:tcPr marL="126911" marR="126911" marT="126911" marB="126911">
                    <a:lnL w="12700" cmpd="sng">
                      <a:noFill/>
                    </a:lnL>
                    <a:lnR w="12700" cmpd="sng">
                      <a:noFill/>
                    </a:lnR>
                    <a:lnT w="12700" cmpd="sng">
                      <a:noFill/>
                    </a:lnT>
                    <a:lnB w="38100" cmpd="sng">
                      <a:noFill/>
                    </a:lnB>
                    <a:solidFill>
                      <a:srgbClr val="505356"/>
                    </a:solidFill>
                  </a:tcPr>
                </a:tc>
                <a:tc>
                  <a:txBody>
                    <a:bodyPr/>
                    <a:lstStyle/>
                    <a:p>
                      <a:r>
                        <a:rPr lang="en-US" sz="1500" b="0" cap="all" spc="150">
                          <a:solidFill>
                            <a:schemeClr val="lt1"/>
                          </a:solidFill>
                        </a:rPr>
                        <a:t>Redeveloped GENESYS</a:t>
                      </a:r>
                    </a:p>
                  </a:txBody>
                  <a:tcPr marL="126911" marR="126911" marT="126911" marB="126911">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3779583302"/>
                  </a:ext>
                </a:extLst>
              </a:tr>
              <a:tr h="933546">
                <a:tc>
                  <a:txBody>
                    <a:bodyPr/>
                    <a:lstStyle/>
                    <a:p>
                      <a:r>
                        <a:rPr lang="en-US" sz="1200" cap="none" spc="0">
                          <a:solidFill>
                            <a:schemeClr val="tx1"/>
                          </a:solidFill>
                        </a:rPr>
                        <a:t>Model Interface</a:t>
                      </a:r>
                    </a:p>
                  </a:txBody>
                  <a:tcPr marL="126911" marR="126911" marT="126911" marB="126911">
                    <a:lnL w="12700" cmpd="sng">
                      <a:noFill/>
                      <a:prstDash val="solid"/>
                    </a:lnL>
                    <a:lnR w="12700" cmpd="sng">
                      <a:noFill/>
                      <a:prstDash val="solid"/>
                    </a:lnR>
                    <a:lnT w="38100" cmpd="sng">
                      <a:noFill/>
                    </a:lnT>
                    <a:lnB w="12700" cmpd="sng">
                      <a:noFill/>
                      <a:prstDash val="solid"/>
                    </a:lnB>
                    <a:noFill/>
                  </a:tcPr>
                </a:tc>
                <a:tc>
                  <a:txBody>
                    <a:bodyPr/>
                    <a:lstStyle/>
                    <a:p>
                      <a:r>
                        <a:rPr lang="en-US" sz="1200" cap="none" spc="0">
                          <a:solidFill>
                            <a:schemeClr val="tx1"/>
                          </a:solidFill>
                        </a:rPr>
                        <a:t>Fortran code, text and executable files</a:t>
                      </a:r>
                    </a:p>
                  </a:txBody>
                  <a:tcPr marL="126911" marR="126911" marT="126911" marB="126911">
                    <a:lnL w="12700" cmpd="sng">
                      <a:noFill/>
                      <a:prstDash val="solid"/>
                    </a:lnL>
                    <a:lnR w="12700" cmpd="sng">
                      <a:noFill/>
                      <a:prstDash val="solid"/>
                    </a:lnR>
                    <a:lnT w="38100" cmpd="sng">
                      <a:noFill/>
                    </a:lnT>
                    <a:lnB w="12700" cmpd="sng">
                      <a:noFill/>
                      <a:prstDash val="solid"/>
                    </a:lnB>
                    <a:noFill/>
                  </a:tcPr>
                </a:tc>
                <a:tc>
                  <a:txBody>
                    <a:bodyPr/>
                    <a:lstStyle/>
                    <a:p>
                      <a:r>
                        <a:rPr lang="en-US" sz="1200" cap="none" spc="0">
                          <a:solidFill>
                            <a:schemeClr val="tx1"/>
                          </a:solidFill>
                        </a:rPr>
                        <a:t>Web based GUI</a:t>
                      </a:r>
                    </a:p>
                  </a:txBody>
                  <a:tcPr marL="126911" marR="126911" marT="126911" marB="12691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708358946"/>
                  </a:ext>
                </a:extLst>
              </a:tr>
              <a:tr h="933546">
                <a:tc>
                  <a:txBody>
                    <a:bodyPr/>
                    <a:lstStyle/>
                    <a:p>
                      <a:r>
                        <a:rPr lang="en-US" sz="1200" cap="none" spc="0">
                          <a:solidFill>
                            <a:schemeClr val="tx1"/>
                          </a:solidFill>
                        </a:rPr>
                        <a:t>Data Input/Output</a:t>
                      </a:r>
                    </a:p>
                  </a:txBody>
                  <a:tcPr marL="126911" marR="126911" marT="126911" marB="12691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a:solidFill>
                            <a:schemeClr val="tx1"/>
                          </a:solidFill>
                        </a:rPr>
                        <a:t>Text files and sub routines to extract data (input/output)</a:t>
                      </a:r>
                    </a:p>
                  </a:txBody>
                  <a:tcPr marL="126911" marR="126911" marT="126911" marB="12691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a:solidFill>
                            <a:schemeClr val="tx1"/>
                          </a:solidFill>
                        </a:rPr>
                        <a:t>Excel/GUI (input) and image/text/spreadsheet (output)</a:t>
                      </a:r>
                    </a:p>
                  </a:txBody>
                  <a:tcPr marL="126911" marR="126911" marT="126911" marB="12691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34599087"/>
                  </a:ext>
                </a:extLst>
              </a:tr>
              <a:tr h="729235">
                <a:tc>
                  <a:txBody>
                    <a:bodyPr/>
                    <a:lstStyle/>
                    <a:p>
                      <a:r>
                        <a:rPr lang="en-US" sz="1200" cap="none" spc="0">
                          <a:solidFill>
                            <a:schemeClr val="tx1"/>
                          </a:solidFill>
                        </a:rPr>
                        <a:t>Data Storage</a:t>
                      </a:r>
                    </a:p>
                  </a:txBody>
                  <a:tcPr marL="126911" marR="126911" marT="126911" marB="12691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a:solidFill>
                            <a:schemeClr val="tx1"/>
                          </a:solidFill>
                        </a:rPr>
                        <a:t>Local server/workstation</a:t>
                      </a:r>
                    </a:p>
                  </a:txBody>
                  <a:tcPr marL="126911" marR="126911" marT="126911" marB="12691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a:solidFill>
                            <a:schemeClr val="tx1"/>
                          </a:solidFill>
                        </a:rPr>
                        <a:t>Cloud and local storage possible</a:t>
                      </a:r>
                    </a:p>
                  </a:txBody>
                  <a:tcPr marL="126911" marR="126911" marT="126911" marB="12691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5104107"/>
                  </a:ext>
                </a:extLst>
              </a:tr>
              <a:tr h="729235">
                <a:tc>
                  <a:txBody>
                    <a:bodyPr/>
                    <a:lstStyle/>
                    <a:p>
                      <a:r>
                        <a:rPr lang="en-US" sz="1200" cap="none" spc="0" dirty="0">
                          <a:solidFill>
                            <a:schemeClr val="tx1"/>
                          </a:solidFill>
                        </a:rPr>
                        <a:t>Data Processing</a:t>
                      </a:r>
                    </a:p>
                  </a:txBody>
                  <a:tcPr marL="126911" marR="126911" marT="126911" marB="12691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a:solidFill>
                            <a:schemeClr val="tx1"/>
                          </a:solidFill>
                        </a:rPr>
                        <a:t>Local server/workstation</a:t>
                      </a:r>
                    </a:p>
                  </a:txBody>
                  <a:tcPr marL="126911" marR="126911" marT="126911" marB="12691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dirty="0">
                          <a:solidFill>
                            <a:schemeClr val="tx1"/>
                          </a:solidFill>
                        </a:rPr>
                        <a:t>Cloud and local capabilities</a:t>
                      </a:r>
                    </a:p>
                  </a:txBody>
                  <a:tcPr marL="126911" marR="126911" marT="126911" marB="12691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541034071"/>
                  </a:ext>
                </a:extLst>
              </a:tr>
            </a:tbl>
          </a:graphicData>
        </a:graphic>
      </p:graphicFrame>
      <p:pic>
        <p:nvPicPr>
          <p:cNvPr id="14" name="Content Placeholder 13">
            <a:extLst>
              <a:ext uri="{FF2B5EF4-FFF2-40B4-BE49-F238E27FC236}">
                <a16:creationId xmlns:a16="http://schemas.microsoft.com/office/drawing/2014/main" id="{11E80830-4FA0-4752-A764-31F36C5B7875}"/>
              </a:ext>
            </a:extLst>
          </p:cNvPr>
          <p:cNvPicPr>
            <a:picLocks noGrp="1" noChangeAspect="1"/>
          </p:cNvPicPr>
          <p:nvPr>
            <p:ph idx="1"/>
          </p:nvPr>
        </p:nvPicPr>
        <p:blipFill rotWithShape="1">
          <a:blip r:embed="rId2"/>
          <a:srcRect l="2565" r="26586"/>
          <a:stretch/>
        </p:blipFill>
        <p:spPr>
          <a:xfrm>
            <a:off x="1440180" y="3429000"/>
            <a:ext cx="3468303" cy="222621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9874800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err="1"/>
              <a:t>Noxon</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100</a:t>
            </a:fld>
            <a:endParaRPr lang="en-US" dirty="0">
              <a:solidFill>
                <a:srgbClr val="000000">
                  <a:tint val="75000"/>
                </a:srgbClr>
              </a:solidFill>
            </a:endParaRPr>
          </a:p>
        </p:txBody>
      </p:sp>
    </p:spTree>
    <p:extLst>
      <p:ext uri="{BB962C8B-B14F-4D97-AF65-F5344CB8AC3E}">
        <p14:creationId xmlns:p14="http://schemas.microsoft.com/office/powerpoint/2010/main" val="3678595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Noxon</a:t>
            </a:r>
            <a:r>
              <a:rPr lang="en-US" dirty="0">
                <a:solidFill>
                  <a:srgbClr val="0070C0"/>
                </a:solidFill>
              </a:rPr>
              <a:t>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101</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13696BEC-5881-49A9-836F-FE14A33A2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350" y="1371600"/>
            <a:ext cx="9144000" cy="5486400"/>
          </a:xfrm>
          <a:prstGeom prst="rect">
            <a:avLst/>
          </a:prstGeom>
        </p:spPr>
      </p:pic>
    </p:spTree>
    <p:extLst>
      <p:ext uri="{BB962C8B-B14F-4D97-AF65-F5344CB8AC3E}">
        <p14:creationId xmlns:p14="http://schemas.microsoft.com/office/powerpoint/2010/main" val="17767703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Noxon</a:t>
            </a:r>
            <a:r>
              <a:rPr lang="en-US" dirty="0">
                <a:solidFill>
                  <a:srgbClr val="0070C0"/>
                </a:solidFill>
              </a:rPr>
              <a:t>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102</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27A49A46-F2A0-4F90-9C7E-5025C6750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2640073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Noxon</a:t>
            </a:r>
            <a:r>
              <a:rPr lang="en-US" dirty="0">
                <a:solidFill>
                  <a:srgbClr val="0070C0"/>
                </a:solidFill>
              </a:rPr>
              <a:t>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103</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3793864F-26E2-457F-BEC9-0C43B34BE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1991623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a:t>
            </a:r>
            <a:r>
              <a:rPr lang="en-US" dirty="0" err="1"/>
              <a:t>Noxon</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latin typeface="Calibri" panose="020F0502020204030204" pitchFamily="34" charset="0"/>
                <a:ea typeface="Calibri" panose="020F0502020204030204" pitchFamily="34" charset="0"/>
              </a:rPr>
              <a:t>M</a:t>
            </a:r>
            <a:r>
              <a:rPr lang="en-US" sz="2400" dirty="0">
                <a:effectLst/>
                <a:latin typeface="Calibri" panose="020F0502020204030204" pitchFamily="34" charset="0"/>
                <a:ea typeface="Calibri" panose="020F0502020204030204" pitchFamily="34" charset="0"/>
              </a:rPr>
              <a:t>ore movement in redeveloped GENESYS than we would expect per operations.  Investigate implementation of </a:t>
            </a:r>
            <a:r>
              <a:rPr lang="en-US" sz="2400" dirty="0" err="1">
                <a:effectLst/>
                <a:latin typeface="Calibri" panose="020F0502020204030204" pitchFamily="34" charset="0"/>
                <a:ea typeface="Calibri" panose="020F0502020204030204" pitchFamily="34" charset="0"/>
              </a:rPr>
              <a:t>Noxon</a:t>
            </a:r>
            <a:r>
              <a:rPr lang="en-US" sz="2400" dirty="0">
                <a:effectLst/>
                <a:latin typeface="Calibri" panose="020F0502020204030204" pitchFamily="34" charset="0"/>
                <a:ea typeface="Calibri" panose="020F0502020204030204" pitchFamily="34" charset="0"/>
              </a:rPr>
              <a:t> forebay elevation ramp limitation modeled as a discharge rate.</a:t>
            </a:r>
          </a:p>
          <a:p>
            <a:pPr lvl="1"/>
            <a:r>
              <a:rPr lang="en-US" dirty="0">
                <a:latin typeface="Calibri" panose="020F0502020204030204" pitchFamily="34" charset="0"/>
                <a:ea typeface="Calibri" panose="020F0502020204030204" pitchFamily="34" charset="0"/>
              </a:rPr>
              <a:t>Look at inflows, if they are highly variable than discharge rate limitation will not necessarily be as useful in limiting forebay elevation.</a:t>
            </a:r>
            <a:endParaRPr lang="en-US"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Investigate H/K table interpolation, maximum generation is lower than classic consistently</a:t>
            </a:r>
            <a:endParaRPr lang="en-US" sz="24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104</a:t>
            </a:fld>
            <a:endParaRPr lang="en-US" dirty="0">
              <a:solidFill>
                <a:srgbClr val="000000">
                  <a:tint val="75000"/>
                </a:srgbClr>
              </a:solidFill>
            </a:endParaRPr>
          </a:p>
        </p:txBody>
      </p:sp>
    </p:spTree>
    <p:extLst>
      <p:ext uri="{BB962C8B-B14F-4D97-AF65-F5344CB8AC3E}">
        <p14:creationId xmlns:p14="http://schemas.microsoft.com/office/powerpoint/2010/main" val="29974599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Cabinet Gorge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105</a:t>
            </a:fld>
            <a:endParaRPr lang="en-US" dirty="0">
              <a:solidFill>
                <a:srgbClr val="000000">
                  <a:tint val="75000"/>
                </a:srgbClr>
              </a:solidFill>
            </a:endParaRPr>
          </a:p>
        </p:txBody>
      </p:sp>
    </p:spTree>
    <p:extLst>
      <p:ext uri="{BB962C8B-B14F-4D97-AF65-F5344CB8AC3E}">
        <p14:creationId xmlns:p14="http://schemas.microsoft.com/office/powerpoint/2010/main" val="41017000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Cabinet Gorge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106</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77D3E509-853E-4768-9376-C0D49A317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9843349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Cabinet Gorge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107</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4F879B06-91B8-4BF7-8DD1-01DE44F75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2192219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Cabinet Gorge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108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8DA6D0F7-A0BA-4867-8A6C-EB7718746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8349927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Cabinet Gorge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Modeled as ROR in </a:t>
            </a:r>
            <a:r>
              <a:rPr lang="en-US" dirty="0" err="1"/>
              <a:t>HydSim</a:t>
            </a:r>
            <a:r>
              <a:rPr lang="en-US" dirty="0"/>
              <a:t>, modeled as storage in new model</a:t>
            </a:r>
          </a:p>
          <a:p>
            <a:r>
              <a:rPr lang="en-US" dirty="0">
                <a:latin typeface="Calibri" panose="020F0502020204030204" pitchFamily="34" charset="0"/>
                <a:ea typeface="Calibri" panose="020F0502020204030204" pitchFamily="34" charset="0"/>
              </a:rPr>
              <a:t>M</a:t>
            </a:r>
            <a:r>
              <a:rPr lang="en-US" sz="2400" dirty="0">
                <a:effectLst/>
                <a:latin typeface="Calibri" panose="020F0502020204030204" pitchFamily="34" charset="0"/>
                <a:ea typeface="Calibri" panose="020F0502020204030204" pitchFamily="34" charset="0"/>
              </a:rPr>
              <a:t>ore movement in redeveloped GENESYS than we would expect per operations.  Do we have the correct operative storage limits?</a:t>
            </a: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109</a:t>
            </a:fld>
            <a:endParaRPr lang="en-US" dirty="0">
              <a:solidFill>
                <a:srgbClr val="000000">
                  <a:tint val="75000"/>
                </a:srgbClr>
              </a:solidFill>
            </a:endParaRPr>
          </a:p>
        </p:txBody>
      </p:sp>
    </p:spTree>
    <p:extLst>
      <p:ext uri="{BB962C8B-B14F-4D97-AF65-F5344CB8AC3E}">
        <p14:creationId xmlns:p14="http://schemas.microsoft.com/office/powerpoint/2010/main" val="284951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15353" y="799218"/>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E226863-535B-4356-A522-68998D95B8AA}"/>
              </a:ext>
            </a:extLst>
          </p:cNvPr>
          <p:cNvSpPr>
            <a:spLocks noGrp="1"/>
          </p:cNvSpPr>
          <p:nvPr>
            <p:ph type="title"/>
          </p:nvPr>
        </p:nvSpPr>
        <p:spPr>
          <a:xfrm>
            <a:off x="2249214" y="1204109"/>
            <a:ext cx="2002054" cy="1781175"/>
          </a:xfrm>
        </p:spPr>
        <p:txBody>
          <a:bodyPr vert="horz" lIns="91440" tIns="45720" rIns="91440" bIns="45720" rtlCol="0" anchor="ctr">
            <a:normAutofit/>
          </a:bodyPr>
          <a:lstStyle/>
          <a:p>
            <a:r>
              <a:rPr lang="en-US" sz="2400" dirty="0">
                <a:solidFill>
                  <a:srgbClr val="FFFFFF"/>
                </a:solidFill>
                <a:latin typeface="+mj-lt"/>
                <a:ea typeface="+mj-ea"/>
                <a:cs typeface="+mj-cs"/>
              </a:rPr>
              <a:t>Comparison – </a:t>
            </a:r>
            <a:br>
              <a:rPr lang="en-US" sz="2400" dirty="0">
                <a:solidFill>
                  <a:srgbClr val="FFFFFF"/>
                </a:solidFill>
                <a:latin typeface="+mj-lt"/>
                <a:ea typeface="+mj-ea"/>
                <a:cs typeface="+mj-cs"/>
              </a:rPr>
            </a:br>
            <a:r>
              <a:rPr lang="en-US" sz="2400" dirty="0">
                <a:solidFill>
                  <a:srgbClr val="FFFFFF"/>
                </a:solidFill>
                <a:latin typeface="+mj-lt"/>
                <a:ea typeface="+mj-ea"/>
                <a:cs typeface="+mj-cs"/>
              </a:rPr>
              <a:t>Model Functionality</a:t>
            </a:r>
          </a:p>
        </p:txBody>
      </p:sp>
      <p:sp>
        <p:nvSpPr>
          <p:cNvPr id="4" name="Slide Number Placeholder 3">
            <a:extLst>
              <a:ext uri="{FF2B5EF4-FFF2-40B4-BE49-F238E27FC236}">
                <a16:creationId xmlns:a16="http://schemas.microsoft.com/office/drawing/2014/main" id="{F3075F70-9503-4022-8B85-071268D62A7A}"/>
              </a:ext>
            </a:extLst>
          </p:cNvPr>
          <p:cNvSpPr>
            <a:spLocks noGrp="1"/>
          </p:cNvSpPr>
          <p:nvPr>
            <p:ph type="sldNum" sz="quarter" idx="4"/>
          </p:nvPr>
        </p:nvSpPr>
        <p:spPr>
          <a:xfrm>
            <a:off x="9267826" y="6356351"/>
            <a:ext cx="771525" cy="365125"/>
          </a:xfrm>
        </p:spPr>
        <p:txBody>
          <a:bodyPr vert="horz" lIns="91440" tIns="45720" rIns="91440" bIns="45720" rtlCol="0" anchor="ctr">
            <a:normAutofit/>
          </a:bodyPr>
          <a:lstStyle/>
          <a:p>
            <a:pPr algn="r" defTabSz="914400">
              <a:spcAft>
                <a:spcPts val="600"/>
              </a:spcAft>
              <a:defRPr/>
            </a:pPr>
            <a:fld id="{DCB029D6-5554-3449-9E92-4345D2269ABD}" type="slidenum">
              <a:rPr lang="en-US" sz="1000">
                <a:solidFill>
                  <a:prstClr val="black">
                    <a:tint val="75000"/>
                  </a:prstClr>
                </a:solidFill>
                <a:latin typeface="Trebuchet MS" panose="020B0603020202020204"/>
              </a:rPr>
              <a:pPr algn="r" defTabSz="914400">
                <a:spcAft>
                  <a:spcPts val="600"/>
                </a:spcAft>
                <a:defRPr/>
              </a:pPr>
              <a:t>11</a:t>
            </a:fld>
            <a:endParaRPr lang="en-US" sz="1000">
              <a:solidFill>
                <a:prstClr val="black">
                  <a:tint val="75000"/>
                </a:prstClr>
              </a:solidFill>
              <a:latin typeface="Trebuchet MS" panose="020B0603020202020204"/>
            </a:endParaRPr>
          </a:p>
        </p:txBody>
      </p:sp>
      <p:graphicFrame>
        <p:nvGraphicFramePr>
          <p:cNvPr id="27" name="Content Placeholder 4">
            <a:extLst>
              <a:ext uri="{FF2B5EF4-FFF2-40B4-BE49-F238E27FC236}">
                <a16:creationId xmlns:a16="http://schemas.microsoft.com/office/drawing/2014/main" id="{487F16B8-874D-4AE9-A8C5-D4068B3823BD}"/>
              </a:ext>
            </a:extLst>
          </p:cNvPr>
          <p:cNvGraphicFramePr>
            <a:graphicFrameLocks/>
          </p:cNvGraphicFramePr>
          <p:nvPr>
            <p:extLst>
              <p:ext uri="{D42A27DB-BD31-4B8C-83A1-F6EECF244321}">
                <p14:modId xmlns:p14="http://schemas.microsoft.com/office/powerpoint/2010/main" val="352279056"/>
              </p:ext>
            </p:extLst>
          </p:nvPr>
        </p:nvGraphicFramePr>
        <p:xfrm>
          <a:off x="5028888" y="584300"/>
          <a:ext cx="6824021" cy="5256428"/>
        </p:xfrm>
        <a:graphic>
          <a:graphicData uri="http://schemas.openxmlformats.org/drawingml/2006/table">
            <a:tbl>
              <a:tblPr firstRow="1" bandRow="1">
                <a:noFill/>
                <a:tableStyleId>{8EC20E35-A176-4012-BC5E-935CFFF8708E}</a:tableStyleId>
              </a:tblPr>
              <a:tblGrid>
                <a:gridCol w="1664449">
                  <a:extLst>
                    <a:ext uri="{9D8B030D-6E8A-4147-A177-3AD203B41FA5}">
                      <a16:colId xmlns:a16="http://schemas.microsoft.com/office/drawing/2014/main" val="3052489678"/>
                    </a:ext>
                  </a:extLst>
                </a:gridCol>
                <a:gridCol w="2556699">
                  <a:extLst>
                    <a:ext uri="{9D8B030D-6E8A-4147-A177-3AD203B41FA5}">
                      <a16:colId xmlns:a16="http://schemas.microsoft.com/office/drawing/2014/main" val="3078113459"/>
                    </a:ext>
                  </a:extLst>
                </a:gridCol>
                <a:gridCol w="2602873">
                  <a:extLst>
                    <a:ext uri="{9D8B030D-6E8A-4147-A177-3AD203B41FA5}">
                      <a16:colId xmlns:a16="http://schemas.microsoft.com/office/drawing/2014/main" val="1252585805"/>
                    </a:ext>
                  </a:extLst>
                </a:gridCol>
              </a:tblGrid>
              <a:tr h="380199">
                <a:tc>
                  <a:txBody>
                    <a:bodyPr/>
                    <a:lstStyle/>
                    <a:p>
                      <a:r>
                        <a:rPr lang="en-US" sz="1000" b="1">
                          <a:solidFill>
                            <a:srgbClr val="FFFFFF"/>
                          </a:solidFill>
                        </a:rPr>
                        <a:t>Attribute</a:t>
                      </a:r>
                    </a:p>
                  </a:txBody>
                  <a:tcPr marL="148384" marR="89031" marT="89031" marB="89031">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000" b="1">
                          <a:solidFill>
                            <a:srgbClr val="FFFFFF"/>
                          </a:solidFill>
                        </a:rPr>
                        <a:t>Classic GENESYS</a:t>
                      </a: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000" b="1">
                          <a:solidFill>
                            <a:srgbClr val="FFFFFF"/>
                          </a:solidFill>
                        </a:rPr>
                        <a:t>Redeveloped GENESYS</a:t>
                      </a:r>
                    </a:p>
                  </a:txBody>
                  <a:tcPr marL="148384" marR="89031" marT="89031" marB="89031">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779583302"/>
                  </a:ext>
                </a:extLst>
              </a:tr>
              <a:tr h="509841">
                <a:tc>
                  <a:txBody>
                    <a:bodyPr/>
                    <a:lstStyle/>
                    <a:p>
                      <a:r>
                        <a:rPr lang="en-US" sz="1000">
                          <a:solidFill>
                            <a:schemeClr val="tx1">
                              <a:lumMod val="85000"/>
                              <a:lumOff val="15000"/>
                            </a:schemeClr>
                          </a:solidFill>
                        </a:rPr>
                        <a:t>Hydro Resources</a:t>
                      </a:r>
                    </a:p>
                  </a:txBody>
                  <a:tcPr marL="148384" marR="89031" marT="89031" marB="890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Modeled in aggregate hourly, modeled</a:t>
                      </a:r>
                      <a:r>
                        <a:rPr lang="en-US" sz="1000" baseline="0" dirty="0">
                          <a:solidFill>
                            <a:schemeClr val="tx1">
                              <a:lumMod val="85000"/>
                              <a:lumOff val="15000"/>
                            </a:schemeClr>
                          </a:solidFill>
                        </a:rPr>
                        <a:t> individually monthly</a:t>
                      </a:r>
                      <a:endParaRPr lang="en-US" sz="1000" dirty="0">
                        <a:solidFill>
                          <a:schemeClr val="tx1">
                            <a:lumMod val="85000"/>
                            <a:lumOff val="15000"/>
                          </a:schemeClr>
                        </a:solidFill>
                      </a:endParaRP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Modeled individually for all stages</a:t>
                      </a:r>
                    </a:p>
                  </a:txBody>
                  <a:tcPr marL="148384" marR="89031" marT="89031" marB="890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708358946"/>
                  </a:ext>
                </a:extLst>
              </a:tr>
              <a:tr h="881559">
                <a:tc>
                  <a:txBody>
                    <a:bodyPr/>
                    <a:lstStyle/>
                    <a:p>
                      <a:r>
                        <a:rPr lang="en-US" sz="1000">
                          <a:solidFill>
                            <a:schemeClr val="tx1">
                              <a:lumMod val="85000"/>
                              <a:lumOff val="15000"/>
                            </a:schemeClr>
                          </a:solidFill>
                        </a:rPr>
                        <a:t>Topology</a:t>
                      </a:r>
                    </a:p>
                  </a:txBody>
                  <a:tcPr marL="148384" marR="89031" marT="89031" marB="890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Regional resources and demand in two nodes and external market supply is one node</a:t>
                      </a: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lumMod val="85000"/>
                              <a:lumOff val="15000"/>
                            </a:schemeClr>
                          </a:solidFill>
                        </a:rPr>
                        <a:t>Multiple market and regional nodes with loads, resources and seasonal transfer limits</a:t>
                      </a:r>
                    </a:p>
                  </a:txBody>
                  <a:tcPr marL="148384" marR="89031" marT="89031" marB="890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34599087"/>
                  </a:ext>
                </a:extLst>
              </a:tr>
              <a:tr h="714439">
                <a:tc>
                  <a:txBody>
                    <a:bodyPr/>
                    <a:lstStyle/>
                    <a:p>
                      <a:r>
                        <a:rPr lang="en-US" sz="1000">
                          <a:solidFill>
                            <a:schemeClr val="tx1">
                              <a:lumMod val="85000"/>
                              <a:lumOff val="15000"/>
                            </a:schemeClr>
                          </a:solidFill>
                        </a:rPr>
                        <a:t>Energy and Reserves</a:t>
                      </a:r>
                    </a:p>
                  </a:txBody>
                  <a:tcPr marL="148384" marR="89031" marT="89031" marB="890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Balancing reserves on hydro system only. Contingency reserve check</a:t>
                      </a: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Co-optimized dispatch of energy and all reserves</a:t>
                      </a:r>
                    </a:p>
                  </a:txBody>
                  <a:tcPr marL="148384" marR="89031" marT="89031" marB="890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85104107"/>
                  </a:ext>
                </a:extLst>
              </a:tr>
              <a:tr h="881559">
                <a:tc>
                  <a:txBody>
                    <a:bodyPr/>
                    <a:lstStyle/>
                    <a:p>
                      <a:r>
                        <a:rPr lang="en-US" sz="1000">
                          <a:solidFill>
                            <a:schemeClr val="tx1">
                              <a:lumMod val="85000"/>
                              <a:lumOff val="15000"/>
                            </a:schemeClr>
                          </a:solidFill>
                        </a:rPr>
                        <a:t>Forecast Error</a:t>
                      </a:r>
                    </a:p>
                  </a:txBody>
                  <a:tcPr marL="148384" marR="89031" marT="89031" marB="890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No error</a:t>
                      </a:r>
                      <a:r>
                        <a:rPr lang="en-US" sz="1000" baseline="0" dirty="0">
                          <a:solidFill>
                            <a:schemeClr val="tx1">
                              <a:lumMod val="85000"/>
                              <a:lumOff val="15000"/>
                            </a:schemeClr>
                          </a:solidFill>
                        </a:rPr>
                        <a:t> other than </a:t>
                      </a:r>
                      <a:r>
                        <a:rPr lang="en-US" sz="1000" dirty="0">
                          <a:solidFill>
                            <a:schemeClr val="tx1">
                              <a:lumMod val="85000"/>
                              <a:lumOff val="15000"/>
                            </a:schemeClr>
                          </a:solidFill>
                        </a:rPr>
                        <a:t>Thermal FOR</a:t>
                      </a: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Forecast error for load and renewable resources affects unit commitment and market position, and thermal FOR</a:t>
                      </a:r>
                    </a:p>
                  </a:txBody>
                  <a:tcPr marL="148384" marR="89031" marT="89031" marB="890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541034071"/>
                  </a:ext>
                </a:extLst>
              </a:tr>
              <a:tr h="670756">
                <a:tc>
                  <a:txBody>
                    <a:bodyPr/>
                    <a:lstStyle/>
                    <a:p>
                      <a:r>
                        <a:rPr lang="en-US" sz="1000">
                          <a:solidFill>
                            <a:schemeClr val="tx1">
                              <a:lumMod val="85000"/>
                              <a:lumOff val="15000"/>
                            </a:schemeClr>
                          </a:solidFill>
                        </a:rPr>
                        <a:t>Value of Hydro</a:t>
                      </a:r>
                    </a:p>
                  </a:txBody>
                  <a:tcPr marL="148384" marR="89031" marT="89031" marB="890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Input</a:t>
                      </a:r>
                      <a:r>
                        <a:rPr lang="en-US" sz="1000" baseline="0" dirty="0">
                          <a:solidFill>
                            <a:schemeClr val="tx1">
                              <a:lumMod val="85000"/>
                              <a:lumOff val="15000"/>
                            </a:schemeClr>
                          </a:solidFill>
                        </a:rPr>
                        <a:t> by user. Hydro block pricing relative to operating costs of specific resources </a:t>
                      </a:r>
                      <a:endParaRPr lang="en-US" sz="1000" dirty="0">
                        <a:solidFill>
                          <a:schemeClr val="tx1">
                            <a:lumMod val="85000"/>
                            <a:lumOff val="15000"/>
                          </a:schemeClr>
                        </a:solidFill>
                      </a:endParaRP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Future value of hydro explicitly calculated</a:t>
                      </a:r>
                    </a:p>
                  </a:txBody>
                  <a:tcPr marL="148384" marR="89031" marT="89031" marB="890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4127473652"/>
                  </a:ext>
                </a:extLst>
              </a:tr>
              <a:tr h="670756">
                <a:tc>
                  <a:txBody>
                    <a:bodyPr/>
                    <a:lstStyle/>
                    <a:p>
                      <a:r>
                        <a:rPr lang="en-US" sz="1000">
                          <a:solidFill>
                            <a:schemeClr val="tx1">
                              <a:lumMod val="85000"/>
                              <a:lumOff val="15000"/>
                            </a:schemeClr>
                          </a:solidFill>
                        </a:rPr>
                        <a:t>Fuel Accounting</a:t>
                      </a:r>
                    </a:p>
                  </a:txBody>
                  <a:tcPr marL="148384" marR="89031" marT="89031" marB="890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30196"/>
                      </a:srgbClr>
                    </a:solidFill>
                  </a:tcPr>
                </a:tc>
                <a:tc>
                  <a:txBody>
                    <a:bodyPr/>
                    <a:lstStyle/>
                    <a:p>
                      <a:r>
                        <a:rPr lang="en-US" sz="1000" dirty="0">
                          <a:solidFill>
                            <a:schemeClr val="tx1">
                              <a:lumMod val="85000"/>
                              <a:lumOff val="15000"/>
                            </a:schemeClr>
                          </a:solidFill>
                        </a:rPr>
                        <a:t>Modeled in aggregate hourly</a:t>
                      </a:r>
                      <a:r>
                        <a:rPr lang="en-US" sz="1000" baseline="0" dirty="0">
                          <a:solidFill>
                            <a:schemeClr val="tx1">
                              <a:lumMod val="85000"/>
                              <a:lumOff val="15000"/>
                            </a:schemeClr>
                          </a:solidFill>
                        </a:rPr>
                        <a:t> per sustained peaking limits</a:t>
                      </a:r>
                      <a:r>
                        <a:rPr lang="en-US" sz="1000" dirty="0">
                          <a:solidFill>
                            <a:schemeClr val="tx1">
                              <a:lumMod val="85000"/>
                              <a:lumOff val="15000"/>
                            </a:schemeClr>
                          </a:solidFill>
                        </a:rPr>
                        <a:t>, modeled</a:t>
                      </a:r>
                      <a:r>
                        <a:rPr lang="en-US" sz="1000" baseline="0" dirty="0">
                          <a:solidFill>
                            <a:schemeClr val="tx1">
                              <a:lumMod val="85000"/>
                              <a:lumOff val="15000"/>
                            </a:schemeClr>
                          </a:solidFill>
                        </a:rPr>
                        <a:t> individually monthly</a:t>
                      </a:r>
                      <a:endParaRPr lang="en-US" sz="1000" dirty="0">
                        <a:solidFill>
                          <a:schemeClr val="tx1">
                            <a:lumMod val="85000"/>
                            <a:lumOff val="15000"/>
                          </a:schemeClr>
                        </a:solidFill>
                      </a:endParaRPr>
                    </a:p>
                  </a:txBody>
                  <a:tcPr marL="148384" marR="89031" marT="89031" marB="8903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30196"/>
                      </a:srgbClr>
                    </a:solidFill>
                  </a:tcPr>
                </a:tc>
                <a:tc>
                  <a:txBody>
                    <a:bodyPr/>
                    <a:lstStyle/>
                    <a:p>
                      <a:r>
                        <a:rPr lang="en-US" sz="1000" dirty="0">
                          <a:solidFill>
                            <a:schemeClr val="tx1">
                              <a:lumMod val="85000"/>
                              <a:lumOff val="15000"/>
                            </a:schemeClr>
                          </a:solidFill>
                        </a:rPr>
                        <a:t>For hydro, battery and gas plants on an individual basis.</a:t>
                      </a:r>
                    </a:p>
                  </a:txBody>
                  <a:tcPr marL="148384" marR="89031" marT="89031" marB="890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30196"/>
                      </a:srgbClr>
                    </a:solidFill>
                  </a:tcPr>
                </a:tc>
                <a:extLst>
                  <a:ext uri="{0D108BD9-81ED-4DB2-BD59-A6C34878D82A}">
                    <a16:rowId xmlns:a16="http://schemas.microsoft.com/office/drawing/2014/main" val="1477500399"/>
                  </a:ext>
                </a:extLst>
              </a:tr>
              <a:tr h="547319">
                <a:tc>
                  <a:txBody>
                    <a:bodyPr/>
                    <a:lstStyle/>
                    <a:p>
                      <a:r>
                        <a:rPr lang="en-US" sz="1000" dirty="0">
                          <a:solidFill>
                            <a:schemeClr val="tx1">
                              <a:lumMod val="85000"/>
                              <a:lumOff val="15000"/>
                            </a:schemeClr>
                          </a:solidFill>
                        </a:rPr>
                        <a:t>Emergency Resources</a:t>
                      </a:r>
                    </a:p>
                  </a:txBody>
                  <a:tcPr marL="148384" marR="89031" marT="89031" marB="89031">
                    <a:lnL w="12700" cmpd="sng">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000" dirty="0">
                          <a:solidFill>
                            <a:schemeClr val="tx1">
                              <a:lumMod val="85000"/>
                              <a:lumOff val="15000"/>
                            </a:schemeClr>
                          </a:solidFill>
                        </a:rPr>
                        <a:t>Modeled in aggregate</a:t>
                      </a:r>
                    </a:p>
                  </a:txBody>
                  <a:tcPr marL="148384" marR="89031" marT="89031" marB="89031">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000" dirty="0">
                          <a:solidFill>
                            <a:schemeClr val="tx1">
                              <a:lumMod val="85000"/>
                              <a:lumOff val="15000"/>
                            </a:schemeClr>
                          </a:solidFill>
                        </a:rPr>
                        <a:t>Modeled individually</a:t>
                      </a:r>
                    </a:p>
                  </a:txBody>
                  <a:tcPr marL="148384" marR="89031" marT="89031" marB="89031">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1077945466"/>
                  </a:ext>
                </a:extLst>
              </a:tr>
            </a:tbl>
          </a:graphicData>
        </a:graphic>
      </p:graphicFrame>
      <p:pic>
        <p:nvPicPr>
          <p:cNvPr id="16" name="Content Placeholder 15">
            <a:extLst>
              <a:ext uri="{FF2B5EF4-FFF2-40B4-BE49-F238E27FC236}">
                <a16:creationId xmlns:a16="http://schemas.microsoft.com/office/drawing/2014/main" id="{B30AEB0F-9381-4EAA-9F83-BAC746360AB5}"/>
              </a:ext>
            </a:extLst>
          </p:cNvPr>
          <p:cNvPicPr>
            <a:picLocks noGrp="1" noChangeAspect="1"/>
          </p:cNvPicPr>
          <p:nvPr>
            <p:ph idx="1"/>
          </p:nvPr>
        </p:nvPicPr>
        <p:blipFill>
          <a:blip r:embed="rId2"/>
          <a:stretch>
            <a:fillRect/>
          </a:stretch>
        </p:blipFill>
        <p:spPr>
          <a:xfrm>
            <a:off x="1371600" y="3429000"/>
            <a:ext cx="3325369" cy="2411728"/>
          </a:xfrm>
          <a:prstGeom prst="rect">
            <a:avLst/>
          </a:prstGeom>
        </p:spPr>
      </p:pic>
    </p:spTree>
    <p:extLst>
      <p:ext uri="{BB962C8B-B14F-4D97-AF65-F5344CB8AC3E}">
        <p14:creationId xmlns:p14="http://schemas.microsoft.com/office/powerpoint/2010/main" val="17403649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Priest Lake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110</a:t>
            </a:fld>
            <a:endParaRPr lang="en-US" dirty="0">
              <a:solidFill>
                <a:srgbClr val="000000">
                  <a:tint val="75000"/>
                </a:srgbClr>
              </a:solidFill>
            </a:endParaRPr>
          </a:p>
        </p:txBody>
      </p:sp>
    </p:spTree>
    <p:extLst>
      <p:ext uri="{BB962C8B-B14F-4D97-AF65-F5344CB8AC3E}">
        <p14:creationId xmlns:p14="http://schemas.microsoft.com/office/powerpoint/2010/main" val="40692946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Priest Lake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111</a:t>
            </a:fld>
            <a:endParaRPr lang="en-US" dirty="0">
              <a:solidFill>
                <a:srgbClr val="000000">
                  <a:tint val="75000"/>
                </a:srgbClr>
              </a:solidFill>
            </a:endParaRPr>
          </a:p>
        </p:txBody>
      </p:sp>
    </p:spTree>
    <p:extLst>
      <p:ext uri="{BB962C8B-B14F-4D97-AF65-F5344CB8AC3E}">
        <p14:creationId xmlns:p14="http://schemas.microsoft.com/office/powerpoint/2010/main" val="3735548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err="1"/>
              <a:t>Albeni</a:t>
            </a:r>
            <a:r>
              <a:rPr lang="en-US" dirty="0"/>
              <a:t>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112</a:t>
            </a:fld>
            <a:endParaRPr lang="en-US" dirty="0">
              <a:solidFill>
                <a:srgbClr val="000000">
                  <a:tint val="75000"/>
                </a:srgbClr>
              </a:solidFill>
            </a:endParaRPr>
          </a:p>
        </p:txBody>
      </p:sp>
    </p:spTree>
    <p:extLst>
      <p:ext uri="{BB962C8B-B14F-4D97-AF65-F5344CB8AC3E}">
        <p14:creationId xmlns:p14="http://schemas.microsoft.com/office/powerpoint/2010/main" val="34636850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Albeni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113</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EECBE226-B61D-4986-87AD-5CEB9861C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4143839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Albeni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114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FEA09751-8AFA-4561-896F-1A034F85B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5318202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Albeni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115</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7364893-3754-44ED-ACDC-14EC3200E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2921802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a:t>
            </a:r>
            <a:r>
              <a:rPr lang="en-US" dirty="0" err="1"/>
              <a:t>Albeni</a:t>
            </a:r>
            <a:r>
              <a:rPr lang="en-US" dirty="0"/>
              <a:t>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Check Excel sheet data on total outflow</a:t>
            </a:r>
          </a:p>
          <a:p>
            <a:r>
              <a:rPr lang="en-US" dirty="0">
                <a:latin typeface="Calibri" panose="020F0502020204030204" pitchFamily="34" charset="0"/>
                <a:ea typeface="Calibri" panose="020F0502020204030204" pitchFamily="34" charset="0"/>
              </a:rPr>
              <a:t>Investigate H/K table interpolation, maximum generation is lower than classic consistently</a:t>
            </a:r>
            <a:endParaRPr lang="en-US" sz="2400" dirty="0">
              <a:effectLst/>
              <a:latin typeface="Calibri" panose="020F0502020204030204" pitchFamily="34" charset="0"/>
              <a:ea typeface="Calibri" panose="020F050202020403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116</a:t>
            </a:fld>
            <a:endParaRPr lang="en-US" dirty="0">
              <a:solidFill>
                <a:srgbClr val="000000">
                  <a:tint val="75000"/>
                </a:srgbClr>
              </a:solidFill>
            </a:endParaRPr>
          </a:p>
        </p:txBody>
      </p:sp>
    </p:spTree>
    <p:extLst>
      <p:ext uri="{BB962C8B-B14F-4D97-AF65-F5344CB8AC3E}">
        <p14:creationId xmlns:p14="http://schemas.microsoft.com/office/powerpoint/2010/main" val="8786255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Box Canyon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117</a:t>
            </a:fld>
            <a:endParaRPr lang="en-US" dirty="0">
              <a:solidFill>
                <a:srgbClr val="000000">
                  <a:tint val="75000"/>
                </a:srgbClr>
              </a:solidFill>
            </a:endParaRPr>
          </a:p>
        </p:txBody>
      </p:sp>
    </p:spTree>
    <p:extLst>
      <p:ext uri="{BB962C8B-B14F-4D97-AF65-F5344CB8AC3E}">
        <p14:creationId xmlns:p14="http://schemas.microsoft.com/office/powerpoint/2010/main" val="8208687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Box Canyon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118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B040C39C-AD35-4A6A-9664-1D875BDBC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150" y="1371600"/>
            <a:ext cx="9144000" cy="5486400"/>
          </a:xfrm>
          <a:prstGeom prst="rect">
            <a:avLst/>
          </a:prstGeom>
        </p:spPr>
      </p:pic>
    </p:spTree>
    <p:extLst>
      <p:ext uri="{BB962C8B-B14F-4D97-AF65-F5344CB8AC3E}">
        <p14:creationId xmlns:p14="http://schemas.microsoft.com/office/powerpoint/2010/main" val="517863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Box Canyon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119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2B7D3D59-5434-47B7-B4A8-16CE86D3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19081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latin typeface="Trebuchet MS" panose="020B0603020202020204"/>
            </a:endParaRPr>
          </a:p>
        </p:txBody>
      </p:sp>
      <p:sp>
        <p:nvSpPr>
          <p:cNvPr id="2" name="Title 1">
            <a:extLst>
              <a:ext uri="{FF2B5EF4-FFF2-40B4-BE49-F238E27FC236}">
                <a16:creationId xmlns:a16="http://schemas.microsoft.com/office/drawing/2014/main" id="{7610F34D-2B37-4B17-AA17-609EFBEF8B8F}"/>
              </a:ext>
            </a:extLst>
          </p:cNvPr>
          <p:cNvSpPr>
            <a:spLocks noGrp="1"/>
          </p:cNvSpPr>
          <p:nvPr>
            <p:ph type="title"/>
          </p:nvPr>
        </p:nvSpPr>
        <p:spPr>
          <a:xfrm>
            <a:off x="2152651" y="963877"/>
            <a:ext cx="2620771" cy="4930246"/>
          </a:xfrm>
        </p:spPr>
        <p:txBody>
          <a:bodyPr>
            <a:normAutofit/>
          </a:bodyPr>
          <a:lstStyle/>
          <a:p>
            <a:pPr algn="r"/>
            <a:r>
              <a:rPr lang="en-US" dirty="0">
                <a:solidFill>
                  <a:schemeClr val="accent1"/>
                </a:solidFill>
              </a:rPr>
              <a:t>Ongoing Work </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5EBFD27-9B5B-4018-A01C-362A1A620487}"/>
              </a:ext>
            </a:extLst>
          </p:cNvPr>
          <p:cNvSpPr>
            <a:spLocks noGrp="1"/>
          </p:cNvSpPr>
          <p:nvPr>
            <p:ph idx="1"/>
          </p:nvPr>
        </p:nvSpPr>
        <p:spPr>
          <a:xfrm>
            <a:off x="5256024" y="963877"/>
            <a:ext cx="4783327" cy="4930246"/>
          </a:xfrm>
        </p:spPr>
        <p:txBody>
          <a:bodyPr anchor="ctr">
            <a:normAutofit/>
          </a:bodyPr>
          <a:lstStyle/>
          <a:p>
            <a:pPr marL="0" indent="0">
              <a:buNone/>
            </a:pPr>
            <a:r>
              <a:rPr lang="en-US" sz="2100" b="1" dirty="0"/>
              <a:t>Stakeholder Conference and Beyond</a:t>
            </a:r>
          </a:p>
          <a:p>
            <a:r>
              <a:rPr lang="en-US" sz="2100" dirty="0"/>
              <a:t>Continue to vet and communicate validated weekly constraints to stakeholders</a:t>
            </a:r>
          </a:p>
          <a:p>
            <a:r>
              <a:rPr lang="en-US" sz="2100" dirty="0"/>
              <a:t>Continue to incorporate and validate hourly constraints on the river system.</a:t>
            </a:r>
          </a:p>
          <a:p>
            <a:r>
              <a:rPr lang="en-US" sz="2100" dirty="0"/>
              <a:t>Continue to vet hourly simulated river operations with BPA and other stakeholders to ensure reasonable river operation with planning level data.</a:t>
            </a:r>
          </a:p>
          <a:p>
            <a:endParaRPr lang="en-US" sz="2100" dirty="0"/>
          </a:p>
        </p:txBody>
      </p:sp>
      <p:sp>
        <p:nvSpPr>
          <p:cNvPr id="4" name="Slide Number Placeholder 3">
            <a:extLst>
              <a:ext uri="{FF2B5EF4-FFF2-40B4-BE49-F238E27FC236}">
                <a16:creationId xmlns:a16="http://schemas.microsoft.com/office/drawing/2014/main" id="{80022723-CB5C-4BC5-A432-C915E8D55A8B}"/>
              </a:ext>
            </a:extLst>
          </p:cNvPr>
          <p:cNvSpPr>
            <a:spLocks noGrp="1"/>
          </p:cNvSpPr>
          <p:nvPr>
            <p:ph type="sldNum" sz="quarter" idx="4"/>
          </p:nvPr>
        </p:nvSpPr>
        <p:spPr>
          <a:xfrm>
            <a:off x="9452637" y="6033480"/>
            <a:ext cx="586712" cy="365125"/>
          </a:xfrm>
        </p:spPr>
        <p:txBody>
          <a:bodyPr>
            <a:normAutofit/>
          </a:bodyPr>
          <a:lstStyle/>
          <a:p>
            <a:pPr>
              <a:spcAft>
                <a:spcPts val="600"/>
              </a:spcAft>
              <a:defRPr/>
            </a:pPr>
            <a:fld id="{DCB029D6-5554-3449-9E92-4345D2269ABD}" type="slidenum">
              <a:rPr lang="en-US" sz="900">
                <a:solidFill>
                  <a:srgbClr val="000000">
                    <a:alpha val="80000"/>
                  </a:srgbClr>
                </a:solidFill>
                <a:latin typeface="Trebuchet MS" panose="020B0603020202020204"/>
              </a:rPr>
              <a:pPr>
                <a:spcAft>
                  <a:spcPts val="600"/>
                </a:spcAft>
                <a:defRPr/>
              </a:pPr>
              <a:t>12</a:t>
            </a:fld>
            <a:endParaRPr lang="en-US" sz="900">
              <a:solidFill>
                <a:srgbClr val="000000">
                  <a:alpha val="80000"/>
                </a:srgbClr>
              </a:solidFill>
              <a:latin typeface="Trebuchet MS" panose="020B0603020202020204"/>
            </a:endParaRPr>
          </a:p>
        </p:txBody>
      </p:sp>
    </p:spTree>
    <p:extLst>
      <p:ext uri="{BB962C8B-B14F-4D97-AF65-F5344CB8AC3E}">
        <p14:creationId xmlns:p14="http://schemas.microsoft.com/office/powerpoint/2010/main" val="39442732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Box Canyon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120</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16F8A9BA-0E94-46A9-A354-EF41AF28A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8675404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Box Canyon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Look into why generation lower in classic versus redeveloped in spring</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121</a:t>
            </a:fld>
            <a:endParaRPr lang="en-US" dirty="0">
              <a:solidFill>
                <a:srgbClr val="000000">
                  <a:tint val="75000"/>
                </a:srgbClr>
              </a:solidFill>
            </a:endParaRPr>
          </a:p>
        </p:txBody>
      </p:sp>
    </p:spTree>
    <p:extLst>
      <p:ext uri="{BB962C8B-B14F-4D97-AF65-F5344CB8AC3E}">
        <p14:creationId xmlns:p14="http://schemas.microsoft.com/office/powerpoint/2010/main" val="77455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Boundary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122</a:t>
            </a:fld>
            <a:endParaRPr lang="en-US" dirty="0">
              <a:solidFill>
                <a:srgbClr val="000000">
                  <a:tint val="75000"/>
                </a:srgbClr>
              </a:solidFill>
            </a:endParaRPr>
          </a:p>
        </p:txBody>
      </p:sp>
    </p:spTree>
    <p:extLst>
      <p:ext uri="{BB962C8B-B14F-4D97-AF65-F5344CB8AC3E}">
        <p14:creationId xmlns:p14="http://schemas.microsoft.com/office/powerpoint/2010/main" val="583761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Boundary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Modeled as ROR in </a:t>
            </a:r>
            <a:r>
              <a:rPr lang="en-US" dirty="0" err="1"/>
              <a:t>HydSim</a:t>
            </a:r>
            <a:r>
              <a:rPr lang="en-US" dirty="0"/>
              <a:t>, modeled as storage in new model</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123</a:t>
            </a:fld>
            <a:endParaRPr lang="en-US" dirty="0">
              <a:solidFill>
                <a:srgbClr val="000000">
                  <a:tint val="75000"/>
                </a:srgbClr>
              </a:solidFill>
            </a:endParaRPr>
          </a:p>
        </p:txBody>
      </p:sp>
    </p:spTree>
    <p:extLst>
      <p:ext uri="{BB962C8B-B14F-4D97-AF65-F5344CB8AC3E}">
        <p14:creationId xmlns:p14="http://schemas.microsoft.com/office/powerpoint/2010/main" val="31817069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Seven Mile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124</a:t>
            </a:fld>
            <a:endParaRPr lang="en-US" dirty="0">
              <a:solidFill>
                <a:srgbClr val="000000">
                  <a:tint val="75000"/>
                </a:srgbClr>
              </a:solidFill>
            </a:endParaRPr>
          </a:p>
        </p:txBody>
      </p:sp>
    </p:spTree>
    <p:extLst>
      <p:ext uri="{BB962C8B-B14F-4D97-AF65-F5344CB8AC3E}">
        <p14:creationId xmlns:p14="http://schemas.microsoft.com/office/powerpoint/2010/main" val="37410885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Seven Mile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Modeled as ROR in </a:t>
            </a:r>
            <a:r>
              <a:rPr lang="en-US" dirty="0" err="1"/>
              <a:t>HydSim</a:t>
            </a:r>
            <a:r>
              <a:rPr lang="en-US" dirty="0"/>
              <a:t>, modeled as storage in new model</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125</a:t>
            </a:fld>
            <a:endParaRPr lang="en-US" dirty="0">
              <a:solidFill>
                <a:srgbClr val="000000">
                  <a:tint val="75000"/>
                </a:srgbClr>
              </a:solidFill>
            </a:endParaRPr>
          </a:p>
        </p:txBody>
      </p:sp>
    </p:spTree>
    <p:extLst>
      <p:ext uri="{BB962C8B-B14F-4D97-AF65-F5344CB8AC3E}">
        <p14:creationId xmlns:p14="http://schemas.microsoft.com/office/powerpoint/2010/main" val="36466604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Waneta</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126</a:t>
            </a:fld>
            <a:endParaRPr lang="en-US" dirty="0">
              <a:solidFill>
                <a:srgbClr val="000000">
                  <a:tint val="75000"/>
                </a:srgbClr>
              </a:solidFill>
            </a:endParaRPr>
          </a:p>
        </p:txBody>
      </p:sp>
    </p:spTree>
    <p:extLst>
      <p:ext uri="{BB962C8B-B14F-4D97-AF65-F5344CB8AC3E}">
        <p14:creationId xmlns:p14="http://schemas.microsoft.com/office/powerpoint/2010/main" val="3529616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Waneta</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Modeled as ROR in </a:t>
            </a:r>
            <a:r>
              <a:rPr lang="en-US" dirty="0" err="1"/>
              <a:t>HydSim</a:t>
            </a:r>
            <a:r>
              <a:rPr lang="en-US" dirty="0"/>
              <a:t>, modeled as storage in new model</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127</a:t>
            </a:fld>
            <a:endParaRPr lang="en-US" dirty="0">
              <a:solidFill>
                <a:srgbClr val="000000">
                  <a:tint val="75000"/>
                </a:srgbClr>
              </a:solidFill>
            </a:endParaRPr>
          </a:p>
        </p:txBody>
      </p:sp>
    </p:spTree>
    <p:extLst>
      <p:ext uri="{BB962C8B-B14F-4D97-AF65-F5344CB8AC3E}">
        <p14:creationId xmlns:p14="http://schemas.microsoft.com/office/powerpoint/2010/main" val="35726348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err="1"/>
              <a:t>Couer</a:t>
            </a:r>
            <a:r>
              <a:rPr lang="en-US" dirty="0"/>
              <a:t> D’Alene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128</a:t>
            </a:fld>
            <a:endParaRPr lang="en-US" dirty="0">
              <a:solidFill>
                <a:srgbClr val="000000">
                  <a:tint val="75000"/>
                </a:srgbClr>
              </a:solidFill>
            </a:endParaRPr>
          </a:p>
        </p:txBody>
      </p:sp>
    </p:spTree>
    <p:extLst>
      <p:ext uri="{BB962C8B-B14F-4D97-AF65-F5344CB8AC3E}">
        <p14:creationId xmlns:p14="http://schemas.microsoft.com/office/powerpoint/2010/main" val="27038916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a:t>
            </a:r>
            <a:r>
              <a:rPr lang="en-US" dirty="0" err="1"/>
              <a:t>Couer</a:t>
            </a:r>
            <a:r>
              <a:rPr lang="en-US" dirty="0"/>
              <a:t> D’Alene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129</a:t>
            </a:fld>
            <a:endParaRPr lang="en-US" dirty="0">
              <a:solidFill>
                <a:srgbClr val="000000">
                  <a:tint val="75000"/>
                </a:srgbClr>
              </a:solidFill>
            </a:endParaRPr>
          </a:p>
        </p:txBody>
      </p:sp>
    </p:spTree>
    <p:extLst>
      <p:ext uri="{BB962C8B-B14F-4D97-AF65-F5344CB8AC3E}">
        <p14:creationId xmlns:p14="http://schemas.microsoft.com/office/powerpoint/2010/main" val="245220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610F34D-2B37-4B17-AA17-609EFBEF8B8F}"/>
              </a:ext>
            </a:extLst>
          </p:cNvPr>
          <p:cNvSpPr>
            <a:spLocks noGrp="1"/>
          </p:cNvSpPr>
          <p:nvPr>
            <p:ph type="title"/>
          </p:nvPr>
        </p:nvSpPr>
        <p:spPr>
          <a:xfrm>
            <a:off x="2152651" y="963877"/>
            <a:ext cx="2620771" cy="4930246"/>
          </a:xfrm>
        </p:spPr>
        <p:txBody>
          <a:bodyPr>
            <a:normAutofit/>
          </a:bodyPr>
          <a:lstStyle/>
          <a:p>
            <a:pPr algn="r"/>
            <a:r>
              <a:rPr lang="en-US" dirty="0">
                <a:solidFill>
                  <a:schemeClr val="accent1"/>
                </a:solidFill>
              </a:rPr>
              <a:t>Learnings So Far</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5EBFD27-9B5B-4018-A01C-362A1A620487}"/>
              </a:ext>
            </a:extLst>
          </p:cNvPr>
          <p:cNvSpPr>
            <a:spLocks noGrp="1"/>
          </p:cNvSpPr>
          <p:nvPr>
            <p:ph idx="1"/>
          </p:nvPr>
        </p:nvSpPr>
        <p:spPr>
          <a:xfrm>
            <a:off x="5256024" y="963877"/>
            <a:ext cx="4783327" cy="4930246"/>
          </a:xfrm>
        </p:spPr>
        <p:txBody>
          <a:bodyPr anchor="ctr">
            <a:normAutofit lnSpcReduction="10000"/>
          </a:bodyPr>
          <a:lstStyle/>
          <a:p>
            <a:r>
              <a:rPr lang="en-US" sz="2100" dirty="0"/>
              <a:t>Maintaining consistency with HYDSIM and hourly operational modeling assumptions is a challenge</a:t>
            </a:r>
          </a:p>
          <a:p>
            <a:r>
              <a:rPr lang="en-US" sz="2100" dirty="0"/>
              <a:t>Simulating operations with planning level data can sometimes create a disconnect, but seems to be OK for adequacy purposes </a:t>
            </a:r>
          </a:p>
          <a:p>
            <a:r>
              <a:rPr lang="en-US" sz="2100" dirty="0"/>
              <a:t>Incorporating market fundamentals helps close a disconnect between day to day planning and adequacy studies, but raises more questions about risk</a:t>
            </a:r>
          </a:p>
          <a:p>
            <a:r>
              <a:rPr lang="en-US" sz="2100" dirty="0"/>
              <a:t>As with all modeling exercises, this will continue to require </a:t>
            </a:r>
            <a:r>
              <a:rPr lang="en-US" sz="2100" dirty="0">
                <a:solidFill>
                  <a:schemeClr val="accent6"/>
                </a:solidFill>
              </a:rPr>
              <a:t>reexamination of simplifications and assumptions</a:t>
            </a:r>
          </a:p>
        </p:txBody>
      </p:sp>
      <p:sp>
        <p:nvSpPr>
          <p:cNvPr id="4" name="Slide Number Placeholder 3">
            <a:extLst>
              <a:ext uri="{FF2B5EF4-FFF2-40B4-BE49-F238E27FC236}">
                <a16:creationId xmlns:a16="http://schemas.microsoft.com/office/drawing/2014/main" id="{80022723-CB5C-4BC5-A432-C915E8D55A8B}"/>
              </a:ext>
            </a:extLst>
          </p:cNvPr>
          <p:cNvSpPr>
            <a:spLocks noGrp="1"/>
          </p:cNvSpPr>
          <p:nvPr>
            <p:ph type="sldNum" sz="quarter" idx="4"/>
          </p:nvPr>
        </p:nvSpPr>
        <p:spPr>
          <a:xfrm>
            <a:off x="9452637" y="6033480"/>
            <a:ext cx="586712"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DCB029D6-5554-3449-9E92-4345D2269ABD}" type="slidenum">
              <a:rPr kumimoji="0" lang="en-US" sz="900" b="0" i="0" u="none" strike="noStrike" kern="1200" cap="none" spc="0" normalizeH="0" baseline="0" noProof="0">
                <a:ln>
                  <a:noFill/>
                </a:ln>
                <a:solidFill>
                  <a:srgbClr val="000000">
                    <a:alpha val="80000"/>
                  </a:srgbClr>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13</a:t>
            </a:fld>
            <a:endParaRPr kumimoji="0" lang="en-US" sz="900" b="0" i="0" u="none" strike="noStrike" kern="1200" cap="none" spc="0" normalizeH="0" baseline="0" noProof="0">
              <a:ln>
                <a:noFill/>
              </a:ln>
              <a:solidFill>
                <a:srgbClr val="000000">
                  <a:alpha val="8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418282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Post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130</a:t>
            </a:fld>
            <a:endParaRPr lang="en-US" dirty="0">
              <a:solidFill>
                <a:srgbClr val="000000">
                  <a:tint val="75000"/>
                </a:srgbClr>
              </a:solidFill>
            </a:endParaRPr>
          </a:p>
        </p:txBody>
      </p:sp>
    </p:spTree>
    <p:extLst>
      <p:ext uri="{BB962C8B-B14F-4D97-AF65-F5344CB8AC3E}">
        <p14:creationId xmlns:p14="http://schemas.microsoft.com/office/powerpoint/2010/main" val="42473211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Post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131</a:t>
            </a:fld>
            <a:endParaRPr lang="en-US" dirty="0">
              <a:solidFill>
                <a:srgbClr val="000000">
                  <a:tint val="75000"/>
                </a:srgbClr>
              </a:solidFill>
            </a:endParaRPr>
          </a:p>
        </p:txBody>
      </p:sp>
    </p:spTree>
    <p:extLst>
      <p:ext uri="{BB962C8B-B14F-4D97-AF65-F5344CB8AC3E}">
        <p14:creationId xmlns:p14="http://schemas.microsoft.com/office/powerpoint/2010/main" val="18896968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Upper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132</a:t>
            </a:fld>
            <a:endParaRPr lang="en-US" dirty="0">
              <a:solidFill>
                <a:srgbClr val="000000">
                  <a:tint val="75000"/>
                </a:srgbClr>
              </a:solidFill>
            </a:endParaRPr>
          </a:p>
        </p:txBody>
      </p:sp>
    </p:spTree>
    <p:extLst>
      <p:ext uri="{BB962C8B-B14F-4D97-AF65-F5344CB8AC3E}">
        <p14:creationId xmlns:p14="http://schemas.microsoft.com/office/powerpoint/2010/main" val="25293384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Upper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133</a:t>
            </a:fld>
            <a:endParaRPr lang="en-US" dirty="0">
              <a:solidFill>
                <a:srgbClr val="000000">
                  <a:tint val="75000"/>
                </a:srgbClr>
              </a:solidFill>
            </a:endParaRPr>
          </a:p>
        </p:txBody>
      </p:sp>
    </p:spTree>
    <p:extLst>
      <p:ext uri="{BB962C8B-B14F-4D97-AF65-F5344CB8AC3E}">
        <p14:creationId xmlns:p14="http://schemas.microsoft.com/office/powerpoint/2010/main" val="32492635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Monroe Street</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134</a:t>
            </a:fld>
            <a:endParaRPr lang="en-US" dirty="0">
              <a:solidFill>
                <a:srgbClr val="000000">
                  <a:tint val="75000"/>
                </a:srgbClr>
              </a:solidFill>
            </a:endParaRPr>
          </a:p>
        </p:txBody>
      </p:sp>
    </p:spTree>
    <p:extLst>
      <p:ext uri="{BB962C8B-B14F-4D97-AF65-F5344CB8AC3E}">
        <p14:creationId xmlns:p14="http://schemas.microsoft.com/office/powerpoint/2010/main" val="31640939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Monroe Street</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135</a:t>
            </a:fld>
            <a:endParaRPr lang="en-US" dirty="0">
              <a:solidFill>
                <a:srgbClr val="000000">
                  <a:tint val="75000"/>
                </a:srgbClr>
              </a:solidFill>
            </a:endParaRPr>
          </a:p>
        </p:txBody>
      </p:sp>
    </p:spTree>
    <p:extLst>
      <p:ext uri="{BB962C8B-B14F-4D97-AF65-F5344CB8AC3E}">
        <p14:creationId xmlns:p14="http://schemas.microsoft.com/office/powerpoint/2010/main" val="33347954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Nine Mile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136</a:t>
            </a:fld>
            <a:endParaRPr lang="en-US" dirty="0">
              <a:solidFill>
                <a:srgbClr val="000000">
                  <a:tint val="75000"/>
                </a:srgbClr>
              </a:solidFill>
            </a:endParaRPr>
          </a:p>
        </p:txBody>
      </p:sp>
    </p:spTree>
    <p:extLst>
      <p:ext uri="{BB962C8B-B14F-4D97-AF65-F5344CB8AC3E}">
        <p14:creationId xmlns:p14="http://schemas.microsoft.com/office/powerpoint/2010/main" val="27347374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Nine Mile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137</a:t>
            </a:fld>
            <a:endParaRPr lang="en-US" dirty="0">
              <a:solidFill>
                <a:srgbClr val="000000">
                  <a:tint val="75000"/>
                </a:srgbClr>
              </a:solidFill>
            </a:endParaRPr>
          </a:p>
        </p:txBody>
      </p:sp>
    </p:spTree>
    <p:extLst>
      <p:ext uri="{BB962C8B-B14F-4D97-AF65-F5344CB8AC3E}">
        <p14:creationId xmlns:p14="http://schemas.microsoft.com/office/powerpoint/2010/main" val="25100108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Long Lake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138</a:t>
            </a:fld>
            <a:endParaRPr lang="en-US" dirty="0">
              <a:solidFill>
                <a:srgbClr val="000000">
                  <a:tint val="75000"/>
                </a:srgbClr>
              </a:solidFill>
            </a:endParaRPr>
          </a:p>
        </p:txBody>
      </p:sp>
    </p:spTree>
    <p:extLst>
      <p:ext uri="{BB962C8B-B14F-4D97-AF65-F5344CB8AC3E}">
        <p14:creationId xmlns:p14="http://schemas.microsoft.com/office/powerpoint/2010/main" val="8745373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Long Lake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Use of H/K table may get slightly better results but under 10 MW difference.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139</a:t>
            </a:fld>
            <a:endParaRPr lang="en-US" dirty="0">
              <a:solidFill>
                <a:srgbClr val="000000">
                  <a:tint val="75000"/>
                </a:srgbClr>
              </a:solidFill>
            </a:endParaRPr>
          </a:p>
        </p:txBody>
      </p:sp>
    </p:spTree>
    <p:extLst>
      <p:ext uri="{BB962C8B-B14F-4D97-AF65-F5344CB8AC3E}">
        <p14:creationId xmlns:p14="http://schemas.microsoft.com/office/powerpoint/2010/main" val="1216493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DC1A-08DE-4293-804E-A626F6DD3FC6}"/>
              </a:ext>
            </a:extLst>
          </p:cNvPr>
          <p:cNvSpPr>
            <a:spLocks noGrp="1"/>
          </p:cNvSpPr>
          <p:nvPr>
            <p:ph type="title"/>
          </p:nvPr>
        </p:nvSpPr>
        <p:spPr/>
        <p:txBody>
          <a:bodyPr/>
          <a:lstStyle/>
          <a:p>
            <a:r>
              <a:rPr lang="en-US" dirty="0"/>
              <a:t>River Operations on the Columbia and Tributaries</a:t>
            </a:r>
          </a:p>
        </p:txBody>
      </p:sp>
      <p:sp>
        <p:nvSpPr>
          <p:cNvPr id="3" name="Text Placeholder 2">
            <a:extLst>
              <a:ext uri="{FF2B5EF4-FFF2-40B4-BE49-F238E27FC236}">
                <a16:creationId xmlns:a16="http://schemas.microsoft.com/office/drawing/2014/main" id="{4FE03CD4-25D7-4997-96C3-1A112F1FC59F}"/>
              </a:ext>
            </a:extLst>
          </p:cNvPr>
          <p:cNvSpPr>
            <a:spLocks noGrp="1"/>
          </p:cNvSpPr>
          <p:nvPr>
            <p:ph type="body" idx="1"/>
          </p:nvPr>
        </p:nvSpPr>
        <p:spPr/>
        <p:txBody>
          <a:bodyPr/>
          <a:lstStyle/>
          <a:p>
            <a:r>
              <a:rPr lang="en-US" dirty="0"/>
              <a:t>Review data sources, assumptions and structure</a:t>
            </a:r>
          </a:p>
          <a:p>
            <a:r>
              <a:rPr lang="en-US" dirty="0"/>
              <a:t>Individual plant operations: generation, spill, reservoir elevations, total flow</a:t>
            </a:r>
          </a:p>
        </p:txBody>
      </p:sp>
    </p:spTree>
    <p:extLst>
      <p:ext uri="{BB962C8B-B14F-4D97-AF65-F5344CB8AC3E}">
        <p14:creationId xmlns:p14="http://schemas.microsoft.com/office/powerpoint/2010/main" val="20594239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Little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r>
              <a:rPr lang="en-US" dirty="0"/>
              <a:t>Notes: </a:t>
            </a:r>
          </a:p>
          <a:p>
            <a:r>
              <a:rPr lang="en-US" dirty="0"/>
              <a:t>Modeled as ROR in </a:t>
            </a:r>
            <a:r>
              <a:rPr lang="en-US" dirty="0" err="1"/>
              <a:t>HydSim</a:t>
            </a:r>
            <a:r>
              <a:rPr lang="en-US" dirty="0"/>
              <a:t>, modeled as storage in new model</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140</a:t>
            </a:fld>
            <a:endParaRPr lang="en-US" dirty="0">
              <a:solidFill>
                <a:srgbClr val="000000">
                  <a:tint val="75000"/>
                </a:srgbClr>
              </a:solidFill>
            </a:endParaRPr>
          </a:p>
        </p:txBody>
      </p:sp>
    </p:spTree>
    <p:extLst>
      <p:ext uri="{BB962C8B-B14F-4D97-AF65-F5344CB8AC3E}">
        <p14:creationId xmlns:p14="http://schemas.microsoft.com/office/powerpoint/2010/main" val="31323672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Little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0" indent="0">
              <a:buNone/>
            </a:pPr>
            <a:r>
              <a:rPr lang="en-US" dirty="0"/>
              <a:t>Notes: </a:t>
            </a:r>
          </a:p>
          <a:p>
            <a:r>
              <a:rPr lang="en-US" dirty="0"/>
              <a:t>Modeled as ROR in </a:t>
            </a:r>
            <a:r>
              <a:rPr lang="en-US" dirty="0" err="1"/>
              <a:t>HydSim</a:t>
            </a:r>
            <a:r>
              <a:rPr lang="en-US" dirty="0"/>
              <a:t>, modeled as storage in new model</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141</a:t>
            </a:fld>
            <a:endParaRPr lang="en-US" dirty="0">
              <a:solidFill>
                <a:srgbClr val="000000">
                  <a:tint val="75000"/>
                </a:srgbClr>
              </a:solidFill>
            </a:endParaRPr>
          </a:p>
        </p:txBody>
      </p:sp>
    </p:spTree>
    <p:extLst>
      <p:ext uri="{BB962C8B-B14F-4D97-AF65-F5344CB8AC3E}">
        <p14:creationId xmlns:p14="http://schemas.microsoft.com/office/powerpoint/2010/main" val="33903210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Grand Coulee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142</a:t>
            </a:fld>
            <a:endParaRPr lang="en-US" dirty="0">
              <a:solidFill>
                <a:srgbClr val="000000">
                  <a:tint val="75000"/>
                </a:srgbClr>
              </a:solidFill>
            </a:endParaRPr>
          </a:p>
        </p:txBody>
      </p:sp>
    </p:spTree>
    <p:extLst>
      <p:ext uri="{BB962C8B-B14F-4D97-AF65-F5344CB8AC3E}">
        <p14:creationId xmlns:p14="http://schemas.microsoft.com/office/powerpoint/2010/main" val="4226145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Grand Coulee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143</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F1537105-AFF1-421D-B6EE-6772BD57C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173518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Grand Coulee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144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D63B0B61-FC0C-4DE0-8379-B60B7C720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9155420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Grand Coulee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145</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89122D8-07B6-4E5D-B6AE-12E68B0CA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4698307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Grand Coulee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Check minimum flow constraints at downstream projects in low water years to see how it effects operations.</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146</a:t>
            </a:fld>
            <a:endParaRPr lang="en-US" dirty="0">
              <a:solidFill>
                <a:srgbClr val="000000">
                  <a:tint val="75000"/>
                </a:srgbClr>
              </a:solidFill>
            </a:endParaRPr>
          </a:p>
        </p:txBody>
      </p:sp>
    </p:spTree>
    <p:extLst>
      <p:ext uri="{BB962C8B-B14F-4D97-AF65-F5344CB8AC3E}">
        <p14:creationId xmlns:p14="http://schemas.microsoft.com/office/powerpoint/2010/main" val="29050440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Chief Joseph</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147</a:t>
            </a:fld>
            <a:endParaRPr lang="en-US" dirty="0">
              <a:solidFill>
                <a:srgbClr val="000000">
                  <a:tint val="75000"/>
                </a:srgbClr>
              </a:solidFill>
            </a:endParaRPr>
          </a:p>
        </p:txBody>
      </p:sp>
    </p:spTree>
    <p:extLst>
      <p:ext uri="{BB962C8B-B14F-4D97-AF65-F5344CB8AC3E}">
        <p14:creationId xmlns:p14="http://schemas.microsoft.com/office/powerpoint/2010/main" val="8378422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Chief Joseph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148</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3287394A-21CB-4DE2-BE40-977A97566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2955711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Chief Joseph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149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57706EE6-028B-42A9-8DA4-DF11CB321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537124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The Two Adequacy Models </a:t>
            </a:r>
            <a:br>
              <a:rPr lang="en-US" sz="3600" dirty="0">
                <a:solidFill>
                  <a:srgbClr val="0070C0"/>
                </a:solidFill>
              </a:rPr>
            </a:br>
            <a:r>
              <a:rPr lang="en-US" sz="3600" dirty="0">
                <a:solidFill>
                  <a:srgbClr val="0070C0"/>
                </a:solidFill>
              </a:rPr>
              <a:t>and Historical Data</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795901" y="1604078"/>
            <a:ext cx="8732939" cy="5184228"/>
          </a:xfrm>
        </p:spPr>
        <p:txBody>
          <a:bodyPr>
            <a:noAutofit/>
          </a:bodyPr>
          <a:lstStyle/>
          <a:p>
            <a:pPr>
              <a:lnSpc>
                <a:spcPct val="100000"/>
              </a:lnSpc>
              <a:buFont typeface="Wingdings" panose="05000000000000000000" pitchFamily="2" charset="2"/>
              <a:buChar char="§"/>
            </a:pPr>
            <a:r>
              <a:rPr lang="en-US" dirty="0">
                <a:solidFill>
                  <a:srgbClr val="0070C0"/>
                </a:solidFill>
              </a:rPr>
              <a:t>Comparisons of hydro-project data between:</a:t>
            </a:r>
          </a:p>
          <a:p>
            <a:pPr>
              <a:lnSpc>
                <a:spcPct val="100000"/>
              </a:lnSpc>
              <a:buFont typeface="Wingdings" panose="05000000000000000000" pitchFamily="2" charset="2"/>
              <a:buChar char="§"/>
            </a:pPr>
            <a:endParaRPr lang="en-US" sz="400" dirty="0">
              <a:solidFill>
                <a:srgbClr val="0070C0"/>
              </a:solidFill>
            </a:endParaRPr>
          </a:p>
          <a:p>
            <a:pPr lvl="1">
              <a:lnSpc>
                <a:spcPct val="100000"/>
              </a:lnSpc>
              <a:buFont typeface="Wingdings" panose="05000000000000000000" pitchFamily="2" charset="2"/>
              <a:buChar char="Ø"/>
            </a:pPr>
            <a:r>
              <a:rPr lang="en-US" dirty="0">
                <a:solidFill>
                  <a:srgbClr val="0070C0"/>
                </a:solidFill>
              </a:rPr>
              <a:t> Classic GENESYS vs Redeveloped GENESYS</a:t>
            </a:r>
          </a:p>
          <a:p>
            <a:pPr lvl="1">
              <a:lnSpc>
                <a:spcPct val="100000"/>
              </a:lnSpc>
              <a:buFont typeface="Wingdings" panose="05000000000000000000" pitchFamily="2" charset="2"/>
              <a:buChar char="Ø"/>
            </a:pPr>
            <a:r>
              <a:rPr lang="en-US" dirty="0">
                <a:solidFill>
                  <a:srgbClr val="0070C0"/>
                </a:solidFill>
              </a:rPr>
              <a:t> </a:t>
            </a:r>
            <a:r>
              <a:rPr lang="en-US" i="1" dirty="0">
                <a:solidFill>
                  <a:schemeClr val="accent2"/>
                </a:solidFill>
              </a:rPr>
              <a:t>Classic</a:t>
            </a:r>
            <a:r>
              <a:rPr lang="en-US" i="1" dirty="0">
                <a:solidFill>
                  <a:srgbClr val="0070C0"/>
                </a:solidFill>
              </a:rPr>
              <a:t> GENESYS </a:t>
            </a:r>
            <a:r>
              <a:rPr lang="en-US" dirty="0">
                <a:solidFill>
                  <a:srgbClr val="0070C0"/>
                </a:solidFill>
              </a:rPr>
              <a:t>vs Historical data</a:t>
            </a:r>
          </a:p>
          <a:p>
            <a:pPr lvl="1">
              <a:lnSpc>
                <a:spcPct val="100000"/>
              </a:lnSpc>
              <a:buFont typeface="Wingdings" panose="05000000000000000000" pitchFamily="2" charset="2"/>
              <a:buChar char="Ø"/>
            </a:pPr>
            <a:r>
              <a:rPr lang="en-US" i="1" dirty="0">
                <a:solidFill>
                  <a:srgbClr val="0070C0"/>
                </a:solidFill>
              </a:rPr>
              <a:t> </a:t>
            </a:r>
            <a:r>
              <a:rPr lang="en-US" i="1" dirty="0">
                <a:solidFill>
                  <a:schemeClr val="accent2"/>
                </a:solidFill>
              </a:rPr>
              <a:t>Redeveloped </a:t>
            </a:r>
            <a:r>
              <a:rPr lang="en-US" i="1" dirty="0">
                <a:solidFill>
                  <a:srgbClr val="0070C0"/>
                </a:solidFill>
              </a:rPr>
              <a:t>GENESYS</a:t>
            </a:r>
            <a:r>
              <a:rPr lang="en-US" dirty="0">
                <a:solidFill>
                  <a:srgbClr val="0070C0"/>
                </a:solidFill>
              </a:rPr>
              <a:t> vs Historical data</a:t>
            </a:r>
          </a:p>
          <a:p>
            <a:pPr lvl="1">
              <a:lnSpc>
                <a:spcPct val="100000"/>
              </a:lnSpc>
              <a:buFont typeface="Wingdings" panose="05000000000000000000" pitchFamily="2" charset="2"/>
              <a:buChar char="Ø"/>
            </a:pPr>
            <a:endParaRPr lang="en-US" sz="800" dirty="0">
              <a:solidFill>
                <a:srgbClr val="0070C0"/>
              </a:solidFill>
            </a:endParaRPr>
          </a:p>
          <a:p>
            <a:pPr>
              <a:lnSpc>
                <a:spcPct val="100000"/>
              </a:lnSpc>
              <a:buFont typeface="Wingdings" panose="05000000000000000000" pitchFamily="2" charset="2"/>
              <a:buChar char="§"/>
            </a:pPr>
            <a:r>
              <a:rPr lang="en-US" dirty="0">
                <a:solidFill>
                  <a:srgbClr val="0070C0"/>
                </a:solidFill>
              </a:rPr>
              <a:t>For each hydro-project upstream of Bonneville, compare the four types of data:</a:t>
            </a:r>
          </a:p>
          <a:p>
            <a:pPr>
              <a:lnSpc>
                <a:spcPct val="100000"/>
              </a:lnSpc>
              <a:buFont typeface="Wingdings" panose="05000000000000000000" pitchFamily="2" charset="2"/>
              <a:buChar char="§"/>
            </a:pPr>
            <a:endParaRPr lang="en-US" sz="200" dirty="0">
              <a:solidFill>
                <a:srgbClr val="0070C0"/>
              </a:solidFill>
            </a:endParaRPr>
          </a:p>
          <a:p>
            <a:pPr lvl="1">
              <a:lnSpc>
                <a:spcPct val="100000"/>
              </a:lnSpc>
              <a:buFont typeface="Wingdings" panose="05000000000000000000" pitchFamily="2" charset="2"/>
              <a:buChar char="Ø"/>
            </a:pPr>
            <a:r>
              <a:rPr lang="en-US" dirty="0">
                <a:solidFill>
                  <a:srgbClr val="0070C0"/>
                </a:solidFill>
              </a:rPr>
              <a:t> </a:t>
            </a:r>
            <a:r>
              <a:rPr lang="en-US" i="1" dirty="0">
                <a:solidFill>
                  <a:schemeClr val="accent2"/>
                </a:solidFill>
              </a:rPr>
              <a:t>Total Outflow - spilled and turbined flow</a:t>
            </a:r>
          </a:p>
          <a:p>
            <a:pPr lvl="1">
              <a:lnSpc>
                <a:spcPct val="100000"/>
              </a:lnSpc>
              <a:buFont typeface="Wingdings" panose="05000000000000000000" pitchFamily="2" charset="2"/>
              <a:buChar char="Ø"/>
            </a:pPr>
            <a:r>
              <a:rPr lang="en-US" dirty="0">
                <a:solidFill>
                  <a:srgbClr val="0070C0"/>
                </a:solidFill>
              </a:rPr>
              <a:t> </a:t>
            </a:r>
            <a:r>
              <a:rPr lang="en-US" i="1" dirty="0">
                <a:solidFill>
                  <a:schemeClr val="accent2"/>
                </a:solidFill>
              </a:rPr>
              <a:t>Generation – generation from the plant</a:t>
            </a:r>
          </a:p>
          <a:p>
            <a:pPr lvl="1">
              <a:lnSpc>
                <a:spcPct val="100000"/>
              </a:lnSpc>
              <a:buFont typeface="Wingdings" panose="05000000000000000000" pitchFamily="2" charset="2"/>
              <a:buChar char="Ø"/>
            </a:pPr>
            <a:r>
              <a:rPr lang="en-US" dirty="0">
                <a:solidFill>
                  <a:srgbClr val="0070C0"/>
                </a:solidFill>
              </a:rPr>
              <a:t> </a:t>
            </a:r>
            <a:r>
              <a:rPr lang="en-US" i="1" dirty="0">
                <a:solidFill>
                  <a:schemeClr val="accent2"/>
                </a:solidFill>
              </a:rPr>
              <a:t>Elevation – elevation of the forebay of the reservoir</a:t>
            </a:r>
          </a:p>
          <a:p>
            <a:pPr lvl="1">
              <a:lnSpc>
                <a:spcPct val="100000"/>
              </a:lnSpc>
              <a:buFont typeface="Wingdings" panose="05000000000000000000" pitchFamily="2" charset="2"/>
              <a:buChar char="Ø"/>
            </a:pPr>
            <a:r>
              <a:rPr lang="en-US" dirty="0">
                <a:solidFill>
                  <a:srgbClr val="0070C0"/>
                </a:solidFill>
              </a:rPr>
              <a:t> </a:t>
            </a:r>
            <a:r>
              <a:rPr lang="en-US" i="1" dirty="0">
                <a:solidFill>
                  <a:schemeClr val="accent2"/>
                </a:solidFill>
              </a:rPr>
              <a:t>Spill</a:t>
            </a:r>
            <a:r>
              <a:rPr lang="en-US" i="1" dirty="0">
                <a:solidFill>
                  <a:srgbClr val="0070C0"/>
                </a:solidFill>
              </a:rPr>
              <a:t> </a:t>
            </a:r>
            <a:r>
              <a:rPr lang="en-US" i="1" dirty="0">
                <a:solidFill>
                  <a:schemeClr val="accent2"/>
                </a:solidFill>
              </a:rPr>
              <a:t>– flow through or over the plant not used for power generation</a:t>
            </a:r>
            <a:endParaRPr lang="en-US" i="1" dirty="0">
              <a:solidFill>
                <a:schemeClr val="accent2">
                  <a:lumMod val="60000"/>
                  <a:lumOff val="40000"/>
                </a:schemeClr>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15</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34170221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Chief Joseph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150</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1DA3D77A-B32D-40E7-8D47-31E519F15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97000"/>
            <a:ext cx="9144000" cy="5444268"/>
          </a:xfrm>
          <a:prstGeom prst="rect">
            <a:avLst/>
          </a:prstGeom>
        </p:spPr>
      </p:pic>
    </p:spTree>
    <p:extLst>
      <p:ext uri="{BB962C8B-B14F-4D97-AF65-F5344CB8AC3E}">
        <p14:creationId xmlns:p14="http://schemas.microsoft.com/office/powerpoint/2010/main" val="42109697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Chief Joseph</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Chief Joseph has wider operating range than in historical operations. Investigate whether updated operating ranges on Lower Snake and Columbia plants effects operating range on Chief Joe before changing constraints.</a:t>
            </a:r>
          </a:p>
          <a:p>
            <a:r>
              <a:rPr lang="en-US" dirty="0"/>
              <a:t>Check max pool and full pool at Chief Joseph </a:t>
            </a:r>
          </a:p>
          <a:p>
            <a:pPr lvl="1"/>
            <a:r>
              <a:rPr lang="en-US" dirty="0"/>
              <a:t>Mismatch between </a:t>
            </a:r>
            <a:r>
              <a:rPr lang="en-US" dirty="0" err="1"/>
              <a:t>HydSim</a:t>
            </a:r>
            <a:r>
              <a:rPr lang="en-US" dirty="0"/>
              <a:t> range and historical operation</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151</a:t>
            </a:fld>
            <a:endParaRPr lang="en-US" dirty="0">
              <a:solidFill>
                <a:srgbClr val="000000">
                  <a:tint val="75000"/>
                </a:srgbClr>
              </a:solidFill>
            </a:endParaRPr>
          </a:p>
        </p:txBody>
      </p:sp>
    </p:spTree>
    <p:extLst>
      <p:ext uri="{BB962C8B-B14F-4D97-AF65-F5344CB8AC3E}">
        <p14:creationId xmlns:p14="http://schemas.microsoft.com/office/powerpoint/2010/main" val="2271559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Wells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152</a:t>
            </a:fld>
            <a:endParaRPr lang="en-US" dirty="0">
              <a:solidFill>
                <a:srgbClr val="000000">
                  <a:tint val="75000"/>
                </a:srgbClr>
              </a:solidFill>
            </a:endParaRPr>
          </a:p>
        </p:txBody>
      </p:sp>
    </p:spTree>
    <p:extLst>
      <p:ext uri="{BB962C8B-B14F-4D97-AF65-F5344CB8AC3E}">
        <p14:creationId xmlns:p14="http://schemas.microsoft.com/office/powerpoint/2010/main" val="35923154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Wells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153</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D8778A22-408E-4435-A5F2-6BE69EBBF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6038645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Wells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154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7BE0BB0F-B971-461F-B378-7702F46B3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9707871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Wells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155</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5D1B9A20-F7D5-4CCA-B4BD-94DC0AB6D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5833705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Wells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Traditionally, been operated at a higher head to prioritize generation</a:t>
            </a:r>
          </a:p>
          <a:p>
            <a:r>
              <a:rPr lang="en-US" dirty="0"/>
              <a:t>Look at using/developing a more detailed H/K table to better capture encroachment</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156</a:t>
            </a:fld>
            <a:endParaRPr lang="en-US" dirty="0">
              <a:solidFill>
                <a:srgbClr val="000000">
                  <a:tint val="75000"/>
                </a:srgbClr>
              </a:solidFill>
            </a:endParaRPr>
          </a:p>
        </p:txBody>
      </p:sp>
    </p:spTree>
    <p:extLst>
      <p:ext uri="{BB962C8B-B14F-4D97-AF65-F5344CB8AC3E}">
        <p14:creationId xmlns:p14="http://schemas.microsoft.com/office/powerpoint/2010/main" val="5431856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Chelan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157</a:t>
            </a:fld>
            <a:endParaRPr lang="en-US" dirty="0">
              <a:solidFill>
                <a:srgbClr val="000000">
                  <a:tint val="75000"/>
                </a:srgbClr>
              </a:solidFill>
            </a:endParaRPr>
          </a:p>
        </p:txBody>
      </p:sp>
    </p:spTree>
    <p:extLst>
      <p:ext uri="{BB962C8B-B14F-4D97-AF65-F5344CB8AC3E}">
        <p14:creationId xmlns:p14="http://schemas.microsoft.com/office/powerpoint/2010/main" val="37187155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Chelan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158</a:t>
            </a:fld>
            <a:endParaRPr lang="en-US" dirty="0">
              <a:solidFill>
                <a:srgbClr val="000000">
                  <a:tint val="75000"/>
                </a:srgbClr>
              </a:solidFill>
            </a:endParaRPr>
          </a:p>
        </p:txBody>
      </p:sp>
    </p:spTree>
    <p:extLst>
      <p:ext uri="{BB962C8B-B14F-4D97-AF65-F5344CB8AC3E}">
        <p14:creationId xmlns:p14="http://schemas.microsoft.com/office/powerpoint/2010/main" val="35944786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Rocky Reach</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159</a:t>
            </a:fld>
            <a:endParaRPr lang="en-US" dirty="0">
              <a:solidFill>
                <a:srgbClr val="000000">
                  <a:tint val="75000"/>
                </a:srgbClr>
              </a:solidFill>
            </a:endParaRPr>
          </a:p>
        </p:txBody>
      </p:sp>
    </p:spTree>
    <p:extLst>
      <p:ext uri="{BB962C8B-B14F-4D97-AF65-F5344CB8AC3E}">
        <p14:creationId xmlns:p14="http://schemas.microsoft.com/office/powerpoint/2010/main" val="42800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8341-C328-41B6-AB50-441CDBB242ED}"/>
              </a:ext>
            </a:extLst>
          </p:cNvPr>
          <p:cNvSpPr>
            <a:spLocks noGrp="1"/>
          </p:cNvSpPr>
          <p:nvPr>
            <p:ph type="title"/>
          </p:nvPr>
        </p:nvSpPr>
        <p:spPr/>
        <p:txBody>
          <a:bodyPr/>
          <a:lstStyle/>
          <a:p>
            <a:r>
              <a:rPr lang="en-US" dirty="0">
                <a:solidFill>
                  <a:srgbClr val="0070C0"/>
                </a:solidFill>
              </a:rPr>
              <a:t>The Hydro Projects</a:t>
            </a:r>
          </a:p>
        </p:txBody>
      </p:sp>
      <p:sp>
        <p:nvSpPr>
          <p:cNvPr id="3" name="Text Placeholder 2">
            <a:extLst>
              <a:ext uri="{FF2B5EF4-FFF2-40B4-BE49-F238E27FC236}">
                <a16:creationId xmlns:a16="http://schemas.microsoft.com/office/drawing/2014/main" id="{953A16E9-119E-46EA-BB2C-E8F9CAF171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152566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Rocky Reach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160</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5D415813-FDDD-46B3-B0B8-B7DD6CBC4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5288095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Rocky Reach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161</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0151794A-4AF9-423F-99AE-D10E18F76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5184827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Rocky Reach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162</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D41BD30-B591-49A3-BA91-D0DD8BA73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2690782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Rocky Reach</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Look at using/developing a more detailed H/K table to better capture effects of different head</a:t>
            </a:r>
          </a:p>
          <a:p>
            <a:r>
              <a:rPr lang="en-US" dirty="0"/>
              <a:t>Operating within full range of the plant’s storage may not allow for inflow uncertainty.  Explore adding uncertainty or operating in a tighter pool without penalty and a broader pool with some penalty.</a:t>
            </a:r>
          </a:p>
          <a:p>
            <a:r>
              <a:rPr lang="en-US" dirty="0"/>
              <a:t>Research or get any further necessary max and total volume spill limitations that adhere to total dissolved gas limits</a:t>
            </a:r>
          </a:p>
          <a:p>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163</a:t>
            </a:fld>
            <a:endParaRPr lang="en-US" dirty="0">
              <a:solidFill>
                <a:srgbClr val="000000">
                  <a:tint val="75000"/>
                </a:srgbClr>
              </a:solidFill>
            </a:endParaRPr>
          </a:p>
        </p:txBody>
      </p:sp>
    </p:spTree>
    <p:extLst>
      <p:ext uri="{BB962C8B-B14F-4D97-AF65-F5344CB8AC3E}">
        <p14:creationId xmlns:p14="http://schemas.microsoft.com/office/powerpoint/2010/main" val="15039756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Rock Island</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164</a:t>
            </a:fld>
            <a:endParaRPr lang="en-US" dirty="0">
              <a:solidFill>
                <a:srgbClr val="000000">
                  <a:tint val="75000"/>
                </a:srgbClr>
              </a:solidFill>
            </a:endParaRPr>
          </a:p>
        </p:txBody>
      </p:sp>
    </p:spTree>
    <p:extLst>
      <p:ext uri="{BB962C8B-B14F-4D97-AF65-F5344CB8AC3E}">
        <p14:creationId xmlns:p14="http://schemas.microsoft.com/office/powerpoint/2010/main" val="42272651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 Island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165</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9B8D550B-F8F5-4F06-B9A3-2C9075FB2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772961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 Island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166</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15714295-0723-492F-A91B-E6D8C4611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41237225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 Island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167</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38FEF096-F2AD-461D-9F96-B3A155D35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4868"/>
            <a:ext cx="9144000" cy="5486400"/>
          </a:xfrm>
          <a:prstGeom prst="rect">
            <a:avLst/>
          </a:prstGeom>
        </p:spPr>
      </p:pic>
    </p:spTree>
    <p:extLst>
      <p:ext uri="{BB962C8B-B14F-4D97-AF65-F5344CB8AC3E}">
        <p14:creationId xmlns:p14="http://schemas.microsoft.com/office/powerpoint/2010/main" val="34011466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Rock Island</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Look at using/developing a more detailed H/K table to better capture effects of different head</a:t>
            </a:r>
          </a:p>
          <a:p>
            <a:r>
              <a:rPr lang="en-US" dirty="0"/>
              <a:t>Operating within full range of the plant’s storage may not allow for inflow uncertainty.  Explore adding uncertainty or operating in a tighter pool without penalty and a broader pool with some penalty.</a:t>
            </a:r>
          </a:p>
          <a:p>
            <a:r>
              <a:rPr lang="en-US" dirty="0"/>
              <a:t>Research or get any further necessary max and total volume spill limitations that adhere to total dissolved gas limits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168</a:t>
            </a:fld>
            <a:endParaRPr lang="en-US" dirty="0">
              <a:solidFill>
                <a:srgbClr val="000000">
                  <a:tint val="75000"/>
                </a:srgbClr>
              </a:solidFill>
            </a:endParaRPr>
          </a:p>
        </p:txBody>
      </p:sp>
    </p:spTree>
    <p:extLst>
      <p:ext uri="{BB962C8B-B14F-4D97-AF65-F5344CB8AC3E}">
        <p14:creationId xmlns:p14="http://schemas.microsoft.com/office/powerpoint/2010/main" val="17606838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err="1"/>
              <a:t>Wanapum</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169</a:t>
            </a:fld>
            <a:endParaRPr lang="en-US" dirty="0">
              <a:solidFill>
                <a:srgbClr val="000000">
                  <a:tint val="75000"/>
                </a:srgbClr>
              </a:solidFill>
            </a:endParaRPr>
          </a:p>
        </p:txBody>
      </p:sp>
    </p:spTree>
    <p:extLst>
      <p:ext uri="{BB962C8B-B14F-4D97-AF65-F5344CB8AC3E}">
        <p14:creationId xmlns:p14="http://schemas.microsoft.com/office/powerpoint/2010/main" val="233366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DE0295-782C-45A3-9312-25193F6BC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188072"/>
            <a:ext cx="5463941" cy="5422453"/>
          </a:xfrm>
          <a:prstGeom prst="rect">
            <a:avLst/>
          </a:prstGeom>
          <a:ln>
            <a:noFill/>
          </a:ln>
        </p:spPr>
      </p:pic>
      <p:sp>
        <p:nvSpPr>
          <p:cNvPr id="10" name="Oval 9">
            <a:extLst>
              <a:ext uri="{FF2B5EF4-FFF2-40B4-BE49-F238E27FC236}">
                <a16:creationId xmlns:a16="http://schemas.microsoft.com/office/drawing/2014/main" id="{43C1F01C-CC94-4F4F-B076-B3AD21945FEE}"/>
              </a:ext>
            </a:extLst>
          </p:cNvPr>
          <p:cNvSpPr/>
          <p:nvPr/>
        </p:nvSpPr>
        <p:spPr>
          <a:xfrm>
            <a:off x="4239193" y="2294287"/>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F3C682-447D-40E3-91C7-7F9DF8A3B75E}"/>
              </a:ext>
            </a:extLst>
          </p:cNvPr>
          <p:cNvSpPr/>
          <p:nvPr/>
        </p:nvSpPr>
        <p:spPr>
          <a:xfrm>
            <a:off x="3805147" y="1544740"/>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C22CA65-2010-41EF-8F26-4DDAE8CDFF31}"/>
              </a:ext>
            </a:extLst>
          </p:cNvPr>
          <p:cNvSpPr/>
          <p:nvPr/>
        </p:nvSpPr>
        <p:spPr>
          <a:xfrm>
            <a:off x="4000935" y="2654842"/>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1EE46F-A114-400F-B40F-7BEB2DB9A913}"/>
              </a:ext>
            </a:extLst>
          </p:cNvPr>
          <p:cNvSpPr/>
          <p:nvPr/>
        </p:nvSpPr>
        <p:spPr>
          <a:xfrm>
            <a:off x="3614974" y="3247567"/>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3A1AE1-0839-4ABE-BEE6-59A28A7E272F}"/>
              </a:ext>
            </a:extLst>
          </p:cNvPr>
          <p:cNvSpPr/>
          <p:nvPr/>
        </p:nvSpPr>
        <p:spPr>
          <a:xfrm>
            <a:off x="5235470" y="3134520"/>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18470EB-DB6B-40B9-989E-A76474B9766A}"/>
              </a:ext>
            </a:extLst>
          </p:cNvPr>
          <p:cNvSpPr/>
          <p:nvPr/>
        </p:nvSpPr>
        <p:spPr>
          <a:xfrm>
            <a:off x="4764993" y="3029151"/>
            <a:ext cx="262900" cy="282151"/>
          </a:xfrm>
          <a:prstGeom prst="ellipse">
            <a:avLst/>
          </a:prstGeom>
          <a:noFill/>
          <a:ln w="38100">
            <a:solidFill>
              <a:srgbClr val="FE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2538C3A-1075-4C33-84B4-395EEE706C7F}"/>
              </a:ext>
            </a:extLst>
          </p:cNvPr>
          <p:cNvSpPr/>
          <p:nvPr/>
        </p:nvSpPr>
        <p:spPr>
          <a:xfrm>
            <a:off x="4236656" y="4866988"/>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8CBF6B-E729-48C0-94C4-2D2BD281F226}"/>
              </a:ext>
            </a:extLst>
          </p:cNvPr>
          <p:cNvSpPr/>
          <p:nvPr/>
        </p:nvSpPr>
        <p:spPr>
          <a:xfrm>
            <a:off x="4502093" y="4012611"/>
            <a:ext cx="262900" cy="282151"/>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2E593E-9FFC-4714-A02E-771B53070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136" y="1087183"/>
            <a:ext cx="3352800" cy="2290611"/>
          </a:xfrm>
          <a:prstGeom prst="rect">
            <a:avLst/>
          </a:prstGeom>
        </p:spPr>
      </p:pic>
      <p:sp>
        <p:nvSpPr>
          <p:cNvPr id="9" name="Rectangle 8">
            <a:extLst>
              <a:ext uri="{FF2B5EF4-FFF2-40B4-BE49-F238E27FC236}">
                <a16:creationId xmlns:a16="http://schemas.microsoft.com/office/drawing/2014/main" id="{4B0D6ABD-B256-42BD-8E2A-D8EE3E809F9D}"/>
              </a:ext>
            </a:extLst>
          </p:cNvPr>
          <p:cNvSpPr/>
          <p:nvPr/>
        </p:nvSpPr>
        <p:spPr>
          <a:xfrm>
            <a:off x="6959649" y="3529717"/>
            <a:ext cx="3733800" cy="2308324"/>
          </a:xfrm>
          <a:prstGeom prst="rect">
            <a:avLst/>
          </a:prstGeom>
        </p:spPr>
        <p:txBody>
          <a:bodyPr wrap="square">
            <a:spAutoFit/>
          </a:bodyPr>
          <a:lstStyle/>
          <a:p>
            <a:endParaRPr lang="en-US" i="1" dirty="0">
              <a:solidFill>
                <a:srgbClr val="0070C0"/>
              </a:solidFill>
            </a:endParaRPr>
          </a:p>
          <a:p>
            <a:pPr marL="285750" indent="-285750">
              <a:buFont typeface="Wingdings" panose="05000000000000000000" pitchFamily="2" charset="2"/>
              <a:buChar char="§"/>
            </a:pPr>
            <a:r>
              <a:rPr lang="en-US" i="1" dirty="0">
                <a:solidFill>
                  <a:schemeClr val="accent2"/>
                </a:solidFill>
              </a:rPr>
              <a:t>GENESYS model operations for the same 76 HDYSIM hydro-projects</a:t>
            </a:r>
          </a:p>
          <a:p>
            <a:pPr marL="285750" indent="-285750">
              <a:buFont typeface="Wingdings" panose="05000000000000000000" pitchFamily="2" charset="2"/>
              <a:buChar char="§"/>
            </a:pPr>
            <a:endParaRPr lang="en-US" i="1" dirty="0">
              <a:solidFill>
                <a:schemeClr val="accent2"/>
              </a:solidFill>
            </a:endParaRPr>
          </a:p>
          <a:p>
            <a:pPr marL="285750" indent="-285750">
              <a:buFont typeface="Wingdings" panose="05000000000000000000" pitchFamily="2" charset="2"/>
              <a:buChar char="§"/>
            </a:pPr>
            <a:r>
              <a:rPr lang="en-US" i="1" dirty="0">
                <a:solidFill>
                  <a:schemeClr val="accent2"/>
                </a:solidFill>
              </a:rPr>
              <a:t>Some of the major reservoirs are shown in map</a:t>
            </a:r>
          </a:p>
          <a:p>
            <a:pPr marL="285750" indent="-285750">
              <a:buFont typeface="Wingdings" panose="05000000000000000000" pitchFamily="2" charset="2"/>
              <a:buChar char="§"/>
            </a:pPr>
            <a:endParaRPr lang="en-US" i="1" dirty="0">
              <a:solidFill>
                <a:schemeClr val="accent2"/>
              </a:solidFill>
            </a:endParaRPr>
          </a:p>
        </p:txBody>
      </p:sp>
      <p:sp>
        <p:nvSpPr>
          <p:cNvPr id="2" name="Title 1">
            <a:extLst>
              <a:ext uri="{FF2B5EF4-FFF2-40B4-BE49-F238E27FC236}">
                <a16:creationId xmlns:a16="http://schemas.microsoft.com/office/drawing/2014/main" id="{24B60E81-CE7F-4B25-834C-5FC2536EA9E1}"/>
              </a:ext>
            </a:extLst>
          </p:cNvPr>
          <p:cNvSpPr>
            <a:spLocks noGrp="1"/>
          </p:cNvSpPr>
          <p:nvPr>
            <p:ph type="title"/>
          </p:nvPr>
        </p:nvSpPr>
        <p:spPr>
          <a:xfrm>
            <a:off x="1524000" y="33934"/>
            <a:ext cx="8942664" cy="1325563"/>
          </a:xfrm>
        </p:spPr>
        <p:txBody>
          <a:bodyPr>
            <a:normAutofit/>
          </a:bodyPr>
          <a:lstStyle/>
          <a:p>
            <a:r>
              <a:rPr lang="en-US" sz="3600" dirty="0">
                <a:solidFill>
                  <a:srgbClr val="0070C0"/>
                </a:solidFill>
              </a:rPr>
              <a:t>The Hydro-Projects</a:t>
            </a:r>
          </a:p>
        </p:txBody>
      </p:sp>
      <p:sp>
        <p:nvSpPr>
          <p:cNvPr id="4" name="Slide Number Placeholder 3">
            <a:extLst>
              <a:ext uri="{FF2B5EF4-FFF2-40B4-BE49-F238E27FC236}">
                <a16:creationId xmlns:a16="http://schemas.microsoft.com/office/drawing/2014/main" id="{873F7201-C5B1-4E07-8054-1D24F255C44E}"/>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a:t>
            </a:fld>
            <a:endParaRPr lang="en-US" dirty="0">
              <a:solidFill>
                <a:srgbClr val="000000">
                  <a:tint val="75000"/>
                </a:srgbClr>
              </a:solidFill>
              <a:latin typeface="Trebuchet MS" panose="020B0603020202020204"/>
            </a:endParaRPr>
          </a:p>
        </p:txBody>
      </p:sp>
      <p:cxnSp>
        <p:nvCxnSpPr>
          <p:cNvPr id="18" name="Straight Arrow Connector 17">
            <a:extLst>
              <a:ext uri="{FF2B5EF4-FFF2-40B4-BE49-F238E27FC236}">
                <a16:creationId xmlns:a16="http://schemas.microsoft.com/office/drawing/2014/main" id="{F6B9AC7F-1219-4233-8F9E-E005319FF3D7}"/>
              </a:ext>
            </a:extLst>
          </p:cNvPr>
          <p:cNvCxnSpPr>
            <a:cxnSpLocks/>
          </p:cNvCxnSpPr>
          <p:nvPr/>
        </p:nvCxnSpPr>
        <p:spPr>
          <a:xfrm flipH="1">
            <a:off x="5733860" y="1750557"/>
            <a:ext cx="1499279" cy="76307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612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Wanapam</a:t>
            </a:r>
            <a:r>
              <a:rPr lang="en-US" dirty="0">
                <a:solidFill>
                  <a:srgbClr val="0070C0"/>
                </a:solidFill>
              </a:rPr>
              <a:t>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170</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6A9411A7-6324-4F8A-9C22-85692FB83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3435894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Wanapam</a:t>
            </a:r>
            <a:r>
              <a:rPr lang="en-US" dirty="0">
                <a:solidFill>
                  <a:srgbClr val="0070C0"/>
                </a:solidFill>
              </a:rPr>
              <a:t>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171</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7D384E5D-7AF3-4197-92AF-12CB3FA8A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8215595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Wanapam</a:t>
            </a:r>
            <a:r>
              <a:rPr lang="en-US" dirty="0">
                <a:solidFill>
                  <a:srgbClr val="0070C0"/>
                </a:solidFill>
              </a:rPr>
              <a:t>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172</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6217AA2-9576-4F8A-A875-635019B9E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7117569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a:t>
            </a:r>
            <a:r>
              <a:rPr lang="en-US" dirty="0" err="1"/>
              <a:t>Wanapum</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normAutofit lnSpcReduction="10000"/>
          </a:bodyPr>
          <a:lstStyle/>
          <a:p>
            <a:pPr marL="0" indent="0">
              <a:buNone/>
            </a:pPr>
            <a:r>
              <a:rPr lang="en-US" dirty="0"/>
              <a:t>Notes:</a:t>
            </a:r>
          </a:p>
          <a:p>
            <a:r>
              <a:rPr lang="en-US" dirty="0"/>
              <a:t>Look at using/developing a more detailed H/K table to better capture effects of different head</a:t>
            </a:r>
          </a:p>
          <a:p>
            <a:r>
              <a:rPr lang="en-US" dirty="0"/>
              <a:t>Operating within full range of the plant’s storage may not allow for inflow uncertainty.  Explore adding uncertainty or operating in a tighter pool without penalty and a broader pool with some penalty.</a:t>
            </a:r>
          </a:p>
          <a:p>
            <a:r>
              <a:rPr lang="en-US" dirty="0"/>
              <a:t>Research or get any further necessary max and total volume spill limitations that adhere to total dissolved gas limits</a:t>
            </a:r>
          </a:p>
          <a:p>
            <a:r>
              <a:rPr lang="en-US" dirty="0"/>
              <a:t>Maximum generation is a little low (follow-up with GCPUD)</a:t>
            </a:r>
          </a:p>
          <a:p>
            <a:r>
              <a:rPr lang="en-US" dirty="0"/>
              <a:t>Follow up with GCPUD about seasonal reductions in turbined flow (hydraulic capacity)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173</a:t>
            </a:fld>
            <a:endParaRPr lang="en-US" dirty="0">
              <a:solidFill>
                <a:srgbClr val="000000">
                  <a:tint val="75000"/>
                </a:srgbClr>
              </a:solidFill>
            </a:endParaRPr>
          </a:p>
        </p:txBody>
      </p:sp>
    </p:spTree>
    <p:extLst>
      <p:ext uri="{BB962C8B-B14F-4D97-AF65-F5344CB8AC3E}">
        <p14:creationId xmlns:p14="http://schemas.microsoft.com/office/powerpoint/2010/main" val="40901589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Priest Rapids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174</a:t>
            </a:fld>
            <a:endParaRPr lang="en-US" dirty="0">
              <a:solidFill>
                <a:srgbClr val="000000">
                  <a:tint val="75000"/>
                </a:srgbClr>
              </a:solidFill>
            </a:endParaRPr>
          </a:p>
        </p:txBody>
      </p:sp>
    </p:spTree>
    <p:extLst>
      <p:ext uri="{BB962C8B-B14F-4D97-AF65-F5344CB8AC3E}">
        <p14:creationId xmlns:p14="http://schemas.microsoft.com/office/powerpoint/2010/main" val="38212932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Priest Rapid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175</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D75B3870-2D58-497A-9792-57145DAD6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8900"/>
            <a:ext cx="9144000" cy="5486400"/>
          </a:xfrm>
          <a:prstGeom prst="rect">
            <a:avLst/>
          </a:prstGeom>
        </p:spPr>
      </p:pic>
    </p:spTree>
    <p:extLst>
      <p:ext uri="{BB962C8B-B14F-4D97-AF65-F5344CB8AC3E}">
        <p14:creationId xmlns:p14="http://schemas.microsoft.com/office/powerpoint/2010/main" val="21923804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Priest Rapid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176</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9AF7F255-5EA1-4876-9345-3D288160F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5865897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Priest Rapid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177</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F402627-21AD-4966-81A9-5611F169A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7032972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Priest Rapids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normAutofit fontScale="92500" lnSpcReduction="20000"/>
          </a:bodyPr>
          <a:lstStyle/>
          <a:p>
            <a:pPr marL="0" indent="0">
              <a:buNone/>
            </a:pPr>
            <a:r>
              <a:rPr lang="en-US" dirty="0"/>
              <a:t>Notes:</a:t>
            </a:r>
          </a:p>
          <a:p>
            <a:r>
              <a:rPr lang="en-US" dirty="0">
                <a:effectLst/>
                <a:latin typeface="Calibri" panose="020F0502020204030204" pitchFamily="34" charset="0"/>
                <a:ea typeface="Calibri" panose="020F0502020204030204" pitchFamily="34" charset="0"/>
              </a:rPr>
              <a:t>Increase priority of constraint and modify modeling to better enforce minimum outflows</a:t>
            </a:r>
          </a:p>
          <a:p>
            <a:r>
              <a:rPr lang="en-US" dirty="0"/>
              <a:t>Look at using/developing a more detailed H/K table to better capture effects of different head</a:t>
            </a:r>
          </a:p>
          <a:p>
            <a:r>
              <a:rPr lang="en-US" dirty="0"/>
              <a:t>Operating within full range of the plant’s storage may not allow for inflow uncertainty.  Explore adding uncertainty or operating in a tighter pool without penalty and a broader pool with some penalty.</a:t>
            </a:r>
          </a:p>
          <a:p>
            <a:r>
              <a:rPr lang="en-US" dirty="0"/>
              <a:t>Research or get any further necessary max and total volume spill limitations that adhere to total dissolved gas limits</a:t>
            </a:r>
          </a:p>
          <a:p>
            <a:r>
              <a:rPr lang="en-US" dirty="0"/>
              <a:t>October and November maximum discharge limit during daytime</a:t>
            </a:r>
          </a:p>
          <a:p>
            <a:r>
              <a:rPr lang="en-US" dirty="0"/>
              <a:t>Stranding bands and TDG% issues seem to be mitigated by some of the minimum outflow constraints (follow-up with GCPUD)</a:t>
            </a:r>
          </a:p>
          <a:p>
            <a:pPr lvl="1"/>
            <a:r>
              <a:rPr lang="en-US" dirty="0"/>
              <a:t>There may be to model this that has less upstream effects</a:t>
            </a:r>
          </a:p>
          <a:p>
            <a:endParaRPr lang="en-US" dirty="0">
              <a:effectLst/>
              <a:latin typeface="Calibri" panose="020F0502020204030204" pitchFamily="34" charset="0"/>
              <a:ea typeface="Calibri" panose="020F0502020204030204" pitchFamily="34" charset="0"/>
            </a:endParaRP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178</a:t>
            </a:fld>
            <a:endParaRPr lang="en-US" dirty="0">
              <a:solidFill>
                <a:srgbClr val="000000">
                  <a:tint val="75000"/>
                </a:srgbClr>
              </a:solidFill>
            </a:endParaRPr>
          </a:p>
        </p:txBody>
      </p:sp>
    </p:spTree>
    <p:extLst>
      <p:ext uri="{BB962C8B-B14F-4D97-AF65-F5344CB8AC3E}">
        <p14:creationId xmlns:p14="http://schemas.microsoft.com/office/powerpoint/2010/main" val="5323519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Brownlee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179</a:t>
            </a:fld>
            <a:endParaRPr lang="en-US" dirty="0">
              <a:solidFill>
                <a:srgbClr val="000000">
                  <a:tint val="75000"/>
                </a:srgbClr>
              </a:solidFill>
            </a:endParaRPr>
          </a:p>
        </p:txBody>
      </p:sp>
    </p:spTree>
    <p:extLst>
      <p:ext uri="{BB962C8B-B14F-4D97-AF65-F5344CB8AC3E}">
        <p14:creationId xmlns:p14="http://schemas.microsoft.com/office/powerpoint/2010/main" val="387967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E9C3-23FA-42CE-A79C-D569305C4C78}"/>
              </a:ext>
            </a:extLst>
          </p:cNvPr>
          <p:cNvSpPr>
            <a:spLocks noGrp="1"/>
          </p:cNvSpPr>
          <p:nvPr>
            <p:ph type="title"/>
          </p:nvPr>
        </p:nvSpPr>
        <p:spPr>
          <a:xfrm>
            <a:off x="1524001" y="30280"/>
            <a:ext cx="9143999" cy="1325563"/>
          </a:xfrm>
        </p:spPr>
        <p:txBody>
          <a:bodyPr>
            <a:normAutofit/>
          </a:bodyPr>
          <a:lstStyle/>
          <a:p>
            <a:r>
              <a:rPr lang="en-US" sz="3600" dirty="0">
                <a:solidFill>
                  <a:srgbClr val="0070C0"/>
                </a:solidFill>
              </a:rPr>
              <a:t>The 55 Projects Upstream of Bonneville</a:t>
            </a:r>
            <a:endParaRPr lang="en-US" sz="2800" dirty="0">
              <a:solidFill>
                <a:srgbClr val="0070C0"/>
              </a:solidFill>
            </a:endParaRPr>
          </a:p>
        </p:txBody>
      </p:sp>
      <p:sp>
        <p:nvSpPr>
          <p:cNvPr id="4" name="Slide Number Placeholder 3">
            <a:extLst>
              <a:ext uri="{FF2B5EF4-FFF2-40B4-BE49-F238E27FC236}">
                <a16:creationId xmlns:a16="http://schemas.microsoft.com/office/drawing/2014/main" id="{B60C53E3-D707-4275-A602-893780F71197}"/>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18</a:t>
            </a:fld>
            <a:endParaRPr lang="en-US" dirty="0">
              <a:solidFill>
                <a:srgbClr val="000000">
                  <a:tint val="75000"/>
                </a:srgbClr>
              </a:solidFill>
            </a:endParaRPr>
          </a:p>
        </p:txBody>
      </p:sp>
      <p:sp>
        <p:nvSpPr>
          <p:cNvPr id="9" name="TextBox 8">
            <a:extLst>
              <a:ext uri="{FF2B5EF4-FFF2-40B4-BE49-F238E27FC236}">
                <a16:creationId xmlns:a16="http://schemas.microsoft.com/office/drawing/2014/main" id="{36854BDA-3EB8-4621-A071-22671E343E20}"/>
              </a:ext>
            </a:extLst>
          </p:cNvPr>
          <p:cNvSpPr txBox="1"/>
          <p:nvPr/>
        </p:nvSpPr>
        <p:spPr>
          <a:xfrm>
            <a:off x="3905411" y="1003177"/>
            <a:ext cx="1642370" cy="369332"/>
          </a:xfrm>
          <a:prstGeom prst="rect">
            <a:avLst/>
          </a:prstGeom>
          <a:noFill/>
        </p:spPr>
        <p:txBody>
          <a:bodyPr wrap="square" rtlCol="0">
            <a:spAutoFit/>
          </a:bodyPr>
          <a:lstStyle/>
          <a:p>
            <a:r>
              <a:rPr lang="en-US" i="1" dirty="0">
                <a:solidFill>
                  <a:schemeClr val="accent2"/>
                </a:solidFill>
              </a:rPr>
              <a:t>U.S. Projects</a:t>
            </a:r>
          </a:p>
        </p:txBody>
      </p:sp>
      <p:sp>
        <p:nvSpPr>
          <p:cNvPr id="12" name="TextBox 11">
            <a:extLst>
              <a:ext uri="{FF2B5EF4-FFF2-40B4-BE49-F238E27FC236}">
                <a16:creationId xmlns:a16="http://schemas.microsoft.com/office/drawing/2014/main" id="{7CD61694-1BFF-41D9-A833-7177E80F9DF5}"/>
              </a:ext>
            </a:extLst>
          </p:cNvPr>
          <p:cNvSpPr txBox="1"/>
          <p:nvPr/>
        </p:nvSpPr>
        <p:spPr>
          <a:xfrm>
            <a:off x="7906728" y="986510"/>
            <a:ext cx="2414724" cy="369332"/>
          </a:xfrm>
          <a:prstGeom prst="rect">
            <a:avLst/>
          </a:prstGeom>
          <a:noFill/>
        </p:spPr>
        <p:txBody>
          <a:bodyPr wrap="square" rtlCol="0">
            <a:spAutoFit/>
          </a:bodyPr>
          <a:lstStyle/>
          <a:p>
            <a:r>
              <a:rPr lang="en-US" i="1" dirty="0">
                <a:solidFill>
                  <a:schemeClr val="accent2"/>
                </a:solidFill>
              </a:rPr>
              <a:t>Canadian Projects</a:t>
            </a:r>
          </a:p>
        </p:txBody>
      </p:sp>
      <p:pic>
        <p:nvPicPr>
          <p:cNvPr id="6" name="Picture 5">
            <a:extLst>
              <a:ext uri="{FF2B5EF4-FFF2-40B4-BE49-F238E27FC236}">
                <a16:creationId xmlns:a16="http://schemas.microsoft.com/office/drawing/2014/main" id="{0CF17AAA-7738-4E46-9471-B570C903FB92}"/>
              </a:ext>
            </a:extLst>
          </p:cNvPr>
          <p:cNvPicPr>
            <a:picLocks noChangeAspect="1"/>
          </p:cNvPicPr>
          <p:nvPr/>
        </p:nvPicPr>
        <p:blipFill>
          <a:blip r:embed="rId2"/>
          <a:stretch>
            <a:fillRect/>
          </a:stretch>
        </p:blipFill>
        <p:spPr>
          <a:xfrm>
            <a:off x="7227216" y="1355843"/>
            <a:ext cx="3355940" cy="1519332"/>
          </a:xfrm>
          <a:prstGeom prst="rect">
            <a:avLst/>
          </a:prstGeom>
        </p:spPr>
      </p:pic>
      <p:pic>
        <p:nvPicPr>
          <p:cNvPr id="7" name="Picture 6">
            <a:extLst>
              <a:ext uri="{FF2B5EF4-FFF2-40B4-BE49-F238E27FC236}">
                <a16:creationId xmlns:a16="http://schemas.microsoft.com/office/drawing/2014/main" id="{9FEA5CCE-1EED-45AA-B48F-1F4A41ABECC6}"/>
              </a:ext>
            </a:extLst>
          </p:cNvPr>
          <p:cNvPicPr>
            <a:picLocks noChangeAspect="1"/>
          </p:cNvPicPr>
          <p:nvPr/>
        </p:nvPicPr>
        <p:blipFill>
          <a:blip r:embed="rId3"/>
          <a:stretch>
            <a:fillRect/>
          </a:stretch>
        </p:blipFill>
        <p:spPr>
          <a:xfrm>
            <a:off x="2862606" y="1355842"/>
            <a:ext cx="3724806" cy="5471879"/>
          </a:xfrm>
          <a:prstGeom prst="rect">
            <a:avLst/>
          </a:prstGeom>
        </p:spPr>
      </p:pic>
    </p:spTree>
    <p:extLst>
      <p:ext uri="{BB962C8B-B14F-4D97-AF65-F5344CB8AC3E}">
        <p14:creationId xmlns:p14="http://schemas.microsoft.com/office/powerpoint/2010/main" val="2613690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Brownlee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180</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612A9F90-867C-4D3C-AAF0-0C80AE151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7419828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Brownlee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181</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B066990B-958E-4489-B7B5-AFC2973A4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6437401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Brownlee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182</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082B04CB-DEFB-488E-AE79-F2763FEDF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8790817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Brownlee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sz="2400" dirty="0">
                <a:effectLst/>
                <a:latin typeface="Calibri" panose="020F0502020204030204" pitchFamily="34" charset="0"/>
                <a:ea typeface="Calibri" panose="020F0502020204030204" pitchFamily="34" charset="0"/>
              </a:rPr>
              <a:t>Investigate whether storage versus elevation table needs more data points (or different datapoints) to improve efficiency curves translation of net head to energy</a:t>
            </a:r>
          </a:p>
          <a:p>
            <a:r>
              <a:rPr lang="en-US" dirty="0">
                <a:latin typeface="Calibri" panose="020F0502020204030204" pitchFamily="34" charset="0"/>
                <a:ea typeface="Calibri" panose="020F0502020204030204" pitchFamily="34" charset="0"/>
              </a:rPr>
              <a:t>Total outflows are higher during some periods, is this an issue at the frequency that they occur in the model?</a:t>
            </a:r>
            <a:endParaRPr lang="en-US" sz="2400" dirty="0">
              <a:effectLst/>
              <a:latin typeface="Calibri" panose="020F0502020204030204" pitchFamily="34" charset="0"/>
              <a:ea typeface="Calibri" panose="020F0502020204030204" pitchFamily="34" charset="0"/>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183</a:t>
            </a:fld>
            <a:endParaRPr lang="en-US" dirty="0">
              <a:solidFill>
                <a:srgbClr val="000000">
                  <a:tint val="75000"/>
                </a:srgbClr>
              </a:solidFill>
            </a:endParaRPr>
          </a:p>
        </p:txBody>
      </p:sp>
    </p:spTree>
    <p:extLst>
      <p:ext uri="{BB962C8B-B14F-4D97-AF65-F5344CB8AC3E}">
        <p14:creationId xmlns:p14="http://schemas.microsoft.com/office/powerpoint/2010/main" val="6930906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Oxbow</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184</a:t>
            </a:fld>
            <a:endParaRPr lang="en-US" dirty="0">
              <a:solidFill>
                <a:srgbClr val="000000">
                  <a:tint val="75000"/>
                </a:srgbClr>
              </a:solidFill>
            </a:endParaRPr>
          </a:p>
        </p:txBody>
      </p:sp>
    </p:spTree>
    <p:extLst>
      <p:ext uri="{BB962C8B-B14F-4D97-AF65-F5344CB8AC3E}">
        <p14:creationId xmlns:p14="http://schemas.microsoft.com/office/powerpoint/2010/main" val="1617562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Oxbow</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Modeled as ROR in HYDSIM, but has usable storage in redeveloped model</a:t>
            </a:r>
          </a:p>
          <a:p>
            <a:r>
              <a:rPr lang="en-US" dirty="0"/>
              <a:t>Investigate whether it is necessary to use an H/K table versus average H/K</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185</a:t>
            </a:fld>
            <a:endParaRPr lang="en-US" dirty="0">
              <a:solidFill>
                <a:srgbClr val="000000">
                  <a:tint val="75000"/>
                </a:srgbClr>
              </a:solidFill>
            </a:endParaRPr>
          </a:p>
        </p:txBody>
      </p:sp>
    </p:spTree>
    <p:extLst>
      <p:ext uri="{BB962C8B-B14F-4D97-AF65-F5344CB8AC3E}">
        <p14:creationId xmlns:p14="http://schemas.microsoft.com/office/powerpoint/2010/main" val="28879575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Hells Canyon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186</a:t>
            </a:fld>
            <a:endParaRPr lang="en-US" dirty="0">
              <a:solidFill>
                <a:srgbClr val="000000">
                  <a:tint val="75000"/>
                </a:srgbClr>
              </a:solidFill>
            </a:endParaRPr>
          </a:p>
        </p:txBody>
      </p:sp>
    </p:spTree>
    <p:extLst>
      <p:ext uri="{BB962C8B-B14F-4D97-AF65-F5344CB8AC3E}">
        <p14:creationId xmlns:p14="http://schemas.microsoft.com/office/powerpoint/2010/main" val="271352450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Hells Canyon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187</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B6840938-32CD-4D78-A4C2-349F6A678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2179303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Hells Canyon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188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5E442FC-D82F-4C1A-ACAC-C88441074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2303229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Hells Canyon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189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0E4235A-C06F-432C-8F1E-1F236D8D0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06244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4A988-5B44-4A86-9A13-8C4A12DBB9B5}"/>
              </a:ext>
            </a:extLst>
          </p:cNvPr>
          <p:cNvSpPr>
            <a:spLocks noGrp="1"/>
          </p:cNvSpPr>
          <p:nvPr>
            <p:ph type="title"/>
          </p:nvPr>
        </p:nvSpPr>
        <p:spPr>
          <a:xfrm>
            <a:off x="2152650" y="365127"/>
            <a:ext cx="8204265" cy="1325563"/>
          </a:xfrm>
        </p:spPr>
        <p:txBody>
          <a:bodyPr/>
          <a:lstStyle/>
          <a:p>
            <a:r>
              <a:rPr lang="en-US" dirty="0">
                <a:solidFill>
                  <a:srgbClr val="0070C0"/>
                </a:solidFill>
              </a:rPr>
              <a:t>The GENESYS 55 Hydro Projects (I)</a:t>
            </a:r>
            <a:endParaRPr lang="en-US" dirty="0"/>
          </a:p>
        </p:txBody>
      </p:sp>
      <p:pic>
        <p:nvPicPr>
          <p:cNvPr id="12" name="Content Placeholder 11">
            <a:extLst>
              <a:ext uri="{FF2B5EF4-FFF2-40B4-BE49-F238E27FC236}">
                <a16:creationId xmlns:a16="http://schemas.microsoft.com/office/drawing/2014/main" id="{D7F72353-BD37-43A4-B31E-BD67C1D18F11}"/>
              </a:ext>
            </a:extLst>
          </p:cNvPr>
          <p:cNvPicPr>
            <a:picLocks noGrp="1" noChangeAspect="1"/>
          </p:cNvPicPr>
          <p:nvPr>
            <p:ph idx="1"/>
          </p:nvPr>
        </p:nvPicPr>
        <p:blipFill>
          <a:blip r:embed="rId2"/>
          <a:stretch>
            <a:fillRect/>
          </a:stretch>
        </p:blipFill>
        <p:spPr>
          <a:xfrm>
            <a:off x="1524000" y="2026763"/>
            <a:ext cx="9144000" cy="3007150"/>
          </a:xfrm>
        </p:spPr>
      </p:pic>
      <p:sp>
        <p:nvSpPr>
          <p:cNvPr id="2" name="Rectangle 1">
            <a:extLst>
              <a:ext uri="{FF2B5EF4-FFF2-40B4-BE49-F238E27FC236}">
                <a16:creationId xmlns:a16="http://schemas.microsoft.com/office/drawing/2014/main" id="{0673EBE7-C455-40EB-8E99-BD493305797F}"/>
              </a:ext>
            </a:extLst>
          </p:cNvPr>
          <p:cNvSpPr/>
          <p:nvPr/>
        </p:nvSpPr>
        <p:spPr>
          <a:xfrm>
            <a:off x="1787951" y="2290713"/>
            <a:ext cx="1018094" cy="2743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0AB47E1-4762-4AEC-913D-39B738CBFD8C}"/>
              </a:ext>
            </a:extLst>
          </p:cNvPr>
          <p:cNvSpPr/>
          <p:nvPr/>
        </p:nvSpPr>
        <p:spPr>
          <a:xfrm>
            <a:off x="3974970" y="2290711"/>
            <a:ext cx="6485641" cy="27432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924A2D-31AE-46E3-A0DB-9646BC733FE7}"/>
              </a:ext>
            </a:extLst>
          </p:cNvPr>
          <p:cNvSpPr txBox="1"/>
          <p:nvPr/>
        </p:nvSpPr>
        <p:spPr>
          <a:xfrm>
            <a:off x="3519158" y="3852336"/>
            <a:ext cx="625492" cy="307777"/>
          </a:xfrm>
          <a:prstGeom prst="rect">
            <a:avLst/>
          </a:prstGeom>
          <a:noFill/>
        </p:spPr>
        <p:txBody>
          <a:bodyPr wrap="none" rtlCol="0">
            <a:spAutoFit/>
          </a:bodyPr>
          <a:lstStyle/>
          <a:p>
            <a:r>
              <a:rPr lang="en-US" sz="1400" i="1" dirty="0">
                <a:solidFill>
                  <a:srgbClr val="FF0000"/>
                </a:solidFill>
              </a:rPr>
              <a:t>(SKQ)</a:t>
            </a:r>
          </a:p>
        </p:txBody>
      </p:sp>
      <p:sp>
        <p:nvSpPr>
          <p:cNvPr id="8" name="TextBox 7">
            <a:extLst>
              <a:ext uri="{FF2B5EF4-FFF2-40B4-BE49-F238E27FC236}">
                <a16:creationId xmlns:a16="http://schemas.microsoft.com/office/drawing/2014/main" id="{34B4CD89-844C-4F30-A1A4-2B6BE2593A42}"/>
              </a:ext>
            </a:extLst>
          </p:cNvPr>
          <p:cNvSpPr txBox="1"/>
          <p:nvPr/>
        </p:nvSpPr>
        <p:spPr>
          <a:xfrm>
            <a:off x="3974969" y="1781943"/>
            <a:ext cx="1120820" cy="369332"/>
          </a:xfrm>
          <a:prstGeom prst="rect">
            <a:avLst/>
          </a:prstGeom>
          <a:noFill/>
        </p:spPr>
        <p:txBody>
          <a:bodyPr wrap="none" rtlCol="0">
            <a:spAutoFit/>
          </a:bodyPr>
          <a:lstStyle/>
          <a:p>
            <a:r>
              <a:rPr lang="en-US" i="1" dirty="0">
                <a:solidFill>
                  <a:srgbClr val="F77F38"/>
                </a:solidFill>
              </a:rPr>
              <a:t>reservoir</a:t>
            </a:r>
          </a:p>
        </p:txBody>
      </p:sp>
      <p:sp>
        <p:nvSpPr>
          <p:cNvPr id="9" name="TextBox 8">
            <a:extLst>
              <a:ext uri="{FF2B5EF4-FFF2-40B4-BE49-F238E27FC236}">
                <a16:creationId xmlns:a16="http://schemas.microsoft.com/office/drawing/2014/main" id="{4A2C5AFB-6C4A-4C67-9F8D-A6A1AEFECA2A}"/>
              </a:ext>
            </a:extLst>
          </p:cNvPr>
          <p:cNvSpPr txBox="1"/>
          <p:nvPr/>
        </p:nvSpPr>
        <p:spPr>
          <a:xfrm>
            <a:off x="3974969" y="5165214"/>
            <a:ext cx="1422184" cy="369332"/>
          </a:xfrm>
          <a:prstGeom prst="rect">
            <a:avLst/>
          </a:prstGeom>
          <a:noFill/>
        </p:spPr>
        <p:txBody>
          <a:bodyPr wrap="none" rtlCol="0">
            <a:spAutoFit/>
          </a:bodyPr>
          <a:lstStyle/>
          <a:p>
            <a:r>
              <a:rPr lang="en-US" i="1" dirty="0">
                <a:solidFill>
                  <a:srgbClr val="F77F38"/>
                </a:solidFill>
              </a:rPr>
              <a:t>run-of-river</a:t>
            </a:r>
          </a:p>
        </p:txBody>
      </p:sp>
      <p:cxnSp>
        <p:nvCxnSpPr>
          <p:cNvPr id="10" name="Straight Arrow Connector 9">
            <a:extLst>
              <a:ext uri="{FF2B5EF4-FFF2-40B4-BE49-F238E27FC236}">
                <a16:creationId xmlns:a16="http://schemas.microsoft.com/office/drawing/2014/main" id="{B35D6804-0A07-46A2-860F-F965C0469AA3}"/>
              </a:ext>
            </a:extLst>
          </p:cNvPr>
          <p:cNvCxnSpPr>
            <a:cxnSpLocks/>
          </p:cNvCxnSpPr>
          <p:nvPr/>
        </p:nvCxnSpPr>
        <p:spPr>
          <a:xfrm flipH="1" flipV="1">
            <a:off x="3413039" y="4960441"/>
            <a:ext cx="561930" cy="409546"/>
          </a:xfrm>
          <a:prstGeom prst="straightConnector1">
            <a:avLst/>
          </a:prstGeom>
          <a:ln w="28575">
            <a:solidFill>
              <a:srgbClr val="F77F3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CBFFEDD-8779-40E3-AB99-979EF59B062C}"/>
              </a:ext>
            </a:extLst>
          </p:cNvPr>
          <p:cNvCxnSpPr>
            <a:cxnSpLocks/>
          </p:cNvCxnSpPr>
          <p:nvPr/>
        </p:nvCxnSpPr>
        <p:spPr>
          <a:xfrm flipH="1">
            <a:off x="3310703" y="2026763"/>
            <a:ext cx="664267" cy="340624"/>
          </a:xfrm>
          <a:prstGeom prst="straightConnector1">
            <a:avLst/>
          </a:prstGeom>
          <a:ln w="28575">
            <a:solidFill>
              <a:srgbClr val="F77F38"/>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311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Hells Canyon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Modeled as ROR in HYDSIM, but has usable storage in redeveloped model</a:t>
            </a:r>
          </a:p>
          <a:p>
            <a:r>
              <a:rPr lang="en-US" dirty="0"/>
              <a:t>Investigate whether it is necessary to use an H/K table versus average H/K</a:t>
            </a:r>
          </a:p>
          <a:p>
            <a:r>
              <a:rPr lang="en-US" dirty="0"/>
              <a:t>Investigate whether it uses all of usable storage or allow for buffer to account for inflow uncertainty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190</a:t>
            </a:fld>
            <a:endParaRPr lang="en-US" dirty="0">
              <a:solidFill>
                <a:srgbClr val="000000">
                  <a:tint val="75000"/>
                </a:srgbClr>
              </a:solidFill>
            </a:endParaRPr>
          </a:p>
        </p:txBody>
      </p:sp>
    </p:spTree>
    <p:extLst>
      <p:ext uri="{BB962C8B-B14F-4D97-AF65-F5344CB8AC3E}">
        <p14:creationId xmlns:p14="http://schemas.microsoft.com/office/powerpoint/2010/main" val="289509902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Dworshak</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191</a:t>
            </a:fld>
            <a:endParaRPr lang="en-US" dirty="0">
              <a:solidFill>
                <a:srgbClr val="000000">
                  <a:tint val="75000"/>
                </a:srgbClr>
              </a:solidFill>
            </a:endParaRPr>
          </a:p>
        </p:txBody>
      </p:sp>
    </p:spTree>
    <p:extLst>
      <p:ext uri="{BB962C8B-B14F-4D97-AF65-F5344CB8AC3E}">
        <p14:creationId xmlns:p14="http://schemas.microsoft.com/office/powerpoint/2010/main" val="16917204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Dworshak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192</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2A0DD751-EBB9-4CC6-95F9-0593937B2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1983141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Dworshak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193</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CC78A2CD-D375-4A28-88A9-23FB3597A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67568"/>
            <a:ext cx="9144000" cy="5486400"/>
          </a:xfrm>
          <a:prstGeom prst="rect">
            <a:avLst/>
          </a:prstGeom>
        </p:spPr>
      </p:pic>
    </p:spTree>
    <p:extLst>
      <p:ext uri="{BB962C8B-B14F-4D97-AF65-F5344CB8AC3E}">
        <p14:creationId xmlns:p14="http://schemas.microsoft.com/office/powerpoint/2010/main" val="6564610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Dworshak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194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8EE861E0-2E0A-44FF-9A96-55055FEC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4698006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Dworshak</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sz="2400" dirty="0">
                <a:effectLst/>
                <a:latin typeface="Calibri" panose="020F0502020204030204" pitchFamily="34" charset="0"/>
                <a:ea typeface="Calibri" panose="020F0502020204030204" pitchFamily="34" charset="0"/>
              </a:rPr>
              <a:t>Investigate whether storage versus elevation table needs more data points (or different datapoints) to improve efficiency curves translation of net head to energy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195</a:t>
            </a:fld>
            <a:endParaRPr lang="en-US" dirty="0">
              <a:solidFill>
                <a:srgbClr val="000000">
                  <a:tint val="75000"/>
                </a:srgbClr>
              </a:solidFill>
            </a:endParaRPr>
          </a:p>
        </p:txBody>
      </p:sp>
    </p:spTree>
    <p:extLst>
      <p:ext uri="{BB962C8B-B14F-4D97-AF65-F5344CB8AC3E}">
        <p14:creationId xmlns:p14="http://schemas.microsoft.com/office/powerpoint/2010/main" val="23857608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Lower Granite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196</a:t>
            </a:fld>
            <a:endParaRPr lang="en-US" dirty="0">
              <a:solidFill>
                <a:srgbClr val="000000">
                  <a:tint val="75000"/>
                </a:srgbClr>
              </a:solidFill>
            </a:endParaRPr>
          </a:p>
        </p:txBody>
      </p:sp>
    </p:spTree>
    <p:extLst>
      <p:ext uri="{BB962C8B-B14F-4D97-AF65-F5344CB8AC3E}">
        <p14:creationId xmlns:p14="http://schemas.microsoft.com/office/powerpoint/2010/main" val="33726414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Lower Granite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197</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13C60D2F-34D3-4FD9-A25B-B10E22AD9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62721843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Lower Granite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198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C10FB153-F73B-4F5E-9C57-BC7159921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8900"/>
            <a:ext cx="9144000" cy="5486400"/>
          </a:xfrm>
          <a:prstGeom prst="rect">
            <a:avLst/>
          </a:prstGeom>
        </p:spPr>
      </p:pic>
    </p:spTree>
    <p:extLst>
      <p:ext uri="{BB962C8B-B14F-4D97-AF65-F5344CB8AC3E}">
        <p14:creationId xmlns:p14="http://schemas.microsoft.com/office/powerpoint/2010/main" val="512939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Lower Granite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199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C43F94A3-5473-4CD8-8C3C-87618C100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676476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p:txBody>
          <a:bodyPr/>
          <a:lstStyle/>
          <a:p>
            <a:r>
              <a:rPr lang="en-US" dirty="0"/>
              <a:t>Agenda Topics</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838200" y="1497330"/>
            <a:ext cx="10515600" cy="4303395"/>
          </a:xfrm>
        </p:spPr>
        <p:txBody>
          <a:bodyPr>
            <a:normAutofit fontScale="77500" lnSpcReduction="20000"/>
          </a:bodyPr>
          <a:lstStyle/>
          <a:p>
            <a:r>
              <a:rPr lang="en-US" dirty="0"/>
              <a:t>Purpose of GENESYS Redevelopment</a:t>
            </a:r>
          </a:p>
          <a:p>
            <a:r>
              <a:rPr lang="en-US" dirty="0"/>
              <a:t>Review model setup, data structure and presentation to provide context</a:t>
            </a:r>
          </a:p>
          <a:p>
            <a:pPr lvl="1"/>
            <a:r>
              <a:rPr lang="en-US" dirty="0"/>
              <a:t>Climate change inflows and temperature (load)</a:t>
            </a:r>
          </a:p>
          <a:p>
            <a:r>
              <a:rPr lang="en-US" dirty="0"/>
              <a:t>For the Columbia and major tributaries, compare the following for :</a:t>
            </a:r>
          </a:p>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r>
              <a:rPr lang="en-US" dirty="0"/>
              <a:t>Exploration of other Questions/Notes in the model:</a:t>
            </a:r>
          </a:p>
          <a:p>
            <a:pPr marL="914400" lvl="1" indent="-457200">
              <a:buFont typeface="+mj-lt"/>
              <a:buAutoNum type="arabicPeriod"/>
            </a:pPr>
            <a:r>
              <a:rPr lang="en-US" dirty="0"/>
              <a:t>Hourly hydro flexibility</a:t>
            </a:r>
          </a:p>
          <a:p>
            <a:pPr marL="914400" lvl="1" indent="-457200">
              <a:buFont typeface="+mj-lt"/>
              <a:buAutoNum type="arabicPeriod"/>
            </a:pPr>
            <a:r>
              <a:rPr lang="en-US" dirty="0"/>
              <a:t>Market interactions on thermal unit commitment</a:t>
            </a:r>
          </a:p>
          <a:p>
            <a:pPr marL="914400" lvl="1" indent="-457200">
              <a:buFont typeface="+mj-lt"/>
              <a:buAutoNum type="arabicPeriod"/>
            </a:pPr>
            <a:r>
              <a:rPr lang="en-US" dirty="0"/>
              <a:t>Market and transmission utilization</a:t>
            </a:r>
          </a:p>
          <a:p>
            <a:pPr marL="914400" lvl="1" indent="-457200">
              <a:buFont typeface="+mj-lt"/>
              <a:buAutoNum type="arabicPeriod"/>
            </a:pPr>
            <a:r>
              <a:rPr lang="en-US" dirty="0"/>
              <a:t>Role of reserves</a:t>
            </a:r>
          </a:p>
          <a:p>
            <a:r>
              <a:rPr lang="en-US" dirty="0"/>
              <a:t>Next steps list:</a:t>
            </a:r>
          </a:p>
          <a:p>
            <a:pPr marL="914400" lvl="1" indent="-457200">
              <a:buFont typeface="+mj-lt"/>
              <a:buAutoNum type="arabicPeriod"/>
            </a:pPr>
            <a:r>
              <a:rPr lang="en-US" dirty="0"/>
              <a:t>What is in the queue to enhance/improve the modeling?</a:t>
            </a:r>
          </a:p>
          <a:p>
            <a:pPr marL="914400" lvl="1" indent="-457200">
              <a:buFont typeface="+mj-lt"/>
              <a:buAutoNum type="arabicPeriod"/>
            </a:pPr>
            <a:r>
              <a:rPr lang="en-US" dirty="0"/>
              <a:t>What have we missed?</a:t>
            </a:r>
          </a:p>
          <a:p>
            <a:pPr lvl="1"/>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3848085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2E7A90-D13C-4B74-B023-D9994BD701EB}"/>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20</a:t>
            </a:fld>
            <a:endParaRPr lang="en-US" dirty="0">
              <a:solidFill>
                <a:srgbClr val="000000">
                  <a:tint val="75000"/>
                </a:srgbClr>
              </a:solidFill>
            </a:endParaRPr>
          </a:p>
        </p:txBody>
      </p:sp>
      <p:pic>
        <p:nvPicPr>
          <p:cNvPr id="10" name="Content Placeholder 9">
            <a:extLst>
              <a:ext uri="{FF2B5EF4-FFF2-40B4-BE49-F238E27FC236}">
                <a16:creationId xmlns:a16="http://schemas.microsoft.com/office/drawing/2014/main" id="{D021DEA6-651E-46D0-AC0D-463864FE61A9}"/>
              </a:ext>
            </a:extLst>
          </p:cNvPr>
          <p:cNvPicPr>
            <a:picLocks noGrp="1" noChangeAspect="1"/>
          </p:cNvPicPr>
          <p:nvPr>
            <p:ph idx="1"/>
          </p:nvPr>
        </p:nvPicPr>
        <p:blipFill>
          <a:blip r:embed="rId2"/>
          <a:stretch>
            <a:fillRect/>
          </a:stretch>
        </p:blipFill>
        <p:spPr>
          <a:xfrm>
            <a:off x="1731390" y="1545996"/>
            <a:ext cx="8814062" cy="5145110"/>
          </a:xfrm>
        </p:spPr>
      </p:pic>
      <p:sp>
        <p:nvSpPr>
          <p:cNvPr id="6" name="Title 3">
            <a:extLst>
              <a:ext uri="{FF2B5EF4-FFF2-40B4-BE49-F238E27FC236}">
                <a16:creationId xmlns:a16="http://schemas.microsoft.com/office/drawing/2014/main" id="{C07BC95B-1B0C-4987-A070-DF30600DCD57}"/>
              </a:ext>
            </a:extLst>
          </p:cNvPr>
          <p:cNvSpPr>
            <a:spLocks noGrp="1"/>
          </p:cNvSpPr>
          <p:nvPr>
            <p:ph type="title"/>
          </p:nvPr>
        </p:nvSpPr>
        <p:spPr>
          <a:xfrm>
            <a:off x="1918794" y="225497"/>
            <a:ext cx="8439254" cy="1325563"/>
          </a:xfrm>
        </p:spPr>
        <p:txBody>
          <a:bodyPr/>
          <a:lstStyle/>
          <a:p>
            <a:r>
              <a:rPr lang="en-US" dirty="0">
                <a:solidFill>
                  <a:srgbClr val="0070C0"/>
                </a:solidFill>
              </a:rPr>
              <a:t>The GENESYS 55 Hydro Projects (II)</a:t>
            </a:r>
            <a:endParaRPr lang="en-US" dirty="0"/>
          </a:p>
        </p:txBody>
      </p:sp>
      <p:sp>
        <p:nvSpPr>
          <p:cNvPr id="7" name="Rectangle 6">
            <a:extLst>
              <a:ext uri="{FF2B5EF4-FFF2-40B4-BE49-F238E27FC236}">
                <a16:creationId xmlns:a16="http://schemas.microsoft.com/office/drawing/2014/main" id="{0772FAD1-9F9F-4396-AADD-75A595799DD8}"/>
              </a:ext>
            </a:extLst>
          </p:cNvPr>
          <p:cNvSpPr/>
          <p:nvPr/>
        </p:nvSpPr>
        <p:spPr>
          <a:xfrm>
            <a:off x="6426690" y="1389031"/>
            <a:ext cx="1526391" cy="603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717FC23-965C-43B9-B03B-5855862F7CA4}"/>
              </a:ext>
            </a:extLst>
          </p:cNvPr>
          <p:cNvSpPr txBox="1"/>
          <p:nvPr/>
        </p:nvSpPr>
        <p:spPr>
          <a:xfrm>
            <a:off x="8832972" y="2624522"/>
            <a:ext cx="1843774" cy="369332"/>
          </a:xfrm>
          <a:prstGeom prst="rect">
            <a:avLst/>
          </a:prstGeom>
          <a:noFill/>
        </p:spPr>
        <p:txBody>
          <a:bodyPr wrap="none" rtlCol="0">
            <a:spAutoFit/>
          </a:bodyPr>
          <a:lstStyle/>
          <a:p>
            <a:r>
              <a:rPr lang="en-US" i="1" dirty="0">
                <a:solidFill>
                  <a:srgbClr val="F77F38"/>
                </a:solidFill>
              </a:rPr>
              <a:t>gauging station </a:t>
            </a:r>
          </a:p>
        </p:txBody>
      </p:sp>
      <p:cxnSp>
        <p:nvCxnSpPr>
          <p:cNvPr id="9" name="Straight Arrow Connector 8">
            <a:extLst>
              <a:ext uri="{FF2B5EF4-FFF2-40B4-BE49-F238E27FC236}">
                <a16:creationId xmlns:a16="http://schemas.microsoft.com/office/drawing/2014/main" id="{CA643788-0F36-405E-9B41-5AD83EC95FD1}"/>
              </a:ext>
            </a:extLst>
          </p:cNvPr>
          <p:cNvCxnSpPr>
            <a:cxnSpLocks/>
          </p:cNvCxnSpPr>
          <p:nvPr/>
        </p:nvCxnSpPr>
        <p:spPr>
          <a:xfrm flipH="1" flipV="1">
            <a:off x="8356088" y="2473693"/>
            <a:ext cx="476884" cy="301658"/>
          </a:xfrm>
          <a:prstGeom prst="straightConnector1">
            <a:avLst/>
          </a:prstGeom>
          <a:ln w="28575">
            <a:solidFill>
              <a:srgbClr val="F77F38"/>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6B56D5-BB98-4E21-9CF0-C089ECAF6D62}"/>
              </a:ext>
            </a:extLst>
          </p:cNvPr>
          <p:cNvCxnSpPr>
            <a:cxnSpLocks/>
          </p:cNvCxnSpPr>
          <p:nvPr/>
        </p:nvCxnSpPr>
        <p:spPr>
          <a:xfrm flipH="1">
            <a:off x="3494203" y="1389032"/>
            <a:ext cx="340115" cy="156965"/>
          </a:xfrm>
          <a:prstGeom prst="straightConnector1">
            <a:avLst/>
          </a:prstGeom>
          <a:ln w="28575">
            <a:solidFill>
              <a:srgbClr val="F77F3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B6C8FF-26DC-4190-8032-302BD38943C4}"/>
              </a:ext>
            </a:extLst>
          </p:cNvPr>
          <p:cNvSpPr txBox="1"/>
          <p:nvPr/>
        </p:nvSpPr>
        <p:spPr>
          <a:xfrm>
            <a:off x="3834317" y="1186091"/>
            <a:ext cx="2390398" cy="369332"/>
          </a:xfrm>
          <a:prstGeom prst="rect">
            <a:avLst/>
          </a:prstGeom>
          <a:noFill/>
        </p:spPr>
        <p:txBody>
          <a:bodyPr wrap="none" rtlCol="0">
            <a:spAutoFit/>
          </a:bodyPr>
          <a:lstStyle/>
          <a:p>
            <a:r>
              <a:rPr lang="en-US" i="1" dirty="0">
                <a:solidFill>
                  <a:srgbClr val="F77F38"/>
                </a:solidFill>
              </a:rPr>
              <a:t>from Thompson Falls</a:t>
            </a:r>
          </a:p>
        </p:txBody>
      </p:sp>
      <p:sp>
        <p:nvSpPr>
          <p:cNvPr id="19" name="Arc 18">
            <a:extLst>
              <a:ext uri="{FF2B5EF4-FFF2-40B4-BE49-F238E27FC236}">
                <a16:creationId xmlns:a16="http://schemas.microsoft.com/office/drawing/2014/main" id="{D8BEAD31-088F-47B4-96FA-68123D1B40AB}"/>
              </a:ext>
            </a:extLst>
          </p:cNvPr>
          <p:cNvSpPr/>
          <p:nvPr/>
        </p:nvSpPr>
        <p:spPr>
          <a:xfrm>
            <a:off x="7289208" y="2993855"/>
            <a:ext cx="937251" cy="2926179"/>
          </a:xfrm>
          <a:prstGeom prst="arc">
            <a:avLst>
              <a:gd name="adj1" fmla="val 16234858"/>
              <a:gd name="adj2" fmla="val 0"/>
            </a:avLst>
          </a:prstGeom>
          <a:noFill/>
          <a:ln w="28575">
            <a:solidFill>
              <a:srgbClr val="68A2F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17752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Lower Granite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latin typeface="Calibri" panose="020F0502020204030204" pitchFamily="34" charset="0"/>
                <a:ea typeface="Calibri" panose="020F0502020204030204" pitchFamily="34" charset="0"/>
              </a:rPr>
              <a:t>Operating ranges</a:t>
            </a:r>
            <a:r>
              <a:rPr lang="en-US" sz="2400" dirty="0">
                <a:effectLst/>
                <a:latin typeface="Calibri" panose="020F0502020204030204" pitchFamily="34" charset="0"/>
                <a:ea typeface="Calibri" panose="020F0502020204030204" pitchFamily="34" charset="0"/>
              </a:rPr>
              <a:t> on Lower Granite in operations have different floor depending on flow into the plant. Explore modifying MOP range by floor (look at min flow constraint at Dworshak and modify floor on MOP)</a:t>
            </a:r>
          </a:p>
          <a:p>
            <a:r>
              <a:rPr lang="en-US" dirty="0">
                <a:latin typeface="Calibri" panose="020F0502020204030204" pitchFamily="34" charset="0"/>
                <a:ea typeface="Calibri" panose="020F0502020204030204" pitchFamily="34" charset="0"/>
              </a:rPr>
              <a:t>See how any changes impact Little Goose</a:t>
            </a:r>
          </a:p>
          <a:p>
            <a:r>
              <a:rPr lang="en-US" sz="2400" dirty="0">
                <a:effectLst/>
                <a:latin typeface="Calibri" panose="020F0502020204030204" pitchFamily="34" charset="0"/>
                <a:ea typeface="Calibri" panose="020F0502020204030204" pitchFamily="34" charset="0"/>
              </a:rPr>
              <a:t>Follow-up to see how/if </a:t>
            </a:r>
            <a:r>
              <a:rPr lang="en-US" dirty="0">
                <a:latin typeface="Calibri" panose="020F0502020204030204" pitchFamily="34" charset="0"/>
                <a:ea typeface="Calibri" panose="020F0502020204030204" pitchFamily="34" charset="0"/>
              </a:rPr>
              <a:t>temperature limits are incorporated in the modeling. If not, see what we can do to approximate (follow with technical management team)</a:t>
            </a:r>
            <a:endParaRPr lang="en-US" sz="24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200</a:t>
            </a:fld>
            <a:endParaRPr lang="en-US" dirty="0">
              <a:solidFill>
                <a:srgbClr val="000000">
                  <a:tint val="75000"/>
                </a:srgbClr>
              </a:solidFill>
            </a:endParaRPr>
          </a:p>
        </p:txBody>
      </p:sp>
    </p:spTree>
    <p:extLst>
      <p:ext uri="{BB962C8B-B14F-4D97-AF65-F5344CB8AC3E}">
        <p14:creationId xmlns:p14="http://schemas.microsoft.com/office/powerpoint/2010/main" val="294027015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Little Goose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201</a:t>
            </a:fld>
            <a:endParaRPr lang="en-US" dirty="0">
              <a:solidFill>
                <a:srgbClr val="000000">
                  <a:tint val="75000"/>
                </a:srgbClr>
              </a:solidFill>
            </a:endParaRPr>
          </a:p>
        </p:txBody>
      </p:sp>
    </p:spTree>
    <p:extLst>
      <p:ext uri="{BB962C8B-B14F-4D97-AF65-F5344CB8AC3E}">
        <p14:creationId xmlns:p14="http://schemas.microsoft.com/office/powerpoint/2010/main" val="76070150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Little Goose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202</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BF474DD9-4844-4C5B-996F-D7BC32976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75530076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Little Goose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203</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4F2F7E0-0AC8-4481-945F-E7EA61F64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4868"/>
            <a:ext cx="9144000" cy="5486400"/>
          </a:xfrm>
          <a:prstGeom prst="rect">
            <a:avLst/>
          </a:prstGeom>
        </p:spPr>
      </p:pic>
    </p:spTree>
    <p:extLst>
      <p:ext uri="{BB962C8B-B14F-4D97-AF65-F5344CB8AC3E}">
        <p14:creationId xmlns:p14="http://schemas.microsoft.com/office/powerpoint/2010/main" val="287613392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Little Goose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204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70FDFC08-F9FA-4ED4-9812-1159399A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332" y="1371600"/>
            <a:ext cx="9144000" cy="5486400"/>
          </a:xfrm>
          <a:prstGeom prst="rect">
            <a:avLst/>
          </a:prstGeom>
        </p:spPr>
      </p:pic>
    </p:spTree>
    <p:extLst>
      <p:ext uri="{BB962C8B-B14F-4D97-AF65-F5344CB8AC3E}">
        <p14:creationId xmlns:p14="http://schemas.microsoft.com/office/powerpoint/2010/main" val="32331232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Little Goose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Check 2022 C Bypass spill constraints</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205</a:t>
            </a:fld>
            <a:endParaRPr lang="en-US" dirty="0">
              <a:solidFill>
                <a:srgbClr val="000000">
                  <a:tint val="75000"/>
                </a:srgbClr>
              </a:solidFill>
            </a:endParaRPr>
          </a:p>
        </p:txBody>
      </p:sp>
    </p:spTree>
    <p:extLst>
      <p:ext uri="{BB962C8B-B14F-4D97-AF65-F5344CB8AC3E}">
        <p14:creationId xmlns:p14="http://schemas.microsoft.com/office/powerpoint/2010/main" val="417868510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Lower Monumental</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206</a:t>
            </a:fld>
            <a:endParaRPr lang="en-US" dirty="0">
              <a:solidFill>
                <a:srgbClr val="000000">
                  <a:tint val="75000"/>
                </a:srgbClr>
              </a:solidFill>
            </a:endParaRPr>
          </a:p>
        </p:txBody>
      </p:sp>
    </p:spTree>
    <p:extLst>
      <p:ext uri="{BB962C8B-B14F-4D97-AF65-F5344CB8AC3E}">
        <p14:creationId xmlns:p14="http://schemas.microsoft.com/office/powerpoint/2010/main" val="26360222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Lower Monumental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207</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F68A0346-4B91-47C0-A16A-9537C3F80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7570220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Lower Monumental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208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8E97E76D-0A4D-407E-A8F2-09E73FE8A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7894638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Lower Monumental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209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FD3C3F3-68D6-4CC8-A5FD-6CBBCE928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698811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3D57065-F6DE-43AE-8F9A-AD68ED2DDF1B}"/>
              </a:ext>
            </a:extLst>
          </p:cNvPr>
          <p:cNvPicPr>
            <a:picLocks noGrp="1" noChangeAspect="1"/>
          </p:cNvPicPr>
          <p:nvPr>
            <p:ph idx="1"/>
          </p:nvPr>
        </p:nvPicPr>
        <p:blipFill>
          <a:blip r:embed="rId2"/>
          <a:stretch>
            <a:fillRect/>
          </a:stretch>
        </p:blipFill>
        <p:spPr>
          <a:xfrm>
            <a:off x="2221584" y="1583704"/>
            <a:ext cx="8022210" cy="5107403"/>
          </a:xfrm>
        </p:spPr>
      </p:pic>
      <p:sp>
        <p:nvSpPr>
          <p:cNvPr id="4" name="Slide Number Placeholder 3">
            <a:extLst>
              <a:ext uri="{FF2B5EF4-FFF2-40B4-BE49-F238E27FC236}">
                <a16:creationId xmlns:a16="http://schemas.microsoft.com/office/drawing/2014/main" id="{55BD7E6F-8402-401E-BF53-C005A3679733}"/>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21</a:t>
            </a:fld>
            <a:endParaRPr lang="en-US" dirty="0">
              <a:solidFill>
                <a:srgbClr val="000000">
                  <a:tint val="75000"/>
                </a:srgbClr>
              </a:solidFill>
            </a:endParaRPr>
          </a:p>
        </p:txBody>
      </p:sp>
      <p:sp>
        <p:nvSpPr>
          <p:cNvPr id="5" name="Title 3">
            <a:extLst>
              <a:ext uri="{FF2B5EF4-FFF2-40B4-BE49-F238E27FC236}">
                <a16:creationId xmlns:a16="http://schemas.microsoft.com/office/drawing/2014/main" id="{8B021D37-F44E-4AC2-ADDD-FDAAD38ED198}"/>
              </a:ext>
            </a:extLst>
          </p:cNvPr>
          <p:cNvSpPr>
            <a:spLocks noGrp="1"/>
          </p:cNvSpPr>
          <p:nvPr>
            <p:ph type="title"/>
          </p:nvPr>
        </p:nvSpPr>
        <p:spPr>
          <a:xfrm>
            <a:off x="1524000" y="221347"/>
            <a:ext cx="8983744" cy="1325563"/>
          </a:xfrm>
        </p:spPr>
        <p:txBody>
          <a:bodyPr/>
          <a:lstStyle/>
          <a:p>
            <a:r>
              <a:rPr lang="en-US" dirty="0">
                <a:solidFill>
                  <a:srgbClr val="0070C0"/>
                </a:solidFill>
              </a:rPr>
              <a:t>The GENESYS 55 Hydro Projects (III)</a:t>
            </a:r>
            <a:endParaRPr lang="en-US" dirty="0"/>
          </a:p>
        </p:txBody>
      </p:sp>
      <p:cxnSp>
        <p:nvCxnSpPr>
          <p:cNvPr id="7" name="Straight Arrow Connector 6">
            <a:extLst>
              <a:ext uri="{FF2B5EF4-FFF2-40B4-BE49-F238E27FC236}">
                <a16:creationId xmlns:a16="http://schemas.microsoft.com/office/drawing/2014/main" id="{C17B30B2-E791-4801-B91D-A8EE691C34FC}"/>
              </a:ext>
            </a:extLst>
          </p:cNvPr>
          <p:cNvCxnSpPr>
            <a:cxnSpLocks/>
          </p:cNvCxnSpPr>
          <p:nvPr/>
        </p:nvCxnSpPr>
        <p:spPr>
          <a:xfrm>
            <a:off x="4456427" y="1423268"/>
            <a:ext cx="687467" cy="123642"/>
          </a:xfrm>
          <a:prstGeom prst="straightConnector1">
            <a:avLst/>
          </a:prstGeom>
          <a:ln w="28575">
            <a:solidFill>
              <a:srgbClr val="F77F3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8B5C6C-6C5B-446A-B180-1DE9D8966F5B}"/>
              </a:ext>
            </a:extLst>
          </p:cNvPr>
          <p:cNvSpPr txBox="1"/>
          <p:nvPr/>
        </p:nvSpPr>
        <p:spPr>
          <a:xfrm>
            <a:off x="2334529" y="1223745"/>
            <a:ext cx="2087431" cy="646331"/>
          </a:xfrm>
          <a:prstGeom prst="rect">
            <a:avLst/>
          </a:prstGeom>
          <a:noFill/>
        </p:spPr>
        <p:txBody>
          <a:bodyPr wrap="none" rtlCol="0">
            <a:spAutoFit/>
          </a:bodyPr>
          <a:lstStyle/>
          <a:p>
            <a:r>
              <a:rPr lang="en-US" i="1" dirty="0">
                <a:solidFill>
                  <a:srgbClr val="F77F38"/>
                </a:solidFill>
              </a:rPr>
              <a:t>from Chief Joseph</a:t>
            </a:r>
          </a:p>
          <a:p>
            <a:endParaRPr lang="en-US" i="1" dirty="0">
              <a:solidFill>
                <a:srgbClr val="F77F38"/>
              </a:solidFill>
            </a:endParaRPr>
          </a:p>
        </p:txBody>
      </p:sp>
      <p:cxnSp>
        <p:nvCxnSpPr>
          <p:cNvPr id="9" name="Straight Arrow Connector 8">
            <a:extLst>
              <a:ext uri="{FF2B5EF4-FFF2-40B4-BE49-F238E27FC236}">
                <a16:creationId xmlns:a16="http://schemas.microsoft.com/office/drawing/2014/main" id="{7C4C63D2-ED35-4BD9-8CF3-2682EBE42FAB}"/>
              </a:ext>
            </a:extLst>
          </p:cNvPr>
          <p:cNvCxnSpPr>
            <a:cxnSpLocks/>
          </p:cNvCxnSpPr>
          <p:nvPr/>
        </p:nvCxnSpPr>
        <p:spPr>
          <a:xfrm flipH="1">
            <a:off x="7937488" y="1417312"/>
            <a:ext cx="340115" cy="156965"/>
          </a:xfrm>
          <a:prstGeom prst="straightConnector1">
            <a:avLst/>
          </a:prstGeom>
          <a:ln w="28575">
            <a:solidFill>
              <a:srgbClr val="F77F3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F6C413-B99F-48B3-A4B2-1739061FB1BE}"/>
              </a:ext>
            </a:extLst>
          </p:cNvPr>
          <p:cNvSpPr txBox="1"/>
          <p:nvPr/>
        </p:nvSpPr>
        <p:spPr>
          <a:xfrm>
            <a:off x="8277602" y="1214371"/>
            <a:ext cx="1452642" cy="369332"/>
          </a:xfrm>
          <a:prstGeom prst="rect">
            <a:avLst/>
          </a:prstGeom>
          <a:noFill/>
        </p:spPr>
        <p:txBody>
          <a:bodyPr wrap="none" rtlCol="0">
            <a:spAutoFit/>
          </a:bodyPr>
          <a:lstStyle/>
          <a:p>
            <a:r>
              <a:rPr lang="en-US" i="1" dirty="0">
                <a:solidFill>
                  <a:srgbClr val="F77F38"/>
                </a:solidFill>
              </a:rPr>
              <a:t>from Oxbow</a:t>
            </a:r>
          </a:p>
        </p:txBody>
      </p:sp>
    </p:spTree>
    <p:extLst>
      <p:ext uri="{BB962C8B-B14F-4D97-AF65-F5344CB8AC3E}">
        <p14:creationId xmlns:p14="http://schemas.microsoft.com/office/powerpoint/2010/main" val="12194245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Lower Monumental</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210</a:t>
            </a:fld>
            <a:endParaRPr lang="en-US" dirty="0">
              <a:solidFill>
                <a:srgbClr val="000000">
                  <a:tint val="75000"/>
                </a:srgbClr>
              </a:solidFill>
            </a:endParaRPr>
          </a:p>
        </p:txBody>
      </p:sp>
    </p:spTree>
    <p:extLst>
      <p:ext uri="{BB962C8B-B14F-4D97-AF65-F5344CB8AC3E}">
        <p14:creationId xmlns:p14="http://schemas.microsoft.com/office/powerpoint/2010/main" val="4837391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Ice Harbor</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211</a:t>
            </a:fld>
            <a:endParaRPr lang="en-US" dirty="0">
              <a:solidFill>
                <a:srgbClr val="000000">
                  <a:tint val="75000"/>
                </a:srgbClr>
              </a:solidFill>
            </a:endParaRPr>
          </a:p>
        </p:txBody>
      </p:sp>
    </p:spTree>
    <p:extLst>
      <p:ext uri="{BB962C8B-B14F-4D97-AF65-F5344CB8AC3E}">
        <p14:creationId xmlns:p14="http://schemas.microsoft.com/office/powerpoint/2010/main" val="12707334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Ice Harbor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212</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328632D6-261F-483E-A748-22DFD293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9538983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Ice Harbor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213</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8B575711-033F-432B-A9BA-02433A51C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4825374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Ice Harbor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214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BB5F1E8B-A709-4E63-8002-754D41B90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415031021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Ice Harbor</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215</a:t>
            </a:fld>
            <a:endParaRPr lang="en-US" dirty="0">
              <a:solidFill>
                <a:srgbClr val="000000">
                  <a:tint val="75000"/>
                </a:srgbClr>
              </a:solidFill>
            </a:endParaRPr>
          </a:p>
        </p:txBody>
      </p:sp>
    </p:spTree>
    <p:extLst>
      <p:ext uri="{BB962C8B-B14F-4D97-AF65-F5344CB8AC3E}">
        <p14:creationId xmlns:p14="http://schemas.microsoft.com/office/powerpoint/2010/main" val="184252604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McNary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457200" lvl="1"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216</a:t>
            </a:fld>
            <a:endParaRPr lang="en-US" dirty="0">
              <a:solidFill>
                <a:srgbClr val="000000">
                  <a:tint val="75000"/>
                </a:srgbClr>
              </a:solidFill>
            </a:endParaRPr>
          </a:p>
        </p:txBody>
      </p:sp>
    </p:spTree>
    <p:extLst>
      <p:ext uri="{BB962C8B-B14F-4D97-AF65-F5344CB8AC3E}">
        <p14:creationId xmlns:p14="http://schemas.microsoft.com/office/powerpoint/2010/main" val="1591537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McNary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217</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805FD135-8170-43C6-BFA7-09EAB1BD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67568"/>
            <a:ext cx="9144000" cy="5486400"/>
          </a:xfrm>
          <a:prstGeom prst="rect">
            <a:avLst/>
          </a:prstGeom>
        </p:spPr>
      </p:pic>
    </p:spTree>
    <p:extLst>
      <p:ext uri="{BB962C8B-B14F-4D97-AF65-F5344CB8AC3E}">
        <p14:creationId xmlns:p14="http://schemas.microsoft.com/office/powerpoint/2010/main" val="122029820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McNary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218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B4F317DE-AA88-4A66-B5A5-696EDA9EB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371600"/>
            <a:ext cx="9144000" cy="5486400"/>
          </a:xfrm>
          <a:prstGeom prst="rect">
            <a:avLst/>
          </a:prstGeom>
        </p:spPr>
      </p:pic>
    </p:spTree>
    <p:extLst>
      <p:ext uri="{BB962C8B-B14F-4D97-AF65-F5344CB8AC3E}">
        <p14:creationId xmlns:p14="http://schemas.microsoft.com/office/powerpoint/2010/main" val="28388432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McNary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219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184434E-52CD-4538-AB52-4C08DB991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966774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BFFE-589E-4150-8C10-28DAF75575C5}"/>
              </a:ext>
            </a:extLst>
          </p:cNvPr>
          <p:cNvSpPr>
            <a:spLocks noGrp="1"/>
          </p:cNvSpPr>
          <p:nvPr>
            <p:ph type="title"/>
          </p:nvPr>
        </p:nvSpPr>
        <p:spPr/>
        <p:txBody>
          <a:bodyPr/>
          <a:lstStyle/>
          <a:p>
            <a:r>
              <a:rPr lang="en-US" dirty="0">
                <a:solidFill>
                  <a:srgbClr val="0070C0"/>
                </a:solidFill>
              </a:rPr>
              <a:t>Running the Two Adequacy Models</a:t>
            </a:r>
          </a:p>
        </p:txBody>
      </p:sp>
      <p:sp>
        <p:nvSpPr>
          <p:cNvPr id="3" name="Text Placeholder 2">
            <a:extLst>
              <a:ext uri="{FF2B5EF4-FFF2-40B4-BE49-F238E27FC236}">
                <a16:creationId xmlns:a16="http://schemas.microsoft.com/office/drawing/2014/main" id="{8C1E586F-31A1-44FA-901D-6A79DDD080C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77042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McNary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latin typeface="Calibri" panose="020F0502020204030204" pitchFamily="34" charset="0"/>
                <a:ea typeface="Calibri" panose="020F0502020204030204" pitchFamily="34" charset="0"/>
              </a:rPr>
              <a:t>Notes:</a:t>
            </a:r>
          </a:p>
          <a:p>
            <a:r>
              <a:rPr lang="en-US" dirty="0">
                <a:latin typeface="Calibri" panose="020F0502020204030204" pitchFamily="34" charset="0"/>
                <a:ea typeface="Calibri" panose="020F0502020204030204" pitchFamily="34" charset="0"/>
              </a:rPr>
              <a:t>No target storages used, only seasonal operating pool constraints</a:t>
            </a:r>
          </a:p>
          <a:p>
            <a:r>
              <a:rPr lang="en-US" dirty="0">
                <a:latin typeface="Calibri" panose="020F0502020204030204" pitchFamily="34" charset="0"/>
                <a:ea typeface="Calibri" panose="020F0502020204030204" pitchFamily="34" charset="0"/>
              </a:rPr>
              <a:t>Per observed elevations, r</a:t>
            </a:r>
            <a:r>
              <a:rPr lang="en-US" sz="2400" dirty="0">
                <a:effectLst/>
                <a:latin typeface="Calibri" panose="020F0502020204030204" pitchFamily="34" charset="0"/>
                <a:ea typeface="Calibri" panose="020F0502020204030204" pitchFamily="34" charset="0"/>
              </a:rPr>
              <a:t>emove MOP constraints in the summer align with normal operating range year round</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220</a:t>
            </a:fld>
            <a:endParaRPr lang="en-US" dirty="0">
              <a:solidFill>
                <a:srgbClr val="000000">
                  <a:tint val="75000"/>
                </a:srgbClr>
              </a:solidFill>
            </a:endParaRPr>
          </a:p>
        </p:txBody>
      </p:sp>
    </p:spTree>
    <p:extLst>
      <p:ext uri="{BB962C8B-B14F-4D97-AF65-F5344CB8AC3E}">
        <p14:creationId xmlns:p14="http://schemas.microsoft.com/office/powerpoint/2010/main" val="93161029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John Day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221</a:t>
            </a:fld>
            <a:endParaRPr lang="en-US" dirty="0">
              <a:solidFill>
                <a:srgbClr val="000000">
                  <a:tint val="75000"/>
                </a:srgbClr>
              </a:solidFill>
            </a:endParaRPr>
          </a:p>
        </p:txBody>
      </p:sp>
    </p:spTree>
    <p:extLst>
      <p:ext uri="{BB962C8B-B14F-4D97-AF65-F5344CB8AC3E}">
        <p14:creationId xmlns:p14="http://schemas.microsoft.com/office/powerpoint/2010/main" val="186491224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John Day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222</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69B271FB-6453-456D-A2B8-51C8AA1C6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8900"/>
            <a:ext cx="9144000" cy="5486400"/>
          </a:xfrm>
          <a:prstGeom prst="rect">
            <a:avLst/>
          </a:prstGeom>
        </p:spPr>
      </p:pic>
    </p:spTree>
    <p:extLst>
      <p:ext uri="{BB962C8B-B14F-4D97-AF65-F5344CB8AC3E}">
        <p14:creationId xmlns:p14="http://schemas.microsoft.com/office/powerpoint/2010/main" val="388169075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John Day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223</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97549A1F-BF7B-44B1-BAB9-7B2454985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30872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John Day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224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8BDFFB64-5D10-4877-AF26-65E7F5C15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9342123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John Day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latin typeface="Calibri" panose="020F0502020204030204" pitchFamily="34" charset="0"/>
                <a:ea typeface="Calibri" panose="020F0502020204030204" pitchFamily="34" charset="0"/>
              </a:rPr>
              <a:t>No target storages used, only seasonal operating pool constraints</a:t>
            </a:r>
          </a:p>
          <a:p>
            <a:r>
              <a:rPr lang="en-US" dirty="0">
                <a:latin typeface="Calibri" panose="020F0502020204030204" pitchFamily="34" charset="0"/>
                <a:ea typeface="Calibri" panose="020F0502020204030204" pitchFamily="34" charset="0"/>
              </a:rPr>
              <a:t>Per observed elevations, retain</a:t>
            </a:r>
            <a:r>
              <a:rPr lang="en-US" sz="2400" dirty="0">
                <a:effectLst/>
                <a:latin typeface="Calibri" panose="020F0502020204030204" pitchFamily="34" charset="0"/>
                <a:ea typeface="Calibri" panose="020F0502020204030204" pitchFamily="34" charset="0"/>
              </a:rPr>
              <a:t> MOP constraints in the summer align with normal operating range year round</a:t>
            </a:r>
          </a:p>
          <a:p>
            <a:r>
              <a:rPr lang="en-US" dirty="0">
                <a:latin typeface="Calibri" panose="020F0502020204030204" pitchFamily="34" charset="0"/>
                <a:ea typeface="Calibri" panose="020F0502020204030204" pitchFamily="34" charset="0"/>
              </a:rPr>
              <a:t>Check H/K table interpolation</a:t>
            </a:r>
            <a:endParaRPr lang="en-US" sz="2400" dirty="0">
              <a:effectLst/>
              <a:latin typeface="Calibri" panose="020F0502020204030204" pitchFamily="34" charset="0"/>
              <a:ea typeface="Calibri" panose="020F0502020204030204" pitchFamily="34" charset="0"/>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225</a:t>
            </a:fld>
            <a:endParaRPr lang="en-US" dirty="0">
              <a:solidFill>
                <a:srgbClr val="000000">
                  <a:tint val="75000"/>
                </a:srgbClr>
              </a:solidFill>
            </a:endParaRPr>
          </a:p>
        </p:txBody>
      </p:sp>
    </p:spTree>
    <p:extLst>
      <p:ext uri="{BB962C8B-B14F-4D97-AF65-F5344CB8AC3E}">
        <p14:creationId xmlns:p14="http://schemas.microsoft.com/office/powerpoint/2010/main" val="348891175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Round Butte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226</a:t>
            </a:fld>
            <a:endParaRPr lang="en-US" dirty="0">
              <a:solidFill>
                <a:srgbClr val="000000">
                  <a:tint val="75000"/>
                </a:srgbClr>
              </a:solidFill>
            </a:endParaRPr>
          </a:p>
        </p:txBody>
      </p:sp>
    </p:spTree>
    <p:extLst>
      <p:ext uri="{BB962C8B-B14F-4D97-AF65-F5344CB8AC3E}">
        <p14:creationId xmlns:p14="http://schemas.microsoft.com/office/powerpoint/2010/main" val="116802227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Round Butte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Fish collection facility means they have limited elevation range they can operate in.</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227</a:t>
            </a:fld>
            <a:endParaRPr lang="en-US" dirty="0">
              <a:solidFill>
                <a:srgbClr val="000000">
                  <a:tint val="75000"/>
                </a:srgbClr>
              </a:solidFill>
            </a:endParaRPr>
          </a:p>
        </p:txBody>
      </p:sp>
    </p:spTree>
    <p:extLst>
      <p:ext uri="{BB962C8B-B14F-4D97-AF65-F5344CB8AC3E}">
        <p14:creationId xmlns:p14="http://schemas.microsoft.com/office/powerpoint/2010/main" val="361828278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Pelton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228</a:t>
            </a:fld>
            <a:endParaRPr lang="en-US" dirty="0">
              <a:solidFill>
                <a:srgbClr val="000000">
                  <a:tint val="75000"/>
                </a:srgbClr>
              </a:solidFill>
            </a:endParaRPr>
          </a:p>
        </p:txBody>
      </p:sp>
    </p:spTree>
    <p:extLst>
      <p:ext uri="{BB962C8B-B14F-4D97-AF65-F5344CB8AC3E}">
        <p14:creationId xmlns:p14="http://schemas.microsoft.com/office/powerpoint/2010/main" val="4251708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Pelton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229</a:t>
            </a:fld>
            <a:endParaRPr lang="en-US" dirty="0">
              <a:solidFill>
                <a:srgbClr val="000000">
                  <a:tint val="75000"/>
                </a:srgbClr>
              </a:solidFill>
            </a:endParaRPr>
          </a:p>
        </p:txBody>
      </p:sp>
    </p:spTree>
    <p:extLst>
      <p:ext uri="{BB962C8B-B14F-4D97-AF65-F5344CB8AC3E}">
        <p14:creationId xmlns:p14="http://schemas.microsoft.com/office/powerpoint/2010/main" val="1632244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Modeling the Northwest Power System</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668994" y="1698344"/>
            <a:ext cx="8854010" cy="3297862"/>
          </a:xfrm>
        </p:spPr>
        <p:txBody>
          <a:bodyPr>
            <a:noAutofit/>
          </a:bodyPr>
          <a:lstStyle/>
          <a:p>
            <a:pPr>
              <a:lnSpc>
                <a:spcPct val="100000"/>
              </a:lnSpc>
              <a:buFont typeface="Wingdings" panose="05000000000000000000" pitchFamily="2" charset="2"/>
              <a:buChar char="§"/>
            </a:pPr>
            <a:r>
              <a:rPr lang="en-US" dirty="0">
                <a:solidFill>
                  <a:srgbClr val="0070C0"/>
                </a:solidFill>
              </a:rPr>
              <a:t> The two adequacy models are run to simulate the Northwest power system for the year 2025</a:t>
            </a:r>
          </a:p>
          <a:p>
            <a:pPr>
              <a:lnSpc>
                <a:spcPct val="100000"/>
              </a:lnSpc>
              <a:buFont typeface="Wingdings" panose="05000000000000000000" pitchFamily="2" charset="2"/>
              <a:buChar char="§"/>
            </a:pPr>
            <a:endParaRPr lang="en-US" dirty="0">
              <a:solidFill>
                <a:srgbClr val="0070C0"/>
              </a:solidFill>
            </a:endParaRPr>
          </a:p>
          <a:p>
            <a:pPr marL="0" indent="0">
              <a:lnSpc>
                <a:spcPct val="100000"/>
              </a:lnSpc>
              <a:buNone/>
            </a:pPr>
            <a:endParaRPr lang="en-US" dirty="0">
              <a:solidFill>
                <a:srgbClr val="0070C0"/>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23</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54598791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Reregulating Dam</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230</a:t>
            </a:fld>
            <a:endParaRPr lang="en-US" dirty="0">
              <a:solidFill>
                <a:srgbClr val="000000">
                  <a:tint val="75000"/>
                </a:srgbClr>
              </a:solidFill>
            </a:endParaRPr>
          </a:p>
        </p:txBody>
      </p:sp>
    </p:spTree>
    <p:extLst>
      <p:ext uri="{BB962C8B-B14F-4D97-AF65-F5344CB8AC3E}">
        <p14:creationId xmlns:p14="http://schemas.microsoft.com/office/powerpoint/2010/main" val="425893580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Reregulating Dam</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231</a:t>
            </a:fld>
            <a:endParaRPr lang="en-US" dirty="0">
              <a:solidFill>
                <a:srgbClr val="000000">
                  <a:tint val="75000"/>
                </a:srgbClr>
              </a:solidFill>
            </a:endParaRPr>
          </a:p>
        </p:txBody>
      </p:sp>
    </p:spTree>
    <p:extLst>
      <p:ext uri="{BB962C8B-B14F-4D97-AF65-F5344CB8AC3E}">
        <p14:creationId xmlns:p14="http://schemas.microsoft.com/office/powerpoint/2010/main" val="426765172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The Dalles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232</a:t>
            </a:fld>
            <a:endParaRPr lang="en-US" dirty="0">
              <a:solidFill>
                <a:srgbClr val="000000">
                  <a:tint val="75000"/>
                </a:srgbClr>
              </a:solidFill>
            </a:endParaRPr>
          </a:p>
        </p:txBody>
      </p:sp>
    </p:spTree>
    <p:extLst>
      <p:ext uri="{BB962C8B-B14F-4D97-AF65-F5344CB8AC3E}">
        <p14:creationId xmlns:p14="http://schemas.microsoft.com/office/powerpoint/2010/main" val="34695903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The Dalles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233</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63A6FAD3-0EAF-4DD6-9027-FB08FF321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2307731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The Dalles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234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5F4D54DF-2152-4E3E-AF3D-75224975D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371600"/>
            <a:ext cx="9144000" cy="5486400"/>
          </a:xfrm>
          <a:prstGeom prst="rect">
            <a:avLst/>
          </a:prstGeom>
        </p:spPr>
      </p:pic>
    </p:spTree>
    <p:extLst>
      <p:ext uri="{BB962C8B-B14F-4D97-AF65-F5344CB8AC3E}">
        <p14:creationId xmlns:p14="http://schemas.microsoft.com/office/powerpoint/2010/main" val="80365775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The Dalles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235</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C11578C9-5DB0-48AD-8B67-9E6E0B73C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89720049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The Dalles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latin typeface="Calibri" panose="020F0502020204030204" pitchFamily="34" charset="0"/>
                <a:ea typeface="Calibri" panose="020F0502020204030204" pitchFamily="34" charset="0"/>
              </a:rPr>
              <a:t>Notes:</a:t>
            </a:r>
          </a:p>
          <a:p>
            <a:r>
              <a:rPr lang="en-US" dirty="0">
                <a:latin typeface="Calibri" panose="020F0502020204030204" pitchFamily="34" charset="0"/>
                <a:ea typeface="Calibri" panose="020F0502020204030204" pitchFamily="34" charset="0"/>
              </a:rPr>
              <a:t>No target storages used, only seasonal operating pool constraints</a:t>
            </a:r>
          </a:p>
          <a:p>
            <a:r>
              <a:rPr lang="en-US" dirty="0">
                <a:latin typeface="Calibri" panose="020F0502020204030204" pitchFamily="34" charset="0"/>
                <a:ea typeface="Calibri" panose="020F0502020204030204" pitchFamily="34" charset="0"/>
              </a:rPr>
              <a:t>Per observed elevations, r</a:t>
            </a:r>
            <a:r>
              <a:rPr lang="en-US" sz="2400" dirty="0">
                <a:effectLst/>
                <a:latin typeface="Calibri" panose="020F0502020204030204" pitchFamily="34" charset="0"/>
                <a:ea typeface="Calibri" panose="020F0502020204030204" pitchFamily="34" charset="0"/>
              </a:rPr>
              <a:t>emove MOP constraints in the summer align with normal operating range year round</a:t>
            </a:r>
          </a:p>
          <a:p>
            <a:pPr marL="0" indent="0">
              <a:buNone/>
            </a:pPr>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236</a:t>
            </a:fld>
            <a:endParaRPr lang="en-US" dirty="0">
              <a:solidFill>
                <a:srgbClr val="000000">
                  <a:tint val="75000"/>
                </a:srgbClr>
              </a:solidFill>
            </a:endParaRPr>
          </a:p>
        </p:txBody>
      </p:sp>
    </p:spTree>
    <p:extLst>
      <p:ext uri="{BB962C8B-B14F-4D97-AF65-F5344CB8AC3E}">
        <p14:creationId xmlns:p14="http://schemas.microsoft.com/office/powerpoint/2010/main" val="4095266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Bonneville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normAutofit/>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237</a:t>
            </a:fld>
            <a:endParaRPr lang="en-US" dirty="0">
              <a:solidFill>
                <a:srgbClr val="000000">
                  <a:tint val="75000"/>
                </a:srgbClr>
              </a:solidFill>
            </a:endParaRPr>
          </a:p>
        </p:txBody>
      </p:sp>
    </p:spTree>
    <p:extLst>
      <p:ext uri="{BB962C8B-B14F-4D97-AF65-F5344CB8AC3E}">
        <p14:creationId xmlns:p14="http://schemas.microsoft.com/office/powerpoint/2010/main" val="323708207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Bonneville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238</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75524197-99F5-4463-9BE2-69CA4D69F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4868"/>
            <a:ext cx="9144000" cy="5486400"/>
          </a:xfrm>
          <a:prstGeom prst="rect">
            <a:avLst/>
          </a:prstGeom>
        </p:spPr>
      </p:pic>
    </p:spTree>
    <p:extLst>
      <p:ext uri="{BB962C8B-B14F-4D97-AF65-F5344CB8AC3E}">
        <p14:creationId xmlns:p14="http://schemas.microsoft.com/office/powerpoint/2010/main" val="318039915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Bonneville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239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B199FB5-55F9-4792-81C6-3901C48D2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495624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Data for Two Models</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668994" y="1358979"/>
            <a:ext cx="8854010" cy="5184228"/>
          </a:xfrm>
        </p:spPr>
        <p:txBody>
          <a:bodyPr>
            <a:noAutofit/>
          </a:bodyPr>
          <a:lstStyle/>
          <a:p>
            <a:pPr>
              <a:lnSpc>
                <a:spcPct val="100000"/>
              </a:lnSpc>
              <a:buFont typeface="Wingdings" panose="05000000000000000000" pitchFamily="2" charset="2"/>
              <a:buChar char="§"/>
            </a:pPr>
            <a:r>
              <a:rPr lang="en-US" dirty="0">
                <a:solidFill>
                  <a:srgbClr val="0070C0"/>
                </a:solidFill>
              </a:rPr>
              <a:t>Both the Classic and Redeveloped GENESYS models are run with </a:t>
            </a:r>
            <a:r>
              <a:rPr lang="en-US" i="1" dirty="0">
                <a:solidFill>
                  <a:schemeClr val="accent2"/>
                </a:solidFill>
              </a:rPr>
              <a:t>climate data </a:t>
            </a:r>
            <a:r>
              <a:rPr lang="en-US" dirty="0">
                <a:solidFill>
                  <a:srgbClr val="0070C0"/>
                </a:solidFill>
              </a:rPr>
              <a:t>for the three climate scenarios:</a:t>
            </a:r>
          </a:p>
          <a:p>
            <a:pPr>
              <a:lnSpc>
                <a:spcPct val="100000"/>
              </a:lnSpc>
              <a:buFont typeface="Wingdings" panose="05000000000000000000" pitchFamily="2" charset="2"/>
              <a:buChar char="§"/>
            </a:pPr>
            <a:endParaRPr lang="en-US" sz="400" dirty="0">
              <a:solidFill>
                <a:srgbClr val="0070C0"/>
              </a:solidFill>
            </a:endParaRPr>
          </a:p>
          <a:p>
            <a:pPr lvl="1">
              <a:lnSpc>
                <a:spcPct val="100000"/>
              </a:lnSpc>
              <a:buFont typeface="Wingdings" panose="05000000000000000000" pitchFamily="2" charset="2"/>
              <a:buChar char="Ø"/>
            </a:pPr>
            <a:r>
              <a:rPr lang="en-US" dirty="0">
                <a:solidFill>
                  <a:srgbClr val="0070C0"/>
                </a:solidFill>
              </a:rPr>
              <a:t>  </a:t>
            </a:r>
            <a:r>
              <a:rPr lang="en-US" dirty="0">
                <a:solidFill>
                  <a:schemeClr val="accent2"/>
                </a:solidFill>
              </a:rPr>
              <a:t>A: </a:t>
            </a:r>
            <a:r>
              <a:rPr lang="en-US" i="1" dirty="0">
                <a:solidFill>
                  <a:srgbClr val="0070C0"/>
                </a:solidFill>
              </a:rPr>
              <a:t>CanESM2_RCP85_BCSD_VIC_P1</a:t>
            </a:r>
          </a:p>
          <a:p>
            <a:pPr lvl="1">
              <a:lnSpc>
                <a:spcPct val="100000"/>
              </a:lnSpc>
              <a:buFont typeface="Wingdings" panose="05000000000000000000" pitchFamily="2" charset="2"/>
              <a:buChar char="Ø"/>
            </a:pPr>
            <a:r>
              <a:rPr lang="en-US" dirty="0">
                <a:solidFill>
                  <a:srgbClr val="0070C0"/>
                </a:solidFill>
              </a:rPr>
              <a:t>  </a:t>
            </a:r>
            <a:r>
              <a:rPr lang="en-US" dirty="0">
                <a:solidFill>
                  <a:schemeClr val="accent2"/>
                </a:solidFill>
              </a:rPr>
              <a:t>C:</a:t>
            </a:r>
            <a:r>
              <a:rPr lang="en-US" dirty="0">
                <a:solidFill>
                  <a:srgbClr val="0070C0"/>
                </a:solidFill>
              </a:rPr>
              <a:t> </a:t>
            </a:r>
            <a:r>
              <a:rPr lang="en-US" i="1" dirty="0">
                <a:solidFill>
                  <a:srgbClr val="0070C0"/>
                </a:solidFill>
              </a:rPr>
              <a:t>CCSM4_RCP85_BCSD_VIC_P1</a:t>
            </a:r>
          </a:p>
          <a:p>
            <a:pPr lvl="1">
              <a:lnSpc>
                <a:spcPct val="100000"/>
              </a:lnSpc>
              <a:buFont typeface="Wingdings" panose="05000000000000000000" pitchFamily="2" charset="2"/>
              <a:buChar char="Ø"/>
            </a:pPr>
            <a:r>
              <a:rPr lang="en-US" dirty="0">
                <a:solidFill>
                  <a:srgbClr val="0070C0"/>
                </a:solidFill>
              </a:rPr>
              <a:t> </a:t>
            </a:r>
            <a:r>
              <a:rPr lang="en-US" dirty="0">
                <a:solidFill>
                  <a:schemeClr val="accent2"/>
                </a:solidFill>
              </a:rPr>
              <a:t> G: </a:t>
            </a:r>
            <a:r>
              <a:rPr lang="en-US" i="1" dirty="0">
                <a:solidFill>
                  <a:srgbClr val="0070C0"/>
                </a:solidFill>
              </a:rPr>
              <a:t>CNRM-CM5_RCP85_MACA_VIC_P3</a:t>
            </a:r>
          </a:p>
          <a:p>
            <a:pPr lvl="1">
              <a:lnSpc>
                <a:spcPct val="100000"/>
              </a:lnSpc>
              <a:buFont typeface="Wingdings" panose="05000000000000000000" pitchFamily="2" charset="2"/>
              <a:buChar char="Ø"/>
            </a:pPr>
            <a:endParaRPr lang="en-US" sz="800" i="1" dirty="0">
              <a:solidFill>
                <a:srgbClr val="0070C0"/>
              </a:solidFill>
            </a:endParaRPr>
          </a:p>
          <a:p>
            <a:pPr marL="457200" lvl="1" indent="0">
              <a:lnSpc>
                <a:spcPct val="100000"/>
              </a:lnSpc>
              <a:buNone/>
            </a:pPr>
            <a:r>
              <a:rPr lang="en-US" sz="1700" i="1" dirty="0">
                <a:solidFill>
                  <a:srgbClr val="0070C0"/>
                </a:solidFill>
              </a:rPr>
              <a:t>more details available in the River Management Joint Operating Committee (RMJOC) report:</a:t>
            </a:r>
            <a:r>
              <a:rPr lang="en-US" sz="1700" i="1" dirty="0">
                <a:solidFill>
                  <a:srgbClr val="FF0000"/>
                </a:solidFill>
              </a:rPr>
              <a:t> </a:t>
            </a:r>
            <a:r>
              <a:rPr lang="en-US" sz="1700" i="1" dirty="0">
                <a:solidFill>
                  <a:schemeClr val="accent2"/>
                </a:solidFill>
                <a:hlinkClick r:id="rId2">
                  <a:extLst>
                    <a:ext uri="{A12FA001-AC4F-418D-AE19-62706E023703}">
                      <ahyp:hlinkClr xmlns:ahyp="http://schemas.microsoft.com/office/drawing/2018/hyperlinkcolor" val="tx"/>
                    </a:ext>
                  </a:extLst>
                </a:hlinkClick>
              </a:rPr>
              <a:t>https://www.bpa.gov/p/Generation/Hydro/hydro/cc/RMJOC-II-Report-Part-I.pdf</a:t>
            </a:r>
            <a:r>
              <a:rPr lang="en-US" sz="1700" i="1" dirty="0">
                <a:solidFill>
                  <a:schemeClr val="accent2"/>
                </a:solidFill>
              </a:rPr>
              <a:t> </a:t>
            </a:r>
            <a:r>
              <a:rPr lang="en-US" sz="1700" i="1" dirty="0">
                <a:solidFill>
                  <a:srgbClr val="0070C0"/>
                </a:solidFill>
              </a:rPr>
              <a:t>)</a:t>
            </a:r>
          </a:p>
          <a:p>
            <a:pPr marL="457200" lvl="1" indent="0">
              <a:lnSpc>
                <a:spcPct val="100000"/>
              </a:lnSpc>
              <a:buNone/>
            </a:pPr>
            <a:endParaRPr lang="en-US" dirty="0">
              <a:solidFill>
                <a:srgbClr val="0070C0"/>
              </a:solidFill>
            </a:endParaRPr>
          </a:p>
          <a:p>
            <a:pPr marL="457200" lvl="1" indent="0">
              <a:lnSpc>
                <a:spcPct val="100000"/>
              </a:lnSpc>
              <a:buNone/>
            </a:pPr>
            <a:endParaRPr lang="en-US" sz="1000" dirty="0">
              <a:solidFill>
                <a:srgbClr val="0070C0"/>
              </a:solidFill>
            </a:endParaRPr>
          </a:p>
          <a:p>
            <a:pPr>
              <a:lnSpc>
                <a:spcPct val="100000"/>
              </a:lnSpc>
              <a:buFont typeface="Wingdings" panose="05000000000000000000" pitchFamily="2" charset="2"/>
              <a:buChar char="§"/>
            </a:pPr>
            <a:r>
              <a:rPr lang="en-US" dirty="0">
                <a:solidFill>
                  <a:srgbClr val="0070C0"/>
                </a:solidFill>
              </a:rPr>
              <a:t> The models are run with the </a:t>
            </a:r>
            <a:r>
              <a:rPr lang="en-US" dirty="0">
                <a:solidFill>
                  <a:schemeClr val="accent2"/>
                </a:solidFill>
              </a:rPr>
              <a:t>climate data </a:t>
            </a:r>
            <a:r>
              <a:rPr lang="en-US" dirty="0">
                <a:solidFill>
                  <a:srgbClr val="0070C0"/>
                </a:solidFill>
              </a:rPr>
              <a:t>(streamflow, 	temperature and wind) for </a:t>
            </a:r>
            <a:r>
              <a:rPr lang="en-US" dirty="0">
                <a:solidFill>
                  <a:schemeClr val="accent2"/>
                </a:solidFill>
              </a:rPr>
              <a:t>2020 – 2029 </a:t>
            </a:r>
            <a:r>
              <a:rPr lang="en-US" dirty="0">
                <a:solidFill>
                  <a:srgbClr val="0070C0"/>
                </a:solidFill>
              </a:rPr>
              <a:t>using one 		  historical hourly wind-profile</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24</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83736964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Bonneville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240</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883E1ECA-E7E7-4327-97EC-189817961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42784908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Bonneville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normAutofit/>
          </a:bodyPr>
          <a:lstStyle/>
          <a:p>
            <a:pPr marL="0" indent="0">
              <a:buNone/>
            </a:pPr>
            <a:r>
              <a:rPr lang="en-US" dirty="0"/>
              <a:t>Notes:</a:t>
            </a:r>
          </a:p>
          <a:p>
            <a:r>
              <a:rPr lang="en-US" dirty="0">
                <a:latin typeface="Calibri" panose="020F0502020204030204" pitchFamily="34" charset="0"/>
                <a:ea typeface="Calibri" panose="020F0502020204030204" pitchFamily="34" charset="0"/>
              </a:rPr>
              <a:t>No target storages used, only seasonal operating pool constraints</a:t>
            </a:r>
          </a:p>
          <a:p>
            <a:r>
              <a:rPr lang="en-US" dirty="0">
                <a:latin typeface="Calibri" panose="020F0502020204030204" pitchFamily="34" charset="0"/>
                <a:ea typeface="Calibri" panose="020F0502020204030204" pitchFamily="34" charset="0"/>
              </a:rPr>
              <a:t>Per observed elevations, r</a:t>
            </a:r>
            <a:r>
              <a:rPr lang="en-US" sz="2400" dirty="0">
                <a:effectLst/>
                <a:latin typeface="Calibri" panose="020F0502020204030204" pitchFamily="34" charset="0"/>
                <a:ea typeface="Calibri" panose="020F0502020204030204" pitchFamily="34" charset="0"/>
              </a:rPr>
              <a:t>emove MOP constraints in the summer align with normal operating range year round</a:t>
            </a:r>
          </a:p>
          <a:p>
            <a:r>
              <a:rPr lang="en-US" sz="2400" dirty="0">
                <a:effectLst/>
                <a:latin typeface="Calibri" panose="020F0502020204030204" pitchFamily="34" charset="0"/>
                <a:ea typeface="Calibri" panose="020F0502020204030204" pitchFamily="34" charset="0"/>
              </a:rPr>
              <a:t>Increase priority of constraint and modify modeling to better enforce minimum outflows</a:t>
            </a:r>
          </a:p>
          <a:p>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241</a:t>
            </a:fld>
            <a:endParaRPr lang="en-US" dirty="0">
              <a:solidFill>
                <a:srgbClr val="000000">
                  <a:tint val="75000"/>
                </a:srgbClr>
              </a:solidFill>
            </a:endParaRPr>
          </a:p>
        </p:txBody>
      </p:sp>
    </p:spTree>
    <p:extLst>
      <p:ext uri="{BB962C8B-B14F-4D97-AF65-F5344CB8AC3E}">
        <p14:creationId xmlns:p14="http://schemas.microsoft.com/office/powerpoint/2010/main" val="363118877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7FB7-4B5F-47FC-8606-CC219429AA77}"/>
              </a:ext>
            </a:extLst>
          </p:cNvPr>
          <p:cNvSpPr>
            <a:spLocks noGrp="1"/>
          </p:cNvSpPr>
          <p:nvPr>
            <p:ph type="title"/>
          </p:nvPr>
        </p:nvSpPr>
        <p:spPr/>
        <p:txBody>
          <a:bodyPr/>
          <a:lstStyle/>
          <a:p>
            <a:r>
              <a:rPr lang="en-US" dirty="0"/>
              <a:t>System Flexibility and Market </a:t>
            </a:r>
          </a:p>
        </p:txBody>
      </p:sp>
      <p:sp>
        <p:nvSpPr>
          <p:cNvPr id="3" name="Text Placeholder 2">
            <a:extLst>
              <a:ext uri="{FF2B5EF4-FFF2-40B4-BE49-F238E27FC236}">
                <a16:creationId xmlns:a16="http://schemas.microsoft.com/office/drawing/2014/main" id="{5F6B37C7-893D-44F9-AC16-7A51E8A3AAC2}"/>
              </a:ext>
            </a:extLst>
          </p:cNvPr>
          <p:cNvSpPr>
            <a:spLocks noGrp="1"/>
          </p:cNvSpPr>
          <p:nvPr>
            <p:ph type="body" idx="1"/>
          </p:nvPr>
        </p:nvSpPr>
        <p:spPr/>
        <p:txBody>
          <a:bodyPr/>
          <a:lstStyle/>
          <a:p>
            <a:r>
              <a:rPr lang="en-US" dirty="0"/>
              <a:t>Market risk and structure, transmission</a:t>
            </a:r>
          </a:p>
        </p:txBody>
      </p:sp>
    </p:spTree>
    <p:extLst>
      <p:ext uri="{BB962C8B-B14F-4D97-AF65-F5344CB8AC3E}">
        <p14:creationId xmlns:p14="http://schemas.microsoft.com/office/powerpoint/2010/main" val="317349558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F8F2D8-A33E-470C-8E93-768869689292}"/>
              </a:ext>
            </a:extLst>
          </p:cNvPr>
          <p:cNvSpPr>
            <a:spLocks noGrp="1"/>
          </p:cNvSpPr>
          <p:nvPr>
            <p:ph type="title"/>
          </p:nvPr>
        </p:nvSpPr>
        <p:spPr/>
        <p:txBody>
          <a:bodyPr/>
          <a:lstStyle/>
          <a:p>
            <a:r>
              <a:rPr lang="en-US" dirty="0"/>
              <a:t>Placeholder for System Flexibility and Market Info</a:t>
            </a:r>
          </a:p>
        </p:txBody>
      </p:sp>
      <p:sp>
        <p:nvSpPr>
          <p:cNvPr id="5" name="Content Placeholder 4">
            <a:extLst>
              <a:ext uri="{FF2B5EF4-FFF2-40B4-BE49-F238E27FC236}">
                <a16:creationId xmlns:a16="http://schemas.microsoft.com/office/drawing/2014/main" id="{9981BA55-D4FB-4A22-870B-E1ACAC52078A}"/>
              </a:ext>
            </a:extLst>
          </p:cNvPr>
          <p:cNvSpPr>
            <a:spLocks noGrp="1"/>
          </p:cNvSpPr>
          <p:nvPr>
            <p:ph idx="1"/>
          </p:nvPr>
        </p:nvSpPr>
        <p:spPr/>
        <p:txBody>
          <a:bodyPr/>
          <a:lstStyle/>
          <a:p>
            <a:r>
              <a:rPr lang="en-US" dirty="0"/>
              <a:t>Review of Model Stages</a:t>
            </a:r>
          </a:p>
          <a:p>
            <a:r>
              <a:rPr lang="en-US" dirty="0"/>
              <a:t>Market and transmission utilization</a:t>
            </a:r>
          </a:p>
          <a:p>
            <a:r>
              <a:rPr lang="en-US" dirty="0"/>
              <a:t>Hourly hydro flexibility</a:t>
            </a:r>
          </a:p>
          <a:p>
            <a:r>
              <a:rPr lang="en-US" dirty="0"/>
              <a:t>Market interactions on thermal unit commitment</a:t>
            </a:r>
          </a:p>
          <a:p>
            <a:pPr lvl="1"/>
            <a:r>
              <a:rPr lang="en-US" dirty="0"/>
              <a:t>Low thermal commitment</a:t>
            </a:r>
          </a:p>
          <a:p>
            <a:r>
              <a:rPr lang="en-US" dirty="0"/>
              <a:t>Role of reserves</a:t>
            </a:r>
          </a:p>
          <a:p>
            <a:endParaRPr lang="en-US" dirty="0"/>
          </a:p>
        </p:txBody>
      </p:sp>
      <p:pic>
        <p:nvPicPr>
          <p:cNvPr id="3" name="Picture 2">
            <a:extLst>
              <a:ext uri="{FF2B5EF4-FFF2-40B4-BE49-F238E27FC236}">
                <a16:creationId xmlns:a16="http://schemas.microsoft.com/office/drawing/2014/main" id="{AE1BA836-25F5-4C18-AE13-47325D7414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39149" y="1714500"/>
            <a:ext cx="3074045" cy="3429000"/>
          </a:xfrm>
          <a:prstGeom prst="rect">
            <a:avLst/>
          </a:prstGeom>
        </p:spPr>
      </p:pic>
      <p:sp>
        <p:nvSpPr>
          <p:cNvPr id="6" name="TextBox 5">
            <a:extLst>
              <a:ext uri="{FF2B5EF4-FFF2-40B4-BE49-F238E27FC236}">
                <a16:creationId xmlns:a16="http://schemas.microsoft.com/office/drawing/2014/main" id="{677F678A-AC1F-476D-BB39-5F000B0E7EE9}"/>
              </a:ext>
            </a:extLst>
          </p:cNvPr>
          <p:cNvSpPr txBox="1"/>
          <p:nvPr/>
        </p:nvSpPr>
        <p:spPr>
          <a:xfrm>
            <a:off x="10046969" y="5258916"/>
            <a:ext cx="1466225" cy="507831"/>
          </a:xfrm>
          <a:prstGeom prst="rect">
            <a:avLst/>
          </a:prstGeom>
          <a:noFill/>
        </p:spPr>
        <p:txBody>
          <a:bodyPr wrap="square" rtlCol="0">
            <a:spAutoFit/>
          </a:bodyPr>
          <a:lstStyle/>
          <a:p>
            <a:r>
              <a:rPr lang="en-US" sz="900">
                <a:hlinkClick r:id="rId3" tooltip="http://pngimg.com/image/50753"/>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27725233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2209800" cy="4424044"/>
          </a:xfrm>
        </p:spPr>
        <p:txBody>
          <a:bodyPr>
            <a:normAutofit/>
          </a:bodyPr>
          <a:lstStyle/>
          <a:p>
            <a:r>
              <a:rPr lang="en-US" sz="2800" u="sng" dirty="0"/>
              <a:t>Example: </a:t>
            </a:r>
            <a:r>
              <a:rPr lang="en-US" sz="2800" dirty="0"/>
              <a:t>How Does Redeveloped GENESYS Simulate Hourly Operation?</a:t>
            </a:r>
          </a:p>
        </p:txBody>
      </p:sp>
      <p:sp>
        <p:nvSpPr>
          <p:cNvPr id="3" name="Slide Number Placeholder 2"/>
          <p:cNvSpPr>
            <a:spLocks noGrp="1"/>
          </p:cNvSpPr>
          <p:nvPr>
            <p:ph type="sldNum" sz="quarter" idx="12"/>
          </p:nvPr>
        </p:nvSpPr>
        <p:spPr>
          <a:xfrm>
            <a:off x="5029200" y="6400801"/>
            <a:ext cx="2133600" cy="365125"/>
          </a:xfrm>
        </p:spPr>
        <p:txBody>
          <a:bodyPr/>
          <a:lstStyle/>
          <a:p>
            <a:fld id="{AA410EB8-A01E-483B-9F37-9B9DDCDD7179}" type="slidenum">
              <a:rPr lang="en-US">
                <a:solidFill>
                  <a:srgbClr val="000000"/>
                </a:solidFill>
                <a:latin typeface="Trebuchet MS" panose="020B0603020202020204"/>
              </a:rPr>
              <a:pPr/>
              <a:t>244</a:t>
            </a:fld>
            <a:endParaRPr lang="en-US" dirty="0">
              <a:solidFill>
                <a:srgbClr val="000000"/>
              </a:solidFill>
              <a:latin typeface="Trebuchet MS" panose="020B0603020202020204"/>
            </a:endParaRPr>
          </a:p>
        </p:txBody>
      </p:sp>
      <p:graphicFrame>
        <p:nvGraphicFramePr>
          <p:cNvPr id="4" name="Diagram 3"/>
          <p:cNvGraphicFramePr/>
          <p:nvPr/>
        </p:nvGraphicFramePr>
        <p:xfrm>
          <a:off x="3048000" y="92074"/>
          <a:ext cx="8827770" cy="5220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oup 18"/>
          <p:cNvGrpSpPr/>
          <p:nvPr/>
        </p:nvGrpSpPr>
        <p:grpSpPr>
          <a:xfrm>
            <a:off x="9845039" y="5381028"/>
            <a:ext cx="1870711" cy="697457"/>
            <a:chOff x="3888350" y="5877633"/>
            <a:chExt cx="3308647" cy="647877"/>
          </a:xfrm>
        </p:grpSpPr>
        <p:sp>
          <p:nvSpPr>
            <p:cNvPr id="17" name="Left Brace 16"/>
            <p:cNvSpPr/>
            <p:nvPr/>
          </p:nvSpPr>
          <p:spPr>
            <a:xfrm rot="16200000">
              <a:off x="5267297" y="4498686"/>
              <a:ext cx="304800" cy="306269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rebuchet MS" panose="020B0603020202020204"/>
              </a:endParaRPr>
            </a:p>
          </p:txBody>
        </p:sp>
        <p:sp>
          <p:nvSpPr>
            <p:cNvPr id="18" name="TextBox 17"/>
            <p:cNvSpPr txBox="1"/>
            <p:nvPr/>
          </p:nvSpPr>
          <p:spPr>
            <a:xfrm>
              <a:off x="4394329" y="6182433"/>
              <a:ext cx="2802668" cy="343077"/>
            </a:xfrm>
            <a:prstGeom prst="rect">
              <a:avLst/>
            </a:prstGeom>
            <a:noFill/>
          </p:spPr>
          <p:txBody>
            <a:bodyPr wrap="square" rtlCol="0">
              <a:spAutoFit/>
            </a:bodyPr>
            <a:lstStyle/>
            <a:p>
              <a:r>
                <a:rPr lang="en-US" b="1" dirty="0">
                  <a:solidFill>
                    <a:srgbClr val="000000"/>
                  </a:solidFill>
                  <a:latin typeface="Trebuchet MS" panose="020B0603020202020204"/>
                </a:rPr>
                <a:t>Accounting</a:t>
              </a:r>
            </a:p>
          </p:txBody>
        </p:sp>
      </p:grpSp>
      <p:grpSp>
        <p:nvGrpSpPr>
          <p:cNvPr id="38" name="Group 37"/>
          <p:cNvGrpSpPr/>
          <p:nvPr/>
        </p:nvGrpSpPr>
        <p:grpSpPr>
          <a:xfrm>
            <a:off x="3303762" y="5406861"/>
            <a:ext cx="6125988" cy="692228"/>
            <a:chOff x="3888350" y="5877633"/>
            <a:chExt cx="3062693" cy="692228"/>
          </a:xfrm>
        </p:grpSpPr>
        <p:sp>
          <p:nvSpPr>
            <p:cNvPr id="39" name="Left Brace 38"/>
            <p:cNvSpPr/>
            <p:nvPr/>
          </p:nvSpPr>
          <p:spPr>
            <a:xfrm rot="16200000">
              <a:off x="5267297" y="4498686"/>
              <a:ext cx="304800" cy="306269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rebuchet MS" panose="020B0603020202020204"/>
              </a:endParaRPr>
            </a:p>
          </p:txBody>
        </p:sp>
        <p:sp>
          <p:nvSpPr>
            <p:cNvPr id="40" name="TextBox 39"/>
            <p:cNvSpPr txBox="1"/>
            <p:nvPr/>
          </p:nvSpPr>
          <p:spPr>
            <a:xfrm>
              <a:off x="4800913" y="6200529"/>
              <a:ext cx="1237568" cy="369332"/>
            </a:xfrm>
            <a:prstGeom prst="rect">
              <a:avLst/>
            </a:prstGeom>
            <a:noFill/>
          </p:spPr>
          <p:txBody>
            <a:bodyPr wrap="square" rtlCol="0">
              <a:spAutoFit/>
            </a:bodyPr>
            <a:lstStyle/>
            <a:p>
              <a:r>
                <a:rPr lang="en-US" b="1" dirty="0">
                  <a:solidFill>
                    <a:srgbClr val="000000"/>
                  </a:solidFill>
                  <a:latin typeface="Trebuchet MS" panose="020B0603020202020204"/>
                </a:rPr>
                <a:t>Cost Optimization</a:t>
              </a:r>
            </a:p>
          </p:txBody>
        </p:sp>
      </p:grpSp>
    </p:spTree>
    <p:extLst>
      <p:ext uri="{BB962C8B-B14F-4D97-AF65-F5344CB8AC3E}">
        <p14:creationId xmlns:p14="http://schemas.microsoft.com/office/powerpoint/2010/main" val="208699370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3F022-52A9-41D5-B0F4-5A97B440270D}"/>
              </a:ext>
            </a:extLst>
          </p:cNvPr>
          <p:cNvPicPr>
            <a:picLocks noChangeAspect="1"/>
          </p:cNvPicPr>
          <p:nvPr/>
        </p:nvPicPr>
        <p:blipFill rotWithShape="1">
          <a:blip r:embed="rId2"/>
          <a:srcRect l="1363" r="9871" b="-3"/>
          <a:stretch/>
        </p:blipFill>
        <p:spPr>
          <a:xfrm>
            <a:off x="1524000" y="-2119"/>
            <a:ext cx="6326555" cy="6860119"/>
          </a:xfrm>
          <a:prstGeom prst="rect">
            <a:avLst/>
          </a:prstGeom>
        </p:spPr>
      </p:pic>
      <p:sp>
        <p:nvSpPr>
          <p:cNvPr id="2" name="Title 1">
            <a:extLst>
              <a:ext uri="{FF2B5EF4-FFF2-40B4-BE49-F238E27FC236}">
                <a16:creationId xmlns:a16="http://schemas.microsoft.com/office/drawing/2014/main" id="{5E641165-9258-4D56-A6A5-32FF3565E8A5}"/>
              </a:ext>
            </a:extLst>
          </p:cNvPr>
          <p:cNvSpPr>
            <a:spLocks noGrp="1"/>
          </p:cNvSpPr>
          <p:nvPr>
            <p:ph type="title"/>
          </p:nvPr>
        </p:nvSpPr>
        <p:spPr>
          <a:xfrm>
            <a:off x="7022466" y="5681642"/>
            <a:ext cx="3651884" cy="1176358"/>
          </a:xfrm>
        </p:spPr>
        <p:txBody>
          <a:bodyPr vert="horz" lIns="91440" tIns="45720" rIns="91440" bIns="45720" rtlCol="0" anchor="ctr">
            <a:normAutofit/>
          </a:bodyPr>
          <a:lstStyle/>
          <a:p>
            <a:r>
              <a:rPr lang="en-US" sz="2500" dirty="0">
                <a:solidFill>
                  <a:srgbClr val="000000"/>
                </a:solidFill>
                <a:latin typeface="+mj-lt"/>
                <a:ea typeface="+mj-ea"/>
                <a:cs typeface="+mj-cs"/>
              </a:rPr>
              <a:t>Expanded External Market Modeling Capability</a:t>
            </a:r>
          </a:p>
        </p:txBody>
      </p:sp>
      <p:sp>
        <p:nvSpPr>
          <p:cNvPr id="3" name="Slide Number Placeholder 2">
            <a:extLst>
              <a:ext uri="{FF2B5EF4-FFF2-40B4-BE49-F238E27FC236}">
                <a16:creationId xmlns:a16="http://schemas.microsoft.com/office/drawing/2014/main" id="{7851CB25-B388-4060-BA05-81C939359B4D}"/>
              </a:ext>
            </a:extLst>
          </p:cNvPr>
          <p:cNvSpPr>
            <a:spLocks noGrp="1"/>
          </p:cNvSpPr>
          <p:nvPr>
            <p:ph type="sldNum" sz="quarter" idx="4"/>
          </p:nvPr>
        </p:nvSpPr>
        <p:spPr>
          <a:xfrm>
            <a:off x="10070463" y="196512"/>
            <a:ext cx="411480" cy="411480"/>
          </a:xfrm>
          <a:prstGeom prst="ellipse">
            <a:avLst/>
          </a:prstGeom>
          <a:solidFill>
            <a:srgbClr val="7F7F7F"/>
          </a:solidFill>
        </p:spPr>
        <p:txBody>
          <a:bodyPr vert="horz" lIns="91440" tIns="45720" rIns="91440" bIns="45720" rtlCol="0" anchor="ctr">
            <a:normAutofit fontScale="70000" lnSpcReduction="20000"/>
          </a:bodyPr>
          <a:lstStyle/>
          <a:p>
            <a:pPr defTabSz="914400">
              <a:spcAft>
                <a:spcPts val="600"/>
              </a:spcAft>
              <a:defRPr/>
            </a:pPr>
            <a:fld id="{DCB029D6-5554-3449-9E92-4345D2269ABD}" type="slidenum">
              <a:rPr lang="en-US" sz="1125">
                <a:solidFill>
                  <a:srgbClr val="FFFFFF"/>
                </a:solidFill>
                <a:latin typeface="Trebuchet MS" panose="020B0603020202020204"/>
              </a:rPr>
              <a:pPr defTabSz="914400">
                <a:spcAft>
                  <a:spcPts val="600"/>
                </a:spcAft>
                <a:defRPr/>
              </a:pPr>
              <a:t>245</a:t>
            </a:fld>
            <a:endParaRPr lang="en-US" sz="1125">
              <a:solidFill>
                <a:srgbClr val="FFFFFF"/>
              </a:solidFill>
              <a:latin typeface="Trebuchet MS" panose="020B0603020202020204"/>
            </a:endParaRPr>
          </a:p>
        </p:txBody>
      </p:sp>
      <p:sp>
        <p:nvSpPr>
          <p:cNvPr id="5" name="Content Placeholder 4">
            <a:extLst>
              <a:ext uri="{FF2B5EF4-FFF2-40B4-BE49-F238E27FC236}">
                <a16:creationId xmlns:a16="http://schemas.microsoft.com/office/drawing/2014/main" id="{FB255C96-79ED-4BCF-A66E-6CAC5EE134C9}"/>
              </a:ext>
            </a:extLst>
          </p:cNvPr>
          <p:cNvSpPr>
            <a:spLocks noGrp="1"/>
          </p:cNvSpPr>
          <p:nvPr>
            <p:ph idx="1"/>
          </p:nvPr>
        </p:nvSpPr>
        <p:spPr>
          <a:xfrm>
            <a:off x="7691719" y="528919"/>
            <a:ext cx="2611610" cy="4473387"/>
          </a:xfrm>
        </p:spPr>
        <p:txBody>
          <a:bodyPr anchor="b">
            <a:normAutofit lnSpcReduction="10000"/>
          </a:bodyPr>
          <a:lstStyle/>
          <a:p>
            <a:r>
              <a:rPr lang="en-US" sz="1350" dirty="0">
                <a:solidFill>
                  <a:srgbClr val="000000"/>
                </a:solidFill>
              </a:rPr>
              <a:t>More detailed transmission topology</a:t>
            </a:r>
          </a:p>
          <a:p>
            <a:r>
              <a:rPr lang="en-US" sz="1350" dirty="0">
                <a:solidFill>
                  <a:srgbClr val="000000"/>
                </a:solidFill>
              </a:rPr>
              <a:t>Each “bubble” represents a balancing authority, multiple balancing authorities or part of a balancing authority depending on transmission constraints.</a:t>
            </a:r>
          </a:p>
          <a:p>
            <a:r>
              <a:rPr lang="en-US" sz="1350" dirty="0">
                <a:solidFill>
                  <a:srgbClr val="000000"/>
                </a:solidFill>
              </a:rPr>
              <a:t>Hourly loads for each bubble.</a:t>
            </a:r>
          </a:p>
          <a:p>
            <a:r>
              <a:rPr lang="en-US" sz="1350" dirty="0">
                <a:solidFill>
                  <a:srgbClr val="000000"/>
                </a:solidFill>
              </a:rPr>
              <a:t>Resources in each bubble represented by bins of the amount of market resource available at a price (hourly) OR as a individually modeled resource.</a:t>
            </a:r>
          </a:p>
          <a:p>
            <a:r>
              <a:rPr lang="en-US" sz="1350" dirty="0">
                <a:solidFill>
                  <a:srgbClr val="000000"/>
                </a:solidFill>
              </a:rPr>
              <a:t>Currently, most of the resources in the region are represented as individual resources and most external to the region are represented as bins of market resource.</a:t>
            </a:r>
          </a:p>
        </p:txBody>
      </p:sp>
      <p:sp>
        <p:nvSpPr>
          <p:cNvPr id="6" name="Oval 5">
            <a:extLst>
              <a:ext uri="{FF2B5EF4-FFF2-40B4-BE49-F238E27FC236}">
                <a16:creationId xmlns:a16="http://schemas.microsoft.com/office/drawing/2014/main" id="{1FFCD92B-9D24-4244-A846-379FB72033FD}"/>
              </a:ext>
            </a:extLst>
          </p:cNvPr>
          <p:cNvSpPr/>
          <p:nvPr/>
        </p:nvSpPr>
        <p:spPr>
          <a:xfrm>
            <a:off x="2300401" y="444055"/>
            <a:ext cx="4994084" cy="307150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EFFFF"/>
              </a:solidFill>
              <a:latin typeface="Trebuchet MS" panose="020B0603020202020204"/>
            </a:endParaRPr>
          </a:p>
        </p:txBody>
      </p:sp>
    </p:spTree>
    <p:extLst>
      <p:ext uri="{BB962C8B-B14F-4D97-AF65-F5344CB8AC3E}">
        <p14:creationId xmlns:p14="http://schemas.microsoft.com/office/powerpoint/2010/main" val="11011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15B3-A165-4D54-AD7F-E0507024BC2D}"/>
              </a:ext>
            </a:extLst>
          </p:cNvPr>
          <p:cNvSpPr>
            <a:spLocks noGrp="1"/>
          </p:cNvSpPr>
          <p:nvPr>
            <p:ph type="title"/>
          </p:nvPr>
        </p:nvSpPr>
        <p:spPr>
          <a:xfrm>
            <a:off x="838200" y="365127"/>
            <a:ext cx="7597140" cy="1325563"/>
          </a:xfrm>
        </p:spPr>
        <p:txBody>
          <a:bodyPr/>
          <a:lstStyle/>
          <a:p>
            <a:r>
              <a:rPr lang="en-US" dirty="0"/>
              <a:t>18.4% More Useable Storage in US in Redeveloped GENESYS</a:t>
            </a:r>
          </a:p>
        </p:txBody>
      </p:sp>
      <p:graphicFrame>
        <p:nvGraphicFramePr>
          <p:cNvPr id="6" name="Table 6">
            <a:extLst>
              <a:ext uri="{FF2B5EF4-FFF2-40B4-BE49-F238E27FC236}">
                <a16:creationId xmlns:a16="http://schemas.microsoft.com/office/drawing/2014/main" id="{5D4DD682-F95A-4F58-995B-7807C8993735}"/>
              </a:ext>
            </a:extLst>
          </p:cNvPr>
          <p:cNvGraphicFramePr>
            <a:graphicFrameLocks noGrp="1"/>
          </p:cNvGraphicFramePr>
          <p:nvPr>
            <p:ph idx="1"/>
            <p:extLst>
              <p:ext uri="{D42A27DB-BD31-4B8C-83A1-F6EECF244321}">
                <p14:modId xmlns:p14="http://schemas.microsoft.com/office/powerpoint/2010/main" val="36122576"/>
              </p:ext>
            </p:extLst>
          </p:nvPr>
        </p:nvGraphicFramePr>
        <p:xfrm>
          <a:off x="838201" y="1825624"/>
          <a:ext cx="7494036" cy="3940694"/>
        </p:xfrm>
        <a:graphic>
          <a:graphicData uri="http://schemas.openxmlformats.org/drawingml/2006/table">
            <a:tbl>
              <a:tblPr firstRow="1" bandRow="1">
                <a:tableStyleId>{7DF18680-E054-41AD-8BC1-D1AEF772440D}</a:tableStyleId>
              </a:tblPr>
              <a:tblGrid>
                <a:gridCol w="2498012">
                  <a:extLst>
                    <a:ext uri="{9D8B030D-6E8A-4147-A177-3AD203B41FA5}">
                      <a16:colId xmlns:a16="http://schemas.microsoft.com/office/drawing/2014/main" val="549630972"/>
                    </a:ext>
                  </a:extLst>
                </a:gridCol>
                <a:gridCol w="2498012">
                  <a:extLst>
                    <a:ext uri="{9D8B030D-6E8A-4147-A177-3AD203B41FA5}">
                      <a16:colId xmlns:a16="http://schemas.microsoft.com/office/drawing/2014/main" val="3337248809"/>
                    </a:ext>
                  </a:extLst>
                </a:gridCol>
                <a:gridCol w="2498012">
                  <a:extLst>
                    <a:ext uri="{9D8B030D-6E8A-4147-A177-3AD203B41FA5}">
                      <a16:colId xmlns:a16="http://schemas.microsoft.com/office/drawing/2014/main" val="1898795794"/>
                    </a:ext>
                  </a:extLst>
                </a:gridCol>
              </a:tblGrid>
              <a:tr h="1346756">
                <a:tc>
                  <a:txBody>
                    <a:bodyPr/>
                    <a:lstStyle/>
                    <a:p>
                      <a:pPr algn="ctr"/>
                      <a:r>
                        <a:rPr lang="en-US" sz="2000" dirty="0"/>
                        <a:t>Units of Useable Storage</a:t>
                      </a:r>
                    </a:p>
                  </a:txBody>
                  <a:tcPr anchor="ctr"/>
                </a:tc>
                <a:tc>
                  <a:txBody>
                    <a:bodyPr/>
                    <a:lstStyle/>
                    <a:p>
                      <a:pPr algn="ctr"/>
                      <a:r>
                        <a:rPr lang="en-US" sz="2000" dirty="0"/>
                        <a:t>Classic GENESYS</a:t>
                      </a:r>
                    </a:p>
                  </a:txBody>
                  <a:tcPr anchor="ctr"/>
                </a:tc>
                <a:tc>
                  <a:txBody>
                    <a:bodyPr/>
                    <a:lstStyle/>
                    <a:p>
                      <a:pPr algn="ctr"/>
                      <a:r>
                        <a:rPr lang="en-US" sz="2000" dirty="0"/>
                        <a:t>Redeveloped GENESYS</a:t>
                      </a:r>
                    </a:p>
                  </a:txBody>
                  <a:tcPr anchor="ctr"/>
                </a:tc>
                <a:extLst>
                  <a:ext uri="{0D108BD9-81ED-4DB2-BD59-A6C34878D82A}">
                    <a16:rowId xmlns:a16="http://schemas.microsoft.com/office/drawing/2014/main" val="2158997170"/>
                  </a:ext>
                </a:extLst>
              </a:tr>
              <a:tr h="1296969">
                <a:tc>
                  <a:txBody>
                    <a:bodyPr/>
                    <a:lstStyle/>
                    <a:p>
                      <a:pPr algn="ctr" fontAlgn="b"/>
                      <a:r>
                        <a:rPr lang="en-US" sz="2000" b="1" u="none" strike="noStrike" dirty="0">
                          <a:solidFill>
                            <a:srgbClr val="000000"/>
                          </a:solidFill>
                          <a:effectLst/>
                        </a:rPr>
                        <a:t>Net (KSFD)</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2000" b="1" u="none" strike="noStrike" kern="1200" dirty="0">
                          <a:solidFill>
                            <a:srgbClr val="000000"/>
                          </a:solidFill>
                          <a:effectLst/>
                          <a:latin typeface="+mn-lt"/>
                          <a:ea typeface="+mn-ea"/>
                          <a:cs typeface="+mn-cs"/>
                        </a:rPr>
                        <a:t>13,132</a:t>
                      </a:r>
                    </a:p>
                  </a:txBody>
                  <a:tcPr marL="9525" marR="9525" marT="9525" marB="0" anchor="ctr"/>
                </a:tc>
                <a:tc>
                  <a:txBody>
                    <a:bodyPr/>
                    <a:lstStyle/>
                    <a:p>
                      <a:pPr algn="ctr" fontAlgn="b"/>
                      <a:r>
                        <a:rPr lang="en-US" sz="2000" b="1" u="none" strike="noStrike" dirty="0">
                          <a:solidFill>
                            <a:srgbClr val="000000"/>
                          </a:solidFill>
                          <a:effectLst/>
                        </a:rPr>
                        <a:t>15,553</a:t>
                      </a:r>
                      <a:endParaRPr lang="en-US" sz="2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59931823"/>
                  </a:ext>
                </a:extLst>
              </a:tr>
              <a:tr h="1296969">
                <a:tc>
                  <a:txBody>
                    <a:bodyPr/>
                    <a:lstStyle/>
                    <a:p>
                      <a:pPr algn="ctr" fontAlgn="b"/>
                      <a:r>
                        <a:rPr lang="en-US" sz="2000" b="1" u="none" strike="noStrike" dirty="0">
                          <a:solidFill>
                            <a:srgbClr val="000000"/>
                          </a:solidFill>
                          <a:effectLst/>
                        </a:rPr>
                        <a:t>Net (MAF)</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2000" b="1" u="none" strike="noStrike" kern="1200" dirty="0">
                          <a:solidFill>
                            <a:srgbClr val="000000"/>
                          </a:solidFill>
                          <a:effectLst/>
                          <a:latin typeface="+mn-lt"/>
                          <a:ea typeface="+mn-ea"/>
                          <a:cs typeface="+mn-cs"/>
                        </a:rPr>
                        <a:t>26.0</a:t>
                      </a:r>
                    </a:p>
                  </a:txBody>
                  <a:tcPr marL="9525" marR="9525" marT="9525" marB="0" anchor="ctr"/>
                </a:tc>
                <a:tc>
                  <a:txBody>
                    <a:bodyPr/>
                    <a:lstStyle/>
                    <a:p>
                      <a:pPr algn="ctr" fontAlgn="b"/>
                      <a:r>
                        <a:rPr lang="en-US" sz="2000" b="1" u="none" strike="noStrike" dirty="0">
                          <a:solidFill>
                            <a:srgbClr val="000000"/>
                          </a:solidFill>
                          <a:effectLst/>
                        </a:rPr>
                        <a:t>30.8</a:t>
                      </a:r>
                      <a:endParaRPr lang="en-US" sz="2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67269178"/>
                  </a:ext>
                </a:extLst>
              </a:tr>
            </a:tbl>
          </a:graphicData>
        </a:graphic>
      </p:graphicFrame>
      <p:sp>
        <p:nvSpPr>
          <p:cNvPr id="4" name="Slide Number Placeholder 3">
            <a:extLst>
              <a:ext uri="{FF2B5EF4-FFF2-40B4-BE49-F238E27FC236}">
                <a16:creationId xmlns:a16="http://schemas.microsoft.com/office/drawing/2014/main" id="{3574B237-C811-46BF-9F56-2A79BCE4D0C8}"/>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246</a:t>
            </a:fld>
            <a:endParaRPr lang="en-US" dirty="0">
              <a:solidFill>
                <a:srgbClr val="000000">
                  <a:tint val="75000"/>
                </a:srgbClr>
              </a:solidFill>
            </a:endParaRPr>
          </a:p>
        </p:txBody>
      </p:sp>
      <p:sp>
        <p:nvSpPr>
          <p:cNvPr id="7" name="TextBox 6">
            <a:extLst>
              <a:ext uri="{FF2B5EF4-FFF2-40B4-BE49-F238E27FC236}">
                <a16:creationId xmlns:a16="http://schemas.microsoft.com/office/drawing/2014/main" id="{B014A3B6-D7BD-468D-92B6-2BA6A19E96AC}"/>
              </a:ext>
            </a:extLst>
          </p:cNvPr>
          <p:cNvSpPr txBox="1"/>
          <p:nvPr/>
        </p:nvSpPr>
        <p:spPr>
          <a:xfrm>
            <a:off x="8612155" y="1084222"/>
            <a:ext cx="3107094" cy="5355312"/>
          </a:xfrm>
          <a:prstGeom prst="rect">
            <a:avLst/>
          </a:prstGeom>
          <a:noFill/>
        </p:spPr>
        <p:txBody>
          <a:bodyPr wrap="square" rtlCol="0">
            <a:spAutoFit/>
          </a:bodyPr>
          <a:lstStyle/>
          <a:p>
            <a:r>
              <a:rPr lang="en-US" dirty="0"/>
              <a:t>Plants with reservoirs in new model and modeled as run-of river in HYDSIM and classic GENESYS:</a:t>
            </a:r>
          </a:p>
          <a:p>
            <a:r>
              <a:rPr lang="en-US" dirty="0"/>
              <a:t>Alder</a:t>
            </a:r>
          </a:p>
          <a:p>
            <a:r>
              <a:rPr lang="en-US" dirty="0"/>
              <a:t>Boundary</a:t>
            </a:r>
          </a:p>
          <a:p>
            <a:r>
              <a:rPr lang="en-US" dirty="0"/>
              <a:t>Cabinet Gorge</a:t>
            </a:r>
          </a:p>
          <a:p>
            <a:r>
              <a:rPr lang="en-US" dirty="0"/>
              <a:t>Diablo</a:t>
            </a:r>
          </a:p>
          <a:p>
            <a:r>
              <a:rPr lang="en-US" dirty="0"/>
              <a:t>Gorge</a:t>
            </a:r>
          </a:p>
          <a:p>
            <a:r>
              <a:rPr lang="en-US" dirty="0"/>
              <a:t>Hells Canyon</a:t>
            </a:r>
          </a:p>
          <a:p>
            <a:r>
              <a:rPr lang="en-US" dirty="0"/>
              <a:t>Mayfield</a:t>
            </a:r>
          </a:p>
          <a:p>
            <a:r>
              <a:rPr lang="en-US" dirty="0"/>
              <a:t>Oxbow</a:t>
            </a:r>
          </a:p>
          <a:p>
            <a:r>
              <a:rPr lang="en-US" dirty="0"/>
              <a:t>Pelton</a:t>
            </a:r>
          </a:p>
          <a:p>
            <a:r>
              <a:rPr lang="en-US" dirty="0"/>
              <a:t>Priest Rapids</a:t>
            </a:r>
          </a:p>
          <a:p>
            <a:r>
              <a:rPr lang="en-US" dirty="0"/>
              <a:t>Rock Island</a:t>
            </a:r>
          </a:p>
          <a:p>
            <a:r>
              <a:rPr lang="en-US" dirty="0"/>
              <a:t>Rocky Reach</a:t>
            </a:r>
          </a:p>
          <a:p>
            <a:r>
              <a:rPr lang="en-US" dirty="0" err="1"/>
              <a:t>Wanapum</a:t>
            </a:r>
            <a:endParaRPr lang="en-US" dirty="0"/>
          </a:p>
          <a:p>
            <a:r>
              <a:rPr lang="en-US" dirty="0"/>
              <a:t>Wells</a:t>
            </a:r>
          </a:p>
          <a:p>
            <a:endParaRPr lang="en-US" dirty="0"/>
          </a:p>
        </p:txBody>
      </p:sp>
    </p:spTree>
    <p:extLst>
      <p:ext uri="{BB962C8B-B14F-4D97-AF65-F5344CB8AC3E}">
        <p14:creationId xmlns:p14="http://schemas.microsoft.com/office/powerpoint/2010/main" val="21563922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018254-55AF-4EC4-9182-AB1B1E64D6F0}"/>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247</a:t>
            </a:fld>
            <a:endParaRPr lang="en-US" dirty="0">
              <a:solidFill>
                <a:srgbClr val="000000">
                  <a:tint val="75000"/>
                </a:srgbClr>
              </a:solidFill>
            </a:endParaRPr>
          </a:p>
        </p:txBody>
      </p:sp>
      <p:graphicFrame>
        <p:nvGraphicFramePr>
          <p:cNvPr id="5" name="Chart 4">
            <a:extLst>
              <a:ext uri="{FF2B5EF4-FFF2-40B4-BE49-F238E27FC236}">
                <a16:creationId xmlns:a16="http://schemas.microsoft.com/office/drawing/2014/main" id="{71BA5AD7-E388-445D-BDBA-3D8916807C83}"/>
              </a:ext>
            </a:extLst>
          </p:cNvPr>
          <p:cNvGraphicFramePr>
            <a:graphicFrameLocks/>
          </p:cNvGraphicFramePr>
          <p:nvPr/>
        </p:nvGraphicFramePr>
        <p:xfrm>
          <a:off x="152400" y="217170"/>
          <a:ext cx="5943600" cy="548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Range Lower Columbia">
            <a:extLst>
              <a:ext uri="{FF2B5EF4-FFF2-40B4-BE49-F238E27FC236}">
                <a16:creationId xmlns:a16="http://schemas.microsoft.com/office/drawing/2014/main" id="{1801DB3B-AE31-4799-8F9E-3568DA6C6A3D}"/>
              </a:ext>
            </a:extLst>
          </p:cNvPr>
          <p:cNvGraphicFramePr>
            <a:graphicFrameLocks/>
          </p:cNvGraphicFramePr>
          <p:nvPr/>
        </p:nvGraphicFramePr>
        <p:xfrm>
          <a:off x="6252210" y="308610"/>
          <a:ext cx="5657850" cy="53949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50952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248</a:t>
            </a:fld>
            <a:endParaRPr lang="en-US" dirty="0">
              <a:solidFill>
                <a:srgbClr val="000000">
                  <a:tint val="75000"/>
                </a:srgbClr>
              </a:solidFill>
              <a:latin typeface="Trebuchet MS" panose="020B0603020202020204"/>
            </a:endParaRPr>
          </a:p>
        </p:txBody>
      </p:sp>
      <p:graphicFrame>
        <p:nvGraphicFramePr>
          <p:cNvPr id="5" name="Content Placeholder 4">
            <a:extLst>
              <a:ext uri="{FF2B5EF4-FFF2-40B4-BE49-F238E27FC236}">
                <a16:creationId xmlns:a16="http://schemas.microsoft.com/office/drawing/2014/main" id="{71BA5AD7-E388-445D-BDBA-3D8916807C83}"/>
              </a:ext>
            </a:extLst>
          </p:cNvPr>
          <p:cNvGraphicFramePr>
            <a:graphicFrameLocks noGrp="1"/>
          </p:cNvGraphicFramePr>
          <p:nvPr>
            <p:ph idx="1"/>
          </p:nvPr>
        </p:nvGraphicFramePr>
        <p:xfrm>
          <a:off x="140969" y="127316"/>
          <a:ext cx="5866537" cy="5553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Range Lower Columbia">
            <a:extLst>
              <a:ext uri="{FF2B5EF4-FFF2-40B4-BE49-F238E27FC236}">
                <a16:creationId xmlns:a16="http://schemas.microsoft.com/office/drawing/2014/main" id="{1801DB3B-AE31-4799-8F9E-3568DA6C6A3D}"/>
              </a:ext>
            </a:extLst>
          </p:cNvPr>
          <p:cNvGraphicFramePr>
            <a:graphicFrameLocks/>
          </p:cNvGraphicFramePr>
          <p:nvPr/>
        </p:nvGraphicFramePr>
        <p:xfrm>
          <a:off x="6096000" y="0"/>
          <a:ext cx="6096000" cy="55533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5C14E79-B354-4EA2-B925-49F814835617}"/>
              </a:ext>
            </a:extLst>
          </p:cNvPr>
          <p:cNvSpPr txBox="1"/>
          <p:nvPr/>
        </p:nvSpPr>
        <p:spPr>
          <a:xfrm>
            <a:off x="2034540" y="5680710"/>
            <a:ext cx="8709660" cy="369332"/>
          </a:xfrm>
          <a:prstGeom prst="rect">
            <a:avLst/>
          </a:prstGeom>
          <a:noFill/>
        </p:spPr>
        <p:txBody>
          <a:bodyPr wrap="square" rtlCol="0">
            <a:spAutoFit/>
          </a:bodyPr>
          <a:lstStyle/>
          <a:p>
            <a:r>
              <a:rPr lang="en-US" dirty="0"/>
              <a:t>Mid-Columbia plants operated as run-of-river in </a:t>
            </a:r>
            <a:r>
              <a:rPr lang="en-US" dirty="0" err="1"/>
              <a:t>HydSim</a:t>
            </a:r>
            <a:r>
              <a:rPr lang="en-US" dirty="0"/>
              <a:t> (i.e. no daily flexibility)</a:t>
            </a:r>
          </a:p>
        </p:txBody>
      </p:sp>
    </p:spTree>
    <p:extLst>
      <p:ext uri="{BB962C8B-B14F-4D97-AF65-F5344CB8AC3E}">
        <p14:creationId xmlns:p14="http://schemas.microsoft.com/office/powerpoint/2010/main" val="40100342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EC1-FBFE-4339-A064-000AF5FC4D5F}"/>
              </a:ext>
            </a:extLst>
          </p:cNvPr>
          <p:cNvSpPr>
            <a:spLocks noGrp="1"/>
          </p:cNvSpPr>
          <p:nvPr>
            <p:ph type="title"/>
          </p:nvPr>
        </p:nvSpPr>
        <p:spPr/>
        <p:txBody>
          <a:bodyPr/>
          <a:lstStyle/>
          <a:p>
            <a:r>
              <a:rPr lang="en-US" dirty="0"/>
              <a:t>Next Steps on Hydro Operations</a:t>
            </a:r>
          </a:p>
        </p:txBody>
      </p:sp>
      <p:sp>
        <p:nvSpPr>
          <p:cNvPr id="3" name="Text Placeholder 2">
            <a:extLst>
              <a:ext uri="{FF2B5EF4-FFF2-40B4-BE49-F238E27FC236}">
                <a16:creationId xmlns:a16="http://schemas.microsoft.com/office/drawing/2014/main" id="{D89307B0-5746-4BFA-AAB9-C65331CC4803}"/>
              </a:ext>
            </a:extLst>
          </p:cNvPr>
          <p:cNvSpPr>
            <a:spLocks noGrp="1"/>
          </p:cNvSpPr>
          <p:nvPr>
            <p:ph type="body" idx="1"/>
          </p:nvPr>
        </p:nvSpPr>
        <p:spPr/>
        <p:txBody>
          <a:bodyPr/>
          <a:lstStyle/>
          <a:p>
            <a:r>
              <a:rPr lang="en-US" dirty="0"/>
              <a:t>Changes between Draft and Final, changes after the plan…</a:t>
            </a:r>
          </a:p>
        </p:txBody>
      </p:sp>
    </p:spTree>
    <p:extLst>
      <p:ext uri="{BB962C8B-B14F-4D97-AF65-F5344CB8AC3E}">
        <p14:creationId xmlns:p14="http://schemas.microsoft.com/office/powerpoint/2010/main" val="300412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Classic GENESYS</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668994" y="1514864"/>
            <a:ext cx="8854010" cy="4904791"/>
          </a:xfrm>
        </p:spPr>
        <p:txBody>
          <a:bodyPr>
            <a:noAutofit/>
          </a:bodyPr>
          <a:lstStyle/>
          <a:p>
            <a:pPr>
              <a:lnSpc>
                <a:spcPct val="100000"/>
              </a:lnSpc>
              <a:buFont typeface="Wingdings" panose="05000000000000000000" pitchFamily="2" charset="2"/>
              <a:buChar char="§"/>
            </a:pPr>
            <a:r>
              <a:rPr lang="en-US" dirty="0">
                <a:solidFill>
                  <a:srgbClr val="0070C0"/>
                </a:solidFill>
              </a:rPr>
              <a:t>BPA provided modified streamflows, flood control rule curves and constraints for the 3 climate scenarios to run the HYDSIM hydro-regulation model in classic GENESYS</a:t>
            </a:r>
          </a:p>
          <a:p>
            <a:pPr>
              <a:lnSpc>
                <a:spcPct val="100000"/>
              </a:lnSpc>
              <a:buFont typeface="Wingdings" panose="05000000000000000000" pitchFamily="2" charset="2"/>
              <a:buChar char="§"/>
            </a:pPr>
            <a:endParaRPr lang="en-US" sz="1200" dirty="0">
              <a:solidFill>
                <a:srgbClr val="0070C0"/>
              </a:solidFill>
            </a:endParaRPr>
          </a:p>
          <a:p>
            <a:pPr>
              <a:lnSpc>
                <a:spcPct val="100000"/>
              </a:lnSpc>
              <a:buFont typeface="Wingdings" panose="05000000000000000000" pitchFamily="2" charset="2"/>
              <a:buChar char="§"/>
            </a:pPr>
            <a:r>
              <a:rPr lang="en-US" dirty="0">
                <a:solidFill>
                  <a:srgbClr val="0070C0"/>
                </a:solidFill>
              </a:rPr>
              <a:t>HYDSIM output contains 14 end-of-period (</a:t>
            </a:r>
            <a:r>
              <a:rPr lang="en-US" i="1" dirty="0">
                <a:solidFill>
                  <a:schemeClr val="accent2"/>
                </a:solidFill>
              </a:rPr>
              <a:t>Oct, Nov, …, Apr_1, Apr_2, …, Aug_1, Aug_2, Sep</a:t>
            </a:r>
            <a:r>
              <a:rPr lang="en-US" dirty="0">
                <a:solidFill>
                  <a:srgbClr val="0070C0"/>
                </a:solidFill>
              </a:rPr>
              <a:t>) storages for the reservoir projects</a:t>
            </a:r>
          </a:p>
          <a:p>
            <a:pPr>
              <a:lnSpc>
                <a:spcPct val="100000"/>
              </a:lnSpc>
              <a:buFont typeface="Wingdings" panose="05000000000000000000" pitchFamily="2" charset="2"/>
              <a:buChar char="§"/>
            </a:pPr>
            <a:endParaRPr lang="en-US" sz="1200" dirty="0">
              <a:solidFill>
                <a:srgbClr val="0070C0"/>
              </a:solidFill>
            </a:endParaRPr>
          </a:p>
          <a:p>
            <a:pPr>
              <a:lnSpc>
                <a:spcPct val="100000"/>
              </a:lnSpc>
              <a:buFont typeface="Wingdings" panose="05000000000000000000" pitchFamily="2" charset="2"/>
              <a:buChar char="§"/>
            </a:pPr>
            <a:r>
              <a:rPr lang="en-US" dirty="0">
                <a:solidFill>
                  <a:srgbClr val="0070C0"/>
                </a:solidFill>
              </a:rPr>
              <a:t>These HYDSIM regulations for the projects satisfy all the input constraints according to a priority list</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25</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76656300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DD44AD-0B43-4164-AE59-168B95B63279}"/>
              </a:ext>
            </a:extLst>
          </p:cNvPr>
          <p:cNvSpPr>
            <a:spLocks noGrp="1"/>
          </p:cNvSpPr>
          <p:nvPr>
            <p:ph type="title"/>
          </p:nvPr>
        </p:nvSpPr>
        <p:spPr/>
        <p:txBody>
          <a:bodyPr/>
          <a:lstStyle/>
          <a:p>
            <a:r>
              <a:rPr lang="en-US" dirty="0"/>
              <a:t>General Notes/Requests</a:t>
            </a:r>
          </a:p>
        </p:txBody>
      </p:sp>
      <p:sp>
        <p:nvSpPr>
          <p:cNvPr id="6" name="Content Placeholder 5">
            <a:extLst>
              <a:ext uri="{FF2B5EF4-FFF2-40B4-BE49-F238E27FC236}">
                <a16:creationId xmlns:a16="http://schemas.microsoft.com/office/drawing/2014/main" id="{0F2F09C4-3E69-400A-B087-C80536C9A755}"/>
              </a:ext>
            </a:extLst>
          </p:cNvPr>
          <p:cNvSpPr>
            <a:spLocks noGrp="1"/>
          </p:cNvSpPr>
          <p:nvPr>
            <p:ph idx="1"/>
          </p:nvPr>
        </p:nvSpPr>
        <p:spPr/>
        <p:txBody>
          <a:bodyPr/>
          <a:lstStyle/>
          <a:p>
            <a:r>
              <a:rPr lang="en-US" dirty="0"/>
              <a:t>Show a graph that compares monthly average imports between the new and the classic</a:t>
            </a:r>
          </a:p>
          <a:p>
            <a:r>
              <a:rPr lang="en-US" dirty="0"/>
              <a:t>Interest in a scenario where a transmission line is taken out for month or so (proxy for wildfire) and what the implications are for adequacy?</a:t>
            </a:r>
          </a:p>
          <a:p>
            <a:pPr lvl="1"/>
            <a:r>
              <a:rPr lang="en-US" dirty="0"/>
              <a:t>COI or PDCI or something internal?</a:t>
            </a:r>
          </a:p>
        </p:txBody>
      </p:sp>
    </p:spTree>
    <p:extLst>
      <p:ext uri="{BB962C8B-B14F-4D97-AF65-F5344CB8AC3E}">
        <p14:creationId xmlns:p14="http://schemas.microsoft.com/office/powerpoint/2010/main" val="122779389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4624-AE86-4984-B521-783B2D36AA23}"/>
              </a:ext>
            </a:extLst>
          </p:cNvPr>
          <p:cNvSpPr>
            <a:spLocks noGrp="1"/>
          </p:cNvSpPr>
          <p:nvPr>
            <p:ph type="title"/>
          </p:nvPr>
        </p:nvSpPr>
        <p:spPr/>
        <p:txBody>
          <a:bodyPr/>
          <a:lstStyle/>
          <a:p>
            <a:r>
              <a:rPr lang="en-US" dirty="0"/>
              <a:t>Since Initial Stakeholder Comments</a:t>
            </a:r>
          </a:p>
        </p:txBody>
      </p:sp>
      <p:sp>
        <p:nvSpPr>
          <p:cNvPr id="5" name="Content Placeholder 4">
            <a:extLst>
              <a:ext uri="{FF2B5EF4-FFF2-40B4-BE49-F238E27FC236}">
                <a16:creationId xmlns:a16="http://schemas.microsoft.com/office/drawing/2014/main" id="{B683E43C-E440-4CE6-A906-DE72F954243D}"/>
              </a:ext>
            </a:extLst>
          </p:cNvPr>
          <p:cNvSpPr>
            <a:spLocks noGrp="1"/>
          </p:cNvSpPr>
          <p:nvPr>
            <p:ph idx="1"/>
          </p:nvPr>
        </p:nvSpPr>
        <p:spPr/>
        <p:txBody>
          <a:bodyPr/>
          <a:lstStyle/>
          <a:p>
            <a:pPr marL="0" indent="0">
              <a:buNone/>
            </a:pPr>
            <a:r>
              <a:rPr lang="en-US" dirty="0"/>
              <a:t>Major changes:</a:t>
            </a:r>
          </a:p>
          <a:p>
            <a:pPr marL="914400" lvl="1" indent="-457200">
              <a:buFont typeface="+mj-lt"/>
              <a:buAutoNum type="arabicPeriod"/>
            </a:pPr>
            <a:r>
              <a:rPr lang="en-US" dirty="0"/>
              <a:t>Imposed maximum spill limits on most plants to not be violated for economic purposes</a:t>
            </a:r>
          </a:p>
          <a:p>
            <a:pPr lvl="2"/>
            <a:r>
              <a:rPr lang="en-US" dirty="0"/>
              <a:t>Based on physical limits in most cases and operations where available</a:t>
            </a:r>
          </a:p>
          <a:p>
            <a:pPr marL="914400" lvl="1" indent="-457200">
              <a:buFont typeface="+mj-lt"/>
              <a:buAutoNum type="arabicPeriod"/>
            </a:pPr>
            <a:r>
              <a:rPr lang="en-US" dirty="0"/>
              <a:t>Modified penalties on some plant constraints</a:t>
            </a:r>
          </a:p>
          <a:p>
            <a:pPr marL="914400" lvl="1" indent="-457200">
              <a:buFont typeface="+mj-lt"/>
              <a:buAutoNum type="arabicPeriod"/>
            </a:pPr>
            <a:r>
              <a:rPr lang="en-US" dirty="0"/>
              <a:t>PSR fixed model to override inconsistencies between hourly discharge rate penalties and target storage to ensure water balance</a:t>
            </a:r>
          </a:p>
          <a:p>
            <a:pPr marL="914400" lvl="1" indent="-457200">
              <a:buFont typeface="+mj-lt"/>
              <a:buAutoNum type="arabicPeriod"/>
            </a:pPr>
            <a:r>
              <a:rPr lang="en-US" dirty="0"/>
              <a:t>Tightened target storage tolerance on Mica and Dworshak</a:t>
            </a:r>
          </a:p>
          <a:p>
            <a:pPr marL="914400" lvl="1" indent="-457200">
              <a:buFont typeface="+mj-lt"/>
              <a:buAutoNum type="arabicPeriod"/>
            </a:pPr>
            <a:r>
              <a:rPr lang="en-US" dirty="0"/>
              <a:t>Increased Mica useable storage to better align with HYDSIM per hydro experts</a:t>
            </a:r>
          </a:p>
          <a:p>
            <a:pPr marL="914400" lvl="1" indent="-457200">
              <a:buFont typeface="+mj-lt"/>
              <a:buAutoNum type="arabicPeriod"/>
            </a:pPr>
            <a:r>
              <a:rPr lang="en-US" dirty="0"/>
              <a:t>Moved from average H/K to H/K tables for many reservoirs.</a:t>
            </a:r>
          </a:p>
        </p:txBody>
      </p:sp>
    </p:spTree>
    <p:extLst>
      <p:ext uri="{BB962C8B-B14F-4D97-AF65-F5344CB8AC3E}">
        <p14:creationId xmlns:p14="http://schemas.microsoft.com/office/powerpoint/2010/main" val="226477571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635EE7-628B-456E-808F-E6662DD5125E}"/>
              </a:ext>
            </a:extLst>
          </p:cNvPr>
          <p:cNvSpPr>
            <a:spLocks noGrp="1"/>
          </p:cNvSpPr>
          <p:nvPr>
            <p:ph type="title"/>
          </p:nvPr>
        </p:nvSpPr>
        <p:spPr/>
        <p:txBody>
          <a:bodyPr/>
          <a:lstStyle/>
          <a:p>
            <a:r>
              <a:rPr lang="en-US" dirty="0"/>
              <a:t>Next Steps</a:t>
            </a:r>
          </a:p>
        </p:txBody>
      </p:sp>
      <p:sp>
        <p:nvSpPr>
          <p:cNvPr id="6" name="Content Placeholder 5">
            <a:extLst>
              <a:ext uri="{FF2B5EF4-FFF2-40B4-BE49-F238E27FC236}">
                <a16:creationId xmlns:a16="http://schemas.microsoft.com/office/drawing/2014/main" id="{0FF67BDB-C284-4B0F-85AE-FD3CED7FD8CB}"/>
              </a:ext>
            </a:extLst>
          </p:cNvPr>
          <p:cNvSpPr>
            <a:spLocks noGrp="1"/>
          </p:cNvSpPr>
          <p:nvPr>
            <p:ph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Incorporate stakeholder feedback, if and as possible</a:t>
            </a:r>
          </a:p>
          <a:p>
            <a:pPr marL="0" marR="0">
              <a:spcBef>
                <a:spcPts val="0"/>
              </a:spcBef>
              <a:spcAft>
                <a:spcPts val="0"/>
              </a:spcAft>
            </a:pPr>
            <a:endParaRPr lang="en-US" sz="1800" dirty="0">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Investigate whether storage versus elevation table needs more data points (or different datapoints)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Update MOP constraints on Lower Granite to estimate the variable flow floor modifying MOP range (look at min flow constraint at Dworshak and modify floor on MOP)</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Remove MOP constraints on McNary, The Dalles, Bonneville, return to normal operating range year round</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Check MOP effective date ranges per the Biological Assessment (some dates seem slightly off)</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Return to normal operating storage on John Day when MOP not in effect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Investigate whether updated MOP on above plants effects operating range on Chief Joe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Increase priority of constraint and modify modeling to better enforce min outflows at Priest rapids and Bonneville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Investigate implementation of </a:t>
            </a:r>
            <a:r>
              <a:rPr lang="en-US" sz="1800" dirty="0" err="1">
                <a:effectLst/>
                <a:latin typeface="Calibri" panose="020F0502020204030204" pitchFamily="34" charset="0"/>
                <a:ea typeface="Calibri" panose="020F0502020204030204" pitchFamily="34" charset="0"/>
              </a:rPr>
              <a:t>Noxon</a:t>
            </a:r>
            <a:r>
              <a:rPr lang="en-US" sz="1800" dirty="0">
                <a:effectLst/>
                <a:latin typeface="Calibri" panose="020F0502020204030204" pitchFamily="34" charset="0"/>
                <a:ea typeface="Calibri" panose="020F0502020204030204" pitchFamily="34" charset="0"/>
              </a:rPr>
              <a:t> forebay elevation ramp limitation modeled as a discharge rate (more movement in redeveloped GENESYS than we would expect)</a:t>
            </a:r>
          </a:p>
          <a:p>
            <a:endParaRPr lang="en-US" dirty="0"/>
          </a:p>
        </p:txBody>
      </p:sp>
    </p:spTree>
    <p:extLst>
      <p:ext uri="{BB962C8B-B14F-4D97-AF65-F5344CB8AC3E}">
        <p14:creationId xmlns:p14="http://schemas.microsoft.com/office/powerpoint/2010/main" val="212702019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C2C5FB-958D-4F44-BE84-627636764985}"/>
              </a:ext>
            </a:extLst>
          </p:cNvPr>
          <p:cNvSpPr>
            <a:spLocks noGrp="1"/>
          </p:cNvSpPr>
          <p:nvPr>
            <p:ph type="title"/>
          </p:nvPr>
        </p:nvSpPr>
        <p:spPr>
          <a:xfrm>
            <a:off x="2152650" y="721896"/>
            <a:ext cx="7886700" cy="3564354"/>
          </a:xfrm>
        </p:spPr>
        <p:txBody>
          <a:bodyPr>
            <a:normAutofit/>
          </a:bodyPr>
          <a:lstStyle/>
          <a:p>
            <a:pPr algn="ctr"/>
            <a:r>
              <a:rPr lang="en-US" dirty="0">
                <a:solidFill>
                  <a:srgbClr val="0070C0"/>
                </a:solidFill>
              </a:rPr>
              <a:t>Comparisons between GENESYS and Historical Data</a:t>
            </a:r>
            <a:endParaRPr lang="en-US" sz="3600" dirty="0">
              <a:solidFill>
                <a:srgbClr val="0070C0"/>
              </a:solidFill>
            </a:endParaRPr>
          </a:p>
        </p:txBody>
      </p:sp>
      <p:sp>
        <p:nvSpPr>
          <p:cNvPr id="5" name="Text Placeholder 4">
            <a:extLst>
              <a:ext uri="{FF2B5EF4-FFF2-40B4-BE49-F238E27FC236}">
                <a16:creationId xmlns:a16="http://schemas.microsoft.com/office/drawing/2014/main" id="{983E98E3-A6A5-4726-8305-C38409288E25}"/>
              </a:ext>
            </a:extLst>
          </p:cNvPr>
          <p:cNvSpPr>
            <a:spLocks noGrp="1"/>
          </p:cNvSpPr>
          <p:nvPr>
            <p:ph type="body" idx="1"/>
          </p:nvPr>
        </p:nvSpPr>
        <p:spPr>
          <a:xfrm>
            <a:off x="2152650" y="4286251"/>
            <a:ext cx="7886700" cy="600075"/>
          </a:xfrm>
        </p:spPr>
        <p:txBody>
          <a:bodyPr/>
          <a:lstStyle/>
          <a:p>
            <a:pPr algn="ctr"/>
            <a:r>
              <a:rPr lang="en-US" dirty="0">
                <a:solidFill>
                  <a:srgbClr val="0070C0"/>
                </a:solidFill>
              </a:rPr>
              <a:t>August 4 – 6, 2021</a:t>
            </a:r>
          </a:p>
        </p:txBody>
      </p:sp>
    </p:spTree>
    <p:extLst>
      <p:ext uri="{BB962C8B-B14F-4D97-AF65-F5344CB8AC3E}">
        <p14:creationId xmlns:p14="http://schemas.microsoft.com/office/powerpoint/2010/main" val="85871024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AFF7-6326-4547-A634-2F2F7F4B104F}"/>
              </a:ext>
            </a:extLst>
          </p:cNvPr>
          <p:cNvSpPr>
            <a:spLocks noGrp="1"/>
          </p:cNvSpPr>
          <p:nvPr>
            <p:ph type="title"/>
          </p:nvPr>
        </p:nvSpPr>
        <p:spPr/>
        <p:txBody>
          <a:bodyPr/>
          <a:lstStyle/>
          <a:p>
            <a:r>
              <a:rPr lang="en-US" dirty="0">
                <a:solidFill>
                  <a:srgbClr val="0070C0"/>
                </a:solidFill>
              </a:rPr>
              <a:t>Extras</a:t>
            </a:r>
          </a:p>
        </p:txBody>
      </p:sp>
      <p:sp>
        <p:nvSpPr>
          <p:cNvPr id="3" name="Text Placeholder 2">
            <a:extLst>
              <a:ext uri="{FF2B5EF4-FFF2-40B4-BE49-F238E27FC236}">
                <a16:creationId xmlns:a16="http://schemas.microsoft.com/office/drawing/2014/main" id="{BCDC578B-DB54-4D95-8388-95A079E622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725074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Chief Joseph</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255</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3CA286B2-0371-4EBF-A565-21A31A9E0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01515404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Rock Island</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256</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72984010-3BC6-4654-B991-20AE48789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500609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Redeveloped GENESYS (I)</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668994" y="1129039"/>
            <a:ext cx="8854010" cy="5343137"/>
          </a:xfrm>
        </p:spPr>
        <p:txBody>
          <a:bodyPr>
            <a:noAutofit/>
          </a:bodyPr>
          <a:lstStyle/>
          <a:p>
            <a:pPr marL="0" indent="0">
              <a:lnSpc>
                <a:spcPct val="100000"/>
              </a:lnSpc>
              <a:buNone/>
            </a:pPr>
            <a:endParaRPr lang="en-US" sz="1000" dirty="0">
              <a:solidFill>
                <a:srgbClr val="0070C0"/>
              </a:solidFill>
            </a:endParaRPr>
          </a:p>
          <a:p>
            <a:pPr>
              <a:lnSpc>
                <a:spcPct val="100000"/>
              </a:lnSpc>
              <a:buFont typeface="Wingdings" panose="05000000000000000000" pitchFamily="2" charset="2"/>
              <a:buChar char="§"/>
            </a:pPr>
            <a:r>
              <a:rPr lang="en-US" dirty="0">
                <a:solidFill>
                  <a:srgbClr val="0070C0"/>
                </a:solidFill>
              </a:rPr>
              <a:t>These </a:t>
            </a:r>
            <a:r>
              <a:rPr lang="en-US" i="1" dirty="0">
                <a:solidFill>
                  <a:schemeClr val="accent2"/>
                </a:solidFill>
              </a:rPr>
              <a:t>14 end-of-period </a:t>
            </a:r>
            <a:r>
              <a:rPr lang="en-US" dirty="0">
                <a:solidFill>
                  <a:srgbClr val="0070C0"/>
                </a:solidFill>
              </a:rPr>
              <a:t>HYDSIM storages are interpolated into </a:t>
            </a:r>
            <a:r>
              <a:rPr lang="en-US" i="1" dirty="0">
                <a:solidFill>
                  <a:schemeClr val="accent2"/>
                </a:solidFill>
              </a:rPr>
              <a:t>weekly time-steps </a:t>
            </a:r>
            <a:r>
              <a:rPr lang="en-US" dirty="0">
                <a:solidFill>
                  <a:srgbClr val="0070C0"/>
                </a:solidFill>
              </a:rPr>
              <a:t>to regulate the GENESYS weekly reservoir storages</a:t>
            </a:r>
          </a:p>
          <a:p>
            <a:pPr>
              <a:lnSpc>
                <a:spcPct val="100000"/>
              </a:lnSpc>
              <a:buFont typeface="Wingdings" panose="05000000000000000000" pitchFamily="2" charset="2"/>
              <a:buChar char="§"/>
            </a:pPr>
            <a:endParaRPr lang="en-US" dirty="0">
              <a:solidFill>
                <a:srgbClr val="0070C0"/>
              </a:solidFill>
            </a:endParaRPr>
          </a:p>
          <a:p>
            <a:pPr>
              <a:lnSpc>
                <a:spcPct val="100000"/>
              </a:lnSpc>
              <a:buFont typeface="Wingdings" panose="05000000000000000000" pitchFamily="2" charset="2"/>
              <a:buChar char="§"/>
            </a:pPr>
            <a:r>
              <a:rPr lang="en-US" dirty="0">
                <a:solidFill>
                  <a:srgbClr val="0070C0"/>
                </a:solidFill>
              </a:rPr>
              <a:t>For the weekly time-steps, the GENESYS reservoir regulations should also satisfy the same constraints as HYDSIM</a:t>
            </a:r>
            <a:r>
              <a:rPr lang="en-US" dirty="0">
                <a:solidFill>
                  <a:schemeClr val="accent2"/>
                </a:solidFill>
              </a:rPr>
              <a:t> </a:t>
            </a:r>
          </a:p>
          <a:p>
            <a:pPr>
              <a:lnSpc>
                <a:spcPct val="100000"/>
              </a:lnSpc>
              <a:buFont typeface="Wingdings" panose="05000000000000000000" pitchFamily="2" charset="2"/>
              <a:buChar char="§"/>
            </a:pPr>
            <a:endParaRPr lang="en-US" dirty="0">
              <a:solidFill>
                <a:schemeClr val="accent2"/>
              </a:solidFill>
            </a:endParaRPr>
          </a:p>
          <a:p>
            <a:pPr>
              <a:lnSpc>
                <a:spcPct val="100000"/>
              </a:lnSpc>
              <a:buFont typeface="Wingdings" panose="05000000000000000000" pitchFamily="2" charset="2"/>
              <a:buChar char="§"/>
            </a:pPr>
            <a:r>
              <a:rPr lang="en-US" dirty="0">
                <a:solidFill>
                  <a:srgbClr val="0070C0"/>
                </a:solidFill>
              </a:rPr>
              <a:t>However, there are also some deviations from following HYDSIM</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26</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1395656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E9C3-23FA-42CE-A79C-D569305C4C78}"/>
              </a:ext>
            </a:extLst>
          </p:cNvPr>
          <p:cNvSpPr>
            <a:spLocks noGrp="1"/>
          </p:cNvSpPr>
          <p:nvPr>
            <p:ph type="title"/>
          </p:nvPr>
        </p:nvSpPr>
        <p:spPr>
          <a:xfrm>
            <a:off x="1524001" y="30280"/>
            <a:ext cx="9143999" cy="1325563"/>
          </a:xfrm>
        </p:spPr>
        <p:txBody>
          <a:bodyPr>
            <a:normAutofit/>
          </a:bodyPr>
          <a:lstStyle/>
          <a:p>
            <a:r>
              <a:rPr lang="en-US" sz="3600" dirty="0">
                <a:solidFill>
                  <a:srgbClr val="0070C0"/>
                </a:solidFill>
              </a:rPr>
              <a:t>GENESYS (II)</a:t>
            </a:r>
            <a:endParaRPr lang="en-US" sz="2800" dirty="0">
              <a:solidFill>
                <a:srgbClr val="0070C0"/>
              </a:solidFill>
            </a:endParaRPr>
          </a:p>
        </p:txBody>
      </p:sp>
      <p:sp>
        <p:nvSpPr>
          <p:cNvPr id="4" name="Slide Number Placeholder 3">
            <a:extLst>
              <a:ext uri="{FF2B5EF4-FFF2-40B4-BE49-F238E27FC236}">
                <a16:creationId xmlns:a16="http://schemas.microsoft.com/office/drawing/2014/main" id="{B60C53E3-D707-4275-A602-893780F71197}"/>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27</a:t>
            </a:fld>
            <a:endParaRPr lang="en-US" dirty="0">
              <a:solidFill>
                <a:srgbClr val="000000">
                  <a:tint val="75000"/>
                </a:srgbClr>
              </a:solidFill>
            </a:endParaRPr>
          </a:p>
        </p:txBody>
      </p:sp>
      <p:sp>
        <p:nvSpPr>
          <p:cNvPr id="9" name="TextBox 8">
            <a:extLst>
              <a:ext uri="{FF2B5EF4-FFF2-40B4-BE49-F238E27FC236}">
                <a16:creationId xmlns:a16="http://schemas.microsoft.com/office/drawing/2014/main" id="{36854BDA-3EB8-4621-A071-22671E343E20}"/>
              </a:ext>
            </a:extLst>
          </p:cNvPr>
          <p:cNvSpPr txBox="1"/>
          <p:nvPr/>
        </p:nvSpPr>
        <p:spPr>
          <a:xfrm>
            <a:off x="3836366" y="1003176"/>
            <a:ext cx="1642370" cy="369332"/>
          </a:xfrm>
          <a:prstGeom prst="rect">
            <a:avLst/>
          </a:prstGeom>
          <a:noFill/>
        </p:spPr>
        <p:txBody>
          <a:bodyPr wrap="square" rtlCol="0">
            <a:spAutoFit/>
          </a:bodyPr>
          <a:lstStyle/>
          <a:p>
            <a:r>
              <a:rPr lang="en-US" i="1" dirty="0"/>
              <a:t>U.S. Projects</a:t>
            </a:r>
          </a:p>
        </p:txBody>
      </p:sp>
      <p:sp>
        <p:nvSpPr>
          <p:cNvPr id="12" name="TextBox 11">
            <a:extLst>
              <a:ext uri="{FF2B5EF4-FFF2-40B4-BE49-F238E27FC236}">
                <a16:creationId xmlns:a16="http://schemas.microsoft.com/office/drawing/2014/main" id="{7CD61694-1BFF-41D9-A833-7177E80F9DF5}"/>
              </a:ext>
            </a:extLst>
          </p:cNvPr>
          <p:cNvSpPr txBox="1"/>
          <p:nvPr/>
        </p:nvSpPr>
        <p:spPr>
          <a:xfrm>
            <a:off x="7791101" y="986511"/>
            <a:ext cx="2414724" cy="369332"/>
          </a:xfrm>
          <a:prstGeom prst="rect">
            <a:avLst/>
          </a:prstGeom>
          <a:noFill/>
        </p:spPr>
        <p:txBody>
          <a:bodyPr wrap="square" rtlCol="0">
            <a:spAutoFit/>
          </a:bodyPr>
          <a:lstStyle/>
          <a:p>
            <a:r>
              <a:rPr lang="en-US" i="1" dirty="0"/>
              <a:t>Canadian Projects</a:t>
            </a:r>
          </a:p>
        </p:txBody>
      </p:sp>
      <p:pic>
        <p:nvPicPr>
          <p:cNvPr id="5" name="Picture 4">
            <a:extLst>
              <a:ext uri="{FF2B5EF4-FFF2-40B4-BE49-F238E27FC236}">
                <a16:creationId xmlns:a16="http://schemas.microsoft.com/office/drawing/2014/main" id="{E25DC5FD-2F57-4B09-A2FE-7DAD4101C99C}"/>
              </a:ext>
            </a:extLst>
          </p:cNvPr>
          <p:cNvPicPr>
            <a:picLocks noChangeAspect="1"/>
          </p:cNvPicPr>
          <p:nvPr/>
        </p:nvPicPr>
        <p:blipFill>
          <a:blip r:embed="rId2"/>
          <a:stretch>
            <a:fillRect/>
          </a:stretch>
        </p:blipFill>
        <p:spPr>
          <a:xfrm>
            <a:off x="7000174" y="1355842"/>
            <a:ext cx="3592415" cy="1500481"/>
          </a:xfrm>
          <a:prstGeom prst="rect">
            <a:avLst/>
          </a:prstGeom>
        </p:spPr>
      </p:pic>
      <p:sp>
        <p:nvSpPr>
          <p:cNvPr id="6" name="TextBox 5">
            <a:extLst>
              <a:ext uri="{FF2B5EF4-FFF2-40B4-BE49-F238E27FC236}">
                <a16:creationId xmlns:a16="http://schemas.microsoft.com/office/drawing/2014/main" id="{72E7241D-6422-468B-B568-7B2EF7A45AF8}"/>
              </a:ext>
            </a:extLst>
          </p:cNvPr>
          <p:cNvSpPr txBox="1"/>
          <p:nvPr/>
        </p:nvSpPr>
        <p:spPr>
          <a:xfrm>
            <a:off x="7123523" y="3648174"/>
            <a:ext cx="3469065" cy="2031325"/>
          </a:xfrm>
          <a:prstGeom prst="rect">
            <a:avLst/>
          </a:prstGeom>
          <a:noFill/>
        </p:spPr>
        <p:txBody>
          <a:bodyPr wrap="square" rtlCol="0">
            <a:spAutoFit/>
          </a:bodyPr>
          <a:lstStyle/>
          <a:p>
            <a:pPr marL="285750" indent="-285750">
              <a:buFont typeface="Wingdings" panose="05000000000000000000" pitchFamily="2" charset="2"/>
              <a:buChar char="§"/>
            </a:pPr>
            <a:r>
              <a:rPr lang="en-US" i="1" dirty="0">
                <a:solidFill>
                  <a:schemeClr val="accent2"/>
                </a:solidFill>
              </a:rPr>
              <a:t>HYDSIM run-of-river projects become Redeveloped GENESYS reservoirs</a:t>
            </a:r>
          </a:p>
          <a:p>
            <a:pPr marL="285750" indent="-285750">
              <a:buFont typeface="Wingdings" panose="05000000000000000000" pitchFamily="2" charset="2"/>
              <a:buChar char="§"/>
            </a:pPr>
            <a:endParaRPr lang="en-US" i="1" dirty="0">
              <a:solidFill>
                <a:schemeClr val="accent2"/>
              </a:solidFill>
            </a:endParaRPr>
          </a:p>
          <a:p>
            <a:pPr marL="285750" indent="-285750">
              <a:buFont typeface="Wingdings" panose="05000000000000000000" pitchFamily="2" charset="2"/>
              <a:buChar char="§"/>
            </a:pPr>
            <a:r>
              <a:rPr lang="en-US" i="1" dirty="0">
                <a:solidFill>
                  <a:srgbClr val="F46CD7"/>
                </a:solidFill>
              </a:rPr>
              <a:t>Redeveloped GENESYS has different regulations for these reservoirs</a:t>
            </a:r>
          </a:p>
        </p:txBody>
      </p:sp>
      <p:pic>
        <p:nvPicPr>
          <p:cNvPr id="7" name="Picture 6">
            <a:extLst>
              <a:ext uri="{FF2B5EF4-FFF2-40B4-BE49-F238E27FC236}">
                <a16:creationId xmlns:a16="http://schemas.microsoft.com/office/drawing/2014/main" id="{C2A1F880-6406-4288-9EA7-71405C2E1BE8}"/>
              </a:ext>
            </a:extLst>
          </p:cNvPr>
          <p:cNvPicPr>
            <a:picLocks noChangeAspect="1"/>
          </p:cNvPicPr>
          <p:nvPr/>
        </p:nvPicPr>
        <p:blipFill>
          <a:blip r:embed="rId3"/>
          <a:stretch>
            <a:fillRect/>
          </a:stretch>
        </p:blipFill>
        <p:spPr>
          <a:xfrm>
            <a:off x="2966987" y="1352537"/>
            <a:ext cx="3752623" cy="5475184"/>
          </a:xfrm>
          <a:prstGeom prst="rect">
            <a:avLst/>
          </a:prstGeom>
        </p:spPr>
      </p:pic>
    </p:spTree>
    <p:extLst>
      <p:ext uri="{BB962C8B-B14F-4D97-AF65-F5344CB8AC3E}">
        <p14:creationId xmlns:p14="http://schemas.microsoft.com/office/powerpoint/2010/main" val="3281556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Properties of the 3 Selected Climate Scenarios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1397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Climate Scenarios vs Historical Data</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795901" y="1275231"/>
            <a:ext cx="8732939" cy="5184228"/>
          </a:xfrm>
        </p:spPr>
        <p:txBody>
          <a:bodyPr>
            <a:noAutofit/>
          </a:bodyPr>
          <a:lstStyle/>
          <a:p>
            <a:pPr>
              <a:lnSpc>
                <a:spcPct val="100000"/>
              </a:lnSpc>
              <a:buFont typeface="Wingdings" panose="05000000000000000000" pitchFamily="2" charset="2"/>
              <a:buChar char="§"/>
            </a:pPr>
            <a:r>
              <a:rPr lang="en-US" dirty="0">
                <a:solidFill>
                  <a:srgbClr val="0070C0"/>
                </a:solidFill>
              </a:rPr>
              <a:t>From the RMJOC report:</a:t>
            </a:r>
          </a:p>
          <a:p>
            <a:pPr>
              <a:lnSpc>
                <a:spcPct val="100000"/>
              </a:lnSpc>
              <a:buFont typeface="Wingdings" panose="05000000000000000000" pitchFamily="2" charset="2"/>
              <a:buChar char="§"/>
            </a:pPr>
            <a:endParaRPr lang="en-US" sz="1000" dirty="0">
              <a:solidFill>
                <a:srgbClr val="0070C0"/>
              </a:solidFill>
            </a:endParaRPr>
          </a:p>
          <a:p>
            <a:pPr lvl="1">
              <a:lnSpc>
                <a:spcPct val="100000"/>
              </a:lnSpc>
              <a:buFont typeface="Wingdings" panose="05000000000000000000" pitchFamily="2" charset="2"/>
              <a:buChar char="§"/>
            </a:pPr>
            <a:r>
              <a:rPr lang="en-US" i="1" dirty="0">
                <a:solidFill>
                  <a:srgbClr val="0070C0"/>
                </a:solidFill>
              </a:rPr>
              <a:t>Temperatures have already warmed about 1.5°F in the region since the 1970s. </a:t>
            </a:r>
          </a:p>
          <a:p>
            <a:pPr lvl="1">
              <a:lnSpc>
                <a:spcPct val="100000"/>
              </a:lnSpc>
              <a:buFont typeface="Wingdings" panose="05000000000000000000" pitchFamily="2" charset="2"/>
              <a:buChar char="§"/>
            </a:pPr>
            <a:endParaRPr lang="en-US" sz="500" i="1" dirty="0">
              <a:solidFill>
                <a:srgbClr val="0070C0"/>
              </a:solidFill>
            </a:endParaRPr>
          </a:p>
          <a:p>
            <a:pPr lvl="1">
              <a:lnSpc>
                <a:spcPct val="100000"/>
              </a:lnSpc>
              <a:buFont typeface="Wingdings" panose="05000000000000000000" pitchFamily="2" charset="2"/>
              <a:buChar char="§"/>
            </a:pPr>
            <a:r>
              <a:rPr lang="en-US" i="1" dirty="0">
                <a:solidFill>
                  <a:srgbClr val="0070C0"/>
                </a:solidFill>
              </a:rPr>
              <a:t>They are expected to warm another 1 to 4°F by the 2030s (2020 to 2049).</a:t>
            </a:r>
            <a:endParaRPr lang="en-US" dirty="0">
              <a:solidFill>
                <a:srgbClr val="0070C0"/>
              </a:solidFill>
            </a:endParaRPr>
          </a:p>
          <a:p>
            <a:pPr marL="457200" lvl="1" indent="0">
              <a:lnSpc>
                <a:spcPct val="100000"/>
              </a:lnSpc>
              <a:buNone/>
            </a:pPr>
            <a:endParaRPr lang="en-US" sz="1000" dirty="0">
              <a:solidFill>
                <a:srgbClr val="0070C0"/>
              </a:solidFill>
            </a:endParaRPr>
          </a:p>
          <a:p>
            <a:pPr lvl="1">
              <a:lnSpc>
                <a:spcPct val="100000"/>
              </a:lnSpc>
              <a:buFont typeface="Wingdings" panose="05000000000000000000" pitchFamily="2" charset="2"/>
              <a:buChar char="§"/>
            </a:pPr>
            <a:r>
              <a:rPr lang="en-US" i="1" dirty="0">
                <a:solidFill>
                  <a:srgbClr val="0070C0"/>
                </a:solidFill>
              </a:rPr>
              <a:t>Future precipitation trends are more uncertain, but a general upward trend is likely for the rest of the 21st century, particularly in the winter months. </a:t>
            </a:r>
          </a:p>
          <a:p>
            <a:pPr lvl="1">
              <a:lnSpc>
                <a:spcPct val="100000"/>
              </a:lnSpc>
              <a:buFont typeface="Wingdings" panose="05000000000000000000" pitchFamily="2" charset="2"/>
              <a:buChar char="§"/>
            </a:pPr>
            <a:endParaRPr lang="en-US" sz="800" i="1" dirty="0">
              <a:solidFill>
                <a:srgbClr val="0070C0"/>
              </a:solidFill>
            </a:endParaRPr>
          </a:p>
          <a:p>
            <a:pPr lvl="1">
              <a:lnSpc>
                <a:spcPct val="100000"/>
              </a:lnSpc>
              <a:buFont typeface="Wingdings" panose="05000000000000000000" pitchFamily="2" charset="2"/>
              <a:buChar char="§"/>
            </a:pPr>
            <a:r>
              <a:rPr lang="en-US" i="1" dirty="0">
                <a:solidFill>
                  <a:srgbClr val="0070C0"/>
                </a:solidFill>
              </a:rPr>
              <a:t>Already dry summer months could become drier.</a:t>
            </a:r>
          </a:p>
          <a:p>
            <a:pPr lvl="1">
              <a:lnSpc>
                <a:spcPct val="100000"/>
              </a:lnSpc>
              <a:buFont typeface="Wingdings" panose="05000000000000000000" pitchFamily="2" charset="2"/>
              <a:buChar char="§"/>
            </a:pPr>
            <a:endParaRPr lang="en-US" sz="200" i="1" dirty="0">
              <a:solidFill>
                <a:srgbClr val="0070C0"/>
              </a:solidFill>
            </a:endParaRPr>
          </a:p>
          <a:p>
            <a:pPr lvl="1">
              <a:lnSpc>
                <a:spcPct val="100000"/>
              </a:lnSpc>
              <a:buFont typeface="Wingdings" panose="05000000000000000000" pitchFamily="2" charset="2"/>
              <a:buChar char="§"/>
            </a:pPr>
            <a:r>
              <a:rPr lang="en-US" i="1" dirty="0">
                <a:solidFill>
                  <a:srgbClr val="0070C0"/>
                </a:solidFill>
              </a:rPr>
              <a:t>By the 2030s higher average fall and winter flows, earlier peak   	spring runoff, and longer periods of low summer flows are very 	  likely. </a:t>
            </a:r>
            <a:endParaRPr lang="en-US" dirty="0">
              <a:solidFill>
                <a:srgbClr val="0070C0"/>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29</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140081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EB86-7447-4962-8289-4A828C7885B4}"/>
              </a:ext>
            </a:extLst>
          </p:cNvPr>
          <p:cNvSpPr>
            <a:spLocks noGrp="1"/>
          </p:cNvSpPr>
          <p:nvPr>
            <p:ph type="title"/>
          </p:nvPr>
        </p:nvSpPr>
        <p:spPr/>
        <p:txBody>
          <a:bodyPr/>
          <a:lstStyle/>
          <a:p>
            <a:r>
              <a:rPr lang="en-US" dirty="0"/>
              <a:t>Planned Timing for Each Day</a:t>
            </a:r>
          </a:p>
        </p:txBody>
      </p:sp>
      <p:sp>
        <p:nvSpPr>
          <p:cNvPr id="3" name="Content Placeholder 2">
            <a:extLst>
              <a:ext uri="{FF2B5EF4-FFF2-40B4-BE49-F238E27FC236}">
                <a16:creationId xmlns:a16="http://schemas.microsoft.com/office/drawing/2014/main" id="{097AB9C0-92A9-48AE-BB8D-D8DDD8658CAF}"/>
              </a:ext>
            </a:extLst>
          </p:cNvPr>
          <p:cNvSpPr>
            <a:spLocks noGrp="1"/>
          </p:cNvSpPr>
          <p:nvPr>
            <p:ph idx="1"/>
          </p:nvPr>
        </p:nvSpPr>
        <p:spPr/>
        <p:txBody>
          <a:bodyPr/>
          <a:lstStyle/>
          <a:p>
            <a:pPr marL="0" indent="0">
              <a:buNone/>
            </a:pPr>
            <a:r>
              <a:rPr lang="en-US" dirty="0"/>
              <a:t>9:00 am – 9:15 am: 		Introduction</a:t>
            </a:r>
          </a:p>
          <a:p>
            <a:pPr marL="0" indent="0">
              <a:buNone/>
            </a:pPr>
            <a:r>
              <a:rPr lang="en-US" dirty="0"/>
              <a:t>9:15 am – 10:30 am: 	Work Session 1</a:t>
            </a:r>
          </a:p>
          <a:p>
            <a:pPr marL="0" indent="0">
              <a:buNone/>
            </a:pPr>
            <a:r>
              <a:rPr lang="en-US" dirty="0"/>
              <a:t>10:30 am – 10:45 am: 	Break</a:t>
            </a:r>
          </a:p>
          <a:p>
            <a:pPr marL="0" indent="0">
              <a:buNone/>
            </a:pPr>
            <a:r>
              <a:rPr lang="en-US" dirty="0"/>
              <a:t>10:45 am– 12:00 pm:	Work Session 2</a:t>
            </a:r>
          </a:p>
          <a:p>
            <a:pPr marL="0" indent="0">
              <a:buNone/>
            </a:pPr>
            <a:r>
              <a:rPr lang="en-US" dirty="0"/>
              <a:t>12:00 pm – 12:45 pm:	Lunch</a:t>
            </a:r>
          </a:p>
          <a:p>
            <a:pPr marL="0" indent="0">
              <a:buNone/>
            </a:pPr>
            <a:r>
              <a:rPr lang="en-US" dirty="0"/>
              <a:t>12:45 pm – 2:00 pm: 	Work Session 3</a:t>
            </a:r>
          </a:p>
          <a:p>
            <a:pPr marL="0" indent="0">
              <a:buNone/>
            </a:pPr>
            <a:r>
              <a:rPr lang="en-US" dirty="0"/>
              <a:t>2:00 pm – 2:15 pm: 		Break</a:t>
            </a:r>
          </a:p>
          <a:p>
            <a:pPr marL="0" indent="0">
              <a:buNone/>
            </a:pPr>
            <a:r>
              <a:rPr lang="en-US" dirty="0"/>
              <a:t>2:15 pm – 3:30 pm:		Work Session 4</a:t>
            </a:r>
          </a:p>
          <a:p>
            <a:pPr marL="0" indent="0">
              <a:buNone/>
            </a:pPr>
            <a:endParaRPr lang="en-US" dirty="0"/>
          </a:p>
        </p:txBody>
      </p:sp>
      <p:sp>
        <p:nvSpPr>
          <p:cNvPr id="4" name="Slide Number Placeholder 3">
            <a:extLst>
              <a:ext uri="{FF2B5EF4-FFF2-40B4-BE49-F238E27FC236}">
                <a16:creationId xmlns:a16="http://schemas.microsoft.com/office/drawing/2014/main" id="{75F7F026-C337-4A17-A93B-A7E731C6D49D}"/>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3</a:t>
            </a:fld>
            <a:endParaRPr lang="en-US" dirty="0">
              <a:solidFill>
                <a:srgbClr val="000000">
                  <a:tint val="75000"/>
                </a:srgbClr>
              </a:solidFill>
            </a:endParaRPr>
          </a:p>
        </p:txBody>
      </p:sp>
    </p:spTree>
    <p:extLst>
      <p:ext uri="{BB962C8B-B14F-4D97-AF65-F5344CB8AC3E}">
        <p14:creationId xmlns:p14="http://schemas.microsoft.com/office/powerpoint/2010/main" val="3671498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The Box-and-Whiskers Plot</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30</a:t>
            </a:fld>
            <a:endParaRPr lang="en-US" dirty="0">
              <a:solidFill>
                <a:srgbClr val="000000">
                  <a:tint val="75000"/>
                </a:srgbClr>
              </a:solidFill>
              <a:latin typeface="Trebuchet MS" panose="020B0603020202020204"/>
            </a:endParaRPr>
          </a:p>
        </p:txBody>
      </p:sp>
      <p:pic>
        <p:nvPicPr>
          <p:cNvPr id="7" name="Picture 6">
            <a:extLst>
              <a:ext uri="{FF2B5EF4-FFF2-40B4-BE49-F238E27FC236}">
                <a16:creationId xmlns:a16="http://schemas.microsoft.com/office/drawing/2014/main" id="{0B29C944-007B-4B34-8BBE-1285C53D3D9F}"/>
              </a:ext>
            </a:extLst>
          </p:cNvPr>
          <p:cNvPicPr>
            <a:picLocks noChangeAspect="1"/>
          </p:cNvPicPr>
          <p:nvPr/>
        </p:nvPicPr>
        <p:blipFill>
          <a:blip r:embed="rId2"/>
          <a:stretch>
            <a:fillRect/>
          </a:stretch>
        </p:blipFill>
        <p:spPr>
          <a:xfrm>
            <a:off x="1524001" y="1168924"/>
            <a:ext cx="9143999" cy="5689076"/>
          </a:xfrm>
          <a:prstGeom prst="rect">
            <a:avLst/>
          </a:prstGeom>
        </p:spPr>
      </p:pic>
    </p:spTree>
    <p:extLst>
      <p:ext uri="{BB962C8B-B14F-4D97-AF65-F5344CB8AC3E}">
        <p14:creationId xmlns:p14="http://schemas.microsoft.com/office/powerpoint/2010/main" val="100153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223314"/>
            <a:ext cx="9143999" cy="960438"/>
          </a:xfrm>
        </p:spPr>
        <p:txBody>
          <a:bodyPr>
            <a:noAutofit/>
          </a:bodyPr>
          <a:lstStyle/>
          <a:p>
            <a:r>
              <a:rPr lang="en-US" sz="3600" dirty="0">
                <a:solidFill>
                  <a:srgbClr val="0070C0"/>
                </a:solidFill>
              </a:rPr>
              <a:t>Historical and Climate Scenario A </a:t>
            </a:r>
            <a:br>
              <a:rPr lang="en-US" sz="3600" dirty="0">
                <a:solidFill>
                  <a:srgbClr val="0070C0"/>
                </a:solidFill>
              </a:rPr>
            </a:br>
            <a:r>
              <a:rPr lang="en-US" sz="3600" dirty="0">
                <a:solidFill>
                  <a:srgbClr val="0070C0"/>
                </a:solidFill>
              </a:rPr>
              <a:t>Regional Temperatures</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31</a:t>
            </a:fld>
            <a:endParaRPr lang="en-US" dirty="0">
              <a:solidFill>
                <a:srgbClr val="000000">
                  <a:tint val="75000"/>
                </a:srgbClr>
              </a:solidFill>
              <a:latin typeface="Trebuchet MS" panose="020B0603020202020204"/>
            </a:endParaRPr>
          </a:p>
        </p:txBody>
      </p:sp>
      <p:pic>
        <p:nvPicPr>
          <p:cNvPr id="7" name="Picture 6">
            <a:extLst>
              <a:ext uri="{FF2B5EF4-FFF2-40B4-BE49-F238E27FC236}">
                <a16:creationId xmlns:a16="http://schemas.microsoft.com/office/drawing/2014/main" id="{36AC3658-3471-4FEE-BE04-60FB0DFE08D2}"/>
              </a:ext>
            </a:extLst>
          </p:cNvPr>
          <p:cNvPicPr>
            <a:picLocks noChangeAspect="1"/>
          </p:cNvPicPr>
          <p:nvPr/>
        </p:nvPicPr>
        <p:blipFill>
          <a:blip r:embed="rId2"/>
          <a:stretch>
            <a:fillRect/>
          </a:stretch>
        </p:blipFill>
        <p:spPr>
          <a:xfrm>
            <a:off x="1524001" y="1350646"/>
            <a:ext cx="9192931" cy="5507354"/>
          </a:xfrm>
          <a:prstGeom prst="rect">
            <a:avLst/>
          </a:prstGeom>
        </p:spPr>
      </p:pic>
    </p:spTree>
    <p:extLst>
      <p:ext uri="{BB962C8B-B14F-4D97-AF65-F5344CB8AC3E}">
        <p14:creationId xmlns:p14="http://schemas.microsoft.com/office/powerpoint/2010/main" val="1040298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223314"/>
            <a:ext cx="9143999" cy="960438"/>
          </a:xfrm>
        </p:spPr>
        <p:txBody>
          <a:bodyPr>
            <a:noAutofit/>
          </a:bodyPr>
          <a:lstStyle/>
          <a:p>
            <a:r>
              <a:rPr lang="en-US" sz="3600" dirty="0">
                <a:solidFill>
                  <a:srgbClr val="0070C0"/>
                </a:solidFill>
              </a:rPr>
              <a:t>Historical and Climate Scenario C </a:t>
            </a:r>
            <a:br>
              <a:rPr lang="en-US" sz="3600" dirty="0">
                <a:solidFill>
                  <a:srgbClr val="0070C0"/>
                </a:solidFill>
              </a:rPr>
            </a:br>
            <a:r>
              <a:rPr lang="en-US" sz="3600" dirty="0">
                <a:solidFill>
                  <a:srgbClr val="0070C0"/>
                </a:solidFill>
              </a:rPr>
              <a:t>Regional Temperatures</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32</a:t>
            </a:fld>
            <a:endParaRPr lang="en-US" dirty="0">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2D838B6-7AB1-4112-9546-465689CF5B19}"/>
              </a:ext>
            </a:extLst>
          </p:cNvPr>
          <p:cNvPicPr>
            <a:picLocks noChangeAspect="1"/>
          </p:cNvPicPr>
          <p:nvPr/>
        </p:nvPicPr>
        <p:blipFill>
          <a:blip r:embed="rId2"/>
          <a:stretch>
            <a:fillRect/>
          </a:stretch>
        </p:blipFill>
        <p:spPr>
          <a:xfrm>
            <a:off x="1524001" y="1300901"/>
            <a:ext cx="9186420" cy="5557099"/>
          </a:xfrm>
          <a:prstGeom prst="rect">
            <a:avLst/>
          </a:prstGeom>
        </p:spPr>
      </p:pic>
    </p:spTree>
    <p:extLst>
      <p:ext uri="{BB962C8B-B14F-4D97-AF65-F5344CB8AC3E}">
        <p14:creationId xmlns:p14="http://schemas.microsoft.com/office/powerpoint/2010/main" val="1173966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223314"/>
            <a:ext cx="9143999" cy="960438"/>
          </a:xfrm>
        </p:spPr>
        <p:txBody>
          <a:bodyPr>
            <a:noAutofit/>
          </a:bodyPr>
          <a:lstStyle/>
          <a:p>
            <a:r>
              <a:rPr lang="en-US" sz="3600" dirty="0">
                <a:solidFill>
                  <a:srgbClr val="0070C0"/>
                </a:solidFill>
              </a:rPr>
              <a:t>Historical and Climate Scenario G </a:t>
            </a:r>
            <a:br>
              <a:rPr lang="en-US" sz="3600" dirty="0">
                <a:solidFill>
                  <a:srgbClr val="0070C0"/>
                </a:solidFill>
              </a:rPr>
            </a:br>
            <a:r>
              <a:rPr lang="en-US" sz="3600" dirty="0">
                <a:solidFill>
                  <a:srgbClr val="0070C0"/>
                </a:solidFill>
              </a:rPr>
              <a:t>Regional Temperatures</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33</a:t>
            </a:fld>
            <a:endParaRPr lang="en-US" dirty="0">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F957AE1E-76A7-49B7-991A-4A6859B2D360}"/>
              </a:ext>
            </a:extLst>
          </p:cNvPr>
          <p:cNvPicPr>
            <a:picLocks noChangeAspect="1"/>
          </p:cNvPicPr>
          <p:nvPr/>
        </p:nvPicPr>
        <p:blipFill>
          <a:blip r:embed="rId2"/>
          <a:stretch>
            <a:fillRect/>
          </a:stretch>
        </p:blipFill>
        <p:spPr>
          <a:xfrm>
            <a:off x="1524000" y="1300900"/>
            <a:ext cx="9143998" cy="5557101"/>
          </a:xfrm>
          <a:prstGeom prst="rect">
            <a:avLst/>
          </a:prstGeom>
        </p:spPr>
      </p:pic>
    </p:spTree>
    <p:extLst>
      <p:ext uri="{BB962C8B-B14F-4D97-AF65-F5344CB8AC3E}">
        <p14:creationId xmlns:p14="http://schemas.microsoft.com/office/powerpoint/2010/main" val="2449822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223314"/>
            <a:ext cx="9143999" cy="960438"/>
          </a:xfrm>
        </p:spPr>
        <p:txBody>
          <a:bodyPr>
            <a:noAutofit/>
          </a:bodyPr>
          <a:lstStyle/>
          <a:p>
            <a:r>
              <a:rPr lang="en-US" sz="3600" dirty="0">
                <a:solidFill>
                  <a:srgbClr val="0070C0"/>
                </a:solidFill>
              </a:rPr>
              <a:t>Historical and Climate Scenario A </a:t>
            </a:r>
            <a:br>
              <a:rPr lang="en-US" sz="3600" dirty="0">
                <a:solidFill>
                  <a:srgbClr val="0070C0"/>
                </a:solidFill>
              </a:rPr>
            </a:br>
            <a:r>
              <a:rPr lang="en-US" sz="3600" dirty="0">
                <a:solidFill>
                  <a:srgbClr val="0070C0"/>
                </a:solidFill>
              </a:rPr>
              <a:t>Modified Flows at the Dalles</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34</a:t>
            </a:fld>
            <a:endParaRPr lang="en-US" dirty="0">
              <a:solidFill>
                <a:srgbClr val="000000">
                  <a:tint val="75000"/>
                </a:srgbClr>
              </a:solidFill>
              <a:latin typeface="Trebuchet MS" panose="020B0603020202020204"/>
            </a:endParaRPr>
          </a:p>
        </p:txBody>
      </p:sp>
      <p:pic>
        <p:nvPicPr>
          <p:cNvPr id="3" name="Picture 2">
            <a:extLst>
              <a:ext uri="{FF2B5EF4-FFF2-40B4-BE49-F238E27FC236}">
                <a16:creationId xmlns:a16="http://schemas.microsoft.com/office/drawing/2014/main" id="{8E648015-151E-45B7-BFAF-1227D9323410}"/>
              </a:ext>
            </a:extLst>
          </p:cNvPr>
          <p:cNvPicPr>
            <a:picLocks noChangeAspect="1"/>
          </p:cNvPicPr>
          <p:nvPr/>
        </p:nvPicPr>
        <p:blipFill>
          <a:blip r:embed="rId2"/>
          <a:stretch>
            <a:fillRect/>
          </a:stretch>
        </p:blipFill>
        <p:spPr>
          <a:xfrm>
            <a:off x="1524000" y="1253766"/>
            <a:ext cx="9144000" cy="5604235"/>
          </a:xfrm>
          <a:prstGeom prst="rect">
            <a:avLst/>
          </a:prstGeom>
        </p:spPr>
      </p:pic>
    </p:spTree>
    <p:extLst>
      <p:ext uri="{BB962C8B-B14F-4D97-AF65-F5344CB8AC3E}">
        <p14:creationId xmlns:p14="http://schemas.microsoft.com/office/powerpoint/2010/main" val="968652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223314"/>
            <a:ext cx="9143999" cy="960438"/>
          </a:xfrm>
        </p:spPr>
        <p:txBody>
          <a:bodyPr>
            <a:noAutofit/>
          </a:bodyPr>
          <a:lstStyle/>
          <a:p>
            <a:r>
              <a:rPr lang="en-US" sz="3600" dirty="0">
                <a:solidFill>
                  <a:srgbClr val="0070C0"/>
                </a:solidFill>
              </a:rPr>
              <a:t>Historical and Climate Scenario C </a:t>
            </a:r>
            <a:br>
              <a:rPr lang="en-US" sz="3600" dirty="0">
                <a:solidFill>
                  <a:srgbClr val="0070C0"/>
                </a:solidFill>
              </a:rPr>
            </a:br>
            <a:r>
              <a:rPr lang="en-US" sz="3600" dirty="0">
                <a:solidFill>
                  <a:srgbClr val="0070C0"/>
                </a:solidFill>
              </a:rPr>
              <a:t>Modified Flows at the Dalles</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35</a:t>
            </a:fld>
            <a:endParaRPr lang="en-US" dirty="0">
              <a:solidFill>
                <a:srgbClr val="000000">
                  <a:tint val="75000"/>
                </a:srgbClr>
              </a:solidFill>
              <a:latin typeface="Trebuchet MS" panose="020B0603020202020204"/>
            </a:endParaRPr>
          </a:p>
        </p:txBody>
      </p:sp>
      <p:pic>
        <p:nvPicPr>
          <p:cNvPr id="3" name="Picture 2">
            <a:extLst>
              <a:ext uri="{FF2B5EF4-FFF2-40B4-BE49-F238E27FC236}">
                <a16:creationId xmlns:a16="http://schemas.microsoft.com/office/drawing/2014/main" id="{BD719377-2C75-46B9-8D55-FB24B926FF2B}"/>
              </a:ext>
            </a:extLst>
          </p:cNvPr>
          <p:cNvPicPr>
            <a:picLocks noChangeAspect="1"/>
          </p:cNvPicPr>
          <p:nvPr/>
        </p:nvPicPr>
        <p:blipFill>
          <a:blip r:embed="rId2"/>
          <a:stretch>
            <a:fillRect/>
          </a:stretch>
        </p:blipFill>
        <p:spPr>
          <a:xfrm>
            <a:off x="1524000" y="1263192"/>
            <a:ext cx="9144000" cy="5594808"/>
          </a:xfrm>
          <a:prstGeom prst="rect">
            <a:avLst/>
          </a:prstGeom>
        </p:spPr>
      </p:pic>
    </p:spTree>
    <p:extLst>
      <p:ext uri="{BB962C8B-B14F-4D97-AF65-F5344CB8AC3E}">
        <p14:creationId xmlns:p14="http://schemas.microsoft.com/office/powerpoint/2010/main" val="335003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223314"/>
            <a:ext cx="9143999" cy="960438"/>
          </a:xfrm>
        </p:spPr>
        <p:txBody>
          <a:bodyPr>
            <a:noAutofit/>
          </a:bodyPr>
          <a:lstStyle/>
          <a:p>
            <a:r>
              <a:rPr lang="en-US" sz="3600" dirty="0">
                <a:solidFill>
                  <a:srgbClr val="0070C0"/>
                </a:solidFill>
              </a:rPr>
              <a:t>Historical and Climate Scenario G </a:t>
            </a:r>
            <a:br>
              <a:rPr lang="en-US" sz="3600" dirty="0">
                <a:solidFill>
                  <a:srgbClr val="0070C0"/>
                </a:solidFill>
              </a:rPr>
            </a:br>
            <a:r>
              <a:rPr lang="en-US" sz="3600" dirty="0">
                <a:solidFill>
                  <a:srgbClr val="0070C0"/>
                </a:solidFill>
              </a:rPr>
              <a:t>Modified Flows at the Dalles</a:t>
            </a: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36</a:t>
            </a:fld>
            <a:endParaRPr lang="en-US" dirty="0">
              <a:solidFill>
                <a:srgbClr val="000000">
                  <a:tint val="75000"/>
                </a:srgbClr>
              </a:solidFill>
              <a:latin typeface="Trebuchet MS" panose="020B0603020202020204"/>
            </a:endParaRPr>
          </a:p>
        </p:txBody>
      </p:sp>
      <p:pic>
        <p:nvPicPr>
          <p:cNvPr id="3" name="Picture 2">
            <a:extLst>
              <a:ext uri="{FF2B5EF4-FFF2-40B4-BE49-F238E27FC236}">
                <a16:creationId xmlns:a16="http://schemas.microsoft.com/office/drawing/2014/main" id="{B47CEC19-1254-47D9-9FFE-B47F5FBD538D}"/>
              </a:ext>
            </a:extLst>
          </p:cNvPr>
          <p:cNvPicPr>
            <a:picLocks noChangeAspect="1"/>
          </p:cNvPicPr>
          <p:nvPr/>
        </p:nvPicPr>
        <p:blipFill>
          <a:blip r:embed="rId2"/>
          <a:stretch>
            <a:fillRect/>
          </a:stretch>
        </p:blipFill>
        <p:spPr>
          <a:xfrm>
            <a:off x="1524000" y="1291473"/>
            <a:ext cx="9143999" cy="5566527"/>
          </a:xfrm>
          <a:prstGeom prst="rect">
            <a:avLst/>
          </a:prstGeom>
        </p:spPr>
      </p:pic>
    </p:spTree>
    <p:extLst>
      <p:ext uri="{BB962C8B-B14F-4D97-AF65-F5344CB8AC3E}">
        <p14:creationId xmlns:p14="http://schemas.microsoft.com/office/powerpoint/2010/main" val="1019075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5ED2-714E-49C5-A010-52712AEC2000}"/>
              </a:ext>
            </a:extLst>
          </p:cNvPr>
          <p:cNvSpPr>
            <a:spLocks noGrp="1"/>
          </p:cNvSpPr>
          <p:nvPr>
            <p:ph type="title"/>
          </p:nvPr>
        </p:nvSpPr>
        <p:spPr/>
        <p:txBody>
          <a:bodyPr/>
          <a:lstStyle/>
          <a:p>
            <a:r>
              <a:rPr lang="en-US" dirty="0">
                <a:solidFill>
                  <a:srgbClr val="0070C0"/>
                </a:solidFill>
              </a:rPr>
              <a:t>The Historical Data</a:t>
            </a:r>
          </a:p>
        </p:txBody>
      </p:sp>
      <p:sp>
        <p:nvSpPr>
          <p:cNvPr id="3" name="Text Placeholder 2">
            <a:extLst>
              <a:ext uri="{FF2B5EF4-FFF2-40B4-BE49-F238E27FC236}">
                <a16:creationId xmlns:a16="http://schemas.microsoft.com/office/drawing/2014/main" id="{3640A74E-38FA-4AAC-9EF3-E7C73AAA3F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86469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Historical Hydro Project Data Sources</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935061" y="1275231"/>
            <a:ext cx="8732939" cy="5184228"/>
          </a:xfrm>
        </p:spPr>
        <p:txBody>
          <a:bodyPr>
            <a:noAutofit/>
          </a:bodyPr>
          <a:lstStyle/>
          <a:p>
            <a:pPr>
              <a:lnSpc>
                <a:spcPct val="100000"/>
              </a:lnSpc>
              <a:buFont typeface="Wingdings" panose="05000000000000000000" pitchFamily="2" charset="2"/>
              <a:buChar char="§"/>
            </a:pPr>
            <a:r>
              <a:rPr lang="en-US" dirty="0">
                <a:solidFill>
                  <a:srgbClr val="0070C0"/>
                </a:solidFill>
              </a:rPr>
              <a:t>The Corps of Engineers website </a:t>
            </a:r>
          </a:p>
          <a:p>
            <a:pPr lvl="1">
              <a:lnSpc>
                <a:spcPct val="100000"/>
              </a:lnSpc>
              <a:buFont typeface="Wingdings" panose="05000000000000000000" pitchFamily="2" charset="2"/>
              <a:buChar char="§"/>
            </a:pPr>
            <a:r>
              <a:rPr lang="en-US" i="1" dirty="0">
                <a:solidFill>
                  <a:srgbClr val="0070C0"/>
                </a:solidFill>
              </a:rPr>
              <a:t> </a:t>
            </a:r>
            <a:r>
              <a:rPr lang="en-US" i="1" dirty="0">
                <a:solidFill>
                  <a:schemeClr val="accent2"/>
                </a:solidFill>
                <a:hlinkClick r:id="rId2">
                  <a:extLst>
                    <a:ext uri="{A12FA001-AC4F-418D-AE19-62706E023703}">
                      <ahyp:hlinkClr xmlns:ahyp="http://schemas.microsoft.com/office/drawing/2018/hyperlinkcolor" val="tx"/>
                    </a:ext>
                  </a:extLst>
                </a:hlinkClick>
              </a:rPr>
              <a:t>https://www.nwd-wc.usace.army.mil/dd/common/dataquery/www/</a:t>
            </a:r>
            <a:endParaRPr lang="en-US" i="1" dirty="0">
              <a:solidFill>
                <a:schemeClr val="accent2"/>
              </a:solidFill>
            </a:endParaRPr>
          </a:p>
          <a:p>
            <a:pPr lvl="1">
              <a:lnSpc>
                <a:spcPct val="100000"/>
              </a:lnSpc>
              <a:buFont typeface="Wingdings" panose="05000000000000000000" pitchFamily="2" charset="2"/>
              <a:buChar char="§"/>
            </a:pPr>
            <a:r>
              <a:rPr lang="en-US" i="1" dirty="0">
                <a:solidFill>
                  <a:srgbClr val="0070C0"/>
                </a:solidFill>
              </a:rPr>
              <a:t> Data for </a:t>
            </a:r>
            <a:r>
              <a:rPr lang="en-US" i="1" dirty="0">
                <a:solidFill>
                  <a:schemeClr val="accent2"/>
                </a:solidFill>
              </a:rPr>
              <a:t>25</a:t>
            </a:r>
            <a:r>
              <a:rPr lang="en-US" i="1" dirty="0">
                <a:solidFill>
                  <a:srgbClr val="0070C0"/>
                </a:solidFill>
              </a:rPr>
              <a:t> U.S. projects (upstream of Bonneville) available</a:t>
            </a:r>
          </a:p>
          <a:p>
            <a:pPr lvl="1">
              <a:lnSpc>
                <a:spcPct val="100000"/>
              </a:lnSpc>
              <a:buFont typeface="Wingdings" panose="05000000000000000000" pitchFamily="2" charset="2"/>
              <a:buChar char="§"/>
            </a:pPr>
            <a:r>
              <a:rPr lang="en-US" i="1" dirty="0">
                <a:solidFill>
                  <a:srgbClr val="0070C0"/>
                </a:solidFill>
              </a:rPr>
              <a:t> Recent 10 years 2010 to 2019*</a:t>
            </a:r>
          </a:p>
          <a:p>
            <a:pPr lvl="1">
              <a:lnSpc>
                <a:spcPct val="100000"/>
              </a:lnSpc>
              <a:buFont typeface="Wingdings" panose="05000000000000000000" pitchFamily="2" charset="2"/>
              <a:buChar char="§"/>
            </a:pPr>
            <a:r>
              <a:rPr lang="en-US" i="1" dirty="0">
                <a:solidFill>
                  <a:srgbClr val="0070C0"/>
                </a:solidFill>
              </a:rPr>
              <a:t> Mostly hourly data, with some daily data</a:t>
            </a:r>
          </a:p>
          <a:p>
            <a:pPr lvl="1">
              <a:lnSpc>
                <a:spcPct val="100000"/>
              </a:lnSpc>
              <a:buFont typeface="Wingdings" panose="05000000000000000000" pitchFamily="2" charset="2"/>
              <a:buChar char="§"/>
            </a:pPr>
            <a:r>
              <a:rPr lang="en-US" dirty="0">
                <a:solidFill>
                  <a:srgbClr val="0070C0"/>
                </a:solidFill>
              </a:rPr>
              <a:t> </a:t>
            </a:r>
            <a:r>
              <a:rPr lang="en-US" i="1" dirty="0">
                <a:solidFill>
                  <a:srgbClr val="0070C0"/>
                </a:solidFill>
              </a:rPr>
              <a:t>All 4 types of data are </a:t>
            </a:r>
            <a:r>
              <a:rPr lang="en-US" i="1" dirty="0">
                <a:solidFill>
                  <a:schemeClr val="accent2"/>
                </a:solidFill>
              </a:rPr>
              <a:t>mostly</a:t>
            </a:r>
            <a:r>
              <a:rPr lang="en-US" i="1" dirty="0">
                <a:solidFill>
                  <a:srgbClr val="0070C0"/>
                </a:solidFill>
              </a:rPr>
              <a:t> available</a:t>
            </a:r>
          </a:p>
          <a:p>
            <a:pPr>
              <a:lnSpc>
                <a:spcPct val="100000"/>
              </a:lnSpc>
              <a:buFont typeface="Wingdings" panose="05000000000000000000" pitchFamily="2" charset="2"/>
              <a:buChar char="§"/>
            </a:pPr>
            <a:endParaRPr lang="en-US" dirty="0">
              <a:solidFill>
                <a:srgbClr val="0070C0"/>
              </a:solidFill>
            </a:endParaRPr>
          </a:p>
          <a:p>
            <a:pPr>
              <a:lnSpc>
                <a:spcPct val="100000"/>
              </a:lnSpc>
              <a:buFont typeface="Wingdings" panose="05000000000000000000" pitchFamily="2" charset="2"/>
              <a:buChar char="§"/>
            </a:pPr>
            <a:r>
              <a:rPr lang="en-US" dirty="0">
                <a:solidFill>
                  <a:srgbClr val="0070C0"/>
                </a:solidFill>
              </a:rPr>
              <a:t>The Canadian Historical Hydrometric Data website</a:t>
            </a:r>
          </a:p>
          <a:p>
            <a:pPr lvl="1">
              <a:lnSpc>
                <a:spcPct val="100000"/>
              </a:lnSpc>
              <a:buFont typeface="Wingdings" panose="05000000000000000000" pitchFamily="2" charset="2"/>
              <a:buChar char="§"/>
            </a:pPr>
            <a:r>
              <a:rPr lang="en-US" i="1" dirty="0">
                <a:solidFill>
                  <a:srgbClr val="0070C0"/>
                </a:solidFill>
              </a:rPr>
              <a:t> </a:t>
            </a:r>
            <a:r>
              <a:rPr lang="en-US" i="1" dirty="0">
                <a:solidFill>
                  <a:schemeClr val="accent2"/>
                </a:solidFill>
              </a:rPr>
              <a:t>https://wateroffice.ec.gc.ca/search/historical_e.html</a:t>
            </a:r>
          </a:p>
          <a:p>
            <a:pPr lvl="1">
              <a:lnSpc>
                <a:spcPct val="100000"/>
              </a:lnSpc>
              <a:buFont typeface="Wingdings" panose="05000000000000000000" pitchFamily="2" charset="2"/>
              <a:buChar char="§"/>
            </a:pPr>
            <a:r>
              <a:rPr lang="en-US" i="1" dirty="0">
                <a:solidFill>
                  <a:srgbClr val="0070C0"/>
                </a:solidFill>
              </a:rPr>
              <a:t> Data for </a:t>
            </a:r>
            <a:r>
              <a:rPr lang="en-US" i="1" dirty="0">
                <a:solidFill>
                  <a:schemeClr val="accent2"/>
                </a:solidFill>
              </a:rPr>
              <a:t>4</a:t>
            </a:r>
            <a:r>
              <a:rPr lang="en-US" i="1" dirty="0">
                <a:solidFill>
                  <a:srgbClr val="0070C0"/>
                </a:solidFill>
              </a:rPr>
              <a:t> Canadian projects (upstream of Bonneville) available</a:t>
            </a:r>
          </a:p>
          <a:p>
            <a:pPr lvl="1">
              <a:lnSpc>
                <a:spcPct val="100000"/>
              </a:lnSpc>
              <a:buFont typeface="Wingdings" panose="05000000000000000000" pitchFamily="2" charset="2"/>
              <a:buChar char="§"/>
            </a:pPr>
            <a:r>
              <a:rPr lang="en-US" i="1" dirty="0">
                <a:solidFill>
                  <a:srgbClr val="0070C0"/>
                </a:solidFill>
              </a:rPr>
              <a:t> Recent 10 years 2009 to 2018</a:t>
            </a:r>
          </a:p>
          <a:p>
            <a:pPr lvl="2">
              <a:lnSpc>
                <a:spcPct val="100000"/>
              </a:lnSpc>
              <a:buFont typeface="Wingdings" panose="05000000000000000000" pitchFamily="2" charset="2"/>
              <a:buChar char="§"/>
            </a:pPr>
            <a:r>
              <a:rPr lang="en-US" i="1" dirty="0">
                <a:solidFill>
                  <a:srgbClr val="0070C0"/>
                </a:solidFill>
              </a:rPr>
              <a:t>Only daily data, and only 1 or 2 types of data available</a:t>
            </a:r>
          </a:p>
          <a:p>
            <a:pPr lvl="2">
              <a:lnSpc>
                <a:spcPct val="100000"/>
              </a:lnSpc>
              <a:buFont typeface="Wingdings" panose="05000000000000000000" pitchFamily="2" charset="2"/>
              <a:buChar char="§"/>
            </a:pPr>
            <a:endParaRPr lang="en-US" dirty="0">
              <a:solidFill>
                <a:srgbClr val="0070C0"/>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38</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1026383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888" y="2738719"/>
            <a:ext cx="8114759" cy="2852737"/>
          </a:xfrm>
        </p:spPr>
        <p:txBody>
          <a:bodyPr>
            <a:normAutofit/>
          </a:bodyPr>
          <a:lstStyle/>
          <a:p>
            <a:r>
              <a:rPr lang="en-US" dirty="0">
                <a:solidFill>
                  <a:srgbClr val="0070C0"/>
                </a:solidFill>
              </a:rPr>
              <a:t>Comparisons between GENESYS</a:t>
            </a:r>
            <a:br>
              <a:rPr lang="en-US" dirty="0">
                <a:solidFill>
                  <a:srgbClr val="0070C0"/>
                </a:solidFill>
              </a:rPr>
            </a:br>
            <a:r>
              <a:rPr lang="en-US" dirty="0">
                <a:solidFill>
                  <a:srgbClr val="0070C0"/>
                </a:solidFill>
              </a:rPr>
              <a:t>and Historical Data</a:t>
            </a:r>
            <a:endParaRPr lang="en-US" dirty="0">
              <a:solidFill>
                <a:schemeClr val="accent1"/>
              </a:solidFill>
            </a:endParaRPr>
          </a:p>
        </p:txBody>
      </p:sp>
    </p:spTree>
    <p:extLst>
      <p:ext uri="{BB962C8B-B14F-4D97-AF65-F5344CB8AC3E}">
        <p14:creationId xmlns:p14="http://schemas.microsoft.com/office/powerpoint/2010/main" val="45626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341D-1D22-4BC4-BFA4-A84175B5364E}"/>
              </a:ext>
            </a:extLst>
          </p:cNvPr>
          <p:cNvSpPr>
            <a:spLocks noGrp="1"/>
          </p:cNvSpPr>
          <p:nvPr>
            <p:ph type="title"/>
          </p:nvPr>
        </p:nvSpPr>
        <p:spPr/>
        <p:txBody>
          <a:bodyPr/>
          <a:lstStyle/>
          <a:p>
            <a:r>
              <a:rPr lang="en-US" dirty="0"/>
              <a:t>Rules/Goals For the Work Sessions</a:t>
            </a:r>
          </a:p>
        </p:txBody>
      </p:sp>
      <p:sp>
        <p:nvSpPr>
          <p:cNvPr id="3" name="Content Placeholder 2">
            <a:extLst>
              <a:ext uri="{FF2B5EF4-FFF2-40B4-BE49-F238E27FC236}">
                <a16:creationId xmlns:a16="http://schemas.microsoft.com/office/drawing/2014/main" id="{FDD8D484-16D4-4383-8AF2-7780B1D76EA8}"/>
              </a:ext>
            </a:extLst>
          </p:cNvPr>
          <p:cNvSpPr>
            <a:spLocks noGrp="1"/>
          </p:cNvSpPr>
          <p:nvPr>
            <p:ph idx="1"/>
          </p:nvPr>
        </p:nvSpPr>
        <p:spPr/>
        <p:txBody>
          <a:bodyPr>
            <a:normAutofit/>
          </a:bodyPr>
          <a:lstStyle/>
          <a:p>
            <a:r>
              <a:rPr lang="en-US" dirty="0"/>
              <a:t>These meetings are for stakeholders to ask questions to better understand the current state of the redeveloped GENESYS model and what is possible.</a:t>
            </a:r>
          </a:p>
          <a:p>
            <a:pPr lvl="1"/>
            <a:r>
              <a:rPr lang="en-US" dirty="0"/>
              <a:t>We will be focused first on understanding the current state, and then</a:t>
            </a:r>
          </a:p>
          <a:p>
            <a:pPr lvl="1"/>
            <a:r>
              <a:rPr lang="en-US" dirty="0"/>
              <a:t>On cataloguing next steps for improving the model in the near and long term.</a:t>
            </a:r>
          </a:p>
          <a:p>
            <a:pPr lvl="1"/>
            <a:endParaRPr lang="en-US" dirty="0"/>
          </a:p>
          <a:p>
            <a:r>
              <a:rPr lang="en-US" dirty="0"/>
              <a:t>We recognize different stakeholders have used GENESYS for a number of different reasons, which means that </a:t>
            </a:r>
            <a:r>
              <a:rPr lang="en-US" b="1" dirty="0"/>
              <a:t>we value diverse feedback</a:t>
            </a:r>
          </a:p>
          <a:p>
            <a:pPr lvl="1"/>
            <a:r>
              <a:rPr lang="en-US" dirty="0"/>
              <a:t>Council staff will use the redeveloped model as one of the main tools to understand adequacy and hydro operational issues</a:t>
            </a:r>
          </a:p>
          <a:p>
            <a:pPr lvl="1"/>
            <a:r>
              <a:rPr lang="en-US" dirty="0"/>
              <a:t>Other stakeholders may still use the classic GENESYS or utilize information from this model to support their adequacy/planning work.</a:t>
            </a:r>
          </a:p>
        </p:txBody>
      </p:sp>
      <p:sp>
        <p:nvSpPr>
          <p:cNvPr id="4" name="Slide Number Placeholder 3">
            <a:extLst>
              <a:ext uri="{FF2B5EF4-FFF2-40B4-BE49-F238E27FC236}">
                <a16:creationId xmlns:a16="http://schemas.microsoft.com/office/drawing/2014/main" id="{07ADB1CA-CF42-4224-93A2-9B9183C66B61}"/>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4</a:t>
            </a:fld>
            <a:endParaRPr lang="en-US" dirty="0">
              <a:solidFill>
                <a:srgbClr val="000000">
                  <a:tint val="75000"/>
                </a:srgbClr>
              </a:solidFill>
            </a:endParaRPr>
          </a:p>
        </p:txBody>
      </p:sp>
    </p:spTree>
    <p:extLst>
      <p:ext uri="{BB962C8B-B14F-4D97-AF65-F5344CB8AC3E}">
        <p14:creationId xmlns:p14="http://schemas.microsoft.com/office/powerpoint/2010/main" val="2403250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Comparing Data (I)</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729530" y="1141753"/>
            <a:ext cx="8732939" cy="5716247"/>
          </a:xfrm>
        </p:spPr>
        <p:txBody>
          <a:bodyPr>
            <a:noAutofit/>
          </a:bodyPr>
          <a:lstStyle/>
          <a:p>
            <a:pPr>
              <a:lnSpc>
                <a:spcPct val="100000"/>
              </a:lnSpc>
              <a:buFont typeface="Wingdings" panose="05000000000000000000" pitchFamily="2" charset="2"/>
              <a:buChar char="§"/>
            </a:pPr>
            <a:r>
              <a:rPr lang="en-US" dirty="0">
                <a:solidFill>
                  <a:srgbClr val="0070C0"/>
                </a:solidFill>
              </a:rPr>
              <a:t>GENESYS output are for 10 years of simulated hourly data using climate data</a:t>
            </a:r>
          </a:p>
          <a:p>
            <a:pPr>
              <a:lnSpc>
                <a:spcPct val="100000"/>
              </a:lnSpc>
              <a:buFont typeface="Wingdings" panose="05000000000000000000" pitchFamily="2" charset="2"/>
              <a:buChar char="§"/>
            </a:pPr>
            <a:endParaRPr lang="en-US" sz="500" dirty="0">
              <a:solidFill>
                <a:srgbClr val="0070C0"/>
              </a:solidFill>
            </a:endParaRPr>
          </a:p>
          <a:p>
            <a:pPr>
              <a:lnSpc>
                <a:spcPct val="100000"/>
              </a:lnSpc>
              <a:buFont typeface="Wingdings" panose="05000000000000000000" pitchFamily="2" charset="2"/>
              <a:buChar char="§"/>
            </a:pPr>
            <a:r>
              <a:rPr lang="en-US" dirty="0">
                <a:solidFill>
                  <a:srgbClr val="0070C0"/>
                </a:solidFill>
              </a:rPr>
              <a:t>Historical data include 10 years of  hourly and daily data</a:t>
            </a:r>
          </a:p>
          <a:p>
            <a:pPr marL="0" indent="0">
              <a:lnSpc>
                <a:spcPct val="100000"/>
              </a:lnSpc>
              <a:buNone/>
            </a:pPr>
            <a:endParaRPr lang="en-US" sz="500" dirty="0">
              <a:solidFill>
                <a:srgbClr val="0070C0"/>
              </a:solidFill>
            </a:endParaRPr>
          </a:p>
          <a:p>
            <a:pPr>
              <a:lnSpc>
                <a:spcPct val="100000"/>
              </a:lnSpc>
              <a:buFont typeface="Wingdings" panose="05000000000000000000" pitchFamily="2" charset="2"/>
              <a:buChar char="§"/>
            </a:pPr>
            <a:r>
              <a:rPr lang="en-US" dirty="0">
                <a:solidFill>
                  <a:srgbClr val="0070C0"/>
                </a:solidFill>
              </a:rPr>
              <a:t>Comparisons of GENESYS with historical data are in terms envelopes and averages</a:t>
            </a:r>
          </a:p>
          <a:p>
            <a:pPr>
              <a:lnSpc>
                <a:spcPct val="100000"/>
              </a:lnSpc>
              <a:buFont typeface="Wingdings" panose="05000000000000000000" pitchFamily="2" charset="2"/>
              <a:buChar char="§"/>
            </a:pPr>
            <a:endParaRPr lang="en-US" sz="500" dirty="0">
              <a:solidFill>
                <a:srgbClr val="0070C0"/>
              </a:solidFill>
            </a:endParaRPr>
          </a:p>
          <a:p>
            <a:pPr lvl="1">
              <a:lnSpc>
                <a:spcPct val="100000"/>
              </a:lnSpc>
              <a:buFont typeface="Wingdings" panose="05000000000000000000" pitchFamily="2" charset="2"/>
              <a:buChar char="Ø"/>
            </a:pPr>
            <a:r>
              <a:rPr lang="en-US" dirty="0">
                <a:solidFill>
                  <a:srgbClr val="0070C0"/>
                </a:solidFill>
              </a:rPr>
              <a:t> For hourly Data:  as example, for Oct 1, 0</a:t>
            </a:r>
            <a:r>
              <a:rPr lang="en-US" baseline="30000" dirty="0">
                <a:solidFill>
                  <a:srgbClr val="0070C0"/>
                </a:solidFill>
              </a:rPr>
              <a:t>th</a:t>
            </a:r>
            <a:r>
              <a:rPr lang="en-US" dirty="0">
                <a:solidFill>
                  <a:srgbClr val="0070C0"/>
                </a:solidFill>
              </a:rPr>
              <a:t> hour</a:t>
            </a:r>
          </a:p>
          <a:p>
            <a:pPr lvl="1">
              <a:lnSpc>
                <a:spcPct val="100000"/>
              </a:lnSpc>
              <a:buFont typeface="Wingdings" panose="05000000000000000000" pitchFamily="2" charset="2"/>
              <a:buChar char="Ø"/>
            </a:pPr>
            <a:endParaRPr lang="en-US" sz="200" dirty="0">
              <a:solidFill>
                <a:srgbClr val="0070C0"/>
              </a:solidFill>
            </a:endParaRPr>
          </a:p>
          <a:p>
            <a:pPr lvl="2">
              <a:lnSpc>
                <a:spcPct val="100000"/>
              </a:lnSpc>
              <a:buFont typeface="Courier New" panose="02070309020205020404" pitchFamily="49" charset="0"/>
              <a:buChar char="o"/>
            </a:pPr>
            <a:r>
              <a:rPr lang="en-US" dirty="0">
                <a:solidFill>
                  <a:srgbClr val="0070C0"/>
                </a:solidFill>
              </a:rPr>
              <a:t>upper envelope for GENESYS data x is calculated by</a:t>
            </a:r>
          </a:p>
          <a:p>
            <a:pPr marL="1371600" lvl="3" indent="0">
              <a:lnSpc>
                <a:spcPct val="100000"/>
              </a:lnSpc>
              <a:buNone/>
            </a:pPr>
            <a:r>
              <a:rPr lang="en-US" dirty="0">
                <a:solidFill>
                  <a:schemeClr val="accent2"/>
                </a:solidFill>
              </a:rPr>
              <a:t>max</a:t>
            </a:r>
            <a:r>
              <a:rPr lang="en-US" dirty="0">
                <a:solidFill>
                  <a:srgbClr val="0070C0"/>
                </a:solidFill>
              </a:rPr>
              <a:t>( x</a:t>
            </a:r>
            <a:r>
              <a:rPr lang="en-US" baseline="-25000" dirty="0">
                <a:solidFill>
                  <a:schemeClr val="accent2"/>
                </a:solidFill>
              </a:rPr>
              <a:t>10/1/2020 00:00:00</a:t>
            </a:r>
            <a:r>
              <a:rPr lang="en-US" dirty="0">
                <a:solidFill>
                  <a:srgbClr val="0070C0"/>
                </a:solidFill>
              </a:rPr>
              <a:t>, x</a:t>
            </a:r>
            <a:r>
              <a:rPr lang="en-US" baseline="-25000" dirty="0">
                <a:solidFill>
                  <a:schemeClr val="accent2"/>
                </a:solidFill>
              </a:rPr>
              <a:t>10/1/2021 00:00:00</a:t>
            </a:r>
            <a:r>
              <a:rPr lang="en-US" dirty="0">
                <a:solidFill>
                  <a:srgbClr val="0070C0"/>
                </a:solidFill>
              </a:rPr>
              <a:t>, …, x</a:t>
            </a:r>
            <a:r>
              <a:rPr lang="en-US" baseline="-25000" dirty="0">
                <a:solidFill>
                  <a:schemeClr val="accent2"/>
                </a:solidFill>
              </a:rPr>
              <a:t>10/1/2029 00:00:00 </a:t>
            </a:r>
            <a:r>
              <a:rPr lang="en-US" dirty="0">
                <a:solidFill>
                  <a:srgbClr val="0070C0"/>
                </a:solidFill>
              </a:rPr>
              <a:t>)</a:t>
            </a:r>
          </a:p>
          <a:p>
            <a:pPr marL="914400" lvl="2" indent="0">
              <a:lnSpc>
                <a:spcPct val="100000"/>
              </a:lnSpc>
              <a:buNone/>
            </a:pPr>
            <a:endParaRPr lang="en-US" sz="200" dirty="0">
              <a:solidFill>
                <a:srgbClr val="0070C0"/>
              </a:solidFill>
            </a:endParaRPr>
          </a:p>
          <a:p>
            <a:pPr lvl="2">
              <a:lnSpc>
                <a:spcPct val="100000"/>
              </a:lnSpc>
              <a:buFont typeface="Courier New" panose="02070309020205020404" pitchFamily="49" charset="0"/>
              <a:buChar char="o"/>
            </a:pPr>
            <a:r>
              <a:rPr lang="en-US" dirty="0">
                <a:solidFill>
                  <a:srgbClr val="0070C0"/>
                </a:solidFill>
              </a:rPr>
              <a:t>lower envelope for GENESYS data x is calculated by</a:t>
            </a:r>
          </a:p>
          <a:p>
            <a:pPr marL="1371600" lvl="3" indent="0">
              <a:lnSpc>
                <a:spcPct val="100000"/>
              </a:lnSpc>
              <a:buNone/>
            </a:pPr>
            <a:r>
              <a:rPr lang="en-US" dirty="0">
                <a:solidFill>
                  <a:schemeClr val="accent2"/>
                </a:solidFill>
              </a:rPr>
              <a:t>min</a:t>
            </a:r>
            <a:r>
              <a:rPr lang="en-US" dirty="0">
                <a:solidFill>
                  <a:srgbClr val="0070C0"/>
                </a:solidFill>
              </a:rPr>
              <a:t>( x</a:t>
            </a:r>
            <a:r>
              <a:rPr lang="en-US" baseline="-25000" dirty="0">
                <a:solidFill>
                  <a:schemeClr val="accent2"/>
                </a:solidFill>
              </a:rPr>
              <a:t>10/1/2020 00:00:00</a:t>
            </a:r>
            <a:r>
              <a:rPr lang="en-US" dirty="0">
                <a:solidFill>
                  <a:srgbClr val="0070C0"/>
                </a:solidFill>
              </a:rPr>
              <a:t>, x</a:t>
            </a:r>
            <a:r>
              <a:rPr lang="en-US" baseline="-25000" dirty="0">
                <a:solidFill>
                  <a:schemeClr val="accent2"/>
                </a:solidFill>
              </a:rPr>
              <a:t>10/1/2021 00:00:00</a:t>
            </a:r>
            <a:r>
              <a:rPr lang="en-US" dirty="0">
                <a:solidFill>
                  <a:srgbClr val="0070C0"/>
                </a:solidFill>
              </a:rPr>
              <a:t>, …, x</a:t>
            </a:r>
            <a:r>
              <a:rPr lang="en-US" baseline="-25000" dirty="0">
                <a:solidFill>
                  <a:schemeClr val="accent2"/>
                </a:solidFill>
              </a:rPr>
              <a:t>10/1/2029 00:00:00 </a:t>
            </a:r>
            <a:r>
              <a:rPr lang="en-US" dirty="0">
                <a:solidFill>
                  <a:srgbClr val="0070C0"/>
                </a:solidFill>
              </a:rPr>
              <a:t>)</a:t>
            </a:r>
          </a:p>
          <a:p>
            <a:pPr marL="1371600" lvl="3" indent="0">
              <a:lnSpc>
                <a:spcPct val="100000"/>
              </a:lnSpc>
              <a:buNone/>
            </a:pPr>
            <a:endParaRPr lang="en-US" sz="200" dirty="0">
              <a:solidFill>
                <a:srgbClr val="0070C0"/>
              </a:solidFill>
            </a:endParaRPr>
          </a:p>
          <a:p>
            <a:pPr lvl="3">
              <a:lnSpc>
                <a:spcPct val="100000"/>
              </a:lnSpc>
              <a:buFont typeface="Courier New" panose="02070309020205020404" pitchFamily="49" charset="0"/>
              <a:buChar char="o"/>
            </a:pPr>
            <a:r>
              <a:rPr lang="en-US" dirty="0">
                <a:solidFill>
                  <a:srgbClr val="0070C0"/>
                </a:solidFill>
              </a:rPr>
              <a:t> </a:t>
            </a:r>
            <a:r>
              <a:rPr lang="en-US" sz="2000" dirty="0">
                <a:solidFill>
                  <a:srgbClr val="0070C0"/>
                </a:solidFill>
              </a:rPr>
              <a:t>average for GENESYS data x is calculated by</a:t>
            </a:r>
          </a:p>
          <a:p>
            <a:pPr marL="1371600" lvl="3" indent="0">
              <a:lnSpc>
                <a:spcPct val="100000"/>
              </a:lnSpc>
              <a:buNone/>
            </a:pPr>
            <a:r>
              <a:rPr lang="en-US" dirty="0">
                <a:solidFill>
                  <a:schemeClr val="accent2"/>
                </a:solidFill>
              </a:rPr>
              <a:t>average</a:t>
            </a:r>
            <a:r>
              <a:rPr lang="en-US" dirty="0">
                <a:solidFill>
                  <a:srgbClr val="0070C0"/>
                </a:solidFill>
              </a:rPr>
              <a:t>( x</a:t>
            </a:r>
            <a:r>
              <a:rPr lang="en-US" baseline="-25000" dirty="0">
                <a:solidFill>
                  <a:schemeClr val="accent2"/>
                </a:solidFill>
              </a:rPr>
              <a:t>10/1/2020 00:00:00</a:t>
            </a:r>
            <a:r>
              <a:rPr lang="en-US" dirty="0">
                <a:solidFill>
                  <a:srgbClr val="0070C0"/>
                </a:solidFill>
              </a:rPr>
              <a:t>, x</a:t>
            </a:r>
            <a:r>
              <a:rPr lang="en-US" baseline="-25000" dirty="0">
                <a:solidFill>
                  <a:schemeClr val="accent2"/>
                </a:solidFill>
              </a:rPr>
              <a:t>10/1/2021 00:00:00</a:t>
            </a:r>
            <a:r>
              <a:rPr lang="en-US" dirty="0">
                <a:solidFill>
                  <a:srgbClr val="0070C0"/>
                </a:solidFill>
              </a:rPr>
              <a:t>, …, x</a:t>
            </a:r>
            <a:r>
              <a:rPr lang="en-US" baseline="-25000" dirty="0">
                <a:solidFill>
                  <a:schemeClr val="accent2"/>
                </a:solidFill>
              </a:rPr>
              <a:t>10/1/2029 00:00:00 </a:t>
            </a:r>
            <a:r>
              <a:rPr lang="en-US" dirty="0">
                <a:solidFill>
                  <a:srgbClr val="0070C0"/>
                </a:solidFill>
              </a:rPr>
              <a:t>)</a:t>
            </a:r>
          </a:p>
          <a:p>
            <a:pPr lvl="3">
              <a:lnSpc>
                <a:spcPct val="100000"/>
              </a:lnSpc>
              <a:buFont typeface="Courier New" panose="02070309020205020404" pitchFamily="49" charset="0"/>
              <a:buChar char="o"/>
            </a:pPr>
            <a:endParaRPr lang="en-US" dirty="0">
              <a:solidFill>
                <a:srgbClr val="0070C0"/>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40</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4009121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Comparing Data (II)</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729530" y="1141753"/>
            <a:ext cx="8732939" cy="5716247"/>
          </a:xfrm>
        </p:spPr>
        <p:txBody>
          <a:bodyPr>
            <a:noAutofit/>
          </a:bodyPr>
          <a:lstStyle/>
          <a:p>
            <a:pPr>
              <a:lnSpc>
                <a:spcPct val="100000"/>
              </a:lnSpc>
              <a:buFont typeface="Wingdings" panose="05000000000000000000" pitchFamily="2" charset="2"/>
              <a:buChar char="§"/>
            </a:pPr>
            <a:endParaRPr lang="en-US" sz="500" dirty="0">
              <a:solidFill>
                <a:srgbClr val="0070C0"/>
              </a:solidFill>
            </a:endParaRPr>
          </a:p>
          <a:p>
            <a:pPr lvl="1">
              <a:lnSpc>
                <a:spcPct val="100000"/>
              </a:lnSpc>
              <a:buFont typeface="Wingdings" panose="05000000000000000000" pitchFamily="2" charset="2"/>
              <a:buChar char="Ø"/>
            </a:pPr>
            <a:r>
              <a:rPr lang="en-US" dirty="0">
                <a:solidFill>
                  <a:srgbClr val="0070C0"/>
                </a:solidFill>
              </a:rPr>
              <a:t> For daily Data:  as example, for Oct 1</a:t>
            </a:r>
          </a:p>
          <a:p>
            <a:pPr lvl="1">
              <a:lnSpc>
                <a:spcPct val="100000"/>
              </a:lnSpc>
              <a:buFont typeface="Wingdings" panose="05000000000000000000" pitchFamily="2" charset="2"/>
              <a:buChar char="Ø"/>
            </a:pPr>
            <a:endParaRPr lang="en-US" sz="800" dirty="0">
              <a:solidFill>
                <a:srgbClr val="0070C0"/>
              </a:solidFill>
            </a:endParaRPr>
          </a:p>
          <a:p>
            <a:pPr lvl="1">
              <a:lnSpc>
                <a:spcPct val="100000"/>
              </a:lnSpc>
              <a:buFont typeface="Wingdings" panose="05000000000000000000" pitchFamily="2" charset="2"/>
              <a:buChar char="Ø"/>
            </a:pPr>
            <a:endParaRPr lang="en-US" sz="200" dirty="0">
              <a:solidFill>
                <a:srgbClr val="0070C0"/>
              </a:solidFill>
            </a:endParaRPr>
          </a:p>
          <a:p>
            <a:pPr lvl="2">
              <a:lnSpc>
                <a:spcPct val="100000"/>
              </a:lnSpc>
              <a:buFont typeface="Courier New" panose="02070309020205020404" pitchFamily="49" charset="0"/>
              <a:buChar char="o"/>
            </a:pPr>
            <a:r>
              <a:rPr lang="en-US" dirty="0">
                <a:solidFill>
                  <a:srgbClr val="0070C0"/>
                </a:solidFill>
              </a:rPr>
              <a:t>upper envelope for GENESYS data x is calculated by</a:t>
            </a:r>
          </a:p>
          <a:p>
            <a:pPr marL="1371600" lvl="3" indent="0">
              <a:lnSpc>
                <a:spcPct val="100000"/>
              </a:lnSpc>
              <a:buNone/>
            </a:pPr>
            <a:r>
              <a:rPr lang="en-US" dirty="0">
                <a:solidFill>
                  <a:schemeClr val="accent2"/>
                </a:solidFill>
              </a:rPr>
              <a:t>max</a:t>
            </a:r>
            <a:r>
              <a:rPr lang="en-US" dirty="0">
                <a:solidFill>
                  <a:srgbClr val="0070C0"/>
                </a:solidFill>
              </a:rPr>
              <a:t>( x</a:t>
            </a:r>
            <a:r>
              <a:rPr lang="en-US" baseline="-25000" dirty="0">
                <a:solidFill>
                  <a:schemeClr val="accent2"/>
                </a:solidFill>
              </a:rPr>
              <a:t>10/1/2020 00:00:00</a:t>
            </a:r>
            <a:r>
              <a:rPr lang="en-US" dirty="0">
                <a:solidFill>
                  <a:srgbClr val="0070C0"/>
                </a:solidFill>
              </a:rPr>
              <a:t>, x</a:t>
            </a:r>
            <a:r>
              <a:rPr lang="en-US" baseline="-25000" dirty="0">
                <a:solidFill>
                  <a:schemeClr val="accent2"/>
                </a:solidFill>
              </a:rPr>
              <a:t>10/1/2020 01:00:00</a:t>
            </a:r>
            <a:r>
              <a:rPr lang="en-US" dirty="0">
                <a:solidFill>
                  <a:srgbClr val="0070C0"/>
                </a:solidFill>
              </a:rPr>
              <a:t>, …, x</a:t>
            </a:r>
            <a:r>
              <a:rPr lang="en-US" baseline="-25000" dirty="0">
                <a:solidFill>
                  <a:schemeClr val="accent2"/>
                </a:solidFill>
              </a:rPr>
              <a:t>10/1/2020 23:00:00</a:t>
            </a:r>
            <a:r>
              <a:rPr lang="en-US" dirty="0">
                <a:solidFill>
                  <a:srgbClr val="0070C0"/>
                </a:solidFill>
              </a:rPr>
              <a:t>,</a:t>
            </a:r>
            <a:endParaRPr lang="en-US" dirty="0">
              <a:solidFill>
                <a:schemeClr val="accent2"/>
              </a:solidFill>
            </a:endParaRPr>
          </a:p>
          <a:p>
            <a:pPr marL="1371600" lvl="3" indent="0">
              <a:lnSpc>
                <a:spcPct val="100000"/>
              </a:lnSpc>
              <a:buNone/>
            </a:pPr>
            <a:r>
              <a:rPr lang="en-US" baseline="-25000" dirty="0">
                <a:solidFill>
                  <a:schemeClr val="accent2"/>
                </a:solidFill>
              </a:rPr>
              <a:t>	   </a:t>
            </a:r>
            <a:r>
              <a:rPr lang="en-US" dirty="0">
                <a:solidFill>
                  <a:srgbClr val="0070C0"/>
                </a:solidFill>
              </a:rPr>
              <a:t>x</a:t>
            </a:r>
            <a:r>
              <a:rPr lang="en-US" baseline="-25000" dirty="0">
                <a:solidFill>
                  <a:schemeClr val="accent2"/>
                </a:solidFill>
              </a:rPr>
              <a:t>10/1/2021 00:00:00</a:t>
            </a:r>
            <a:r>
              <a:rPr lang="en-US" dirty="0">
                <a:solidFill>
                  <a:srgbClr val="0070C0"/>
                </a:solidFill>
              </a:rPr>
              <a:t>, x</a:t>
            </a:r>
            <a:r>
              <a:rPr lang="en-US" baseline="-25000" dirty="0">
                <a:solidFill>
                  <a:schemeClr val="accent2"/>
                </a:solidFill>
              </a:rPr>
              <a:t>10/1/2021 01:00:00</a:t>
            </a:r>
            <a:r>
              <a:rPr lang="en-US" dirty="0">
                <a:solidFill>
                  <a:srgbClr val="0070C0"/>
                </a:solidFill>
              </a:rPr>
              <a:t>, …, x</a:t>
            </a:r>
            <a:r>
              <a:rPr lang="en-US" baseline="-25000" dirty="0">
                <a:solidFill>
                  <a:schemeClr val="accent2"/>
                </a:solidFill>
              </a:rPr>
              <a:t>10/1/2021 23:00:00</a:t>
            </a:r>
            <a:r>
              <a:rPr lang="en-US" dirty="0">
                <a:solidFill>
                  <a:srgbClr val="0070C0"/>
                </a:solidFill>
              </a:rPr>
              <a:t>,</a:t>
            </a:r>
          </a:p>
          <a:p>
            <a:pPr marL="1371600" lvl="3" indent="0">
              <a:lnSpc>
                <a:spcPct val="100000"/>
              </a:lnSpc>
              <a:buNone/>
            </a:pPr>
            <a:r>
              <a:rPr lang="en-US" dirty="0">
                <a:solidFill>
                  <a:srgbClr val="0070C0"/>
                </a:solidFill>
              </a:rPr>
              <a:t>	  …,</a:t>
            </a:r>
          </a:p>
          <a:p>
            <a:pPr marL="1371600" lvl="3" indent="0">
              <a:lnSpc>
                <a:spcPct val="100000"/>
              </a:lnSpc>
              <a:buNone/>
            </a:pPr>
            <a:r>
              <a:rPr lang="en-US" dirty="0">
                <a:solidFill>
                  <a:srgbClr val="0070C0"/>
                </a:solidFill>
              </a:rPr>
              <a:t>	  x</a:t>
            </a:r>
            <a:r>
              <a:rPr lang="en-US" baseline="-25000" dirty="0">
                <a:solidFill>
                  <a:schemeClr val="accent2"/>
                </a:solidFill>
              </a:rPr>
              <a:t>10/1/2029 00:00:00</a:t>
            </a:r>
            <a:r>
              <a:rPr lang="en-US" dirty="0">
                <a:solidFill>
                  <a:srgbClr val="0070C0"/>
                </a:solidFill>
              </a:rPr>
              <a:t>, x</a:t>
            </a:r>
            <a:r>
              <a:rPr lang="en-US" baseline="-25000" dirty="0">
                <a:solidFill>
                  <a:schemeClr val="accent2"/>
                </a:solidFill>
              </a:rPr>
              <a:t>10/1/2029 01:00:00</a:t>
            </a:r>
            <a:r>
              <a:rPr lang="en-US" dirty="0">
                <a:solidFill>
                  <a:srgbClr val="0070C0"/>
                </a:solidFill>
              </a:rPr>
              <a:t>, …, x</a:t>
            </a:r>
            <a:r>
              <a:rPr lang="en-US" baseline="-25000" dirty="0">
                <a:solidFill>
                  <a:schemeClr val="accent2"/>
                </a:solidFill>
              </a:rPr>
              <a:t>10/1/2029 23:00:00 </a:t>
            </a:r>
            <a:r>
              <a:rPr lang="en-US" dirty="0">
                <a:solidFill>
                  <a:srgbClr val="0070C0"/>
                </a:solidFill>
              </a:rPr>
              <a:t>)</a:t>
            </a:r>
          </a:p>
          <a:p>
            <a:pPr marL="1371600" lvl="3" indent="0">
              <a:lnSpc>
                <a:spcPct val="100000"/>
              </a:lnSpc>
              <a:buNone/>
            </a:pPr>
            <a:endParaRPr lang="en-US" dirty="0">
              <a:solidFill>
                <a:schemeClr val="accent2"/>
              </a:solidFill>
            </a:endParaRPr>
          </a:p>
          <a:p>
            <a:pPr marL="914400" lvl="2" indent="0">
              <a:lnSpc>
                <a:spcPct val="100000"/>
              </a:lnSpc>
              <a:buNone/>
            </a:pPr>
            <a:endParaRPr lang="en-US" sz="200" dirty="0">
              <a:solidFill>
                <a:srgbClr val="0070C0"/>
              </a:solidFill>
            </a:endParaRPr>
          </a:p>
          <a:p>
            <a:pPr lvl="2">
              <a:lnSpc>
                <a:spcPct val="100000"/>
              </a:lnSpc>
              <a:buFont typeface="Courier New" panose="02070309020205020404" pitchFamily="49" charset="0"/>
              <a:buChar char="o"/>
            </a:pPr>
            <a:r>
              <a:rPr lang="en-US" dirty="0">
                <a:solidFill>
                  <a:srgbClr val="0070C0"/>
                </a:solidFill>
              </a:rPr>
              <a:t>lower envelope for GENESYS data x is calculated by</a:t>
            </a:r>
          </a:p>
          <a:p>
            <a:pPr marL="1371600" lvl="3" indent="0">
              <a:lnSpc>
                <a:spcPct val="100000"/>
              </a:lnSpc>
              <a:buNone/>
            </a:pPr>
            <a:r>
              <a:rPr lang="en-US" dirty="0">
                <a:solidFill>
                  <a:schemeClr val="accent2"/>
                </a:solidFill>
              </a:rPr>
              <a:t>min</a:t>
            </a:r>
            <a:r>
              <a:rPr lang="en-US" dirty="0">
                <a:solidFill>
                  <a:srgbClr val="0070C0"/>
                </a:solidFill>
              </a:rPr>
              <a:t>( x</a:t>
            </a:r>
            <a:r>
              <a:rPr lang="en-US" baseline="-25000" dirty="0">
                <a:solidFill>
                  <a:schemeClr val="accent2"/>
                </a:solidFill>
              </a:rPr>
              <a:t>10/1/2020 00:00:00</a:t>
            </a:r>
            <a:r>
              <a:rPr lang="en-US" dirty="0">
                <a:solidFill>
                  <a:srgbClr val="0070C0"/>
                </a:solidFill>
              </a:rPr>
              <a:t>, x</a:t>
            </a:r>
            <a:r>
              <a:rPr lang="en-US" baseline="-25000" dirty="0">
                <a:solidFill>
                  <a:schemeClr val="accent2"/>
                </a:solidFill>
              </a:rPr>
              <a:t>10/1/2020 01:00:00</a:t>
            </a:r>
            <a:r>
              <a:rPr lang="en-US" dirty="0">
                <a:solidFill>
                  <a:srgbClr val="0070C0"/>
                </a:solidFill>
              </a:rPr>
              <a:t>, …, x</a:t>
            </a:r>
            <a:r>
              <a:rPr lang="en-US" baseline="-25000" dirty="0">
                <a:solidFill>
                  <a:schemeClr val="accent2"/>
                </a:solidFill>
              </a:rPr>
              <a:t>10/1/2020 23:00:00</a:t>
            </a:r>
            <a:r>
              <a:rPr lang="en-US" dirty="0">
                <a:solidFill>
                  <a:srgbClr val="0070C0"/>
                </a:solidFill>
              </a:rPr>
              <a:t>,</a:t>
            </a:r>
            <a:endParaRPr lang="en-US" dirty="0">
              <a:solidFill>
                <a:schemeClr val="accent2"/>
              </a:solidFill>
            </a:endParaRPr>
          </a:p>
          <a:p>
            <a:pPr marL="1371600" lvl="3" indent="0">
              <a:lnSpc>
                <a:spcPct val="100000"/>
              </a:lnSpc>
              <a:buNone/>
            </a:pPr>
            <a:r>
              <a:rPr lang="en-US" baseline="-25000" dirty="0">
                <a:solidFill>
                  <a:schemeClr val="accent2"/>
                </a:solidFill>
              </a:rPr>
              <a:t>	   </a:t>
            </a:r>
            <a:r>
              <a:rPr lang="en-US" dirty="0">
                <a:solidFill>
                  <a:srgbClr val="0070C0"/>
                </a:solidFill>
              </a:rPr>
              <a:t>x</a:t>
            </a:r>
            <a:r>
              <a:rPr lang="en-US" baseline="-25000" dirty="0">
                <a:solidFill>
                  <a:schemeClr val="accent2"/>
                </a:solidFill>
              </a:rPr>
              <a:t>10/1/2021 00:00:00</a:t>
            </a:r>
            <a:r>
              <a:rPr lang="en-US" dirty="0">
                <a:solidFill>
                  <a:srgbClr val="0070C0"/>
                </a:solidFill>
              </a:rPr>
              <a:t>, x</a:t>
            </a:r>
            <a:r>
              <a:rPr lang="en-US" baseline="-25000" dirty="0">
                <a:solidFill>
                  <a:schemeClr val="accent2"/>
                </a:solidFill>
              </a:rPr>
              <a:t>10/1/2021 01:00:00</a:t>
            </a:r>
            <a:r>
              <a:rPr lang="en-US" dirty="0">
                <a:solidFill>
                  <a:srgbClr val="0070C0"/>
                </a:solidFill>
              </a:rPr>
              <a:t>, …, x</a:t>
            </a:r>
            <a:r>
              <a:rPr lang="en-US" baseline="-25000" dirty="0">
                <a:solidFill>
                  <a:schemeClr val="accent2"/>
                </a:solidFill>
              </a:rPr>
              <a:t>10/1/2021 23:00:00</a:t>
            </a:r>
            <a:r>
              <a:rPr lang="en-US" dirty="0">
                <a:solidFill>
                  <a:srgbClr val="0070C0"/>
                </a:solidFill>
              </a:rPr>
              <a:t>,</a:t>
            </a:r>
          </a:p>
          <a:p>
            <a:pPr marL="1371600" lvl="3" indent="0">
              <a:lnSpc>
                <a:spcPct val="100000"/>
              </a:lnSpc>
              <a:buNone/>
            </a:pPr>
            <a:r>
              <a:rPr lang="en-US" dirty="0">
                <a:solidFill>
                  <a:srgbClr val="0070C0"/>
                </a:solidFill>
              </a:rPr>
              <a:t>	  …,</a:t>
            </a:r>
          </a:p>
          <a:p>
            <a:pPr marL="1371600" lvl="3" indent="0">
              <a:lnSpc>
                <a:spcPct val="100000"/>
              </a:lnSpc>
              <a:buNone/>
            </a:pPr>
            <a:r>
              <a:rPr lang="en-US" dirty="0">
                <a:solidFill>
                  <a:srgbClr val="0070C0"/>
                </a:solidFill>
              </a:rPr>
              <a:t>	  x</a:t>
            </a:r>
            <a:r>
              <a:rPr lang="en-US" baseline="-25000" dirty="0">
                <a:solidFill>
                  <a:schemeClr val="accent2"/>
                </a:solidFill>
              </a:rPr>
              <a:t>10/1/2029 00:00:00</a:t>
            </a:r>
            <a:r>
              <a:rPr lang="en-US" dirty="0">
                <a:solidFill>
                  <a:srgbClr val="0070C0"/>
                </a:solidFill>
              </a:rPr>
              <a:t>, x</a:t>
            </a:r>
            <a:r>
              <a:rPr lang="en-US" baseline="-25000" dirty="0">
                <a:solidFill>
                  <a:schemeClr val="accent2"/>
                </a:solidFill>
              </a:rPr>
              <a:t>10/1/2029 01:00:00</a:t>
            </a:r>
            <a:r>
              <a:rPr lang="en-US" dirty="0">
                <a:solidFill>
                  <a:srgbClr val="0070C0"/>
                </a:solidFill>
              </a:rPr>
              <a:t>, …, x</a:t>
            </a:r>
            <a:r>
              <a:rPr lang="en-US" baseline="-25000" dirty="0">
                <a:solidFill>
                  <a:schemeClr val="accent2"/>
                </a:solidFill>
              </a:rPr>
              <a:t>10/1/2029 23:00:00 </a:t>
            </a:r>
            <a:r>
              <a:rPr lang="en-US" dirty="0">
                <a:solidFill>
                  <a:srgbClr val="0070C0"/>
                </a:solidFill>
              </a:rPr>
              <a:t>)</a:t>
            </a:r>
          </a:p>
          <a:p>
            <a:pPr marL="1371600" lvl="3" indent="0">
              <a:lnSpc>
                <a:spcPct val="100000"/>
              </a:lnSpc>
              <a:buNone/>
            </a:pPr>
            <a:endParaRPr lang="en-US" dirty="0">
              <a:solidFill>
                <a:schemeClr val="accent2"/>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41</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177274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4844-2E59-4814-B258-711EE2F5310B}"/>
              </a:ext>
            </a:extLst>
          </p:cNvPr>
          <p:cNvSpPr>
            <a:spLocks noGrp="1"/>
          </p:cNvSpPr>
          <p:nvPr>
            <p:ph type="title"/>
          </p:nvPr>
        </p:nvSpPr>
        <p:spPr>
          <a:xfrm>
            <a:off x="1524001" y="314793"/>
            <a:ext cx="9143999" cy="960438"/>
          </a:xfrm>
        </p:spPr>
        <p:txBody>
          <a:bodyPr>
            <a:noAutofit/>
          </a:bodyPr>
          <a:lstStyle/>
          <a:p>
            <a:r>
              <a:rPr lang="en-US" sz="3600" dirty="0">
                <a:solidFill>
                  <a:srgbClr val="0070C0"/>
                </a:solidFill>
              </a:rPr>
              <a:t>Comparing Data (III)</a:t>
            </a:r>
          </a:p>
        </p:txBody>
      </p:sp>
      <p:sp>
        <p:nvSpPr>
          <p:cNvPr id="3" name="Content Placeholder 2">
            <a:extLst>
              <a:ext uri="{FF2B5EF4-FFF2-40B4-BE49-F238E27FC236}">
                <a16:creationId xmlns:a16="http://schemas.microsoft.com/office/drawing/2014/main" id="{0A631DCF-E02B-426F-B2A4-0D55C9F73B12}"/>
              </a:ext>
            </a:extLst>
          </p:cNvPr>
          <p:cNvSpPr>
            <a:spLocks noGrp="1"/>
          </p:cNvSpPr>
          <p:nvPr>
            <p:ph idx="1"/>
          </p:nvPr>
        </p:nvSpPr>
        <p:spPr>
          <a:xfrm>
            <a:off x="1729530" y="1141753"/>
            <a:ext cx="8732939" cy="5716247"/>
          </a:xfrm>
        </p:spPr>
        <p:txBody>
          <a:bodyPr>
            <a:noAutofit/>
          </a:bodyPr>
          <a:lstStyle/>
          <a:p>
            <a:pPr>
              <a:lnSpc>
                <a:spcPct val="100000"/>
              </a:lnSpc>
              <a:buFont typeface="Wingdings" panose="05000000000000000000" pitchFamily="2" charset="2"/>
              <a:buChar char="§"/>
            </a:pPr>
            <a:endParaRPr lang="en-US" sz="500" dirty="0">
              <a:solidFill>
                <a:srgbClr val="0070C0"/>
              </a:solidFill>
            </a:endParaRPr>
          </a:p>
          <a:p>
            <a:pPr lvl="1">
              <a:lnSpc>
                <a:spcPct val="100000"/>
              </a:lnSpc>
              <a:buFont typeface="Wingdings" panose="05000000000000000000" pitchFamily="2" charset="2"/>
              <a:buChar char="Ø"/>
            </a:pPr>
            <a:r>
              <a:rPr lang="en-US" dirty="0">
                <a:solidFill>
                  <a:srgbClr val="0070C0"/>
                </a:solidFill>
              </a:rPr>
              <a:t> For daily Data:  as example, for Oct 1</a:t>
            </a:r>
          </a:p>
          <a:p>
            <a:pPr marL="1371600" lvl="3" indent="0">
              <a:lnSpc>
                <a:spcPct val="100000"/>
              </a:lnSpc>
              <a:buNone/>
            </a:pPr>
            <a:endParaRPr lang="en-US" dirty="0">
              <a:solidFill>
                <a:schemeClr val="accent2"/>
              </a:solidFill>
            </a:endParaRPr>
          </a:p>
          <a:p>
            <a:pPr lvl="2">
              <a:lnSpc>
                <a:spcPct val="100000"/>
              </a:lnSpc>
              <a:buFont typeface="Courier New" panose="02070309020205020404" pitchFamily="49" charset="0"/>
              <a:buChar char="o"/>
            </a:pPr>
            <a:r>
              <a:rPr lang="en-US" dirty="0">
                <a:solidFill>
                  <a:srgbClr val="0070C0"/>
                </a:solidFill>
              </a:rPr>
              <a:t> average for GENESYS data x is calculated by</a:t>
            </a:r>
          </a:p>
          <a:p>
            <a:pPr marL="1371600" lvl="3" indent="0">
              <a:lnSpc>
                <a:spcPct val="100000"/>
              </a:lnSpc>
              <a:buNone/>
            </a:pPr>
            <a:r>
              <a:rPr lang="en-US" dirty="0">
                <a:solidFill>
                  <a:schemeClr val="accent2"/>
                </a:solidFill>
              </a:rPr>
              <a:t>average</a:t>
            </a:r>
            <a:r>
              <a:rPr lang="en-US" dirty="0">
                <a:solidFill>
                  <a:srgbClr val="0070C0"/>
                </a:solidFill>
              </a:rPr>
              <a:t>( x</a:t>
            </a:r>
            <a:r>
              <a:rPr lang="en-US" baseline="-25000" dirty="0">
                <a:solidFill>
                  <a:schemeClr val="accent2"/>
                </a:solidFill>
              </a:rPr>
              <a:t>10/1/2020 00:00:00</a:t>
            </a:r>
            <a:r>
              <a:rPr lang="en-US" dirty="0">
                <a:solidFill>
                  <a:srgbClr val="0070C0"/>
                </a:solidFill>
              </a:rPr>
              <a:t>, x</a:t>
            </a:r>
            <a:r>
              <a:rPr lang="en-US" baseline="-25000" dirty="0">
                <a:solidFill>
                  <a:schemeClr val="accent2"/>
                </a:solidFill>
              </a:rPr>
              <a:t>10/1/2020 01:00:00</a:t>
            </a:r>
            <a:r>
              <a:rPr lang="en-US" dirty="0">
                <a:solidFill>
                  <a:srgbClr val="0070C0"/>
                </a:solidFill>
              </a:rPr>
              <a:t>, …, x</a:t>
            </a:r>
            <a:r>
              <a:rPr lang="en-US" baseline="-25000" dirty="0">
                <a:solidFill>
                  <a:schemeClr val="accent2"/>
                </a:solidFill>
              </a:rPr>
              <a:t>10/1/2020 23:00:00</a:t>
            </a:r>
            <a:r>
              <a:rPr lang="en-US" dirty="0">
                <a:solidFill>
                  <a:srgbClr val="0070C0"/>
                </a:solidFill>
              </a:rPr>
              <a:t>,</a:t>
            </a:r>
            <a:endParaRPr lang="en-US" dirty="0">
              <a:solidFill>
                <a:schemeClr val="accent2"/>
              </a:solidFill>
            </a:endParaRPr>
          </a:p>
          <a:p>
            <a:pPr marL="1371600" lvl="3" indent="0">
              <a:lnSpc>
                <a:spcPct val="100000"/>
              </a:lnSpc>
              <a:buNone/>
            </a:pPr>
            <a:r>
              <a:rPr lang="en-US" baseline="-25000" dirty="0">
                <a:solidFill>
                  <a:schemeClr val="accent2"/>
                </a:solidFill>
              </a:rPr>
              <a:t>	            </a:t>
            </a:r>
            <a:r>
              <a:rPr lang="en-US" dirty="0">
                <a:solidFill>
                  <a:srgbClr val="0070C0"/>
                </a:solidFill>
              </a:rPr>
              <a:t>x</a:t>
            </a:r>
            <a:r>
              <a:rPr lang="en-US" baseline="-25000" dirty="0">
                <a:solidFill>
                  <a:schemeClr val="accent2"/>
                </a:solidFill>
              </a:rPr>
              <a:t>10/1/2021 00:00:00</a:t>
            </a:r>
            <a:r>
              <a:rPr lang="en-US" dirty="0">
                <a:solidFill>
                  <a:srgbClr val="0070C0"/>
                </a:solidFill>
              </a:rPr>
              <a:t>, x</a:t>
            </a:r>
            <a:r>
              <a:rPr lang="en-US" baseline="-25000" dirty="0">
                <a:solidFill>
                  <a:schemeClr val="accent2"/>
                </a:solidFill>
              </a:rPr>
              <a:t>10/1/2021 01:00:00</a:t>
            </a:r>
            <a:r>
              <a:rPr lang="en-US" dirty="0">
                <a:solidFill>
                  <a:srgbClr val="0070C0"/>
                </a:solidFill>
              </a:rPr>
              <a:t>, …, x</a:t>
            </a:r>
            <a:r>
              <a:rPr lang="en-US" baseline="-25000" dirty="0">
                <a:solidFill>
                  <a:schemeClr val="accent2"/>
                </a:solidFill>
              </a:rPr>
              <a:t>10/1/2021 23:00:00</a:t>
            </a:r>
            <a:r>
              <a:rPr lang="en-US" dirty="0">
                <a:solidFill>
                  <a:srgbClr val="0070C0"/>
                </a:solidFill>
              </a:rPr>
              <a:t>,</a:t>
            </a:r>
          </a:p>
          <a:p>
            <a:pPr marL="1371600" lvl="3" indent="0">
              <a:lnSpc>
                <a:spcPct val="100000"/>
              </a:lnSpc>
              <a:buNone/>
            </a:pPr>
            <a:r>
              <a:rPr lang="en-US" dirty="0">
                <a:solidFill>
                  <a:srgbClr val="0070C0"/>
                </a:solidFill>
              </a:rPr>
              <a:t>	        …,</a:t>
            </a:r>
          </a:p>
          <a:p>
            <a:pPr marL="1371600" lvl="3" indent="0">
              <a:lnSpc>
                <a:spcPct val="100000"/>
              </a:lnSpc>
              <a:buNone/>
            </a:pPr>
            <a:r>
              <a:rPr lang="en-US" dirty="0">
                <a:solidFill>
                  <a:srgbClr val="0070C0"/>
                </a:solidFill>
              </a:rPr>
              <a:t>	        x</a:t>
            </a:r>
            <a:r>
              <a:rPr lang="en-US" baseline="-25000" dirty="0">
                <a:solidFill>
                  <a:schemeClr val="accent2"/>
                </a:solidFill>
              </a:rPr>
              <a:t>10/1/2029 00:00:00</a:t>
            </a:r>
            <a:r>
              <a:rPr lang="en-US" dirty="0">
                <a:solidFill>
                  <a:srgbClr val="0070C0"/>
                </a:solidFill>
              </a:rPr>
              <a:t>, x</a:t>
            </a:r>
            <a:r>
              <a:rPr lang="en-US" baseline="-25000" dirty="0">
                <a:solidFill>
                  <a:schemeClr val="accent2"/>
                </a:solidFill>
              </a:rPr>
              <a:t>10/1/2029 01:00:00</a:t>
            </a:r>
            <a:r>
              <a:rPr lang="en-US" dirty="0">
                <a:solidFill>
                  <a:srgbClr val="0070C0"/>
                </a:solidFill>
              </a:rPr>
              <a:t>, …, x</a:t>
            </a:r>
            <a:r>
              <a:rPr lang="en-US" baseline="-25000" dirty="0">
                <a:solidFill>
                  <a:schemeClr val="accent2"/>
                </a:solidFill>
              </a:rPr>
              <a:t>10/1/2029 23:00:00 </a:t>
            </a:r>
            <a:r>
              <a:rPr lang="en-US" dirty="0">
                <a:solidFill>
                  <a:srgbClr val="0070C0"/>
                </a:solidFill>
              </a:rPr>
              <a:t>)</a:t>
            </a:r>
          </a:p>
          <a:p>
            <a:pPr lvl="3">
              <a:lnSpc>
                <a:spcPct val="100000"/>
              </a:lnSpc>
              <a:buFont typeface="Courier New" panose="02070309020205020404" pitchFamily="49" charset="0"/>
              <a:buChar char="o"/>
            </a:pPr>
            <a:endParaRPr lang="en-US" dirty="0">
              <a:solidFill>
                <a:srgbClr val="0070C0"/>
              </a:solidFill>
            </a:endParaRPr>
          </a:p>
        </p:txBody>
      </p:sp>
      <p:sp>
        <p:nvSpPr>
          <p:cNvPr id="4" name="Slide Number Placeholder 3">
            <a:extLst>
              <a:ext uri="{FF2B5EF4-FFF2-40B4-BE49-F238E27FC236}">
                <a16:creationId xmlns:a16="http://schemas.microsoft.com/office/drawing/2014/main" id="{7F1448E0-334D-412A-95EF-B5028AF82BB1}"/>
              </a:ext>
            </a:extLst>
          </p:cNvPr>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42</a:t>
            </a:fld>
            <a:endParaRPr lang="en-US" dirty="0">
              <a:solidFill>
                <a:srgbClr val="000000">
                  <a:tint val="75000"/>
                </a:srgbClr>
              </a:solidFill>
              <a:latin typeface="Trebuchet MS" panose="020B0603020202020204"/>
            </a:endParaRPr>
          </a:p>
        </p:txBody>
      </p:sp>
    </p:spTree>
    <p:extLst>
      <p:ext uri="{BB962C8B-B14F-4D97-AF65-F5344CB8AC3E}">
        <p14:creationId xmlns:p14="http://schemas.microsoft.com/office/powerpoint/2010/main" val="3505013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4A988-5B44-4A86-9A13-8C4A12DBB9B5}"/>
              </a:ext>
            </a:extLst>
          </p:cNvPr>
          <p:cNvSpPr>
            <a:spLocks noGrp="1"/>
          </p:cNvSpPr>
          <p:nvPr>
            <p:ph type="title"/>
          </p:nvPr>
        </p:nvSpPr>
        <p:spPr/>
        <p:txBody>
          <a:bodyPr/>
          <a:lstStyle/>
          <a:p>
            <a:r>
              <a:rPr lang="en-US" dirty="0"/>
              <a:t>Topology Split in 3 parts</a:t>
            </a:r>
          </a:p>
        </p:txBody>
      </p:sp>
      <p:pic>
        <p:nvPicPr>
          <p:cNvPr id="12" name="Content Placeholder 11">
            <a:extLst>
              <a:ext uri="{FF2B5EF4-FFF2-40B4-BE49-F238E27FC236}">
                <a16:creationId xmlns:a16="http://schemas.microsoft.com/office/drawing/2014/main" id="{D7F72353-BD37-43A4-B31E-BD67C1D18F11}"/>
              </a:ext>
            </a:extLst>
          </p:cNvPr>
          <p:cNvPicPr>
            <a:picLocks noGrp="1" noChangeAspect="1"/>
          </p:cNvPicPr>
          <p:nvPr>
            <p:ph idx="1"/>
          </p:nvPr>
        </p:nvPicPr>
        <p:blipFill>
          <a:blip r:embed="rId2"/>
          <a:stretch>
            <a:fillRect/>
          </a:stretch>
        </p:blipFill>
        <p:spPr>
          <a:xfrm>
            <a:off x="838200" y="2498725"/>
            <a:ext cx="10515600" cy="2628900"/>
          </a:xfrm>
        </p:spPr>
      </p:pic>
    </p:spTree>
    <p:extLst>
      <p:ext uri="{BB962C8B-B14F-4D97-AF65-F5344CB8AC3E}">
        <p14:creationId xmlns:p14="http://schemas.microsoft.com/office/powerpoint/2010/main" val="3924499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2E7A90-D13C-4B74-B023-D9994BD701EB}"/>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44</a:t>
            </a:fld>
            <a:endParaRPr lang="en-US" dirty="0">
              <a:solidFill>
                <a:srgbClr val="000000">
                  <a:tint val="75000"/>
                </a:srgbClr>
              </a:solidFill>
            </a:endParaRPr>
          </a:p>
        </p:txBody>
      </p:sp>
      <p:pic>
        <p:nvPicPr>
          <p:cNvPr id="10" name="Content Placeholder 9">
            <a:extLst>
              <a:ext uri="{FF2B5EF4-FFF2-40B4-BE49-F238E27FC236}">
                <a16:creationId xmlns:a16="http://schemas.microsoft.com/office/drawing/2014/main" id="{D021DEA6-651E-46D0-AC0D-463864FE61A9}"/>
              </a:ext>
            </a:extLst>
          </p:cNvPr>
          <p:cNvPicPr>
            <a:picLocks noGrp="1" noChangeAspect="1"/>
          </p:cNvPicPr>
          <p:nvPr>
            <p:ph idx="1"/>
          </p:nvPr>
        </p:nvPicPr>
        <p:blipFill>
          <a:blip r:embed="rId2"/>
          <a:stretch>
            <a:fillRect/>
          </a:stretch>
        </p:blipFill>
        <p:spPr>
          <a:xfrm>
            <a:off x="1714225" y="166893"/>
            <a:ext cx="8235689" cy="5910319"/>
          </a:xfrm>
        </p:spPr>
      </p:pic>
    </p:spTree>
    <p:extLst>
      <p:ext uri="{BB962C8B-B14F-4D97-AF65-F5344CB8AC3E}">
        <p14:creationId xmlns:p14="http://schemas.microsoft.com/office/powerpoint/2010/main" val="1984169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3D57065-F6DE-43AE-8F9A-AD68ED2DDF1B}"/>
              </a:ext>
            </a:extLst>
          </p:cNvPr>
          <p:cNvPicPr>
            <a:picLocks noGrp="1" noChangeAspect="1"/>
          </p:cNvPicPr>
          <p:nvPr>
            <p:ph idx="1"/>
          </p:nvPr>
        </p:nvPicPr>
        <p:blipFill>
          <a:blip r:embed="rId2"/>
          <a:stretch>
            <a:fillRect/>
          </a:stretch>
        </p:blipFill>
        <p:spPr>
          <a:xfrm>
            <a:off x="2379565" y="431164"/>
            <a:ext cx="6905009" cy="5580063"/>
          </a:xfrm>
        </p:spPr>
      </p:pic>
      <p:sp>
        <p:nvSpPr>
          <p:cNvPr id="4" name="Slide Number Placeholder 3">
            <a:extLst>
              <a:ext uri="{FF2B5EF4-FFF2-40B4-BE49-F238E27FC236}">
                <a16:creationId xmlns:a16="http://schemas.microsoft.com/office/drawing/2014/main" id="{55BD7E6F-8402-401E-BF53-C005A3679733}"/>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45</a:t>
            </a:fld>
            <a:endParaRPr lang="en-US" dirty="0">
              <a:solidFill>
                <a:srgbClr val="000000">
                  <a:tint val="75000"/>
                </a:srgbClr>
              </a:solidFill>
            </a:endParaRPr>
          </a:p>
        </p:txBody>
      </p:sp>
    </p:spTree>
    <p:extLst>
      <p:ext uri="{BB962C8B-B14F-4D97-AF65-F5344CB8AC3E}">
        <p14:creationId xmlns:p14="http://schemas.microsoft.com/office/powerpoint/2010/main" val="2004744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C35A-199E-497F-89EF-DABCF8099148}"/>
              </a:ext>
            </a:extLst>
          </p:cNvPr>
          <p:cNvSpPr>
            <a:spLocks noGrp="1"/>
          </p:cNvSpPr>
          <p:nvPr>
            <p:ph type="title"/>
          </p:nvPr>
        </p:nvSpPr>
        <p:spPr/>
        <p:txBody>
          <a:bodyPr/>
          <a:lstStyle/>
          <a:p>
            <a:r>
              <a:rPr lang="en-US" dirty="0"/>
              <a:t>Plant by Plant Presentations and Notes</a:t>
            </a:r>
          </a:p>
        </p:txBody>
      </p:sp>
      <p:sp>
        <p:nvSpPr>
          <p:cNvPr id="3" name="Content Placeholder 2">
            <a:extLst>
              <a:ext uri="{FF2B5EF4-FFF2-40B4-BE49-F238E27FC236}">
                <a16:creationId xmlns:a16="http://schemas.microsoft.com/office/drawing/2014/main" id="{27C7BDDC-80E6-4748-88DE-A9B8F0BF357A}"/>
              </a:ext>
            </a:extLst>
          </p:cNvPr>
          <p:cNvSpPr>
            <a:spLocks noGrp="1"/>
          </p:cNvSpPr>
          <p:nvPr>
            <p:ph idx="1"/>
          </p:nvPr>
        </p:nvSpPr>
        <p:spPr/>
        <p:txBody>
          <a:bodyPr>
            <a:normAutofit fontScale="77500" lnSpcReduction="20000"/>
          </a:bodyPr>
          <a:lstStyle/>
          <a:p>
            <a:pPr marL="0" indent="0">
              <a:buNone/>
            </a:pPr>
            <a:r>
              <a:rPr lang="en-US" u="sng" dirty="0"/>
              <a:t>Structured Exploration</a:t>
            </a:r>
          </a:p>
          <a:p>
            <a:r>
              <a:rPr lang="en-US" dirty="0"/>
              <a:t>Order – where did we start, where did we end up</a:t>
            </a:r>
          </a:p>
          <a:p>
            <a:pPr marL="914400" lvl="1" indent="-457200">
              <a:buFont typeface="+mj-lt"/>
              <a:buAutoNum type="arabicPeriod"/>
            </a:pPr>
            <a:r>
              <a:rPr lang="en-US" dirty="0"/>
              <a:t>Classic* versus Historical (</a:t>
            </a:r>
            <a:r>
              <a:rPr lang="en-US" dirty="0">
                <a:hlinkClick r:id="rId2"/>
              </a:rPr>
              <a:t>link</a:t>
            </a:r>
            <a:r>
              <a:rPr lang="en-US" dirty="0"/>
              <a:t>)</a:t>
            </a:r>
          </a:p>
          <a:p>
            <a:pPr marL="914400" lvl="1" indent="-457200">
              <a:buFont typeface="+mj-lt"/>
              <a:buAutoNum type="arabicPeriod"/>
            </a:pPr>
            <a:r>
              <a:rPr lang="en-US" dirty="0"/>
              <a:t>Classic* versus New (</a:t>
            </a:r>
            <a:r>
              <a:rPr lang="en-US" dirty="0">
                <a:hlinkClick r:id="rId3"/>
              </a:rPr>
              <a:t>link</a:t>
            </a:r>
            <a:r>
              <a:rPr lang="en-US" dirty="0"/>
              <a:t>)</a:t>
            </a:r>
          </a:p>
          <a:p>
            <a:pPr marL="914400" lvl="1" indent="-457200">
              <a:buFont typeface="+mj-lt"/>
              <a:buAutoNum type="arabicPeriod"/>
            </a:pPr>
            <a:r>
              <a:rPr lang="en-US" dirty="0"/>
              <a:t>New versus Historical (</a:t>
            </a:r>
            <a:r>
              <a:rPr lang="en-US" dirty="0">
                <a:hlinkClick r:id="rId4"/>
              </a:rPr>
              <a:t>link</a:t>
            </a:r>
            <a:r>
              <a:rPr lang="en-US" dirty="0"/>
              <a:t>)</a:t>
            </a:r>
          </a:p>
          <a:p>
            <a:r>
              <a:rPr lang="en-US" dirty="0"/>
              <a:t>Description of </a:t>
            </a:r>
          </a:p>
          <a:p>
            <a:pPr marL="914400" lvl="1" indent="-457200">
              <a:buAutoNum type="arabicParenBoth"/>
            </a:pPr>
            <a:r>
              <a:rPr lang="en-US" dirty="0"/>
              <a:t>Spreadsheet (</a:t>
            </a:r>
            <a:r>
              <a:rPr lang="en-US" dirty="0">
                <a:solidFill>
                  <a:schemeClr val="accent6"/>
                </a:solidFill>
              </a:rPr>
              <a:t>monthly</a:t>
            </a:r>
            <a:r>
              <a:rPr lang="en-US" dirty="0"/>
              <a:t>) </a:t>
            </a:r>
          </a:p>
          <a:p>
            <a:pPr marL="457200" lvl="1" indent="0">
              <a:buNone/>
            </a:pPr>
            <a:r>
              <a:rPr lang="en-US" dirty="0"/>
              <a:t>(2)	Envelope graphs (</a:t>
            </a:r>
            <a:r>
              <a:rPr lang="en-US" dirty="0">
                <a:solidFill>
                  <a:schemeClr val="accent6"/>
                </a:solidFill>
              </a:rPr>
              <a:t>daily/hourly</a:t>
            </a:r>
            <a:r>
              <a:rPr lang="en-US" dirty="0"/>
              <a:t>)</a:t>
            </a:r>
          </a:p>
          <a:p>
            <a:pPr marL="0" indent="0">
              <a:buNone/>
            </a:pPr>
            <a:r>
              <a:rPr lang="en-US" u="sng" dirty="0"/>
              <a:t>Free-Form Exploration</a:t>
            </a:r>
          </a:p>
          <a:p>
            <a:pPr lvl="1"/>
            <a:r>
              <a:rPr lang="en-US" dirty="0"/>
              <a:t>Observations from previous conversations</a:t>
            </a:r>
          </a:p>
          <a:p>
            <a:pPr lvl="1"/>
            <a:r>
              <a:rPr lang="en-US" dirty="0"/>
              <a:t>Questions from stakeholders</a:t>
            </a:r>
          </a:p>
          <a:p>
            <a:pPr lvl="2"/>
            <a:r>
              <a:rPr lang="en-US" dirty="0"/>
              <a:t>Go into GENESYS live (if necessary) – hourly simulated data</a:t>
            </a:r>
          </a:p>
          <a:p>
            <a:pPr lvl="2"/>
            <a:r>
              <a:rPr lang="en-US" dirty="0"/>
              <a:t>Go into the Army Corp site live (if necessary) – hourly historical data</a:t>
            </a:r>
          </a:p>
          <a:p>
            <a:pPr lvl="2"/>
            <a:endParaRPr lang="en-US" dirty="0"/>
          </a:p>
          <a:p>
            <a:pPr marL="457200" lvl="1" indent="0">
              <a:buNone/>
            </a:pPr>
            <a:r>
              <a:rPr lang="en-US" dirty="0"/>
              <a:t>*Classic GENESYS has HYDSIM as a module, sometimes the results are referred to interchangeably</a:t>
            </a:r>
          </a:p>
        </p:txBody>
      </p:sp>
      <p:sp>
        <p:nvSpPr>
          <p:cNvPr id="4" name="Slide Number Placeholder 3">
            <a:extLst>
              <a:ext uri="{FF2B5EF4-FFF2-40B4-BE49-F238E27FC236}">
                <a16:creationId xmlns:a16="http://schemas.microsoft.com/office/drawing/2014/main" id="{3ED4C53D-57A6-457B-8983-419A1E51609B}"/>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46</a:t>
            </a:fld>
            <a:endParaRPr lang="en-US" dirty="0">
              <a:solidFill>
                <a:srgbClr val="000000">
                  <a:tint val="75000"/>
                </a:srgbClr>
              </a:solidFill>
            </a:endParaRPr>
          </a:p>
        </p:txBody>
      </p:sp>
      <p:sp>
        <p:nvSpPr>
          <p:cNvPr id="6" name="TextBox 5">
            <a:extLst>
              <a:ext uri="{FF2B5EF4-FFF2-40B4-BE49-F238E27FC236}">
                <a16:creationId xmlns:a16="http://schemas.microsoft.com/office/drawing/2014/main" id="{0E17C28B-205B-4D67-95C8-C5F686210918}"/>
              </a:ext>
            </a:extLst>
          </p:cNvPr>
          <p:cNvSpPr txBox="1"/>
          <p:nvPr/>
        </p:nvSpPr>
        <p:spPr>
          <a:xfrm>
            <a:off x="9090660" y="1825625"/>
            <a:ext cx="2040201" cy="369332"/>
          </a:xfrm>
          <a:prstGeom prst="rect">
            <a:avLst/>
          </a:prstGeom>
          <a:noFill/>
          <a:ln>
            <a:solidFill>
              <a:schemeClr val="tx1"/>
            </a:solidFill>
          </a:ln>
        </p:spPr>
        <p:txBody>
          <a:bodyPr wrap="square" rtlCol="0">
            <a:spAutoFit/>
          </a:bodyPr>
          <a:lstStyle/>
          <a:p>
            <a:r>
              <a:rPr lang="en-US" dirty="0"/>
              <a:t>Not reviewed yet</a:t>
            </a:r>
          </a:p>
        </p:txBody>
      </p:sp>
      <p:sp>
        <p:nvSpPr>
          <p:cNvPr id="7" name="TextBox 6">
            <a:extLst>
              <a:ext uri="{FF2B5EF4-FFF2-40B4-BE49-F238E27FC236}">
                <a16:creationId xmlns:a16="http://schemas.microsoft.com/office/drawing/2014/main" id="{F0AA46CA-28D1-4390-8924-883E986F7ECE}"/>
              </a:ext>
            </a:extLst>
          </p:cNvPr>
          <p:cNvSpPr txBox="1"/>
          <p:nvPr/>
        </p:nvSpPr>
        <p:spPr>
          <a:xfrm>
            <a:off x="9090660" y="2395498"/>
            <a:ext cx="2040201" cy="646331"/>
          </a:xfrm>
          <a:prstGeom prst="rect">
            <a:avLst/>
          </a:prstGeom>
          <a:solidFill>
            <a:srgbClr val="FFFF00"/>
          </a:solidFill>
          <a:ln>
            <a:solidFill>
              <a:schemeClr val="tx1"/>
            </a:solidFill>
          </a:ln>
        </p:spPr>
        <p:txBody>
          <a:bodyPr wrap="square" rtlCol="0">
            <a:spAutoFit/>
          </a:bodyPr>
          <a:lstStyle/>
          <a:p>
            <a:r>
              <a:rPr lang="en-US" dirty="0"/>
              <a:t>Review Started But Incomplete</a:t>
            </a:r>
          </a:p>
        </p:txBody>
      </p:sp>
      <p:sp>
        <p:nvSpPr>
          <p:cNvPr id="8" name="TextBox 7">
            <a:extLst>
              <a:ext uri="{FF2B5EF4-FFF2-40B4-BE49-F238E27FC236}">
                <a16:creationId xmlns:a16="http://schemas.microsoft.com/office/drawing/2014/main" id="{53242E07-94B2-41DD-87B9-42EDBA032E6D}"/>
              </a:ext>
            </a:extLst>
          </p:cNvPr>
          <p:cNvSpPr txBox="1"/>
          <p:nvPr/>
        </p:nvSpPr>
        <p:spPr>
          <a:xfrm>
            <a:off x="9090659" y="3176764"/>
            <a:ext cx="2040201" cy="646331"/>
          </a:xfrm>
          <a:prstGeom prst="rect">
            <a:avLst/>
          </a:prstGeom>
          <a:solidFill>
            <a:schemeClr val="accent4"/>
          </a:solidFill>
          <a:ln>
            <a:solidFill>
              <a:schemeClr val="tx1"/>
            </a:solidFill>
          </a:ln>
        </p:spPr>
        <p:txBody>
          <a:bodyPr wrap="square" rtlCol="0">
            <a:spAutoFit/>
          </a:bodyPr>
          <a:lstStyle/>
          <a:p>
            <a:r>
              <a:rPr lang="en-US" dirty="0"/>
              <a:t>Review Completed</a:t>
            </a:r>
          </a:p>
        </p:txBody>
      </p:sp>
    </p:spTree>
    <p:extLst>
      <p:ext uri="{BB962C8B-B14F-4D97-AF65-F5344CB8AC3E}">
        <p14:creationId xmlns:p14="http://schemas.microsoft.com/office/powerpoint/2010/main" val="299644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D4F8-E5FE-40A2-B626-14B120626F66}"/>
              </a:ext>
            </a:extLst>
          </p:cNvPr>
          <p:cNvSpPr>
            <a:spLocks noGrp="1"/>
          </p:cNvSpPr>
          <p:nvPr>
            <p:ph type="title"/>
          </p:nvPr>
        </p:nvSpPr>
        <p:spPr/>
        <p:txBody>
          <a:bodyPr/>
          <a:lstStyle/>
          <a:p>
            <a:r>
              <a:rPr lang="en-US" dirty="0"/>
              <a:t>Mica</a:t>
            </a:r>
          </a:p>
        </p:txBody>
      </p:sp>
      <p:sp>
        <p:nvSpPr>
          <p:cNvPr id="3" name="Content Placeholder 2">
            <a:extLst>
              <a:ext uri="{FF2B5EF4-FFF2-40B4-BE49-F238E27FC236}">
                <a16:creationId xmlns:a16="http://schemas.microsoft.com/office/drawing/2014/main" id="{9E26EBFA-5315-4F85-A1BE-A47D967ACACE}"/>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pPr marL="0" indent="0">
              <a:buNone/>
            </a:pPr>
            <a:endParaRPr lang="en-US" dirty="0"/>
          </a:p>
        </p:txBody>
      </p:sp>
      <p:sp>
        <p:nvSpPr>
          <p:cNvPr id="4" name="Slide Number Placeholder 3">
            <a:extLst>
              <a:ext uri="{FF2B5EF4-FFF2-40B4-BE49-F238E27FC236}">
                <a16:creationId xmlns:a16="http://schemas.microsoft.com/office/drawing/2014/main" id="{62C00823-9FB1-4AA1-9508-9820906B6F71}"/>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47</a:t>
            </a:fld>
            <a:endParaRPr lang="en-US" dirty="0">
              <a:solidFill>
                <a:srgbClr val="000000">
                  <a:tint val="75000"/>
                </a:srgbClr>
              </a:solidFill>
            </a:endParaRPr>
          </a:p>
        </p:txBody>
      </p:sp>
    </p:spTree>
    <p:extLst>
      <p:ext uri="{BB962C8B-B14F-4D97-AF65-F5344CB8AC3E}">
        <p14:creationId xmlns:p14="http://schemas.microsoft.com/office/powerpoint/2010/main" val="500067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Mica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48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48176D4E-DE4A-4599-846E-5F1E87336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4868"/>
            <a:ext cx="9144000" cy="5486400"/>
          </a:xfrm>
          <a:prstGeom prst="rect">
            <a:avLst/>
          </a:prstGeom>
        </p:spPr>
      </p:pic>
    </p:spTree>
    <p:extLst>
      <p:ext uri="{BB962C8B-B14F-4D97-AF65-F5344CB8AC3E}">
        <p14:creationId xmlns:p14="http://schemas.microsoft.com/office/powerpoint/2010/main" val="3723862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Mica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49</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A34B65AA-E4ED-4F8B-9AA6-D83F8B9D2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408410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58A5-4F33-411C-8F8F-B378150F171B}"/>
              </a:ext>
            </a:extLst>
          </p:cNvPr>
          <p:cNvSpPr>
            <a:spLocks noGrp="1"/>
          </p:cNvSpPr>
          <p:nvPr>
            <p:ph type="title"/>
          </p:nvPr>
        </p:nvSpPr>
        <p:spPr>
          <a:xfrm>
            <a:off x="838200" y="365127"/>
            <a:ext cx="5528310" cy="1325563"/>
          </a:xfrm>
        </p:spPr>
        <p:txBody>
          <a:bodyPr/>
          <a:lstStyle/>
          <a:p>
            <a:r>
              <a:rPr lang="en-US" dirty="0"/>
              <a:t>Guiding Principles for Redevelopment</a:t>
            </a:r>
          </a:p>
        </p:txBody>
      </p:sp>
      <p:sp>
        <p:nvSpPr>
          <p:cNvPr id="3" name="Content Placeholder 2">
            <a:extLst>
              <a:ext uri="{FF2B5EF4-FFF2-40B4-BE49-F238E27FC236}">
                <a16:creationId xmlns:a16="http://schemas.microsoft.com/office/drawing/2014/main" id="{5A3C0D13-9745-438D-9107-5B2358D6C043}"/>
              </a:ext>
            </a:extLst>
          </p:cNvPr>
          <p:cNvSpPr>
            <a:spLocks noGrp="1"/>
          </p:cNvSpPr>
          <p:nvPr>
            <p:ph idx="1"/>
          </p:nvPr>
        </p:nvSpPr>
        <p:spPr>
          <a:xfrm>
            <a:off x="838200" y="1825625"/>
            <a:ext cx="7780020" cy="3975100"/>
          </a:xfrm>
        </p:spPr>
        <p:txBody>
          <a:bodyPr>
            <a:normAutofit fontScale="92500"/>
          </a:bodyPr>
          <a:lstStyle/>
          <a:p>
            <a:r>
              <a:rPr lang="en-US" dirty="0"/>
              <a:t>Post 7</a:t>
            </a:r>
            <a:r>
              <a:rPr lang="en-US" baseline="30000" dirty="0"/>
              <a:t>th</a:t>
            </a:r>
            <a:r>
              <a:rPr lang="en-US" dirty="0"/>
              <a:t> plan it was clear risks on the power system were changing, what was needed to understand these risks?</a:t>
            </a:r>
          </a:p>
          <a:p>
            <a:pPr lvl="1"/>
            <a:r>
              <a:rPr lang="en-US" dirty="0"/>
              <a:t>Policies and goals veering towards more clean and renewable grid.</a:t>
            </a:r>
          </a:p>
          <a:p>
            <a:pPr lvl="1"/>
            <a:r>
              <a:rPr lang="en-US" dirty="0"/>
              <a:t>Adding resources that fulfilled those policies have different characteristics and risks associated than with traditional baseload resources and hydro</a:t>
            </a:r>
          </a:p>
          <a:p>
            <a:pPr lvl="1"/>
            <a:r>
              <a:rPr lang="en-US" b="1" dirty="0">
                <a:solidFill>
                  <a:schemeClr val="accent6"/>
                </a:solidFill>
              </a:rPr>
              <a:t>Reexamine assumptions and simplifications </a:t>
            </a:r>
            <a:r>
              <a:rPr lang="en-US" dirty="0"/>
              <a:t>in modeling to get the best answer we can.</a:t>
            </a:r>
          </a:p>
          <a:p>
            <a:pPr marL="0" indent="0">
              <a:buNone/>
            </a:pPr>
            <a:r>
              <a:rPr lang="en-US" dirty="0">
                <a:hlinkClick r:id="rId2"/>
              </a:rPr>
              <a:t>https://www.nwcouncil.org/energy/energy-advisory-committees/system-analysis-advisory-committee/genesys-%E2%80%93-generation-evaluation-system-model</a:t>
            </a: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B6EA595-5306-4A20-A0FE-3EB5C4FAB723}"/>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5</a:t>
            </a:fld>
            <a:endParaRPr lang="en-US" dirty="0">
              <a:solidFill>
                <a:srgbClr val="000000">
                  <a:tint val="75000"/>
                </a:srgbClr>
              </a:solidFill>
            </a:endParaRPr>
          </a:p>
        </p:txBody>
      </p:sp>
      <p:pic>
        <p:nvPicPr>
          <p:cNvPr id="6" name="Picture 5">
            <a:extLst>
              <a:ext uri="{FF2B5EF4-FFF2-40B4-BE49-F238E27FC236}">
                <a16:creationId xmlns:a16="http://schemas.microsoft.com/office/drawing/2014/main" id="{EA4F0EE2-C92F-4BD9-A404-EF0CE629BA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07081" y="1531620"/>
            <a:ext cx="3046794" cy="2306954"/>
          </a:xfrm>
          <a:prstGeom prst="rect">
            <a:avLst/>
          </a:prstGeom>
        </p:spPr>
      </p:pic>
      <p:sp>
        <p:nvSpPr>
          <p:cNvPr id="7" name="TextBox 6">
            <a:extLst>
              <a:ext uri="{FF2B5EF4-FFF2-40B4-BE49-F238E27FC236}">
                <a16:creationId xmlns:a16="http://schemas.microsoft.com/office/drawing/2014/main" id="{6E5DBEDC-71A8-4CF8-BADD-CB6F1ABA95BE}"/>
              </a:ext>
            </a:extLst>
          </p:cNvPr>
          <p:cNvSpPr txBox="1"/>
          <p:nvPr/>
        </p:nvSpPr>
        <p:spPr>
          <a:xfrm>
            <a:off x="8907081" y="3954780"/>
            <a:ext cx="3046793" cy="230832"/>
          </a:xfrm>
          <a:prstGeom prst="rect">
            <a:avLst/>
          </a:prstGeom>
          <a:noFill/>
        </p:spPr>
        <p:txBody>
          <a:bodyPr wrap="square" rtlCol="0">
            <a:spAutoFit/>
          </a:bodyPr>
          <a:lstStyle/>
          <a:p>
            <a:r>
              <a:rPr lang="en-US" sz="900" dirty="0">
                <a:hlinkClick r:id="rId4" tooltip="https://www.australiansolarquotes.com.au/2015/10/08/western-powers-solar-plus-storage-takes-small-communities-off-grid/"/>
              </a:rPr>
              <a:t>This Photo</a:t>
            </a:r>
            <a:r>
              <a:rPr lang="en-US" sz="900" dirty="0"/>
              <a:t> by Unknown Author is licensed under </a:t>
            </a:r>
            <a:r>
              <a:rPr lang="en-US" sz="900" dirty="0">
                <a:hlinkClick r:id="rId5" tooltip="https://creativecommons.org/licenses/by/3.0/"/>
              </a:rPr>
              <a:t>CC BY</a:t>
            </a:r>
            <a:endParaRPr lang="en-US" sz="900" dirty="0"/>
          </a:p>
        </p:txBody>
      </p:sp>
      <p:pic>
        <p:nvPicPr>
          <p:cNvPr id="9" name="Picture 8">
            <a:extLst>
              <a:ext uri="{FF2B5EF4-FFF2-40B4-BE49-F238E27FC236}">
                <a16:creationId xmlns:a16="http://schemas.microsoft.com/office/drawing/2014/main" id="{BD60CDBF-1A1F-4F84-9F02-1A466F7BEEA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907081" y="4301818"/>
            <a:ext cx="2332419" cy="1554946"/>
          </a:xfrm>
          <a:prstGeom prst="rect">
            <a:avLst/>
          </a:prstGeom>
        </p:spPr>
      </p:pic>
      <p:sp>
        <p:nvSpPr>
          <p:cNvPr id="10" name="TextBox 9">
            <a:extLst>
              <a:ext uri="{FF2B5EF4-FFF2-40B4-BE49-F238E27FC236}">
                <a16:creationId xmlns:a16="http://schemas.microsoft.com/office/drawing/2014/main" id="{617D1D0B-D42A-4C68-B61B-BB8693249422}"/>
              </a:ext>
            </a:extLst>
          </p:cNvPr>
          <p:cNvSpPr txBox="1"/>
          <p:nvPr/>
        </p:nvSpPr>
        <p:spPr>
          <a:xfrm>
            <a:off x="8907081" y="5972970"/>
            <a:ext cx="1837119" cy="369332"/>
          </a:xfrm>
          <a:prstGeom prst="rect">
            <a:avLst/>
          </a:prstGeom>
          <a:noFill/>
        </p:spPr>
        <p:txBody>
          <a:bodyPr wrap="square" rtlCol="0">
            <a:spAutoFit/>
          </a:bodyPr>
          <a:lstStyle/>
          <a:p>
            <a:r>
              <a:rPr lang="en-US" sz="900" dirty="0">
                <a:hlinkClick r:id="rId7" tooltip="https://commons.wikimedia.org/wiki/File:Wind_Turbines_in_Washington_State_IMG_7956WMC.tif"/>
              </a:rPr>
              <a:t>This Photo</a:t>
            </a:r>
            <a:r>
              <a:rPr lang="en-US" sz="900" dirty="0"/>
              <a:t> by Unknown Author is licensed under </a:t>
            </a:r>
            <a:r>
              <a:rPr lang="en-US" sz="900" dirty="0">
                <a:hlinkClick r:id="rId8" tooltip="https://creativecommons.org/licenses/by-sa/3.0/"/>
              </a:rPr>
              <a:t>CC BY-SA</a:t>
            </a:r>
            <a:endParaRPr lang="en-US" sz="900" dirty="0"/>
          </a:p>
        </p:txBody>
      </p:sp>
      <p:pic>
        <p:nvPicPr>
          <p:cNvPr id="12" name="Picture 11">
            <a:extLst>
              <a:ext uri="{FF2B5EF4-FFF2-40B4-BE49-F238E27FC236}">
                <a16:creationId xmlns:a16="http://schemas.microsoft.com/office/drawing/2014/main" id="{0CDA8CCA-8A5A-42D6-85E2-2E1CFCA4EF3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07081" y="47952"/>
            <a:ext cx="2158365" cy="1177290"/>
          </a:xfrm>
          <a:prstGeom prst="rect">
            <a:avLst/>
          </a:prstGeom>
        </p:spPr>
      </p:pic>
      <p:sp>
        <p:nvSpPr>
          <p:cNvPr id="13" name="TextBox 12">
            <a:extLst>
              <a:ext uri="{FF2B5EF4-FFF2-40B4-BE49-F238E27FC236}">
                <a16:creationId xmlns:a16="http://schemas.microsoft.com/office/drawing/2014/main" id="{E62D906D-C006-4051-B78D-97D23F32700B}"/>
              </a:ext>
            </a:extLst>
          </p:cNvPr>
          <p:cNvSpPr txBox="1"/>
          <p:nvPr/>
        </p:nvSpPr>
        <p:spPr>
          <a:xfrm>
            <a:off x="8801100" y="1263015"/>
            <a:ext cx="3577589" cy="230832"/>
          </a:xfrm>
          <a:prstGeom prst="rect">
            <a:avLst/>
          </a:prstGeom>
          <a:noFill/>
        </p:spPr>
        <p:txBody>
          <a:bodyPr wrap="square" rtlCol="0">
            <a:spAutoFit/>
          </a:bodyPr>
          <a:lstStyle/>
          <a:p>
            <a:r>
              <a:rPr lang="en-US" sz="900" dirty="0">
                <a:hlinkClick r:id="rId10" tooltip="http://automoveiseletricos.blogspot.com/2012/08/a-eletroquimica-do-litio-e-sua.html"/>
              </a:rPr>
              <a:t>This Photo</a:t>
            </a:r>
            <a:r>
              <a:rPr lang="en-US" sz="900" dirty="0"/>
              <a:t> by Unknown Author is licensed under </a:t>
            </a:r>
            <a:r>
              <a:rPr lang="en-US" sz="900" dirty="0">
                <a:hlinkClick r:id="rId11" tooltip="https://creativecommons.org/licenses/by-nc-sa/3.0/"/>
              </a:rPr>
              <a:t>CC BY-SA-NC</a:t>
            </a:r>
            <a:endParaRPr lang="en-US" sz="900" dirty="0"/>
          </a:p>
        </p:txBody>
      </p:sp>
      <p:pic>
        <p:nvPicPr>
          <p:cNvPr id="18" name="Picture 17">
            <a:extLst>
              <a:ext uri="{FF2B5EF4-FFF2-40B4-BE49-F238E27FC236}">
                <a16:creationId xmlns:a16="http://schemas.microsoft.com/office/drawing/2014/main" id="{A26E3641-218C-42FD-880B-251924C6CE4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536919" y="109292"/>
            <a:ext cx="1672253" cy="1115950"/>
          </a:xfrm>
          <a:prstGeom prst="rect">
            <a:avLst/>
          </a:prstGeom>
        </p:spPr>
      </p:pic>
      <p:sp>
        <p:nvSpPr>
          <p:cNvPr id="19" name="TextBox 18">
            <a:extLst>
              <a:ext uri="{FF2B5EF4-FFF2-40B4-BE49-F238E27FC236}">
                <a16:creationId xmlns:a16="http://schemas.microsoft.com/office/drawing/2014/main" id="{461866AB-0365-483F-AD19-90299E4340C0}"/>
              </a:ext>
            </a:extLst>
          </p:cNvPr>
          <p:cNvSpPr txBox="1"/>
          <p:nvPr/>
        </p:nvSpPr>
        <p:spPr>
          <a:xfrm>
            <a:off x="6456724" y="1271518"/>
            <a:ext cx="1752448" cy="507831"/>
          </a:xfrm>
          <a:prstGeom prst="rect">
            <a:avLst/>
          </a:prstGeom>
          <a:noFill/>
        </p:spPr>
        <p:txBody>
          <a:bodyPr wrap="square" rtlCol="0">
            <a:spAutoFit/>
          </a:bodyPr>
          <a:lstStyle/>
          <a:p>
            <a:r>
              <a:rPr lang="en-US" sz="900" dirty="0">
                <a:hlinkClick r:id="rId13" tooltip="https://commons.wikimedia.org/wiki/File:USACE_Kinzua_Dam_downriver.jpg"/>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4096148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Mica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50</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074559D0-D4EC-41C6-BC15-7FD89E672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4108426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Mica</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sz="2000" dirty="0">
                <a:effectLst/>
                <a:latin typeface="Calibri" panose="020F0502020204030204" pitchFamily="34" charset="0"/>
                <a:ea typeface="Calibri" panose="020F0502020204030204" pitchFamily="34" charset="0"/>
              </a:rPr>
              <a:t>Investigate whether storage versus elevation table needs more data points (or different datapoints) to improve efficiency curves translation of net head to energy</a:t>
            </a:r>
          </a:p>
          <a:p>
            <a:pPr lvl="1"/>
            <a:r>
              <a:rPr lang="en-US" sz="1600" dirty="0">
                <a:latin typeface="Calibri" panose="020F0502020204030204" pitchFamily="34" charset="0"/>
                <a:ea typeface="Calibri" panose="020F0502020204030204" pitchFamily="34" charset="0"/>
              </a:rPr>
              <a:t>Why is the elevation higher in the classic model versus new model?</a:t>
            </a:r>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51</a:t>
            </a:fld>
            <a:endParaRPr lang="en-US" dirty="0">
              <a:solidFill>
                <a:srgbClr val="000000">
                  <a:tint val="75000"/>
                </a:srgbClr>
              </a:solidFill>
            </a:endParaRPr>
          </a:p>
        </p:txBody>
      </p:sp>
    </p:spTree>
    <p:extLst>
      <p:ext uri="{BB962C8B-B14F-4D97-AF65-F5344CB8AC3E}">
        <p14:creationId xmlns:p14="http://schemas.microsoft.com/office/powerpoint/2010/main" val="2276256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Revelstoke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52</a:t>
            </a:fld>
            <a:endParaRPr lang="en-US" dirty="0">
              <a:solidFill>
                <a:srgbClr val="000000">
                  <a:tint val="75000"/>
                </a:srgbClr>
              </a:solidFill>
            </a:endParaRPr>
          </a:p>
        </p:txBody>
      </p:sp>
    </p:spTree>
    <p:extLst>
      <p:ext uri="{BB962C8B-B14F-4D97-AF65-F5344CB8AC3E}">
        <p14:creationId xmlns:p14="http://schemas.microsoft.com/office/powerpoint/2010/main" val="1767015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Revelstoke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53</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C2E323E7-DF38-45FD-95BB-B20B7E435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8773"/>
            <a:ext cx="9144000" cy="5486400"/>
          </a:xfrm>
          <a:prstGeom prst="rect">
            <a:avLst/>
          </a:prstGeom>
        </p:spPr>
      </p:pic>
    </p:spTree>
    <p:extLst>
      <p:ext uri="{BB962C8B-B14F-4D97-AF65-F5344CB8AC3E}">
        <p14:creationId xmlns:p14="http://schemas.microsoft.com/office/powerpoint/2010/main" val="2099850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Revelstoke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54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ACDCF853-8DC2-4636-9166-7FED56D05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546018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Revelstoke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55</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D7527F08-529D-4802-8D57-D7B0A5F1C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601853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Revelstoke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BPA notes daily flexibility at Revelstoke (operating within a meter and a half for normal operating range)</a:t>
            </a:r>
          </a:p>
          <a:p>
            <a:r>
              <a:rPr lang="en-US" dirty="0"/>
              <a:t>Unlikely that Revelstoke could voluntarily drawdown without spilling</a:t>
            </a:r>
          </a:p>
          <a:p>
            <a:r>
              <a:rPr lang="en-US" dirty="0"/>
              <a:t>Further investigation on the Mica – Revelstoke coordinated operation should be conducted</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56</a:t>
            </a:fld>
            <a:endParaRPr lang="en-US" dirty="0">
              <a:solidFill>
                <a:srgbClr val="000000">
                  <a:tint val="75000"/>
                </a:srgbClr>
              </a:solidFill>
            </a:endParaRPr>
          </a:p>
        </p:txBody>
      </p:sp>
    </p:spTree>
    <p:extLst>
      <p:ext uri="{BB962C8B-B14F-4D97-AF65-F5344CB8AC3E}">
        <p14:creationId xmlns:p14="http://schemas.microsoft.com/office/powerpoint/2010/main" val="2026512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Arrow</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57</a:t>
            </a:fld>
            <a:endParaRPr lang="en-US" dirty="0">
              <a:solidFill>
                <a:srgbClr val="000000">
                  <a:tint val="75000"/>
                </a:srgbClr>
              </a:solidFill>
            </a:endParaRPr>
          </a:p>
        </p:txBody>
      </p:sp>
    </p:spTree>
    <p:extLst>
      <p:ext uri="{BB962C8B-B14F-4D97-AF65-F5344CB8AC3E}">
        <p14:creationId xmlns:p14="http://schemas.microsoft.com/office/powerpoint/2010/main" val="2802071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Arrow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58</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F97B0D9F-25BA-4C87-9C98-517E6DC9C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67568"/>
            <a:ext cx="9144000" cy="5486400"/>
          </a:xfrm>
          <a:prstGeom prst="rect">
            <a:avLst/>
          </a:prstGeom>
        </p:spPr>
      </p:pic>
    </p:spTree>
    <p:extLst>
      <p:ext uri="{BB962C8B-B14F-4D97-AF65-F5344CB8AC3E}">
        <p14:creationId xmlns:p14="http://schemas.microsoft.com/office/powerpoint/2010/main" val="2259951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Arrow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59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C6A7F4C5-C8F7-4401-BF98-A5C18B91B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595287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Review: Goals of Redevelopment</a:t>
            </a:r>
            <a:endParaRPr lang="en-US" dirty="0"/>
          </a:p>
        </p:txBody>
      </p:sp>
      <p:sp>
        <p:nvSpPr>
          <p:cNvPr id="3" name="Content Placeholder 2"/>
          <p:cNvSpPr>
            <a:spLocks noGrp="1"/>
          </p:cNvSpPr>
          <p:nvPr>
            <p:ph idx="1"/>
          </p:nvPr>
        </p:nvSpPr>
        <p:spPr/>
        <p:txBody>
          <a:bodyPr>
            <a:normAutofit/>
          </a:bodyPr>
          <a:lstStyle/>
          <a:p>
            <a:pPr marL="514350" indent="-514350">
              <a:buAutoNum type="arabicParenR"/>
            </a:pPr>
            <a:r>
              <a:rPr lang="en-US" b="1" dirty="0"/>
              <a:t>Serve Needs of Multiple Users and Uses</a:t>
            </a:r>
            <a:endParaRPr lang="en-US" dirty="0"/>
          </a:p>
          <a:p>
            <a:r>
              <a:rPr lang="en-US" dirty="0"/>
              <a:t>Currently used by the Council, BPA and other regional stakeholders.</a:t>
            </a:r>
            <a:endParaRPr lang="en-US" b="1" dirty="0"/>
          </a:p>
          <a:p>
            <a:r>
              <a:rPr lang="en-US" dirty="0"/>
              <a:t>Used for annual regional adequacy assessments, regulated hydro flow studies, and analysis of change in revenue due to differing hydro operations.</a:t>
            </a:r>
          </a:p>
          <a:p>
            <a:r>
              <a:rPr lang="en-US" dirty="0"/>
              <a:t>Maintain all necessary current functionality.</a:t>
            </a:r>
          </a:p>
          <a:p>
            <a:r>
              <a:rPr lang="en-US" dirty="0"/>
              <a:t>Answer new questions that previous model could not answer.</a:t>
            </a:r>
          </a:p>
          <a:p>
            <a:pPr marL="514350" indent="-514350">
              <a:buAutoNum type="arabicParenR"/>
            </a:pPr>
            <a:endParaRPr lang="en-US" dirty="0"/>
          </a:p>
        </p:txBody>
      </p:sp>
      <p:sp>
        <p:nvSpPr>
          <p:cNvPr id="4" name="Slide Number Placeholder 3"/>
          <p:cNvSpPr>
            <a:spLocks noGrp="1"/>
          </p:cNvSpPr>
          <p:nvPr>
            <p:ph type="sldNum" sz="quarter" idx="12"/>
          </p:nvPr>
        </p:nvSpPr>
        <p:spPr>
          <a:xfrm>
            <a:off x="5029200" y="6400801"/>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10EB8-A01E-483B-9F37-9B9DDCDD7179}" type="slidenum">
              <a:rPr lang="en-US">
                <a:solidFill>
                  <a:srgbClr val="000000">
                    <a:tint val="75000"/>
                  </a:srgbClr>
                </a:solidFill>
              </a:rPr>
              <a:pPr/>
              <a:t>6</a:t>
            </a:fld>
            <a:endParaRPr lang="en-US" dirty="0">
              <a:solidFill>
                <a:srgbClr val="000000">
                  <a:tint val="75000"/>
                </a:srgbClr>
              </a:solidFill>
            </a:endParaRPr>
          </a:p>
        </p:txBody>
      </p:sp>
    </p:spTree>
    <p:extLst>
      <p:ext uri="{BB962C8B-B14F-4D97-AF65-F5344CB8AC3E}">
        <p14:creationId xmlns:p14="http://schemas.microsoft.com/office/powerpoint/2010/main" val="3877010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Arrow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60</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9F1B7935-3F69-4B41-9707-39485E6A0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152507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Arrow</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Why is the generation in the fall and the summer so much higher in the classic GENESYS? Investigate maximum turbine flow in classic.</a:t>
            </a:r>
          </a:p>
          <a:p>
            <a:pPr lvl="1"/>
            <a:r>
              <a:rPr lang="en-US" dirty="0"/>
              <a:t>No discharge rate in classic GENESYS?</a:t>
            </a:r>
          </a:p>
          <a:p>
            <a:pPr lvl="1"/>
            <a:r>
              <a:rPr lang="en-US" dirty="0"/>
              <a:t>H/k table difference?</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61</a:t>
            </a:fld>
            <a:endParaRPr lang="en-US" dirty="0">
              <a:solidFill>
                <a:srgbClr val="000000">
                  <a:tint val="75000"/>
                </a:srgbClr>
              </a:solidFill>
            </a:endParaRPr>
          </a:p>
        </p:txBody>
      </p:sp>
    </p:spTree>
    <p:extLst>
      <p:ext uri="{BB962C8B-B14F-4D97-AF65-F5344CB8AC3E}">
        <p14:creationId xmlns:p14="http://schemas.microsoft.com/office/powerpoint/2010/main" val="4269792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Duncan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62</a:t>
            </a:fld>
            <a:endParaRPr lang="en-US" dirty="0">
              <a:solidFill>
                <a:srgbClr val="000000">
                  <a:tint val="75000"/>
                </a:srgbClr>
              </a:solidFill>
            </a:endParaRPr>
          </a:p>
        </p:txBody>
      </p:sp>
    </p:spTree>
    <p:extLst>
      <p:ext uri="{BB962C8B-B14F-4D97-AF65-F5344CB8AC3E}">
        <p14:creationId xmlns:p14="http://schemas.microsoft.com/office/powerpoint/2010/main" val="1024387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Duncan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63</a:t>
            </a:fld>
            <a:endParaRPr lang="en-US">
              <a:solidFill>
                <a:srgbClr val="000000">
                  <a:tint val="75000"/>
                </a:srgbClr>
              </a:solidFill>
              <a:latin typeface="Trebuchet MS" panose="020B0603020202020204"/>
            </a:endParaRPr>
          </a:p>
        </p:txBody>
      </p:sp>
      <p:pic>
        <p:nvPicPr>
          <p:cNvPr id="12" name="Picture 11">
            <a:extLst>
              <a:ext uri="{FF2B5EF4-FFF2-40B4-BE49-F238E27FC236}">
                <a16:creationId xmlns:a16="http://schemas.microsoft.com/office/drawing/2014/main" id="{235CA956-0972-462E-85AB-4D254D9B9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8900"/>
            <a:ext cx="9144000" cy="5486400"/>
          </a:xfrm>
          <a:prstGeom prst="rect">
            <a:avLst/>
          </a:prstGeom>
        </p:spPr>
      </p:pic>
    </p:spTree>
    <p:extLst>
      <p:ext uri="{BB962C8B-B14F-4D97-AF65-F5344CB8AC3E}">
        <p14:creationId xmlns:p14="http://schemas.microsoft.com/office/powerpoint/2010/main" val="2160017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Duncan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64</a:t>
            </a:fld>
            <a:endParaRPr lang="en-US">
              <a:solidFill>
                <a:srgbClr val="000000">
                  <a:tint val="75000"/>
                </a:srgbClr>
              </a:solidFill>
              <a:latin typeface="Trebuchet MS" panose="020B0603020202020204"/>
            </a:endParaRPr>
          </a:p>
        </p:txBody>
      </p:sp>
      <p:pic>
        <p:nvPicPr>
          <p:cNvPr id="7" name="Picture 6">
            <a:extLst>
              <a:ext uri="{FF2B5EF4-FFF2-40B4-BE49-F238E27FC236}">
                <a16:creationId xmlns:a16="http://schemas.microsoft.com/office/drawing/2014/main" id="{34AFA1DA-BC9C-4C76-A17A-29A0BBFC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80268"/>
            <a:ext cx="9144000" cy="5486400"/>
          </a:xfrm>
          <a:prstGeom prst="rect">
            <a:avLst/>
          </a:prstGeom>
        </p:spPr>
      </p:pic>
    </p:spTree>
    <p:extLst>
      <p:ext uri="{BB962C8B-B14F-4D97-AF65-F5344CB8AC3E}">
        <p14:creationId xmlns:p14="http://schemas.microsoft.com/office/powerpoint/2010/main" val="4110609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Duncan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65</a:t>
            </a:fld>
            <a:endParaRPr lang="en-US">
              <a:solidFill>
                <a:srgbClr val="000000">
                  <a:tint val="75000"/>
                </a:srgbClr>
              </a:solidFill>
              <a:latin typeface="Trebuchet MS" panose="020B0603020202020204"/>
            </a:endParaRPr>
          </a:p>
        </p:txBody>
      </p:sp>
      <p:pic>
        <p:nvPicPr>
          <p:cNvPr id="7" name="Picture 6">
            <a:extLst>
              <a:ext uri="{FF2B5EF4-FFF2-40B4-BE49-F238E27FC236}">
                <a16:creationId xmlns:a16="http://schemas.microsoft.com/office/drawing/2014/main" id="{E5E85E29-5DE2-4DD3-8513-26997204A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979104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Duncan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66</a:t>
            </a:fld>
            <a:endParaRPr lang="en-US" dirty="0">
              <a:solidFill>
                <a:srgbClr val="000000">
                  <a:tint val="75000"/>
                </a:srgbClr>
              </a:solidFill>
            </a:endParaRPr>
          </a:p>
        </p:txBody>
      </p:sp>
    </p:spTree>
    <p:extLst>
      <p:ext uri="{BB962C8B-B14F-4D97-AF65-F5344CB8AC3E}">
        <p14:creationId xmlns:p14="http://schemas.microsoft.com/office/powerpoint/2010/main" val="3556420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Libby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67</a:t>
            </a:fld>
            <a:endParaRPr lang="en-US" dirty="0">
              <a:solidFill>
                <a:srgbClr val="000000">
                  <a:tint val="75000"/>
                </a:srgbClr>
              </a:solidFill>
            </a:endParaRPr>
          </a:p>
        </p:txBody>
      </p:sp>
    </p:spTree>
    <p:extLst>
      <p:ext uri="{BB962C8B-B14F-4D97-AF65-F5344CB8AC3E}">
        <p14:creationId xmlns:p14="http://schemas.microsoft.com/office/powerpoint/2010/main" val="2126249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Libby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68</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13C429A1-6C54-42C6-A99D-FA654277D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3449870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Libby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69</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1BA5C696-A25B-42C5-A6DC-D22F16030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81407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Review: Goals of Redevelopment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arenR" startAt="2"/>
            </a:pPr>
            <a:r>
              <a:rPr lang="en-US" b="1" dirty="0"/>
              <a:t>Improve Model Accuracy</a:t>
            </a:r>
            <a:endParaRPr lang="en-US" dirty="0"/>
          </a:p>
          <a:p>
            <a:r>
              <a:rPr lang="en-US" dirty="0"/>
              <a:t>Co-optimize energy and reserve requirements by cost.</a:t>
            </a:r>
            <a:endParaRPr lang="en-US" b="1" dirty="0"/>
          </a:p>
          <a:p>
            <a:r>
              <a:rPr lang="en-US" dirty="0"/>
              <a:t>Better reflect forecast error and market economic effects on regional portfolio dispatch.</a:t>
            </a:r>
          </a:p>
          <a:p>
            <a:r>
              <a:rPr lang="en-US" dirty="0"/>
              <a:t>Incorporate future value of resources with storage into scheduling.</a:t>
            </a:r>
          </a:p>
          <a:p>
            <a:r>
              <a:rPr lang="en-US" dirty="0"/>
              <a:t>Incorporate emergency resources into dispatch.</a:t>
            </a:r>
          </a:p>
          <a:p>
            <a:r>
              <a:rPr lang="en-US" dirty="0"/>
              <a:t>Move from aggregate hydro to plant specific hourly dispatch.</a:t>
            </a:r>
          </a:p>
        </p:txBody>
      </p:sp>
      <p:sp>
        <p:nvSpPr>
          <p:cNvPr id="4" name="Slide Number Placeholder 3"/>
          <p:cNvSpPr>
            <a:spLocks noGrp="1"/>
          </p:cNvSpPr>
          <p:nvPr>
            <p:ph type="sldNum" sz="quarter" idx="12"/>
          </p:nvPr>
        </p:nvSpPr>
        <p:spPr>
          <a:xfrm>
            <a:off x="5029200" y="6400801"/>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10EB8-A01E-483B-9F37-9B9DDCDD7179}" type="slidenum">
              <a:rPr lang="en-US">
                <a:solidFill>
                  <a:srgbClr val="000000">
                    <a:tint val="75000"/>
                  </a:srgbClr>
                </a:solidFill>
              </a:rPr>
              <a:pPr/>
              <a:t>7</a:t>
            </a:fld>
            <a:endParaRPr lang="en-US" dirty="0">
              <a:solidFill>
                <a:srgbClr val="000000">
                  <a:tint val="75000"/>
                </a:srgbClr>
              </a:solidFill>
            </a:endParaRPr>
          </a:p>
        </p:txBody>
      </p:sp>
    </p:spTree>
    <p:extLst>
      <p:ext uri="{BB962C8B-B14F-4D97-AF65-F5344CB8AC3E}">
        <p14:creationId xmlns:p14="http://schemas.microsoft.com/office/powerpoint/2010/main" val="319400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Libby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70</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13E05CF6-172D-4107-8CE2-515399343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254551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Libby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Why is Libby spilling in the overnight morning in the winter?  Is this the max generation for the net head?</a:t>
            </a:r>
          </a:p>
          <a:p>
            <a:pPr lvl="1"/>
            <a:r>
              <a:rPr lang="en-US" dirty="0"/>
              <a:t>Looks like Libby is at hydraulic capacity (i.e. max turbine flow) and thus any spill is actually probably disadvantageous for Libby itself.  Probably this behavior for downstream concerns.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71</a:t>
            </a:fld>
            <a:endParaRPr lang="en-US" dirty="0">
              <a:solidFill>
                <a:srgbClr val="000000">
                  <a:tint val="75000"/>
                </a:srgbClr>
              </a:solidFill>
            </a:endParaRPr>
          </a:p>
        </p:txBody>
      </p:sp>
    </p:spTree>
    <p:extLst>
      <p:ext uri="{BB962C8B-B14F-4D97-AF65-F5344CB8AC3E}">
        <p14:creationId xmlns:p14="http://schemas.microsoft.com/office/powerpoint/2010/main" val="1982990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Bonner’s Ferry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72</a:t>
            </a:fld>
            <a:endParaRPr lang="en-US" dirty="0">
              <a:solidFill>
                <a:srgbClr val="000000">
                  <a:tint val="75000"/>
                </a:srgbClr>
              </a:solidFill>
            </a:endParaRPr>
          </a:p>
        </p:txBody>
      </p:sp>
    </p:spTree>
    <p:extLst>
      <p:ext uri="{BB962C8B-B14F-4D97-AF65-F5344CB8AC3E}">
        <p14:creationId xmlns:p14="http://schemas.microsoft.com/office/powerpoint/2010/main" val="2627367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Bonners Ferry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73</a:t>
            </a:fld>
            <a:endParaRPr lang="en-US">
              <a:solidFill>
                <a:srgbClr val="000000">
                  <a:tint val="75000"/>
                </a:srgbClr>
              </a:solidFill>
              <a:latin typeface="Trebuchet MS" panose="020B0603020202020204"/>
            </a:endParaRPr>
          </a:p>
        </p:txBody>
      </p:sp>
      <p:pic>
        <p:nvPicPr>
          <p:cNvPr id="12" name="Picture 11">
            <a:extLst>
              <a:ext uri="{FF2B5EF4-FFF2-40B4-BE49-F238E27FC236}">
                <a16:creationId xmlns:a16="http://schemas.microsoft.com/office/drawing/2014/main" id="{9A726A66-5FF0-43B0-912B-CAC87D975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801675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Bonners Ferry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74</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EC995ADB-7491-4460-AEA6-C3A3F6DF3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664880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Bonners Ferry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75</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4595775B-76FD-4FD5-A6DC-6BFEBB105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2330155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Bonner’s Ferry</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Gauging station, not a dam</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76</a:t>
            </a:fld>
            <a:endParaRPr lang="en-US" dirty="0">
              <a:solidFill>
                <a:srgbClr val="000000">
                  <a:tint val="75000"/>
                </a:srgbClr>
              </a:solidFill>
            </a:endParaRPr>
          </a:p>
        </p:txBody>
      </p:sp>
    </p:spTree>
    <p:extLst>
      <p:ext uri="{BB962C8B-B14F-4D97-AF65-F5344CB8AC3E}">
        <p14:creationId xmlns:p14="http://schemas.microsoft.com/office/powerpoint/2010/main" val="1663376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a:xfrm>
            <a:off x="838200" y="365127"/>
            <a:ext cx="7197090" cy="1325563"/>
          </a:xfrm>
        </p:spPr>
        <p:txBody>
          <a:bodyPr/>
          <a:lstStyle/>
          <a:p>
            <a:r>
              <a:rPr lang="en-US" dirty="0"/>
              <a:t>Cora Linn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normAutofit/>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77</a:t>
            </a:fld>
            <a:endParaRPr lang="en-US" dirty="0">
              <a:solidFill>
                <a:srgbClr val="000000">
                  <a:tint val="75000"/>
                </a:srgbClr>
              </a:solidFill>
            </a:endParaRPr>
          </a:p>
        </p:txBody>
      </p:sp>
    </p:spTree>
    <p:extLst>
      <p:ext uri="{BB962C8B-B14F-4D97-AF65-F5344CB8AC3E}">
        <p14:creationId xmlns:p14="http://schemas.microsoft.com/office/powerpoint/2010/main" val="2179195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a:xfrm>
            <a:off x="838200" y="365127"/>
            <a:ext cx="7197090" cy="1325563"/>
          </a:xfrm>
        </p:spPr>
        <p:txBody>
          <a:bodyPr/>
          <a:lstStyle/>
          <a:p>
            <a:r>
              <a:rPr lang="en-US" dirty="0"/>
              <a:t>Questions/Notes on Cora Linn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a:xfrm>
            <a:off x="838200" y="1690690"/>
            <a:ext cx="7517130" cy="4110035"/>
          </a:xfrm>
        </p:spPr>
        <p:txBody>
          <a:bodyPr>
            <a:normAutofit fontScale="92500" lnSpcReduction="10000"/>
          </a:bodyPr>
          <a:lstStyle/>
          <a:p>
            <a:pPr marL="0" indent="0">
              <a:buNone/>
            </a:pPr>
            <a:r>
              <a:rPr lang="en-US" dirty="0"/>
              <a:t>Notes: </a:t>
            </a:r>
          </a:p>
          <a:p>
            <a:pPr marL="0" marR="0">
              <a:lnSpc>
                <a:spcPct val="105000"/>
              </a:lnSpc>
              <a:spcBef>
                <a:spcPts val="0"/>
              </a:spcBef>
              <a:spcAft>
                <a:spcPts val="800"/>
              </a:spcAft>
            </a:pPr>
            <a:r>
              <a:rPr lang="en-US" sz="1800" dirty="0">
                <a:effectLst/>
                <a:latin typeface="Calibri" panose="020F0502020204030204" pitchFamily="34" charset="0"/>
                <a:ea typeface="Calibri" panose="020F0502020204030204" pitchFamily="34" charset="0"/>
              </a:rPr>
              <a:t>At Cora Linn, a canal was built to divert water to the Canal hydro project, which has a higher production factor than Cora Linn and the river plants below Cora Linn (Upper </a:t>
            </a:r>
            <a:r>
              <a:rPr lang="en-US" sz="1800" dirty="0" err="1">
                <a:effectLst/>
                <a:latin typeface="Calibri" panose="020F0502020204030204" pitchFamily="34" charset="0"/>
                <a:ea typeface="Calibri" panose="020F0502020204030204" pitchFamily="34" charset="0"/>
              </a:rPr>
              <a:t>Bonnington</a:t>
            </a:r>
            <a:r>
              <a:rPr lang="en-US" sz="1800" dirty="0">
                <a:effectLst/>
                <a:latin typeface="Calibri" panose="020F0502020204030204" pitchFamily="34" charset="0"/>
                <a:ea typeface="Calibri" panose="020F0502020204030204" pitchFamily="34" charset="0"/>
              </a:rPr>
              <a:t>, Lower </a:t>
            </a:r>
            <a:r>
              <a:rPr lang="en-US" sz="1800" dirty="0" err="1">
                <a:effectLst/>
                <a:latin typeface="Calibri" panose="020F0502020204030204" pitchFamily="34" charset="0"/>
                <a:ea typeface="Calibri" panose="020F0502020204030204" pitchFamily="34" charset="0"/>
              </a:rPr>
              <a:t>Bonnington</a:t>
            </a:r>
            <a:r>
              <a:rPr lang="en-US" sz="1800" dirty="0">
                <a:effectLst/>
                <a:latin typeface="Calibri" panose="020F0502020204030204" pitchFamily="34" charset="0"/>
                <a:ea typeface="Calibri" panose="020F0502020204030204" pitchFamily="34" charset="0"/>
              </a:rPr>
              <a:t>, South Slocan). A minimum flow of 5 </a:t>
            </a:r>
            <a:r>
              <a:rPr lang="en-US" sz="1800" dirty="0" err="1">
                <a:effectLst/>
                <a:latin typeface="Calibri" panose="020F0502020204030204" pitchFamily="34" charset="0"/>
                <a:ea typeface="Calibri" panose="020F0502020204030204" pitchFamily="34" charset="0"/>
              </a:rPr>
              <a:t>kcfs</a:t>
            </a:r>
            <a:r>
              <a:rPr lang="en-US" sz="1800" dirty="0">
                <a:effectLst/>
                <a:latin typeface="Calibri" panose="020F0502020204030204" pitchFamily="34" charset="0"/>
                <a:ea typeface="Calibri" panose="020F0502020204030204" pitchFamily="34" charset="0"/>
              </a:rPr>
              <a:t> is kept going through Cora Linn and the river plants, but water above this goes through Canal, up to full gate flow. Flows above full gate go through the river projects. The flows through Canal meet back up with the river flows at Brilliant. </a:t>
            </a:r>
          </a:p>
          <a:p>
            <a:pPr marL="0" marR="0">
              <a:lnSpc>
                <a:spcPct val="105000"/>
              </a:lnSpc>
              <a:spcBef>
                <a:spcPts val="0"/>
              </a:spcBef>
              <a:spcAft>
                <a:spcPts val="800"/>
              </a:spcAft>
            </a:pPr>
            <a:r>
              <a:rPr lang="en-US" sz="1800" dirty="0">
                <a:effectLst/>
                <a:latin typeface="Calibri" panose="020F0502020204030204" pitchFamily="34" charset="0"/>
                <a:ea typeface="Calibri" panose="020F0502020204030204" pitchFamily="34" charset="0"/>
              </a:rPr>
              <a:t>Unfortunately, the new Genesys as currently configured cannot currently handle splitting the turbine or spill outflows from a project between two downstream projects and then having the flows meet back up again. What it does allow is for the turbine flows to be directed separately from the spill flows. So, currently, the way we are modeling it is that the turbine flows at Cora Linn are directed down through the river projects and the spill flows are directed through the Canal project.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78</a:t>
            </a:fld>
            <a:endParaRPr lang="en-US" dirty="0">
              <a:solidFill>
                <a:srgbClr val="000000">
                  <a:tint val="75000"/>
                </a:srgbClr>
              </a:solidFill>
            </a:endParaRPr>
          </a:p>
        </p:txBody>
      </p:sp>
      <p:sp>
        <p:nvSpPr>
          <p:cNvPr id="5" name="TextBox 4">
            <a:extLst>
              <a:ext uri="{FF2B5EF4-FFF2-40B4-BE49-F238E27FC236}">
                <a16:creationId xmlns:a16="http://schemas.microsoft.com/office/drawing/2014/main" id="{4281E0CC-C441-4405-875A-C9E70A8D2F01}"/>
              </a:ext>
            </a:extLst>
          </p:cNvPr>
          <p:cNvSpPr txBox="1"/>
          <p:nvPr/>
        </p:nvSpPr>
        <p:spPr>
          <a:xfrm>
            <a:off x="8549640" y="742495"/>
            <a:ext cx="2537460" cy="2031325"/>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A developer of HYDRO6 (a precursor to HYDSIM) stated that the way to solve the hydro modeling of Cora Linn and Canal is with dynamite.</a:t>
            </a:r>
          </a:p>
          <a:p>
            <a:endParaRPr lang="en-US" dirty="0"/>
          </a:p>
        </p:txBody>
      </p:sp>
      <p:sp>
        <p:nvSpPr>
          <p:cNvPr id="6" name="Thought Bubble: Cloud 5">
            <a:extLst>
              <a:ext uri="{FF2B5EF4-FFF2-40B4-BE49-F238E27FC236}">
                <a16:creationId xmlns:a16="http://schemas.microsoft.com/office/drawing/2014/main" id="{E0E6A4F0-621B-4EEE-AB59-D9C5FC869AD6}"/>
              </a:ext>
            </a:extLst>
          </p:cNvPr>
          <p:cNvSpPr/>
          <p:nvPr/>
        </p:nvSpPr>
        <p:spPr>
          <a:xfrm>
            <a:off x="8035290" y="365127"/>
            <a:ext cx="3760470" cy="2595243"/>
          </a:xfrm>
          <a:prstGeom prst="cloud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919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Kootenay Canal</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79</a:t>
            </a:fld>
            <a:endParaRPr lang="en-US" dirty="0">
              <a:solidFill>
                <a:srgbClr val="000000">
                  <a:tint val="75000"/>
                </a:srgbClr>
              </a:solidFill>
            </a:endParaRPr>
          </a:p>
        </p:txBody>
      </p:sp>
    </p:spTree>
    <p:extLst>
      <p:ext uri="{BB962C8B-B14F-4D97-AF65-F5344CB8AC3E}">
        <p14:creationId xmlns:p14="http://schemas.microsoft.com/office/powerpoint/2010/main" val="266975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Review: Goals of Redevelopment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arenR" startAt="3"/>
            </a:pPr>
            <a:r>
              <a:rPr lang="en-US" b="1" dirty="0"/>
              <a:t>Improve Model Usability</a:t>
            </a:r>
            <a:endParaRPr lang="en-US" dirty="0"/>
          </a:p>
          <a:p>
            <a:r>
              <a:rPr lang="en-US" dirty="0"/>
              <a:t>Currently, model inputs, execution and output processing all are via FORTRAN. </a:t>
            </a:r>
            <a:endParaRPr lang="en-US" b="1" dirty="0"/>
          </a:p>
          <a:p>
            <a:r>
              <a:rPr lang="en-US" dirty="0"/>
              <a:t>Potentially keep FORTRAN for execution of code and structure, but incorporate an easier input and output processing interface.</a:t>
            </a:r>
            <a:endParaRPr lang="en-US" b="1" dirty="0"/>
          </a:p>
          <a:p>
            <a:pPr marL="514350" indent="-514350">
              <a:buAutoNum type="arabicParenR"/>
            </a:pPr>
            <a:endParaRPr lang="en-US" dirty="0"/>
          </a:p>
        </p:txBody>
      </p:sp>
      <p:sp>
        <p:nvSpPr>
          <p:cNvPr id="4" name="Slide Number Placeholder 3"/>
          <p:cNvSpPr>
            <a:spLocks noGrp="1"/>
          </p:cNvSpPr>
          <p:nvPr>
            <p:ph type="sldNum" sz="quarter" idx="12"/>
          </p:nvPr>
        </p:nvSpPr>
        <p:spPr>
          <a:xfrm>
            <a:off x="5029200" y="6400801"/>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10EB8-A01E-483B-9F37-9B9DDCDD7179}" type="slidenum">
              <a:rPr lang="en-US">
                <a:solidFill>
                  <a:srgbClr val="000000">
                    <a:tint val="75000"/>
                  </a:srgbClr>
                </a:solidFill>
              </a:rPr>
              <a:pPr/>
              <a:t>8</a:t>
            </a:fld>
            <a:endParaRPr lang="en-US" dirty="0">
              <a:solidFill>
                <a:srgbClr val="000000">
                  <a:tint val="75000"/>
                </a:srgbClr>
              </a:solidFill>
            </a:endParaRPr>
          </a:p>
        </p:txBody>
      </p:sp>
    </p:spTree>
    <p:extLst>
      <p:ext uri="{BB962C8B-B14F-4D97-AF65-F5344CB8AC3E}">
        <p14:creationId xmlns:p14="http://schemas.microsoft.com/office/powerpoint/2010/main" val="4213836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Kootenay Canal</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See previous notes on Cora Linn</a:t>
            </a:r>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80</a:t>
            </a:fld>
            <a:endParaRPr lang="en-US" dirty="0">
              <a:solidFill>
                <a:srgbClr val="000000">
                  <a:tint val="75000"/>
                </a:srgbClr>
              </a:solidFill>
            </a:endParaRPr>
          </a:p>
        </p:txBody>
      </p:sp>
    </p:spTree>
    <p:extLst>
      <p:ext uri="{BB962C8B-B14F-4D97-AF65-F5344CB8AC3E}">
        <p14:creationId xmlns:p14="http://schemas.microsoft.com/office/powerpoint/2010/main" val="1194379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Upper </a:t>
            </a:r>
            <a:r>
              <a:rPr lang="en-US" dirty="0" err="1"/>
              <a:t>Bonnington</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81</a:t>
            </a:fld>
            <a:endParaRPr lang="en-US" dirty="0">
              <a:solidFill>
                <a:srgbClr val="000000">
                  <a:tint val="75000"/>
                </a:srgbClr>
              </a:solidFill>
            </a:endParaRPr>
          </a:p>
        </p:txBody>
      </p:sp>
    </p:spTree>
    <p:extLst>
      <p:ext uri="{BB962C8B-B14F-4D97-AF65-F5344CB8AC3E}">
        <p14:creationId xmlns:p14="http://schemas.microsoft.com/office/powerpoint/2010/main" val="988493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Upper </a:t>
            </a:r>
            <a:r>
              <a:rPr lang="en-US" dirty="0" err="1"/>
              <a:t>Bonnington</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See previous notes on Cora Linn</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82</a:t>
            </a:fld>
            <a:endParaRPr lang="en-US" dirty="0">
              <a:solidFill>
                <a:srgbClr val="000000">
                  <a:tint val="75000"/>
                </a:srgbClr>
              </a:solidFill>
            </a:endParaRPr>
          </a:p>
        </p:txBody>
      </p:sp>
    </p:spTree>
    <p:extLst>
      <p:ext uri="{BB962C8B-B14F-4D97-AF65-F5344CB8AC3E}">
        <p14:creationId xmlns:p14="http://schemas.microsoft.com/office/powerpoint/2010/main" val="2338446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Lower </a:t>
            </a:r>
            <a:r>
              <a:rPr lang="en-US" dirty="0" err="1"/>
              <a:t>Bonnington</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83</a:t>
            </a:fld>
            <a:endParaRPr lang="en-US" dirty="0">
              <a:solidFill>
                <a:srgbClr val="000000">
                  <a:tint val="75000"/>
                </a:srgbClr>
              </a:solidFill>
            </a:endParaRPr>
          </a:p>
        </p:txBody>
      </p:sp>
    </p:spTree>
    <p:extLst>
      <p:ext uri="{BB962C8B-B14F-4D97-AF65-F5344CB8AC3E}">
        <p14:creationId xmlns:p14="http://schemas.microsoft.com/office/powerpoint/2010/main" val="40613946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Lower </a:t>
            </a:r>
            <a:r>
              <a:rPr lang="en-US" dirty="0" err="1"/>
              <a:t>Bonnington</a:t>
            </a:r>
            <a:endParaRPr lang="en-US" dirty="0"/>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See previous notes on Cora Linn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84</a:t>
            </a:fld>
            <a:endParaRPr lang="en-US" dirty="0">
              <a:solidFill>
                <a:srgbClr val="000000">
                  <a:tint val="75000"/>
                </a:srgbClr>
              </a:solidFill>
            </a:endParaRPr>
          </a:p>
        </p:txBody>
      </p:sp>
    </p:spTree>
    <p:extLst>
      <p:ext uri="{BB962C8B-B14F-4D97-AF65-F5344CB8AC3E}">
        <p14:creationId xmlns:p14="http://schemas.microsoft.com/office/powerpoint/2010/main" val="3446339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South Slocan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85</a:t>
            </a:fld>
            <a:endParaRPr lang="en-US" dirty="0">
              <a:solidFill>
                <a:srgbClr val="000000">
                  <a:tint val="75000"/>
                </a:srgbClr>
              </a:solidFill>
            </a:endParaRPr>
          </a:p>
        </p:txBody>
      </p:sp>
    </p:spTree>
    <p:extLst>
      <p:ext uri="{BB962C8B-B14F-4D97-AF65-F5344CB8AC3E}">
        <p14:creationId xmlns:p14="http://schemas.microsoft.com/office/powerpoint/2010/main" val="2574040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South Slocan</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See previous notes on Cora Linn</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86</a:t>
            </a:fld>
            <a:endParaRPr lang="en-US" dirty="0">
              <a:solidFill>
                <a:srgbClr val="000000">
                  <a:tint val="75000"/>
                </a:srgbClr>
              </a:solidFill>
            </a:endParaRPr>
          </a:p>
        </p:txBody>
      </p:sp>
    </p:spTree>
    <p:extLst>
      <p:ext uri="{BB962C8B-B14F-4D97-AF65-F5344CB8AC3E}">
        <p14:creationId xmlns:p14="http://schemas.microsoft.com/office/powerpoint/2010/main" val="18078433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Brilliant</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87</a:t>
            </a:fld>
            <a:endParaRPr lang="en-US" dirty="0">
              <a:solidFill>
                <a:srgbClr val="000000">
                  <a:tint val="75000"/>
                </a:srgbClr>
              </a:solidFill>
            </a:endParaRPr>
          </a:p>
        </p:txBody>
      </p:sp>
    </p:spTree>
    <p:extLst>
      <p:ext uri="{BB962C8B-B14F-4D97-AF65-F5344CB8AC3E}">
        <p14:creationId xmlns:p14="http://schemas.microsoft.com/office/powerpoint/2010/main" val="1531729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Brilliant</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Modeled as ROR in </a:t>
            </a:r>
            <a:r>
              <a:rPr lang="en-US" dirty="0" err="1"/>
              <a:t>HydSim</a:t>
            </a:r>
            <a:r>
              <a:rPr lang="en-US" dirty="0"/>
              <a:t>, modeled as storage in new model</a:t>
            </a:r>
          </a:p>
          <a:p>
            <a:r>
              <a:rPr lang="en-US" dirty="0"/>
              <a:t>Can Brilliant actually have this volatile an operation?  Is the extra flexibility significant in changing overall adequacy results?</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88</a:t>
            </a:fld>
            <a:endParaRPr lang="en-US" dirty="0">
              <a:solidFill>
                <a:srgbClr val="000000">
                  <a:tint val="75000"/>
                </a:srgbClr>
              </a:solidFill>
            </a:endParaRPr>
          </a:p>
        </p:txBody>
      </p:sp>
    </p:spTree>
    <p:extLst>
      <p:ext uri="{BB962C8B-B14F-4D97-AF65-F5344CB8AC3E}">
        <p14:creationId xmlns:p14="http://schemas.microsoft.com/office/powerpoint/2010/main" val="3811075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Hungry Horse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89</a:t>
            </a:fld>
            <a:endParaRPr lang="en-US" dirty="0">
              <a:solidFill>
                <a:srgbClr val="000000">
                  <a:tint val="75000"/>
                </a:srgbClr>
              </a:solidFill>
            </a:endParaRPr>
          </a:p>
        </p:txBody>
      </p:sp>
    </p:spTree>
    <p:extLst>
      <p:ext uri="{BB962C8B-B14F-4D97-AF65-F5344CB8AC3E}">
        <p14:creationId xmlns:p14="http://schemas.microsoft.com/office/powerpoint/2010/main" val="139964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latin typeface="Trebuchet MS" panose="020B0603020202020204"/>
            </a:endParaRPr>
          </a:p>
        </p:txBody>
      </p:sp>
      <p:sp>
        <p:nvSpPr>
          <p:cNvPr id="2" name="Title 1"/>
          <p:cNvSpPr>
            <a:spLocks noGrp="1"/>
          </p:cNvSpPr>
          <p:nvPr>
            <p:ph type="title"/>
          </p:nvPr>
        </p:nvSpPr>
        <p:spPr>
          <a:xfrm>
            <a:off x="2152651" y="963877"/>
            <a:ext cx="2620771" cy="4930246"/>
          </a:xfrm>
        </p:spPr>
        <p:txBody>
          <a:bodyPr>
            <a:normAutofit/>
          </a:bodyPr>
          <a:lstStyle/>
          <a:p>
            <a:pPr algn="r"/>
            <a:br>
              <a:rPr lang="en-US" sz="3400" dirty="0">
                <a:solidFill>
                  <a:schemeClr val="accent1"/>
                </a:solidFill>
              </a:rPr>
            </a:br>
            <a:r>
              <a:rPr lang="en-US" sz="3400" dirty="0">
                <a:solidFill>
                  <a:schemeClr val="accent1"/>
                </a:solidFill>
              </a:rPr>
              <a:t>What Are Similarities between the Models</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6024" y="963877"/>
            <a:ext cx="4783327" cy="4930246"/>
          </a:xfrm>
        </p:spPr>
        <p:txBody>
          <a:bodyPr anchor="ctr">
            <a:normAutofit/>
          </a:bodyPr>
          <a:lstStyle/>
          <a:p>
            <a:r>
              <a:rPr lang="en-US" sz="2100" dirty="0"/>
              <a:t>Perform hourly simulation of regional hydro and thermal resource generation under varying stochastic inputs:</a:t>
            </a:r>
          </a:p>
          <a:p>
            <a:pPr marL="914400" lvl="1" indent="-514350">
              <a:buFont typeface="+mj-lt"/>
              <a:buAutoNum type="arabicPeriod"/>
            </a:pPr>
            <a:r>
              <a:rPr lang="en-US" sz="2100" dirty="0"/>
              <a:t>Temperature variation (load)</a:t>
            </a:r>
          </a:p>
          <a:p>
            <a:pPr marL="914400" lvl="1" indent="-514350">
              <a:buFont typeface="+mj-lt"/>
              <a:buAutoNum type="arabicPeriod"/>
            </a:pPr>
            <a:r>
              <a:rPr lang="en-US" sz="2100" dirty="0"/>
              <a:t>Wind and solar generation </a:t>
            </a:r>
          </a:p>
          <a:p>
            <a:pPr marL="914400" lvl="1" indent="-514350">
              <a:buFont typeface="+mj-lt"/>
              <a:buAutoNum type="arabicPeriod"/>
            </a:pPr>
            <a:r>
              <a:rPr lang="en-US" sz="2100" dirty="0"/>
              <a:t>Water supply</a:t>
            </a:r>
          </a:p>
          <a:p>
            <a:pPr marL="914400" lvl="1" indent="-514350">
              <a:buFont typeface="+mj-lt"/>
              <a:buAutoNum type="arabicPeriod"/>
            </a:pPr>
            <a:r>
              <a:rPr lang="en-US" sz="2100" dirty="0"/>
              <a:t>Thermal forced outages.</a:t>
            </a:r>
          </a:p>
          <a:p>
            <a:pPr marL="400050" lvl="1" indent="0">
              <a:buNone/>
            </a:pPr>
            <a:endParaRPr lang="en-US" sz="2100" dirty="0"/>
          </a:p>
          <a:p>
            <a:pPr marL="285750" indent="-342900"/>
            <a:r>
              <a:rPr lang="en-US" sz="2100" dirty="0"/>
              <a:t>Incorporate all appropriate constraints of the Columbia River Basin and west-side hydro projects to replicate reasonable system operation on a period, daily and hourly basis.</a:t>
            </a:r>
          </a:p>
          <a:p>
            <a:pPr marL="285750" indent="-342900"/>
            <a:endParaRPr lang="en-US" sz="2100" dirty="0"/>
          </a:p>
          <a:p>
            <a:pPr marL="285750" indent="-342900"/>
            <a:endParaRPr lang="en-US" sz="2500" dirty="0"/>
          </a:p>
        </p:txBody>
      </p:sp>
      <p:sp>
        <p:nvSpPr>
          <p:cNvPr id="4" name="Slide Number Placeholder 3"/>
          <p:cNvSpPr>
            <a:spLocks noGrp="1"/>
          </p:cNvSpPr>
          <p:nvPr>
            <p:ph type="sldNum" sz="quarter" idx="12"/>
          </p:nvPr>
        </p:nvSpPr>
        <p:spPr>
          <a:xfrm>
            <a:off x="9452637" y="6033480"/>
            <a:ext cx="586712" cy="365125"/>
          </a:xfrm>
          <a:prstGeom prst="rect">
            <a:avLst/>
          </a:prstGeom>
        </p:spPr>
        <p:txBody>
          <a:bodyPr vert="horz" lIns="91440" tIns="45720" rIns="91440" bIns="45720" rtlCol="0">
            <a:normAutofit/>
          </a:bodyPr>
          <a:lstStyle>
            <a:defPPr>
              <a:defRPr lang="en-US"/>
            </a:defPPr>
            <a:lvl1pPr marL="0" algn="ctr" defTabSz="914400" rtl="0" eaLnBrk="1" latinLnBrk="0" hangingPunct="1">
              <a:defRPr sz="1200" kern="1200">
                <a:solidFill>
                  <a:schemeClr val="tx1">
                    <a:tint val="7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A410EB8-A01E-483B-9F37-9B9DDCDD7179}" type="slidenum">
              <a:rPr lang="en-US" sz="900">
                <a:solidFill>
                  <a:srgbClr val="000000">
                    <a:alpha val="80000"/>
                  </a:srgbClr>
                </a:solidFill>
              </a:rPr>
              <a:pPr>
                <a:spcAft>
                  <a:spcPts val="600"/>
                </a:spcAft>
              </a:pPr>
              <a:t>9</a:t>
            </a:fld>
            <a:endParaRPr lang="en-US" sz="900">
              <a:solidFill>
                <a:srgbClr val="000000">
                  <a:alpha val="80000"/>
                </a:srgbClr>
              </a:solidFill>
            </a:endParaRPr>
          </a:p>
        </p:txBody>
      </p:sp>
    </p:spTree>
    <p:extLst>
      <p:ext uri="{BB962C8B-B14F-4D97-AF65-F5344CB8AC3E}">
        <p14:creationId xmlns:p14="http://schemas.microsoft.com/office/powerpoint/2010/main" val="12594147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Hungry Horse Scenario A</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90</a:t>
            </a:fld>
            <a:endParaRPr lang="en-US">
              <a:solidFill>
                <a:srgbClr val="000000">
                  <a:tint val="75000"/>
                </a:srgbClr>
              </a:solidFill>
              <a:latin typeface="Trebuchet MS" panose="020B0603020202020204"/>
            </a:endParaRPr>
          </a:p>
        </p:txBody>
      </p:sp>
      <p:pic>
        <p:nvPicPr>
          <p:cNvPr id="6" name="Picture 5">
            <a:extLst>
              <a:ext uri="{FF2B5EF4-FFF2-40B4-BE49-F238E27FC236}">
                <a16:creationId xmlns:a16="http://schemas.microsoft.com/office/drawing/2014/main" id="{11B3C07C-9253-4B82-984D-50A5F1D04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8773"/>
            <a:ext cx="9144000" cy="5486400"/>
          </a:xfrm>
          <a:prstGeom prst="rect">
            <a:avLst/>
          </a:prstGeom>
        </p:spPr>
      </p:pic>
    </p:spTree>
    <p:extLst>
      <p:ext uri="{BB962C8B-B14F-4D97-AF65-F5344CB8AC3E}">
        <p14:creationId xmlns:p14="http://schemas.microsoft.com/office/powerpoint/2010/main" val="35962376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Hungry Horse Scenario C</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91</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15F6FF68-E6F2-4ADA-A872-81990EC22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9657378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Hungry Horse Scenario G</a:t>
            </a:r>
          </a:p>
        </p:txBody>
      </p:sp>
      <p:sp>
        <p:nvSpPr>
          <p:cNvPr id="3" name="Slide Number Placeholder 2"/>
          <p:cNvSpPr>
            <a:spLocks noGrp="1"/>
          </p:cNvSpPr>
          <p:nvPr>
            <p:ph type="sldNum" sz="quarter" idx="4"/>
          </p:nvPr>
        </p:nvSpPr>
        <p:spPr/>
        <p:txBody>
          <a:bodyPr/>
          <a:lstStyle/>
          <a:p>
            <a:pPr>
              <a:defRPr/>
            </a:pPr>
            <a:fld id="{DCB029D6-5554-3449-9E92-4345D2269ABD}" type="slidenum">
              <a:rPr lang="en-US">
                <a:solidFill>
                  <a:srgbClr val="000000">
                    <a:tint val="75000"/>
                  </a:srgbClr>
                </a:solidFill>
                <a:latin typeface="Trebuchet MS" panose="020B0603020202020204"/>
              </a:rPr>
              <a:pPr>
                <a:defRPr/>
              </a:pPr>
              <a:t>92</a:t>
            </a:fld>
            <a:endParaRPr lang="en-US">
              <a:solidFill>
                <a:srgbClr val="000000">
                  <a:tint val="75000"/>
                </a:srgbClr>
              </a:solidFill>
              <a:latin typeface="Trebuchet MS" panose="020B0603020202020204"/>
            </a:endParaRPr>
          </a:p>
        </p:txBody>
      </p:sp>
      <p:pic>
        <p:nvPicPr>
          <p:cNvPr id="5" name="Picture 4">
            <a:extLst>
              <a:ext uri="{FF2B5EF4-FFF2-40B4-BE49-F238E27FC236}">
                <a16:creationId xmlns:a16="http://schemas.microsoft.com/office/drawing/2014/main" id="{6054DFB0-290A-4AC6-93F3-09574A9EC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376691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Hungry Horse</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a:p>
            <a:r>
              <a:rPr lang="en-US" dirty="0"/>
              <a:t>Why does generation seem to peak higher in historical than in redeveloped? Investigate H/K table compared to classic</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93</a:t>
            </a:fld>
            <a:endParaRPr lang="en-US" dirty="0">
              <a:solidFill>
                <a:srgbClr val="000000">
                  <a:tint val="75000"/>
                </a:srgbClr>
              </a:solidFill>
            </a:endParaRPr>
          </a:p>
        </p:txBody>
      </p:sp>
    </p:spTree>
    <p:extLst>
      <p:ext uri="{BB962C8B-B14F-4D97-AF65-F5344CB8AC3E}">
        <p14:creationId xmlns:p14="http://schemas.microsoft.com/office/powerpoint/2010/main" val="1718496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Columbia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pPr marL="457200" lvl="1"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94</a:t>
            </a:fld>
            <a:endParaRPr lang="en-US" dirty="0">
              <a:solidFill>
                <a:srgbClr val="000000">
                  <a:tint val="75000"/>
                </a:srgbClr>
              </a:solidFill>
            </a:endParaRPr>
          </a:p>
        </p:txBody>
      </p:sp>
    </p:spTree>
    <p:extLst>
      <p:ext uri="{BB962C8B-B14F-4D97-AF65-F5344CB8AC3E}">
        <p14:creationId xmlns:p14="http://schemas.microsoft.com/office/powerpoint/2010/main" val="25402405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Columbia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 </a:t>
            </a:r>
          </a:p>
          <a:p>
            <a:r>
              <a:rPr lang="en-US" dirty="0"/>
              <a:t>Gauging station not a dam</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95</a:t>
            </a:fld>
            <a:endParaRPr lang="en-US" dirty="0">
              <a:solidFill>
                <a:srgbClr val="000000">
                  <a:tint val="75000"/>
                </a:srgbClr>
              </a:solidFill>
            </a:endParaRPr>
          </a:p>
        </p:txBody>
      </p:sp>
    </p:spTree>
    <p:extLst>
      <p:ext uri="{BB962C8B-B14F-4D97-AF65-F5344CB8AC3E}">
        <p14:creationId xmlns:p14="http://schemas.microsoft.com/office/powerpoint/2010/main" val="2891562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normAutofit/>
          </a:bodyPr>
          <a:lstStyle/>
          <a:p>
            <a:r>
              <a:rPr lang="en-US" b="0" i="0" cap="all" dirty="0">
                <a:solidFill>
                  <a:srgbClr val="262726"/>
                </a:solidFill>
                <a:effectLst/>
                <a:latin typeface="HelvMedCon"/>
              </a:rPr>
              <a:t>SE¿LIŠ KSANKA QLISPE¿ </a:t>
            </a:r>
            <a:r>
              <a:rPr lang="en-US" dirty="0"/>
              <a:t>Dam (will be referred to as SKQ)</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96</a:t>
            </a:fld>
            <a:endParaRPr lang="en-US" dirty="0">
              <a:solidFill>
                <a:srgbClr val="000000">
                  <a:tint val="75000"/>
                </a:srgbClr>
              </a:solidFill>
            </a:endParaRPr>
          </a:p>
        </p:txBody>
      </p:sp>
    </p:spTree>
    <p:extLst>
      <p:ext uri="{BB962C8B-B14F-4D97-AF65-F5344CB8AC3E}">
        <p14:creationId xmlns:p14="http://schemas.microsoft.com/office/powerpoint/2010/main" val="33828191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normAutofit/>
          </a:bodyPr>
          <a:lstStyle/>
          <a:p>
            <a:r>
              <a:rPr lang="en-US" dirty="0"/>
              <a:t>Questions/Notes on </a:t>
            </a:r>
            <a:r>
              <a:rPr lang="en-US" b="0" i="0" cap="all" dirty="0">
                <a:solidFill>
                  <a:srgbClr val="262726"/>
                </a:solidFill>
                <a:effectLst/>
                <a:latin typeface="HelvMedCon"/>
              </a:rPr>
              <a:t>SE¿LIŠ KSANKA QLISPE¿ </a:t>
            </a:r>
            <a:r>
              <a:rPr lang="en-US" dirty="0"/>
              <a:t>Dam (will be referred to as SKQ)</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  </a:t>
            </a:r>
          </a:p>
          <a:p>
            <a:r>
              <a:rPr lang="en-US" dirty="0"/>
              <a:t>For reference, this was formerly called Kerr Dam before the change in ownership in 2015.</a:t>
            </a:r>
          </a:p>
          <a:p>
            <a:r>
              <a:rPr lang="en-US" dirty="0"/>
              <a:t>Sounds like there are flow limits seasonally (PNCA), need a public source</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97</a:t>
            </a:fld>
            <a:endParaRPr lang="en-US" dirty="0">
              <a:solidFill>
                <a:srgbClr val="000000">
                  <a:tint val="75000"/>
                </a:srgbClr>
              </a:solidFill>
            </a:endParaRPr>
          </a:p>
        </p:txBody>
      </p:sp>
    </p:spTree>
    <p:extLst>
      <p:ext uri="{BB962C8B-B14F-4D97-AF65-F5344CB8AC3E}">
        <p14:creationId xmlns:p14="http://schemas.microsoft.com/office/powerpoint/2010/main" val="3695907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Thompson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914400" lvl="1" indent="-457200">
              <a:buFont typeface="+mj-lt"/>
              <a:buAutoNum type="arabicPeriod"/>
            </a:pPr>
            <a:r>
              <a:rPr lang="en-US" dirty="0"/>
              <a:t>Outflow – average and range </a:t>
            </a:r>
          </a:p>
          <a:p>
            <a:pPr marL="914400" lvl="1" indent="-457200">
              <a:buFont typeface="+mj-lt"/>
              <a:buAutoNum type="arabicPeriod"/>
            </a:pPr>
            <a:r>
              <a:rPr lang="en-US" dirty="0"/>
              <a:t>Generation – average and range</a:t>
            </a:r>
          </a:p>
          <a:p>
            <a:pPr marL="914400" lvl="1" indent="-457200">
              <a:buFont typeface="+mj-lt"/>
              <a:buAutoNum type="arabicPeriod"/>
            </a:pPr>
            <a:r>
              <a:rPr lang="en-US" dirty="0"/>
              <a:t>Ending elevation – average and range</a:t>
            </a:r>
          </a:p>
          <a:p>
            <a:pPr marL="914400" lvl="1" indent="-457200">
              <a:buFont typeface="+mj-lt"/>
              <a:buAutoNum type="arabicPeriod"/>
            </a:pPr>
            <a:r>
              <a:rPr lang="en-US" dirty="0"/>
              <a:t>Spill – average and range</a:t>
            </a:r>
          </a:p>
          <a:p>
            <a:endParaRPr lang="en-US" dirty="0"/>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98</a:t>
            </a:fld>
            <a:endParaRPr lang="en-US" dirty="0">
              <a:solidFill>
                <a:srgbClr val="000000">
                  <a:tint val="75000"/>
                </a:srgbClr>
              </a:solidFill>
            </a:endParaRPr>
          </a:p>
        </p:txBody>
      </p:sp>
    </p:spTree>
    <p:extLst>
      <p:ext uri="{BB962C8B-B14F-4D97-AF65-F5344CB8AC3E}">
        <p14:creationId xmlns:p14="http://schemas.microsoft.com/office/powerpoint/2010/main" val="41247376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4E5-A47D-41E0-8F99-020824BF76B4}"/>
              </a:ext>
            </a:extLst>
          </p:cNvPr>
          <p:cNvSpPr>
            <a:spLocks noGrp="1"/>
          </p:cNvSpPr>
          <p:nvPr>
            <p:ph type="title"/>
          </p:nvPr>
        </p:nvSpPr>
        <p:spPr/>
        <p:txBody>
          <a:bodyPr/>
          <a:lstStyle/>
          <a:p>
            <a:r>
              <a:rPr lang="en-US" dirty="0"/>
              <a:t>Questions/Notes on Thompson Falls</a:t>
            </a:r>
          </a:p>
        </p:txBody>
      </p:sp>
      <p:sp>
        <p:nvSpPr>
          <p:cNvPr id="3" name="Content Placeholder 2">
            <a:extLst>
              <a:ext uri="{FF2B5EF4-FFF2-40B4-BE49-F238E27FC236}">
                <a16:creationId xmlns:a16="http://schemas.microsoft.com/office/drawing/2014/main" id="{2DC5F4C6-233D-45F1-89B9-1B087FA42054}"/>
              </a:ext>
            </a:extLst>
          </p:cNvPr>
          <p:cNvSpPr>
            <a:spLocks noGrp="1"/>
          </p:cNvSpPr>
          <p:nvPr>
            <p:ph idx="1"/>
          </p:nvPr>
        </p:nvSpPr>
        <p:spPr/>
        <p:txBody>
          <a:bodyPr/>
          <a:lstStyle/>
          <a:p>
            <a:pPr marL="0" indent="0">
              <a:buNone/>
            </a:pPr>
            <a:r>
              <a:rPr lang="en-US" dirty="0"/>
              <a:t>Notes:</a:t>
            </a:r>
          </a:p>
        </p:txBody>
      </p:sp>
      <p:sp>
        <p:nvSpPr>
          <p:cNvPr id="4" name="Slide Number Placeholder 3">
            <a:extLst>
              <a:ext uri="{FF2B5EF4-FFF2-40B4-BE49-F238E27FC236}">
                <a16:creationId xmlns:a16="http://schemas.microsoft.com/office/drawing/2014/main" id="{5A1A1849-3569-4A89-949A-39A547A05379}"/>
              </a:ext>
            </a:extLst>
          </p:cNvPr>
          <p:cNvSpPr>
            <a:spLocks noGrp="1"/>
          </p:cNvSpPr>
          <p:nvPr>
            <p:ph type="sldNum" sz="quarter" idx="4"/>
          </p:nvPr>
        </p:nvSpPr>
        <p:spPr/>
        <p:txBody>
          <a:bodyPr/>
          <a:lstStyle/>
          <a:p>
            <a:pPr>
              <a:defRPr/>
            </a:pPr>
            <a:fld id="{DCB029D6-5554-3449-9E92-4345D2269ABD}" type="slidenum">
              <a:rPr lang="en-US" smtClean="0">
                <a:solidFill>
                  <a:srgbClr val="000000">
                    <a:tint val="75000"/>
                  </a:srgbClr>
                </a:solidFill>
              </a:rPr>
              <a:pPr>
                <a:defRPr/>
              </a:pPr>
              <a:t>99</a:t>
            </a:fld>
            <a:endParaRPr lang="en-US" dirty="0">
              <a:solidFill>
                <a:srgbClr val="000000">
                  <a:tint val="75000"/>
                </a:srgbClr>
              </a:solidFill>
            </a:endParaRPr>
          </a:p>
        </p:txBody>
      </p:sp>
    </p:spTree>
    <p:extLst>
      <p:ext uri="{BB962C8B-B14F-4D97-AF65-F5344CB8AC3E}">
        <p14:creationId xmlns:p14="http://schemas.microsoft.com/office/powerpoint/2010/main" val="500113149"/>
      </p:ext>
    </p:extLst>
  </p:cSld>
  <p:clrMapOvr>
    <a:masterClrMapping/>
  </p:clrMapOvr>
</p:sld>
</file>

<file path=ppt/theme/theme1.xml><?xml version="1.0" encoding="utf-8"?>
<a:theme xmlns:a="http://schemas.openxmlformats.org/drawingml/2006/main" name="1_Office Theme">
  <a:themeElements>
    <a:clrScheme name="2021PowerPlan">
      <a:dk1>
        <a:srgbClr val="000000"/>
      </a:dk1>
      <a:lt1>
        <a:srgbClr val="FEFFFF"/>
      </a:lt1>
      <a:dk2>
        <a:srgbClr val="EFE8CF"/>
      </a:dk2>
      <a:lt2>
        <a:srgbClr val="FEFFFF"/>
      </a:lt2>
      <a:accent1>
        <a:srgbClr val="F23E49"/>
      </a:accent1>
      <a:accent2>
        <a:srgbClr val="F77F38"/>
      </a:accent2>
      <a:accent3>
        <a:srgbClr val="F7C719"/>
      </a:accent3>
      <a:accent4>
        <a:srgbClr val="9AC368"/>
      </a:accent4>
      <a:accent5>
        <a:srgbClr val="03B28B"/>
      </a:accent5>
      <a:accent6>
        <a:srgbClr val="02BAD2"/>
      </a:accent6>
      <a:hlink>
        <a:srgbClr val="2F395F"/>
      </a:hlink>
      <a:folHlink>
        <a:srgbClr val="576C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PowerPlan - 16.9.potx  -  Read-Only" id="{B27DBBE1-18C3-451C-987E-4BD9C1384D45}" vid="{D567CAAB-904B-49C2-A5FA-7A0925A30553}"/>
    </a:ext>
  </a:extLst>
</a:theme>
</file>

<file path=ppt/theme/theme2.xml><?xml version="1.0" encoding="utf-8"?>
<a:theme xmlns:a="http://schemas.openxmlformats.org/drawingml/2006/main" name="2_Office Theme">
  <a:themeElements>
    <a:clrScheme name="2021PowerPlan">
      <a:dk1>
        <a:srgbClr val="000000"/>
      </a:dk1>
      <a:lt1>
        <a:srgbClr val="FEFFFF"/>
      </a:lt1>
      <a:dk2>
        <a:srgbClr val="EFE8CF"/>
      </a:dk2>
      <a:lt2>
        <a:srgbClr val="FEFFFF"/>
      </a:lt2>
      <a:accent1>
        <a:srgbClr val="F23E49"/>
      </a:accent1>
      <a:accent2>
        <a:srgbClr val="F77F38"/>
      </a:accent2>
      <a:accent3>
        <a:srgbClr val="F7C719"/>
      </a:accent3>
      <a:accent4>
        <a:srgbClr val="9AC368"/>
      </a:accent4>
      <a:accent5>
        <a:srgbClr val="03B28B"/>
      </a:accent5>
      <a:accent6>
        <a:srgbClr val="02BAD2"/>
      </a:accent6>
      <a:hlink>
        <a:srgbClr val="2F395F"/>
      </a:hlink>
      <a:folHlink>
        <a:srgbClr val="576C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PowerPlan.potx" id="{0E64BA29-E1B7-4621-9B16-DE1DCAAA2D99}" vid="{0E365B7D-1F25-414B-8636-A87B902A08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2021PowerPlan - 16.9</Template>
  <TotalTime>10240</TotalTime>
  <Words>6952</Words>
  <Application>Microsoft Office PowerPoint</Application>
  <PresentationFormat>Widescreen</PresentationFormat>
  <Paragraphs>1220</Paragraphs>
  <Slides>256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256</vt:i4>
      </vt:variant>
    </vt:vector>
  </HeadingPairs>
  <TitlesOfParts>
    <vt:vector size="267" baseType="lpstr">
      <vt:lpstr>Arial</vt:lpstr>
      <vt:lpstr>Calibri</vt:lpstr>
      <vt:lpstr>Century Gothic</vt:lpstr>
      <vt:lpstr>Courier New</vt:lpstr>
      <vt:lpstr>Georgia</vt:lpstr>
      <vt:lpstr>HelvMedCon</vt:lpstr>
      <vt:lpstr>Tahoma</vt:lpstr>
      <vt:lpstr>Trebuchet MS</vt:lpstr>
      <vt:lpstr>Wingdings</vt:lpstr>
      <vt:lpstr>1_Office Theme</vt:lpstr>
      <vt:lpstr>2_Office Theme</vt:lpstr>
      <vt:lpstr>Stakeholder Workshop on Redeveloped GENESYS</vt:lpstr>
      <vt:lpstr>Agenda Topics</vt:lpstr>
      <vt:lpstr>Planned Timing for Each Day</vt:lpstr>
      <vt:lpstr>Rules/Goals For the Work Sessions</vt:lpstr>
      <vt:lpstr>Guiding Principles for Redevelopment</vt:lpstr>
      <vt:lpstr>Review: Goals of Redevelopment</vt:lpstr>
      <vt:lpstr>Review: Goals of Redevelopment</vt:lpstr>
      <vt:lpstr>Review: Goals of Redevelopment</vt:lpstr>
      <vt:lpstr> What Are Similarities between the Models</vt:lpstr>
      <vt:lpstr>Comparison –  Model Usability</vt:lpstr>
      <vt:lpstr>Comparison –  Model Functionality</vt:lpstr>
      <vt:lpstr>Ongoing Work </vt:lpstr>
      <vt:lpstr>Learnings So Far</vt:lpstr>
      <vt:lpstr>River Operations on the Columbia and Tributaries</vt:lpstr>
      <vt:lpstr>The Two Adequacy Models  and Historical Data</vt:lpstr>
      <vt:lpstr>The Hydro Projects</vt:lpstr>
      <vt:lpstr>The Hydro-Projects</vt:lpstr>
      <vt:lpstr>The 55 Projects Upstream of Bonneville</vt:lpstr>
      <vt:lpstr>The GENESYS 55 Hydro Projects (I)</vt:lpstr>
      <vt:lpstr>The GENESYS 55 Hydro Projects (II)</vt:lpstr>
      <vt:lpstr>The GENESYS 55 Hydro Projects (III)</vt:lpstr>
      <vt:lpstr>Running the Two Adequacy Models</vt:lpstr>
      <vt:lpstr>Modeling the Northwest Power System</vt:lpstr>
      <vt:lpstr>Data for Two Models</vt:lpstr>
      <vt:lpstr>Classic GENESYS</vt:lpstr>
      <vt:lpstr>Redeveloped GENESYS (I)</vt:lpstr>
      <vt:lpstr>GENESYS (II)</vt:lpstr>
      <vt:lpstr>Properties of the 3 Selected Climate Scenarios</vt:lpstr>
      <vt:lpstr>Climate Scenarios vs Historical Data</vt:lpstr>
      <vt:lpstr>The Box-and-Whiskers Plot</vt:lpstr>
      <vt:lpstr>Historical and Climate Scenario A  Regional Temperatures</vt:lpstr>
      <vt:lpstr>Historical and Climate Scenario C  Regional Temperatures</vt:lpstr>
      <vt:lpstr>Historical and Climate Scenario G  Regional Temperatures</vt:lpstr>
      <vt:lpstr>Historical and Climate Scenario A  Modified Flows at the Dalles</vt:lpstr>
      <vt:lpstr>Historical and Climate Scenario C  Modified Flows at the Dalles</vt:lpstr>
      <vt:lpstr>Historical and Climate Scenario G  Modified Flows at the Dalles</vt:lpstr>
      <vt:lpstr>The Historical Data</vt:lpstr>
      <vt:lpstr>Historical Hydro Project Data Sources</vt:lpstr>
      <vt:lpstr>Comparisons between GENESYS and Historical Data</vt:lpstr>
      <vt:lpstr>Comparing Data (I)</vt:lpstr>
      <vt:lpstr>Comparing Data (II)</vt:lpstr>
      <vt:lpstr>Comparing Data (III)</vt:lpstr>
      <vt:lpstr>Topology Split in 3 parts</vt:lpstr>
      <vt:lpstr>PowerPoint Presentation</vt:lpstr>
      <vt:lpstr>PowerPoint Presentation</vt:lpstr>
      <vt:lpstr>Plant by Plant Presentations and Notes</vt:lpstr>
      <vt:lpstr>Mica</vt:lpstr>
      <vt:lpstr>Mica Scenario A</vt:lpstr>
      <vt:lpstr>Mica Scenario C</vt:lpstr>
      <vt:lpstr>Mica Scenario G</vt:lpstr>
      <vt:lpstr>Questions/Notes on Mica</vt:lpstr>
      <vt:lpstr>Revelstoke</vt:lpstr>
      <vt:lpstr>Revelstoke Scenario A</vt:lpstr>
      <vt:lpstr>Revelstoke Scenario C</vt:lpstr>
      <vt:lpstr>Revelstoke Scenario G</vt:lpstr>
      <vt:lpstr>Questions/Notes on Revelstoke</vt:lpstr>
      <vt:lpstr>Arrow</vt:lpstr>
      <vt:lpstr>Arrow Scenario A</vt:lpstr>
      <vt:lpstr>Arrow Scenario C</vt:lpstr>
      <vt:lpstr>Arrow Scenario G</vt:lpstr>
      <vt:lpstr>Questions/Notes on Arrow</vt:lpstr>
      <vt:lpstr>Duncan</vt:lpstr>
      <vt:lpstr>Duncan Scenario A</vt:lpstr>
      <vt:lpstr>Duncan Scenario C</vt:lpstr>
      <vt:lpstr>Duncan Scenario G</vt:lpstr>
      <vt:lpstr>Questions/Notes on Duncan</vt:lpstr>
      <vt:lpstr>Libby</vt:lpstr>
      <vt:lpstr>Libby Scenario A</vt:lpstr>
      <vt:lpstr>Libby Scenario C</vt:lpstr>
      <vt:lpstr>Libby Scenario G</vt:lpstr>
      <vt:lpstr>Questions/Notes on Libby</vt:lpstr>
      <vt:lpstr>Bonner’s Ferry</vt:lpstr>
      <vt:lpstr>Bonners Ferry Scenario A</vt:lpstr>
      <vt:lpstr>Bonners Ferry Scenario C</vt:lpstr>
      <vt:lpstr>Bonners Ferry Scenario G</vt:lpstr>
      <vt:lpstr>Questions/Notes on Bonner’s Ferry</vt:lpstr>
      <vt:lpstr>Cora Linn</vt:lpstr>
      <vt:lpstr>Questions/Notes on Cora Linn</vt:lpstr>
      <vt:lpstr>Kootenay Canal</vt:lpstr>
      <vt:lpstr>Questions/Notes on Kootenay Canal</vt:lpstr>
      <vt:lpstr>Upper Bonnington</vt:lpstr>
      <vt:lpstr>Questions/Notes on Upper Bonnington</vt:lpstr>
      <vt:lpstr>Lower Bonnington</vt:lpstr>
      <vt:lpstr>Questions/Notes on Lower Bonnington</vt:lpstr>
      <vt:lpstr>South Slocan</vt:lpstr>
      <vt:lpstr>Questions/Notes on South Slocan</vt:lpstr>
      <vt:lpstr>Brilliant</vt:lpstr>
      <vt:lpstr>Questions/Notes on Brilliant</vt:lpstr>
      <vt:lpstr>Hungry Horse</vt:lpstr>
      <vt:lpstr>Hungry Horse Scenario A</vt:lpstr>
      <vt:lpstr>Hungry Horse Scenario C</vt:lpstr>
      <vt:lpstr>Hungry Horse Scenario G</vt:lpstr>
      <vt:lpstr>Questions/Notes on Hungry Horse</vt:lpstr>
      <vt:lpstr>Columbia Falls</vt:lpstr>
      <vt:lpstr>Questions/Notes on Columbia Falls</vt:lpstr>
      <vt:lpstr>SE¿LIŠ KSANKA QLISPE¿ Dam (will be referred to as SKQ)</vt:lpstr>
      <vt:lpstr>Questions/Notes on SE¿LIŠ KSANKA QLISPE¿ Dam (will be referred to as SKQ)</vt:lpstr>
      <vt:lpstr>Thompson Falls</vt:lpstr>
      <vt:lpstr>Questions/Notes on Thompson Falls</vt:lpstr>
      <vt:lpstr>Noxon</vt:lpstr>
      <vt:lpstr>Noxon Scenario A</vt:lpstr>
      <vt:lpstr>Noxon Scenario C</vt:lpstr>
      <vt:lpstr>Noxon Scenario G</vt:lpstr>
      <vt:lpstr>Questions/Notes on Noxon</vt:lpstr>
      <vt:lpstr>Cabinet Gorge</vt:lpstr>
      <vt:lpstr>Cabinet Gorge Scenario A</vt:lpstr>
      <vt:lpstr>Cabinet Gorge Scenario C</vt:lpstr>
      <vt:lpstr>Cabinet Gorge Scenario G</vt:lpstr>
      <vt:lpstr>Questions/Notes on Cabinet Gorge</vt:lpstr>
      <vt:lpstr>Priest Lake</vt:lpstr>
      <vt:lpstr>Questions/Notes on Priest Lake</vt:lpstr>
      <vt:lpstr>Albeni Falls</vt:lpstr>
      <vt:lpstr>Albeni Scenario A</vt:lpstr>
      <vt:lpstr>Albeni Scenario C</vt:lpstr>
      <vt:lpstr>Albeni Scenario G</vt:lpstr>
      <vt:lpstr>Questions/Notes on Albeni Falls</vt:lpstr>
      <vt:lpstr>Box Canyon</vt:lpstr>
      <vt:lpstr>Box Canyon Scenario A</vt:lpstr>
      <vt:lpstr>Box Canyon Scenario C</vt:lpstr>
      <vt:lpstr>Box Canyon Scenario G</vt:lpstr>
      <vt:lpstr>Questions/Notes on Box Canyon</vt:lpstr>
      <vt:lpstr>Boundary</vt:lpstr>
      <vt:lpstr>Questions/Notes on Boundary</vt:lpstr>
      <vt:lpstr>Seven Mile</vt:lpstr>
      <vt:lpstr>Questions/Notes on Seven Mile</vt:lpstr>
      <vt:lpstr>Waneta</vt:lpstr>
      <vt:lpstr>Questions/Notes on Waneta</vt:lpstr>
      <vt:lpstr>Couer D’Alene</vt:lpstr>
      <vt:lpstr>Questions/Notes on Couer D’Alene</vt:lpstr>
      <vt:lpstr>Post Falls</vt:lpstr>
      <vt:lpstr>Questions/Notes on Post Falls</vt:lpstr>
      <vt:lpstr>Upper Falls</vt:lpstr>
      <vt:lpstr>Questions/Notes on Upper Falls</vt:lpstr>
      <vt:lpstr>Monroe Street</vt:lpstr>
      <vt:lpstr>Questions/Notes on Monroe Street</vt:lpstr>
      <vt:lpstr>Nine Mile</vt:lpstr>
      <vt:lpstr>Questions/Notes on Nine Mile</vt:lpstr>
      <vt:lpstr>Long Lake</vt:lpstr>
      <vt:lpstr>Questions/Notes on Long Lake</vt:lpstr>
      <vt:lpstr>Questions/Notes on Little Falls</vt:lpstr>
      <vt:lpstr>Questions/Notes on Little Falls</vt:lpstr>
      <vt:lpstr>Grand Coulee</vt:lpstr>
      <vt:lpstr>Grand Coulee Scenario A</vt:lpstr>
      <vt:lpstr>Grand Coulee Scenario C</vt:lpstr>
      <vt:lpstr>Grand Coulee Scenario G</vt:lpstr>
      <vt:lpstr>Questions/Notes on Grand Coulee</vt:lpstr>
      <vt:lpstr>Chief Joseph</vt:lpstr>
      <vt:lpstr>Chief Joseph Scenario A</vt:lpstr>
      <vt:lpstr>Chief Joseph Scenario C</vt:lpstr>
      <vt:lpstr>Chief Joseph Scenario G</vt:lpstr>
      <vt:lpstr>Questions/Notes on Chief Joseph</vt:lpstr>
      <vt:lpstr>Wells</vt:lpstr>
      <vt:lpstr>Wells Scenario A</vt:lpstr>
      <vt:lpstr>Wells Scenario C</vt:lpstr>
      <vt:lpstr>Wells Scenario G</vt:lpstr>
      <vt:lpstr>Questions/Notes on Wells</vt:lpstr>
      <vt:lpstr>Chelan</vt:lpstr>
      <vt:lpstr>Questions/Notes on Chelan</vt:lpstr>
      <vt:lpstr>Rocky Reach</vt:lpstr>
      <vt:lpstr>Rocky Reach Scenario A</vt:lpstr>
      <vt:lpstr>Rocky Reach Scenario C</vt:lpstr>
      <vt:lpstr>Rocky Reach Scenario G</vt:lpstr>
      <vt:lpstr>Questions/Notes on Rocky Reach</vt:lpstr>
      <vt:lpstr>Rock Island</vt:lpstr>
      <vt:lpstr>Rock Island Scenario A</vt:lpstr>
      <vt:lpstr>Rock Island Scenario C</vt:lpstr>
      <vt:lpstr>Rock Island Scenario G</vt:lpstr>
      <vt:lpstr>Questions/Notes on Rock Island</vt:lpstr>
      <vt:lpstr>Wanapum</vt:lpstr>
      <vt:lpstr>Wanapam Scenario A</vt:lpstr>
      <vt:lpstr>Wanapam Scenario C</vt:lpstr>
      <vt:lpstr>Wanapam Scenario G</vt:lpstr>
      <vt:lpstr>Questions/Notes on Wanapum</vt:lpstr>
      <vt:lpstr>Priest Rapids</vt:lpstr>
      <vt:lpstr>Priest Rapid Scenario A</vt:lpstr>
      <vt:lpstr>Priest Rapid Scenario C</vt:lpstr>
      <vt:lpstr>Priest Rapid Scenario G</vt:lpstr>
      <vt:lpstr>Questions/Notes on Priest Rapids</vt:lpstr>
      <vt:lpstr>Brownlee</vt:lpstr>
      <vt:lpstr>Brownlee Scenario A</vt:lpstr>
      <vt:lpstr>Brownlee Scenario C</vt:lpstr>
      <vt:lpstr>Brownlee Scenario G</vt:lpstr>
      <vt:lpstr>Questions/Notes on Brownlee</vt:lpstr>
      <vt:lpstr>Oxbow</vt:lpstr>
      <vt:lpstr>Questions/Notes on Oxbow</vt:lpstr>
      <vt:lpstr>Hells Canyon</vt:lpstr>
      <vt:lpstr>Hells Canyon Scenario A</vt:lpstr>
      <vt:lpstr>Hells Canyon Scenario C</vt:lpstr>
      <vt:lpstr>Hells Canyon Scenario G</vt:lpstr>
      <vt:lpstr>Questions/Notes on Hells Canyon</vt:lpstr>
      <vt:lpstr>Dworshak</vt:lpstr>
      <vt:lpstr>Dworshak Scenario A</vt:lpstr>
      <vt:lpstr>Dworshak Scenario C</vt:lpstr>
      <vt:lpstr>Dworshak Scenario G</vt:lpstr>
      <vt:lpstr>Questions/Notes on Dworshak</vt:lpstr>
      <vt:lpstr>Lower Granite</vt:lpstr>
      <vt:lpstr>Lower Granite Scenario A</vt:lpstr>
      <vt:lpstr>Lower Granite Scenario C</vt:lpstr>
      <vt:lpstr>Lower Granite Scenario G</vt:lpstr>
      <vt:lpstr>Questions/Notes on Lower Granite</vt:lpstr>
      <vt:lpstr>Little Goose</vt:lpstr>
      <vt:lpstr>Little Goose Scenario A</vt:lpstr>
      <vt:lpstr>Little Goose Scenario C</vt:lpstr>
      <vt:lpstr>Little Goose Scenario G</vt:lpstr>
      <vt:lpstr>Questions/Notes on Little Goose</vt:lpstr>
      <vt:lpstr>Lower Monumental</vt:lpstr>
      <vt:lpstr>Lower Monumental Scenario A</vt:lpstr>
      <vt:lpstr>Lower Monumental Scenario C</vt:lpstr>
      <vt:lpstr>Lower Monumental Scenario G</vt:lpstr>
      <vt:lpstr>Questions/Notes on Lower Monumental</vt:lpstr>
      <vt:lpstr>Ice Harbor</vt:lpstr>
      <vt:lpstr>Ice Harbor Scenario A</vt:lpstr>
      <vt:lpstr>Ice Harbor Scenario C</vt:lpstr>
      <vt:lpstr>Ice Harbor Scenario G</vt:lpstr>
      <vt:lpstr>Questions/Notes on Ice Harbor</vt:lpstr>
      <vt:lpstr>McNary</vt:lpstr>
      <vt:lpstr>McNary Scenario A</vt:lpstr>
      <vt:lpstr>McNary Scenario C</vt:lpstr>
      <vt:lpstr>McNary Scenario G</vt:lpstr>
      <vt:lpstr>Questions/Notes on McNary</vt:lpstr>
      <vt:lpstr>John Day</vt:lpstr>
      <vt:lpstr>John Day Scenario A</vt:lpstr>
      <vt:lpstr>John Day Scenario C</vt:lpstr>
      <vt:lpstr>John Day Scenario G</vt:lpstr>
      <vt:lpstr>Questions/Notes on John Day</vt:lpstr>
      <vt:lpstr>Round Butte</vt:lpstr>
      <vt:lpstr>Questions/Notes on Round Butte</vt:lpstr>
      <vt:lpstr>Pelton</vt:lpstr>
      <vt:lpstr>Questions/Notes on Pelton</vt:lpstr>
      <vt:lpstr>Reregulating Dam</vt:lpstr>
      <vt:lpstr>Questions/Notes on Reregulating Dam</vt:lpstr>
      <vt:lpstr>The Dalles</vt:lpstr>
      <vt:lpstr>The Dalles Scenario A</vt:lpstr>
      <vt:lpstr>The Dalles Scenario C</vt:lpstr>
      <vt:lpstr>The Dalles Scenario G</vt:lpstr>
      <vt:lpstr>Questions/Notes on The Dalles</vt:lpstr>
      <vt:lpstr>Bonneville</vt:lpstr>
      <vt:lpstr>Bonneville Scenario A</vt:lpstr>
      <vt:lpstr>Bonneville Scenario C</vt:lpstr>
      <vt:lpstr>Bonneville Scenario G</vt:lpstr>
      <vt:lpstr>Questions/Notes on Bonneville</vt:lpstr>
      <vt:lpstr>System Flexibility and Market </vt:lpstr>
      <vt:lpstr>Placeholder for System Flexibility and Market Info</vt:lpstr>
      <vt:lpstr>Example: How Does Redeveloped GENESYS Simulate Hourly Operation?</vt:lpstr>
      <vt:lpstr>Expanded External Market Modeling Capability</vt:lpstr>
      <vt:lpstr>18.4% More Useable Storage in US in Redeveloped GENESYS</vt:lpstr>
      <vt:lpstr>PowerPoint Presentation</vt:lpstr>
      <vt:lpstr>PowerPoint Presentation</vt:lpstr>
      <vt:lpstr>Next Steps on Hydro Operations</vt:lpstr>
      <vt:lpstr>General Notes/Requests</vt:lpstr>
      <vt:lpstr>Since Initial Stakeholder Comments</vt:lpstr>
      <vt:lpstr>Next Steps</vt:lpstr>
      <vt:lpstr>Comparisons between GENESYS and Historical Data</vt:lpstr>
      <vt:lpstr>Extras</vt:lpstr>
      <vt:lpstr>Chief Joseph</vt:lpstr>
      <vt:lpstr>Rock Island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John Ollis</dc:creator>
  <cp:lastModifiedBy>John Ollis</cp:lastModifiedBy>
  <cp:revision>133</cp:revision>
  <dcterms:created xsi:type="dcterms:W3CDTF">2021-07-30T20:26:38Z</dcterms:created>
  <dcterms:modified xsi:type="dcterms:W3CDTF">2021-08-06T23:06:54Z</dcterms:modified>
</cp:coreProperties>
</file>