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82" r:id="rId2"/>
    <p:sldId id="301" r:id="rId3"/>
    <p:sldId id="300" r:id="rId4"/>
    <p:sldId id="303" r:id="rId5"/>
    <p:sldId id="305" r:id="rId6"/>
    <p:sldId id="304" r:id="rId7"/>
    <p:sldId id="306" r:id="rId8"/>
    <p:sldId id="283" r:id="rId9"/>
    <p:sldId id="307" r:id="rId10"/>
    <p:sldId id="310" r:id="rId11"/>
    <p:sldId id="309" r:id="rId12"/>
    <p:sldId id="308" r:id="rId13"/>
    <p:sldId id="311" r:id="rId14"/>
    <p:sldId id="312" r:id="rId15"/>
    <p:sldId id="281" r:id="rId16"/>
  </p:sldIdLst>
  <p:sldSz cx="9144000" cy="6858000" type="screen4x3"/>
  <p:notesSz cx="6997700" cy="9271000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16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16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16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16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16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99CC"/>
    <a:srgbClr val="C0C0C0"/>
    <a:srgbClr val="F8F8F8"/>
    <a:srgbClr val="FF0000"/>
    <a:srgbClr val="808080"/>
    <a:srgbClr val="B2B2B2"/>
    <a:srgbClr val="969696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1" autoAdjust="0"/>
    <p:restoredTop sz="94669" autoAdjust="0"/>
  </p:normalViewPr>
  <p:slideViewPr>
    <p:cSldViewPr snapToGrid="0">
      <p:cViewPr varScale="1">
        <p:scale>
          <a:sx n="91" d="100"/>
          <a:sy n="91" d="100"/>
        </p:scale>
        <p:origin x="-166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areaChart>
        <c:grouping val="standard"/>
        <c:ser>
          <c:idx val="0"/>
          <c:order val="0"/>
          <c:tx>
            <c:strRef>
              <c:f>Sheet1!$D$1</c:f>
              <c:strCache>
                <c:ptCount val="1"/>
                <c:pt idx="0">
                  <c:v>Danger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cat>
            <c:numRef>
              <c:f>Sheet1!$A$2:$A$18</c:f>
              <c:numCache>
                <c:formatCode>General</c:formatCode>
                <c:ptCount val="17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</c:numCache>
            </c:numRef>
          </c:cat>
          <c:val>
            <c:numRef>
              <c:f>Sheet1!$D$2:$D$19</c:f>
              <c:numCache>
                <c:formatCode>General</c:formatCode>
                <c:ptCount val="18"/>
                <c:pt idx="0">
                  <c:v>18</c:v>
                </c:pt>
                <c:pt idx="1">
                  <c:v>18</c:v>
                </c:pt>
                <c:pt idx="2">
                  <c:v>18</c:v>
                </c:pt>
                <c:pt idx="3">
                  <c:v>18</c:v>
                </c:pt>
                <c:pt idx="4">
                  <c:v>18</c:v>
                </c:pt>
                <c:pt idx="5">
                  <c:v>18</c:v>
                </c:pt>
                <c:pt idx="6">
                  <c:v>18</c:v>
                </c:pt>
                <c:pt idx="7">
                  <c:v>18</c:v>
                </c:pt>
                <c:pt idx="8">
                  <c:v>18</c:v>
                </c:pt>
                <c:pt idx="9">
                  <c:v>18</c:v>
                </c:pt>
                <c:pt idx="10">
                  <c:v>18</c:v>
                </c:pt>
                <c:pt idx="11">
                  <c:v>18</c:v>
                </c:pt>
                <c:pt idx="12">
                  <c:v>18</c:v>
                </c:pt>
                <c:pt idx="13">
                  <c:v>18</c:v>
                </c:pt>
                <c:pt idx="14">
                  <c:v>18</c:v>
                </c:pt>
                <c:pt idx="15">
                  <c:v>18</c:v>
                </c:pt>
                <c:pt idx="16">
                  <c:v>18</c:v>
                </c:pt>
              </c:numCache>
            </c:numRef>
          </c:val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Warning</c:v>
                </c:pt>
              </c:strCache>
            </c:strRef>
          </c:tx>
          <c:spPr>
            <a:solidFill>
              <a:srgbClr val="FFC000"/>
            </a:solidFill>
          </c:spPr>
          <c:cat>
            <c:numRef>
              <c:f>Sheet1!$A$2:$A$18</c:f>
              <c:numCache>
                <c:formatCode>General</c:formatCode>
                <c:ptCount val="17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</c:numCache>
            </c:num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15</c:v>
                </c:pt>
                <c:pt idx="1">
                  <c:v>14</c:v>
                </c:pt>
                <c:pt idx="2">
                  <c:v>13</c:v>
                </c:pt>
                <c:pt idx="3">
                  <c:v>12</c:v>
                </c:pt>
                <c:pt idx="4">
                  <c:v>11</c:v>
                </c:pt>
                <c:pt idx="5">
                  <c:v>10</c:v>
                </c:pt>
                <c:pt idx="6">
                  <c:v>9</c:v>
                </c:pt>
                <c:pt idx="7">
                  <c:v>8</c:v>
                </c:pt>
                <c:pt idx="8">
                  <c:v>7</c:v>
                </c:pt>
                <c:pt idx="9">
                  <c:v>6</c:v>
                </c:pt>
                <c:pt idx="10">
                  <c:v>5</c:v>
                </c:pt>
                <c:pt idx="11">
                  <c:v>4</c:v>
                </c:pt>
                <c:pt idx="12">
                  <c:v>3</c:v>
                </c:pt>
                <c:pt idx="13">
                  <c:v>2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ser>
          <c:idx val="1"/>
          <c:order val="2"/>
          <c:tx>
            <c:strRef>
              <c:f>Sheet1!$B$1</c:f>
              <c:strCache>
                <c:ptCount val="1"/>
                <c:pt idx="0">
                  <c:v>Safe</c:v>
                </c:pt>
              </c:strCache>
            </c:strRef>
          </c:tx>
          <c:spPr>
            <a:solidFill>
              <a:srgbClr val="00B050"/>
            </a:solidFill>
          </c:spPr>
          <c:cat>
            <c:numRef>
              <c:f>Sheet1!$A$2:$A$18</c:f>
              <c:numCache>
                <c:formatCode>General</c:formatCode>
                <c:ptCount val="17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</c:numCache>
            </c:num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ser>
          <c:idx val="5"/>
          <c:order val="3"/>
          <c:tx>
            <c:strRef>
              <c:f>Sheet1!$G$1</c:f>
              <c:strCache>
                <c:ptCount val="1"/>
                <c:pt idx="0">
                  <c:v>Danger Case</c:v>
                </c:pt>
              </c:strCache>
            </c:strRef>
          </c:tx>
          <c:spPr>
            <a:noFill/>
            <a:ln w="25400">
              <a:solidFill>
                <a:srgbClr val="FF0000"/>
              </a:solidFill>
            </a:ln>
          </c:spPr>
          <c:val>
            <c:numRef>
              <c:f>Sheet1!$G$2:$G$18</c:f>
              <c:numCache>
                <c:formatCode>General</c:formatCode>
                <c:ptCount val="17"/>
                <c:pt idx="0">
                  <c:v>14</c:v>
                </c:pt>
                <c:pt idx="1">
                  <c:v>13</c:v>
                </c:pt>
                <c:pt idx="2">
                  <c:v>12</c:v>
                </c:pt>
                <c:pt idx="3">
                  <c:v>11</c:v>
                </c:pt>
                <c:pt idx="4">
                  <c:v>10</c:v>
                </c:pt>
                <c:pt idx="5">
                  <c:v>9</c:v>
                </c:pt>
                <c:pt idx="6">
                  <c:v>8</c:v>
                </c:pt>
                <c:pt idx="7">
                  <c:v>7</c:v>
                </c:pt>
                <c:pt idx="8">
                  <c:v>6</c:v>
                </c:pt>
                <c:pt idx="9">
                  <c:v>5</c:v>
                </c:pt>
                <c:pt idx="10">
                  <c:v>4</c:v>
                </c:pt>
                <c:pt idx="11">
                  <c:v>3</c:v>
                </c:pt>
                <c:pt idx="12">
                  <c:v>2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Warning Case</c:v>
                </c:pt>
              </c:strCache>
            </c:strRef>
          </c:tx>
          <c:spPr>
            <a:noFill/>
            <a:ln w="38100">
              <a:solidFill>
                <a:schemeClr val="accent6">
                  <a:lumMod val="50000"/>
                </a:schemeClr>
              </a:solidFill>
            </a:ln>
          </c:spPr>
          <c:val>
            <c:numRef>
              <c:f>Sheet1!$F$2:$F$18</c:f>
              <c:numCache>
                <c:formatCode>General</c:formatCode>
                <c:ptCount val="17"/>
                <c:pt idx="0">
                  <c:v>8</c:v>
                </c:pt>
                <c:pt idx="1">
                  <c:v>7.25</c:v>
                </c:pt>
                <c:pt idx="2">
                  <c:v>6.5</c:v>
                </c:pt>
                <c:pt idx="3">
                  <c:v>5.75</c:v>
                </c:pt>
                <c:pt idx="4">
                  <c:v>5</c:v>
                </c:pt>
                <c:pt idx="5">
                  <c:v>4.25</c:v>
                </c:pt>
                <c:pt idx="6">
                  <c:v>3.5</c:v>
                </c:pt>
                <c:pt idx="7">
                  <c:v>2.75</c:v>
                </c:pt>
                <c:pt idx="8">
                  <c:v>2</c:v>
                </c:pt>
                <c:pt idx="9">
                  <c:v>1.25</c:v>
                </c:pt>
                <c:pt idx="10">
                  <c:v>0.5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ser>
          <c:idx val="3"/>
          <c:order val="5"/>
          <c:tx>
            <c:strRef>
              <c:f>Sheet1!$E$1</c:f>
              <c:strCache>
                <c:ptCount val="1"/>
                <c:pt idx="0">
                  <c:v>Safe Case</c:v>
                </c:pt>
              </c:strCache>
            </c:strRef>
          </c:tx>
          <c:spPr>
            <a:noFill/>
            <a:ln w="34925">
              <a:solidFill>
                <a:schemeClr val="accent3">
                  <a:lumMod val="60000"/>
                  <a:lumOff val="40000"/>
                </a:schemeClr>
              </a:solidFill>
            </a:ln>
          </c:spPr>
          <c:val>
            <c:numRef>
              <c:f>Sheet1!$E$2:$E$18</c:f>
              <c:numCache>
                <c:formatCode>General</c:formatCode>
                <c:ptCount val="17"/>
                <c:pt idx="0">
                  <c:v>7</c:v>
                </c:pt>
                <c:pt idx="1">
                  <c:v>6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axId val="85553536"/>
        <c:axId val="85555456"/>
      </c:areaChart>
      <c:catAx>
        <c:axId val="855535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Ramping deficit</a:t>
                </a:r>
                <a:r>
                  <a:rPr lang="en-US" baseline="0"/>
                  <a:t> (MW)</a:t>
                </a:r>
                <a:endParaRPr lang="en-US"/>
              </a:p>
            </c:rich>
          </c:tx>
          <c:layout/>
        </c:title>
        <c:numFmt formatCode="General" sourceLinked="1"/>
        <c:tickLblPos val="nextTo"/>
        <c:spPr>
          <a:ln w="38100"/>
        </c:spPr>
        <c:crossAx val="85555456"/>
        <c:crosses val="autoZero"/>
        <c:auto val="1"/>
        <c:lblAlgn val="ctr"/>
        <c:lblOffset val="100"/>
        <c:tickLblSkip val="2"/>
        <c:tickMarkSkip val="2"/>
      </c:catAx>
      <c:valAx>
        <c:axId val="85555456"/>
        <c:scaling>
          <c:orientation val="minMax"/>
          <c:max val="18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Periods</a:t>
                </a:r>
                <a:r>
                  <a:rPr lang="en-US" baseline="0"/>
                  <a:t> with ramping deficit level exceeded </a:t>
                </a:r>
                <a:endParaRPr lang="en-US"/>
              </a:p>
            </c:rich>
          </c:tx>
          <c:layout/>
        </c:title>
        <c:numFmt formatCode="General" sourceLinked="1"/>
        <c:tickLblPos val="nextTo"/>
        <c:spPr>
          <a:ln w="38100"/>
        </c:spPr>
        <c:crossAx val="8555353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3465420668570349"/>
          <c:y val="7.6932694695331844E-2"/>
          <c:w val="0.2348622191456837"/>
          <c:h val="0.36465247010971774"/>
        </c:manualLayout>
      </c:layout>
      <c:overlay val="1"/>
      <c:spPr>
        <a:solidFill>
          <a:sysClr val="window" lastClr="FFFFFF">
            <a:alpha val="28000"/>
          </a:sysClr>
        </a:solidFill>
      </c:spPr>
    </c:legend>
    <c:plotVisOnly val="1"/>
  </c:chart>
  <c:spPr>
    <a:ln>
      <a:noFill/>
    </a:ln>
  </c:spPr>
  <c:txPr>
    <a:bodyPr/>
    <a:lstStyle/>
    <a:p>
      <a:pPr>
        <a:defRPr sz="1600" b="0">
          <a:latin typeface="Tahoma" pitchFamily="34" charset="0"/>
          <a:ea typeface="Tahoma" pitchFamily="34" charset="0"/>
          <a:cs typeface="Tahoma" pitchFamily="34" charset="0"/>
        </a:defRPr>
      </a:pPr>
      <a:endParaRPr lang="en-US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0.08855</cdr:x>
      <cdr:y>0.50739</cdr:y>
    </cdr:from>
    <cdr:to>
      <cdr:x>0.12884</cdr:x>
      <cdr:y>0.55783</cdr:y>
    </cdr:to>
    <cdr:sp macro="" textlink="">
      <cdr:nvSpPr>
        <cdr:cNvPr id="2" name="5-Point Star 1"/>
        <cdr:cNvSpPr/>
      </cdr:nvSpPr>
      <cdr:spPr>
        <a:xfrm xmlns:a="http://schemas.openxmlformats.org/drawingml/2006/main">
          <a:off x="745037" y="2748075"/>
          <a:ext cx="338990" cy="273187"/>
        </a:xfrm>
        <a:prstGeom xmlns:a="http://schemas.openxmlformats.org/drawingml/2006/main" prst="star5">
          <a:avLst>
            <a:gd name="adj" fmla="val 50000"/>
            <a:gd name="hf" fmla="val 105146"/>
            <a:gd name="vf" fmla="val 110557"/>
          </a:avLst>
        </a:prstGeom>
        <a:solidFill xmlns:a="http://schemas.openxmlformats.org/drawingml/2006/main">
          <a:schemeClr val="accent3">
            <a:lumMod val="60000"/>
            <a:lumOff val="40000"/>
          </a:schemeClr>
        </a:solidFill>
        <a:ln xmlns:a="http://schemas.openxmlformats.org/drawingml/2006/main">
          <a:solidFill>
            <a:schemeClr val="accent3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0.44112</cdr:x>
      <cdr:y>0.81418</cdr:y>
    </cdr:from>
    <cdr:to>
      <cdr:x>0.48141</cdr:x>
      <cdr:y>0.86463</cdr:y>
    </cdr:to>
    <cdr:sp macro="" textlink="">
      <cdr:nvSpPr>
        <cdr:cNvPr id="3" name="5-Point Star 2"/>
        <cdr:cNvSpPr/>
      </cdr:nvSpPr>
      <cdr:spPr>
        <a:xfrm xmlns:a="http://schemas.openxmlformats.org/drawingml/2006/main">
          <a:off x="3711515" y="4409661"/>
          <a:ext cx="338990" cy="273240"/>
        </a:xfrm>
        <a:prstGeom xmlns:a="http://schemas.openxmlformats.org/drawingml/2006/main" prst="star5">
          <a:avLst>
            <a:gd name="adj" fmla="val 50000"/>
            <a:gd name="hf" fmla="val 105146"/>
            <a:gd name="vf" fmla="val 110557"/>
          </a:avLst>
        </a:prstGeom>
        <a:solidFill xmlns:a="http://schemas.openxmlformats.org/drawingml/2006/main">
          <a:schemeClr val="accent3">
            <a:lumMod val="60000"/>
            <a:lumOff val="40000"/>
          </a:schemeClr>
        </a:solidFill>
        <a:ln xmlns:a="http://schemas.openxmlformats.org/drawingml/2006/main">
          <a:solidFill>
            <a:schemeClr val="accent3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0.09494</cdr:x>
      <cdr:y>0.45602</cdr:y>
    </cdr:from>
    <cdr:to>
      <cdr:x>0.13523</cdr:x>
      <cdr:y>0.50646</cdr:y>
    </cdr:to>
    <cdr:sp macro="" textlink="">
      <cdr:nvSpPr>
        <cdr:cNvPr id="4" name="5-Point Star 3"/>
        <cdr:cNvSpPr/>
      </cdr:nvSpPr>
      <cdr:spPr>
        <a:xfrm xmlns:a="http://schemas.openxmlformats.org/drawingml/2006/main">
          <a:off x="798842" y="2469836"/>
          <a:ext cx="338990" cy="273185"/>
        </a:xfrm>
        <a:prstGeom xmlns:a="http://schemas.openxmlformats.org/drawingml/2006/main" prst="star5">
          <a:avLst>
            <a:gd name="adj" fmla="val 50000"/>
            <a:gd name="hf" fmla="val 105146"/>
            <a:gd name="vf" fmla="val 110557"/>
          </a:avLst>
        </a:prstGeom>
        <a:solidFill xmlns:a="http://schemas.openxmlformats.org/drawingml/2006/main">
          <a:schemeClr val="accent6">
            <a:lumMod val="50000"/>
          </a:schemeClr>
        </a:solidFill>
        <a:ln xmlns:a="http://schemas.openxmlformats.org/drawingml/2006/main">
          <a:solidFill>
            <a:schemeClr val="accent6">
              <a:lumMod val="5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0.64417</cdr:x>
      <cdr:y>0.81</cdr:y>
    </cdr:from>
    <cdr:to>
      <cdr:x>0.68446</cdr:x>
      <cdr:y>0.86044</cdr:y>
    </cdr:to>
    <cdr:sp macro="" textlink="">
      <cdr:nvSpPr>
        <cdr:cNvPr id="5" name="5-Point Star 4"/>
        <cdr:cNvSpPr/>
      </cdr:nvSpPr>
      <cdr:spPr>
        <a:xfrm xmlns:a="http://schemas.openxmlformats.org/drawingml/2006/main">
          <a:off x="5419844" y="4387037"/>
          <a:ext cx="338990" cy="273185"/>
        </a:xfrm>
        <a:prstGeom xmlns:a="http://schemas.openxmlformats.org/drawingml/2006/main" prst="star5">
          <a:avLst>
            <a:gd name="adj" fmla="val 50000"/>
            <a:gd name="hf" fmla="val 105146"/>
            <a:gd name="vf" fmla="val 110557"/>
          </a:avLst>
        </a:prstGeom>
        <a:solidFill xmlns:a="http://schemas.openxmlformats.org/drawingml/2006/main">
          <a:schemeClr val="accent6">
            <a:lumMod val="50000"/>
          </a:schemeClr>
        </a:solidFill>
        <a:ln xmlns:a="http://schemas.openxmlformats.org/drawingml/2006/main">
          <a:solidFill>
            <a:schemeClr val="accent6">
              <a:lumMod val="5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0.09247</cdr:x>
      <cdr:y>0.18509</cdr:y>
    </cdr:from>
    <cdr:to>
      <cdr:x>0.13276</cdr:x>
      <cdr:y>0.23553</cdr:y>
    </cdr:to>
    <cdr:sp macro="" textlink="">
      <cdr:nvSpPr>
        <cdr:cNvPr id="6" name="5-Point Star 5"/>
        <cdr:cNvSpPr/>
      </cdr:nvSpPr>
      <cdr:spPr>
        <a:xfrm xmlns:a="http://schemas.openxmlformats.org/drawingml/2006/main">
          <a:off x="778018" y="1002439"/>
          <a:ext cx="338990" cy="273186"/>
        </a:xfrm>
        <a:prstGeom xmlns:a="http://schemas.openxmlformats.org/drawingml/2006/main" prst="star5">
          <a:avLst>
            <a:gd name="adj" fmla="val 50000"/>
            <a:gd name="hf" fmla="val 105146"/>
            <a:gd name="vf" fmla="val 110557"/>
          </a:avLst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0.7937</cdr:x>
      <cdr:y>0.80638</cdr:y>
    </cdr:from>
    <cdr:to>
      <cdr:x>0.83399</cdr:x>
      <cdr:y>0.85682</cdr:y>
    </cdr:to>
    <cdr:sp macro="" textlink="">
      <cdr:nvSpPr>
        <cdr:cNvPr id="7" name="5-Point Star 6"/>
        <cdr:cNvSpPr/>
      </cdr:nvSpPr>
      <cdr:spPr>
        <a:xfrm xmlns:a="http://schemas.openxmlformats.org/drawingml/2006/main">
          <a:off x="6677994" y="4367423"/>
          <a:ext cx="338990" cy="273185"/>
        </a:xfrm>
        <a:prstGeom xmlns:a="http://schemas.openxmlformats.org/drawingml/2006/main" prst="star5">
          <a:avLst>
            <a:gd name="adj" fmla="val 50000"/>
            <a:gd name="hf" fmla="val 105146"/>
            <a:gd name="vf" fmla="val 110557"/>
          </a:avLst>
        </a:prstGeom>
        <a:solidFill xmlns:a="http://schemas.openxmlformats.org/drawingml/2006/main">
          <a:srgbClr val="C00000"/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ctr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/>
            </a:lvl1pPr>
          </a:lstStyle>
          <a:p>
            <a:endParaRPr lang="en-US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991023A8-2C89-4E07-AC30-8C79A8F93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l" defTabSz="930275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03725"/>
            <a:ext cx="5130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l" defTabSz="930275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3E8B9E4A-87F6-405A-BC2D-226273F4F99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F481FB-BCF6-41AB-B4A6-3CA0994AAA51}" type="slidenum">
              <a:rPr lang="en-US"/>
              <a:pPr/>
              <a:t>1</a:t>
            </a:fld>
            <a:endParaRPr lang="en-US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5BD72D-8ED8-4A98-A4F7-D18D42AD9B44}" type="slidenum">
              <a:rPr lang="en-US"/>
              <a:pPr/>
              <a:t>8</a:t>
            </a:fld>
            <a:endParaRPr lang="en-US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5325"/>
            <a:ext cx="4635500" cy="3476625"/>
          </a:xfrm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03725"/>
            <a:ext cx="5597525" cy="41719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5342817"/>
            <a:ext cx="9144000" cy="151518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99CCFF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19075" indent="-219075"/>
            <a:endParaRPr lang="en-US" smtClean="0"/>
          </a:p>
        </p:txBody>
      </p:sp>
      <p:pic>
        <p:nvPicPr>
          <p:cNvPr id="10" name="Picture 9" descr="2012 PowerPoint title banner_v5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1371600"/>
          </a:xfrm>
          <a:prstGeom prst="rect">
            <a:avLst/>
          </a:prstGeom>
        </p:spPr>
      </p:pic>
      <p:sp>
        <p:nvSpPr>
          <p:cNvPr id="28708" name="Rectangle 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65760" y="4023360"/>
            <a:ext cx="8412480" cy="201168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707" name="Rectangle 35"/>
          <p:cNvSpPr>
            <a:spLocks noGrp="1" noChangeArrowheads="1"/>
          </p:cNvSpPr>
          <p:nvPr>
            <p:ph type="ctrTitle" sz="quarter"/>
          </p:nvPr>
        </p:nvSpPr>
        <p:spPr>
          <a:xfrm>
            <a:off x="365760" y="2468880"/>
            <a:ext cx="8412480" cy="1554480"/>
          </a:xfrm>
        </p:spPr>
        <p:txBody>
          <a:bodyPr anchor="t"/>
          <a:lstStyle>
            <a:lvl1pPr algn="ctr">
              <a:spcAft>
                <a:spcPts val="600"/>
              </a:spcAft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62" descr="EPRI logo_RGB_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99232" y="1629992"/>
            <a:ext cx="3145536" cy="51206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182563"/>
            <a:ext cx="841248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41248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760" y="2011680"/>
            <a:ext cx="8412480" cy="1371600"/>
          </a:xfrm>
        </p:spPr>
        <p:txBody>
          <a:bodyPr anchor="ctr"/>
          <a:lstStyle>
            <a:lvl1pPr algn="ctr">
              <a:defRPr sz="32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3383280"/>
            <a:ext cx="8412480" cy="1554480"/>
          </a:xfrm>
        </p:spPr>
        <p:txBody>
          <a:bodyPr anchor="t"/>
          <a:lstStyle>
            <a:lvl1pPr marL="0" indent="0" algn="ctr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59" y="1280160"/>
            <a:ext cx="4114800" cy="5029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280160"/>
            <a:ext cx="4114800" cy="5029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182880"/>
            <a:ext cx="841248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0"/>
            <a:ext cx="41148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011680"/>
            <a:ext cx="4114800" cy="429768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280160"/>
            <a:ext cx="41148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39" y="2011680"/>
            <a:ext cx="4114800" cy="429768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182563"/>
            <a:ext cx="841248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65760" y="1280160"/>
            <a:ext cx="8412480" cy="50292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0" y="0"/>
            <a:ext cx="914400" cy="109728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99CCFF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219075" indent="-219075"/>
            <a:endParaRPr lang="en-US" smtClean="0"/>
          </a:p>
        </p:txBody>
      </p:sp>
      <p:sp>
        <p:nvSpPr>
          <p:cNvPr id="1060" name="Text Box 36"/>
          <p:cNvSpPr txBox="1">
            <a:spLocks noChangeArrowheads="1"/>
          </p:cNvSpPr>
          <p:nvPr/>
        </p:nvSpPr>
        <p:spPr bwMode="auto">
          <a:xfrm>
            <a:off x="4267200" y="6594475"/>
            <a:ext cx="6080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fld id="{324FBA8B-C479-4BF9-A515-8ED623D42A4A}" type="slidenum">
              <a:rPr lang="en-US" sz="1000">
                <a:solidFill>
                  <a:srgbClr val="4D4D4D"/>
                </a:solidFill>
              </a:rPr>
              <a:pPr/>
              <a:t>‹#›</a:t>
            </a:fld>
            <a:endParaRPr lang="en-US" sz="1000">
              <a:solidFill>
                <a:srgbClr val="4D4D4D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5760" y="182563"/>
            <a:ext cx="841248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760" y="1280160"/>
            <a:ext cx="841248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71" name="Text Box 47"/>
          <p:cNvSpPr txBox="1">
            <a:spLocks noChangeArrowheads="1"/>
          </p:cNvSpPr>
          <p:nvPr/>
        </p:nvSpPr>
        <p:spPr bwMode="auto">
          <a:xfrm>
            <a:off x="215900" y="6613525"/>
            <a:ext cx="276383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700" dirty="0">
                <a:solidFill>
                  <a:srgbClr val="4D4D4D"/>
                </a:solidFill>
                <a:cs typeface="Arial" charset="0"/>
              </a:rPr>
              <a:t>© </a:t>
            </a:r>
            <a:r>
              <a:rPr lang="en-US" sz="700" dirty="0" smtClean="0">
                <a:solidFill>
                  <a:srgbClr val="4D4D4D"/>
                </a:solidFill>
                <a:cs typeface="Arial" charset="0"/>
              </a:rPr>
              <a:t>2013 </a:t>
            </a:r>
            <a:r>
              <a:rPr lang="en-US" sz="700" dirty="0">
                <a:solidFill>
                  <a:srgbClr val="4D4D4D"/>
                </a:solidFill>
                <a:cs typeface="Arial" charset="0"/>
              </a:rPr>
              <a:t>Electric Power Research Institute, Inc. All rights reserved.</a:t>
            </a:r>
            <a:endParaRPr lang="en-US" sz="700" dirty="0">
              <a:solidFill>
                <a:srgbClr val="4D4D4D"/>
              </a:solidFill>
            </a:endParaRPr>
          </a:p>
        </p:txBody>
      </p:sp>
      <p:pic>
        <p:nvPicPr>
          <p:cNvPr id="1085" name="Picture 61" descr="EPRI logo_RGB_2@30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18338" y="6446838"/>
            <a:ext cx="1828800" cy="3016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</p:sldLayoutIdLst>
  <p:txStyles>
    <p:title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173038" indent="-173038" algn="l" rtl="0" eaLnBrk="1" fontAlgn="base" hangingPunct="1">
        <a:lnSpc>
          <a:spcPct val="100000"/>
        </a:lnSpc>
        <a:spcBef>
          <a:spcPct val="0"/>
        </a:spcBef>
        <a:spcAft>
          <a:spcPts val="600"/>
        </a:spcAft>
        <a:buClr>
          <a:schemeClr val="tx2"/>
        </a:buClr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515938" indent="-228600" algn="l" rtl="0" eaLnBrk="1" fontAlgn="base" hangingPunct="1">
        <a:lnSpc>
          <a:spcPct val="100000"/>
        </a:lnSpc>
        <a:spcBef>
          <a:spcPct val="0"/>
        </a:spcBef>
        <a:spcAft>
          <a:spcPts val="600"/>
        </a:spcAft>
        <a:buClr>
          <a:schemeClr val="tx2"/>
        </a:buClr>
        <a:buChar char="–"/>
        <a:defRPr sz="2400">
          <a:solidFill>
            <a:srgbClr val="000000"/>
          </a:solidFill>
          <a:latin typeface="+mn-lt"/>
        </a:defRPr>
      </a:lvl2pPr>
      <a:lvl3pPr marL="798513" indent="-166688" algn="l" rtl="0" eaLnBrk="1" fontAlgn="base" hangingPunct="1">
        <a:lnSpc>
          <a:spcPct val="100000"/>
        </a:lnSpc>
        <a:spcBef>
          <a:spcPct val="0"/>
        </a:spcBef>
        <a:spcAft>
          <a:spcPts val="600"/>
        </a:spcAft>
        <a:buClr>
          <a:schemeClr val="tx2"/>
        </a:buClr>
        <a:buChar char="•"/>
        <a:defRPr sz="2400">
          <a:solidFill>
            <a:srgbClr val="000000"/>
          </a:solidFill>
          <a:latin typeface="+mn-lt"/>
        </a:defRPr>
      </a:lvl3pPr>
      <a:lvl4pPr marL="1196975" indent="-223838" algn="l" rtl="0" eaLnBrk="1" fontAlgn="base" hangingPunct="1">
        <a:lnSpc>
          <a:spcPct val="100000"/>
        </a:lnSpc>
        <a:spcBef>
          <a:spcPct val="0"/>
        </a:spcBef>
        <a:spcAft>
          <a:spcPts val="600"/>
        </a:spcAft>
        <a:buClr>
          <a:schemeClr val="tx2"/>
        </a:buClr>
        <a:buChar char="–"/>
        <a:defRPr sz="2400">
          <a:solidFill>
            <a:srgbClr val="000000"/>
          </a:solidFill>
          <a:latin typeface="+mn-lt"/>
        </a:defRPr>
      </a:lvl4pPr>
      <a:lvl5pPr marL="1487488" indent="-174625" algn="l" rtl="0" eaLnBrk="1" fontAlgn="base" hangingPunct="1">
        <a:lnSpc>
          <a:spcPct val="100000"/>
        </a:lnSpc>
        <a:spcBef>
          <a:spcPct val="0"/>
        </a:spcBef>
        <a:spcAft>
          <a:spcPts val="600"/>
        </a:spcAft>
        <a:buClr>
          <a:schemeClr val="tx2"/>
        </a:buClr>
        <a:buChar char="•"/>
        <a:defRPr sz="2400">
          <a:solidFill>
            <a:srgbClr val="000000"/>
          </a:solidFill>
          <a:latin typeface="+mn-lt"/>
        </a:defRPr>
      </a:lvl5pPr>
      <a:lvl6pPr marL="1944688" indent="-17462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 sz="2400">
          <a:solidFill>
            <a:srgbClr val="000000"/>
          </a:solidFill>
          <a:latin typeface="+mn-lt"/>
        </a:defRPr>
      </a:lvl6pPr>
      <a:lvl7pPr marL="2401888" indent="-17462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 sz="2400">
          <a:solidFill>
            <a:srgbClr val="000000"/>
          </a:solidFill>
          <a:latin typeface="+mn-lt"/>
        </a:defRPr>
      </a:lvl7pPr>
      <a:lvl8pPr marL="2859088" indent="-17462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 sz="2400">
          <a:solidFill>
            <a:srgbClr val="000000"/>
          </a:solidFill>
          <a:latin typeface="+mn-lt"/>
        </a:defRPr>
      </a:lvl8pPr>
      <a:lvl9pPr marL="3316288" indent="-17462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 sz="24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Aidan Tuohy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Sr. Project Engineer</a:t>
            </a:r>
            <a:endParaRPr lang="en-US" dirty="0" smtClean="0"/>
          </a:p>
          <a:p>
            <a:r>
              <a:rPr lang="en-US" b="1" dirty="0" smtClean="0"/>
              <a:t>NWPCC Flexibility Metric Roundtable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April 2013</a:t>
            </a:r>
            <a:endParaRPr lang="en-US" dirty="0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Metrics and Methods to Assess Power System Flexibility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Ramp Percentile Deficit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978" t="2013" r="1667" b="2123"/>
          <a:stretch>
            <a:fillRect/>
          </a:stretch>
        </p:blipFill>
        <p:spPr bwMode="auto">
          <a:xfrm>
            <a:off x="572546" y="1257300"/>
            <a:ext cx="8237346" cy="4934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 bwMode="auto">
          <a:xfrm flipV="1">
            <a:off x="1679331" y="4501662"/>
            <a:ext cx="3692769" cy="879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1673475" y="4574937"/>
            <a:ext cx="5967040" cy="1464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1934308" y="4185138"/>
            <a:ext cx="25849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00CC"/>
                </a:solidFill>
              </a:rPr>
              <a:t>8% (Down, 5 min, 99 </a:t>
            </a:r>
            <a:r>
              <a:rPr lang="en-US" sz="1400" b="1" dirty="0" err="1" smtClean="0">
                <a:solidFill>
                  <a:srgbClr val="0000CC"/>
                </a:solidFill>
              </a:rPr>
              <a:t>Pctle</a:t>
            </a:r>
            <a:r>
              <a:rPr lang="en-US" sz="1400" b="1" dirty="0" smtClean="0">
                <a:solidFill>
                  <a:srgbClr val="0000CC"/>
                </a:solidFill>
              </a:rPr>
              <a:t>.)</a:t>
            </a:r>
            <a:endParaRPr lang="en-US" sz="1400" b="1" dirty="0">
              <a:solidFill>
                <a:srgbClr val="0000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600" y="4258408"/>
            <a:ext cx="25849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13% (Up, 5 min, 99 </a:t>
            </a:r>
            <a:r>
              <a:rPr lang="en-US" sz="1400" b="1" dirty="0" err="1" smtClean="0">
                <a:solidFill>
                  <a:srgbClr val="FF0000"/>
                </a:solidFill>
              </a:rPr>
              <a:t>Pctle</a:t>
            </a:r>
            <a:r>
              <a:rPr lang="en-US" sz="1400" b="1" dirty="0" smtClean="0">
                <a:solidFill>
                  <a:srgbClr val="FF0000"/>
                </a:solidFill>
              </a:rPr>
              <a:t>.)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Flexibility Metric Options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Reliability type metrics: Insufficient Ramping Resource Expectation (IRRE)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641831" y="2338771"/>
            <a:ext cx="8273563" cy="34614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kumimoji="0" lang="en-IE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Historical / simulated production &amp; net load data</a:t>
            </a:r>
          </a:p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kumimoji="0" lang="en-IE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Separate +</a:t>
            </a:r>
            <a:r>
              <a:rPr kumimoji="0" lang="en-IE" sz="2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</a:t>
            </a:r>
            <a:r>
              <a:rPr kumimoji="0" lang="en-IE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-</a:t>
            </a:r>
            <a:r>
              <a:rPr kumimoji="0" lang="en-IE" sz="2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</a:t>
            </a:r>
            <a:r>
              <a:rPr kumimoji="0" lang="en-IE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net load ramps</a:t>
            </a:r>
          </a:p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kumimoji="0" lang="en-IE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Calculate available flexibility time series for each resource </a:t>
            </a:r>
          </a:p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kumimoji="0" lang="en-IE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 available flexibility, create distribution of available flexibility </a:t>
            </a:r>
          </a:p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kumimoji="0" lang="en-IE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Calculate probabilities of meeting each net load ramp</a:t>
            </a:r>
          </a:p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kumimoji="0" lang="en-IE" sz="2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Determine expected value</a:t>
            </a:r>
            <a:endParaRPr kumimoji="0" lang="en-IE" sz="29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8329" y="5565149"/>
            <a:ext cx="3707817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IE" sz="1800" b="1" i="1" dirty="0" smtClean="0">
                <a:solidFill>
                  <a:schemeClr val="bg1"/>
                </a:solidFill>
              </a:rPr>
              <a:t>For all time intervals</a:t>
            </a:r>
            <a:endParaRPr lang="en-IE" sz="1800" b="1" i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99538" y="5177061"/>
            <a:ext cx="3663927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IE" sz="1800" b="1" i="1" dirty="0" smtClean="0">
                <a:solidFill>
                  <a:schemeClr val="bg1"/>
                </a:solidFill>
              </a:rPr>
              <a:t>For both directions</a:t>
            </a:r>
            <a:endParaRPr lang="en-IE" sz="1800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536" y="2804763"/>
            <a:ext cx="8397550" cy="2778369"/>
          </a:xfrm>
          <a:prstGeom prst="rect">
            <a:avLst/>
          </a:prstGeom>
          <a:noFill/>
          <a:ln w="730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Insufficient Ramp Resource Expectation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idx="1"/>
          </p:nvPr>
        </p:nvGraphicFramePr>
        <p:xfrm>
          <a:off x="738554" y="1115013"/>
          <a:ext cx="7605345" cy="5375664"/>
        </p:xfrm>
        <a:graphic>
          <a:graphicData uri="http://schemas.openxmlformats.org/presentationml/2006/ole">
            <p:oleObj spid="_x0000_s1026" name="Acrobat Document" r:id="rId3" imgW="8019048" imgH="5668166" progId="AcroExch.Document.7">
              <p:embed/>
            </p:oleObj>
          </a:graphicData>
        </a:graphic>
      </p:graphicFrame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5020408" y="1426145"/>
            <a:ext cx="3726269" cy="914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8F8F8"/>
              </a:gs>
              <a:gs pos="100000">
                <a:srgbClr val="C0C0C0"/>
              </a:gs>
            </a:gsLst>
            <a:lin ang="5400000" scaled="1"/>
          </a:gradFill>
          <a:ln w="9525" algn="ctr">
            <a:solidFill>
              <a:srgbClr val="808080"/>
            </a:solidFill>
            <a:round/>
            <a:headEnd/>
            <a:tailEnd/>
          </a:ln>
          <a:effectLst>
            <a:outerShdw dist="35921" dir="2700000" algn="ctr" rotWithShape="0">
              <a:srgbClr val="777777"/>
            </a:outerShdw>
          </a:effectLst>
        </p:spPr>
        <p:txBody>
          <a:bodyPr wrap="none" anchor="ctr"/>
          <a:lstStyle/>
          <a:p>
            <a:pPr eaLnBrk="0" hangingPunct="0">
              <a:spcBef>
                <a:spcPts val="60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chemeClr val="tx1"/>
                </a:solidFill>
              </a:rPr>
              <a:t>IRRE UPWARD FLEXIBILITY RESULTS</a:t>
            </a:r>
          </a:p>
          <a:p>
            <a:pPr eaLnBrk="0" hangingPunct="0">
              <a:spcBef>
                <a:spcPts val="60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chemeClr val="tx1"/>
                </a:solidFill>
              </a:rPr>
              <a:t>6 UNIT TEST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representation of resources in probabilistic models</a:t>
            </a:r>
          </a:p>
          <a:p>
            <a:pPr lvl="1"/>
            <a:r>
              <a:rPr lang="en-US" dirty="0" smtClean="0"/>
              <a:t>Operational time frame resource model</a:t>
            </a:r>
          </a:p>
          <a:p>
            <a:pPr lvl="1"/>
            <a:r>
              <a:rPr lang="en-US" dirty="0" smtClean="0"/>
              <a:t>Logic module for hydro and energy limited resources</a:t>
            </a:r>
          </a:p>
          <a:p>
            <a:r>
              <a:rPr lang="en-US" dirty="0" smtClean="0"/>
              <a:t>Transmission representation in the assessment of flexibility</a:t>
            </a:r>
          </a:p>
          <a:p>
            <a:pPr lvl="1"/>
            <a:r>
              <a:rPr lang="en-US" dirty="0" smtClean="0"/>
              <a:t>What impact does congestion have on flexibility?</a:t>
            </a:r>
          </a:p>
          <a:p>
            <a:pPr lvl="1"/>
            <a:r>
              <a:rPr lang="en-US" dirty="0" smtClean="0"/>
              <a:t>Can you deploy all the resources you think you can?</a:t>
            </a:r>
          </a:p>
          <a:p>
            <a:pPr lvl="1"/>
            <a:r>
              <a:rPr lang="en-US" dirty="0" smtClean="0"/>
              <a:t>Where should new flexible resources be placed?</a:t>
            </a:r>
          </a:p>
          <a:p>
            <a:r>
              <a:rPr lang="en-US" dirty="0" smtClean="0"/>
              <a:t>Traffic light system</a:t>
            </a:r>
          </a:p>
          <a:p>
            <a:pPr lvl="1"/>
            <a:r>
              <a:rPr lang="en-US" dirty="0" smtClean="0"/>
              <a:t>Define acceptable risk zone. Measure excursions.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Ramping Well-Being Metrics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65125" y="1063869"/>
          <a:ext cx="8413750" cy="5416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466975"/>
            <a:ext cx="8229600" cy="914400"/>
          </a:xfrm>
          <a:noFill/>
          <a:ln/>
        </p:spPr>
        <p:txBody>
          <a:bodyPr/>
          <a:lstStyle/>
          <a:p>
            <a:pPr algn="ctr"/>
            <a:r>
              <a:rPr lang="en-US" dirty="0"/>
              <a:t>Together…Shaping the Future of Electricity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Strategic and flexible planning project (P40.019)</a:t>
            </a:r>
          </a:p>
          <a:p>
            <a:pPr marL="800100" lvl="1" indent="-457200"/>
            <a:r>
              <a:rPr lang="en-US" dirty="0" smtClean="0"/>
              <a:t>Work to date </a:t>
            </a:r>
          </a:p>
          <a:p>
            <a:pPr marL="800100" lvl="1" indent="-457200"/>
            <a:r>
              <a:rPr lang="en-US" dirty="0" smtClean="0"/>
              <a:t>Current work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Flexibility assessment metrics</a:t>
            </a:r>
          </a:p>
          <a:p>
            <a:pPr marL="800100" lvl="1" indent="-457200"/>
            <a:r>
              <a:rPr lang="en-US" dirty="0" smtClean="0"/>
              <a:t>System flexibility metrics</a:t>
            </a:r>
          </a:p>
          <a:p>
            <a:pPr marL="800100" lvl="1" indent="-457200"/>
            <a:r>
              <a:rPr lang="en-US" dirty="0" smtClean="0"/>
              <a:t>Refinements required</a:t>
            </a:r>
          </a:p>
          <a:p>
            <a:pPr marL="457200" indent="-457200">
              <a:buNone/>
            </a:pPr>
            <a:endParaRPr lang="en-US" dirty="0" smtClean="0"/>
          </a:p>
          <a:p>
            <a:pPr marL="800100" lvl="1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57200" indent="-457200"/>
            <a:r>
              <a:rPr lang="en-US" dirty="0" smtClean="0"/>
              <a:t>Strategic and flexible planning project (P40.019)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ct val="75000"/>
              </a:spcAft>
            </a:pPr>
            <a:r>
              <a:rPr lang="en-US" dirty="0" smtClean="0"/>
              <a:t>Multi - year research project (Y3)</a:t>
            </a:r>
          </a:p>
          <a:p>
            <a:pPr>
              <a:spcAft>
                <a:spcPct val="75000"/>
              </a:spcAft>
            </a:pPr>
            <a:r>
              <a:rPr lang="en-US" dirty="0" smtClean="0"/>
              <a:t>Measurement of variability focused on in Y1</a:t>
            </a:r>
          </a:p>
          <a:p>
            <a:pPr>
              <a:spcAft>
                <a:spcPct val="75000"/>
              </a:spcAft>
            </a:pPr>
            <a:r>
              <a:rPr lang="en-US" dirty="0" smtClean="0"/>
              <a:t>Characterization of variability of wind and PV (VG) combined with demand </a:t>
            </a:r>
            <a:r>
              <a:rPr lang="en-US" dirty="0" smtClean="0">
                <a:sym typeface="Wingdings" pitchFamily="2" charset="2"/>
              </a:rPr>
              <a:t> Net load variability</a:t>
            </a:r>
          </a:p>
          <a:p>
            <a:pPr>
              <a:spcAft>
                <a:spcPct val="75000"/>
              </a:spcAft>
            </a:pPr>
            <a:r>
              <a:rPr lang="en-US" dirty="0" smtClean="0"/>
              <a:t>Uncertainty and variability have two separate effects</a:t>
            </a:r>
          </a:p>
          <a:p>
            <a:pPr lvl="1">
              <a:spcAft>
                <a:spcPct val="75000"/>
              </a:spcAft>
            </a:pPr>
            <a:r>
              <a:rPr lang="en-US" dirty="0" smtClean="0"/>
              <a:t>Demand is highly variable, but extremely predictable</a:t>
            </a:r>
          </a:p>
          <a:p>
            <a:pPr lvl="1">
              <a:spcAft>
                <a:spcPct val="75000"/>
              </a:spcAft>
            </a:pPr>
            <a:r>
              <a:rPr lang="en-US" dirty="0" smtClean="0"/>
              <a:t>VG is </a:t>
            </a:r>
            <a:r>
              <a:rPr lang="en-US" u="sng" dirty="0" smtClean="0"/>
              <a:t>currently</a:t>
            </a:r>
            <a:r>
              <a:rPr lang="en-US" dirty="0" smtClean="0"/>
              <a:t> less variable, but far less predictable</a:t>
            </a:r>
          </a:p>
          <a:p>
            <a:pPr lvl="1">
              <a:spcAft>
                <a:spcPct val="75000"/>
              </a:spcAft>
            </a:pPr>
            <a:r>
              <a:rPr lang="en-US" dirty="0" smtClean="0"/>
              <a:t>Net load variability and predictability will change as the VG penetration changes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To Date: Measuring Variability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688" t="989" r="811" b="863"/>
          <a:stretch>
            <a:fillRect/>
          </a:stretch>
        </p:blipFill>
        <p:spPr bwMode="auto">
          <a:xfrm>
            <a:off x="889000" y="1134533"/>
            <a:ext cx="7399867" cy="53001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59" y="182563"/>
            <a:ext cx="8625841" cy="914400"/>
          </a:xfrm>
        </p:spPr>
        <p:txBody>
          <a:bodyPr/>
          <a:lstStyle/>
          <a:p>
            <a:r>
              <a:rPr lang="en-US" dirty="0" smtClean="0"/>
              <a:t>Work To Date: How Much Flexibility is Required?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805" t="1080" r="561" b="738"/>
          <a:stretch>
            <a:fillRect/>
          </a:stretch>
        </p:blipFill>
        <p:spPr bwMode="auto">
          <a:xfrm>
            <a:off x="575733" y="1286933"/>
            <a:ext cx="7814733" cy="516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0" y="1290917"/>
            <a:ext cx="4658061" cy="64633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At wind output 50% of installed capacity, system needs to ramp at 14 % of installed wind to meet 99.7% of ramps, or ~8% of installed wind to meet 99% of ramps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To Date: Flexibility Screening Tool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412480" cy="1827107"/>
          </a:xfrm>
        </p:spPr>
        <p:txBody>
          <a:bodyPr/>
          <a:lstStyle/>
          <a:p>
            <a:r>
              <a:rPr lang="en-US" dirty="0" smtClean="0"/>
              <a:t>System flexibility in screening tool (Y2)</a:t>
            </a:r>
          </a:p>
          <a:p>
            <a:r>
              <a:rPr lang="en-US" dirty="0" smtClean="0"/>
              <a:t>Rough assumptions about worst case scenario ramps (e.g. 99</a:t>
            </a:r>
            <a:r>
              <a:rPr lang="en-US" baseline="30000" dirty="0" smtClean="0"/>
              <a:t>th</a:t>
            </a:r>
            <a:r>
              <a:rPr lang="en-US" dirty="0" smtClean="0"/>
              <a:t> percentile ramps)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1093" y="2593730"/>
            <a:ext cx="36028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1913" indent="-61913" algn="l">
              <a:buClr>
                <a:schemeClr val="tx2"/>
              </a:buCl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Flexibility     generator states</a:t>
            </a:r>
          </a:p>
          <a:p>
            <a:pPr marL="61913" indent="-61913" algn="l">
              <a:buClr>
                <a:schemeClr val="tx2"/>
              </a:buCl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Without real time limitations, assumptions are required</a:t>
            </a:r>
          </a:p>
          <a:p>
            <a:pPr marL="61913" indent="-61913" algn="l">
              <a:buClr>
                <a:schemeClr val="tx2"/>
              </a:buCl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Shows key time horizons for flexibility issues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1837591" y="2857500"/>
            <a:ext cx="36048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pic>
        <p:nvPicPr>
          <p:cNvPr id="8" name="Picture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0966" y="2639794"/>
            <a:ext cx="5623034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 – Detailed Flexibility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4626654" cy="5029200"/>
          </a:xfrm>
        </p:spPr>
        <p:txBody>
          <a:bodyPr/>
          <a:lstStyle/>
          <a:p>
            <a:r>
              <a:rPr lang="en-US" dirty="0" smtClean="0"/>
              <a:t>Improve representation of flexible resources</a:t>
            </a:r>
          </a:p>
          <a:p>
            <a:pPr lvl="1"/>
            <a:r>
              <a:rPr lang="en-US" dirty="0" smtClean="0"/>
              <a:t>Energy limited resource deployment</a:t>
            </a:r>
          </a:p>
          <a:p>
            <a:pPr lvl="1"/>
            <a:r>
              <a:rPr lang="en-US" dirty="0" smtClean="0"/>
              <a:t>Import/Export resources</a:t>
            </a:r>
          </a:p>
          <a:p>
            <a:pPr lvl="1"/>
            <a:r>
              <a:rPr lang="en-US" dirty="0" smtClean="0"/>
              <a:t>Realistic thermal resource capabilities</a:t>
            </a:r>
          </a:p>
          <a:p>
            <a:r>
              <a:rPr lang="en-US" dirty="0" smtClean="0"/>
              <a:t>Probabilistic representation of VG outputs</a:t>
            </a:r>
          </a:p>
          <a:p>
            <a:pPr lvl="1"/>
            <a:r>
              <a:rPr lang="en-US" dirty="0" smtClean="0"/>
              <a:t>Simulating many scenarios</a:t>
            </a:r>
          </a:p>
          <a:p>
            <a:r>
              <a:rPr lang="en-US" dirty="0" smtClean="0"/>
              <a:t>More detailed flexibility metrics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lum bright="-10000" contrast="20000"/>
          </a:blip>
          <a:srcRect l="1241" t="1566" r="1299" b="1884"/>
          <a:stretch>
            <a:fillRect/>
          </a:stretch>
        </p:blipFill>
        <p:spPr bwMode="auto">
          <a:xfrm>
            <a:off x="4938345" y="2105100"/>
            <a:ext cx="3903786" cy="31212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59050"/>
            <a:ext cx="8226425" cy="1004888"/>
          </a:xfrm>
          <a:noFill/>
          <a:ln/>
        </p:spPr>
        <p:txBody>
          <a:bodyPr/>
          <a:lstStyle/>
          <a:p>
            <a:pPr algn="ctr"/>
            <a:r>
              <a:rPr lang="en-US" altLang="en-US" sz="3200" dirty="0" smtClean="0"/>
              <a:t>Flexibility Metrics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Flexibility Metric Options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Duration curve approach: Ramp Percentile Deficit (%)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641831" y="2338771"/>
            <a:ext cx="8273563" cy="3461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kumimoji="0" lang="en-I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Historical / simulated production &amp; net load data</a:t>
            </a:r>
          </a:p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kumimoji="0" lang="en-I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Calculate available flexibility time series for each resource </a:t>
            </a:r>
          </a:p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kumimoji="0" lang="en-I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 available flexibility to a system</a:t>
            </a:r>
            <a:r>
              <a:rPr kumimoji="0" lang="en-IE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level</a:t>
            </a:r>
            <a:endParaRPr kumimoji="0" lang="en-IE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kumimoji="0" lang="en-I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Calculate the</a:t>
            </a:r>
            <a:r>
              <a:rPr kumimoji="0" lang="en-IE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E" sz="24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IE" sz="2400" b="0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IE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percentile of net load ramps</a:t>
            </a:r>
          </a:p>
          <a:p>
            <a:pPr marL="319088" marR="0" lvl="0" indent="-319088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"/>
              <a:tabLst/>
              <a:defRPr/>
            </a:pPr>
            <a:r>
              <a:rPr kumimoji="0" lang="en-IE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Determine the number of hours the</a:t>
            </a:r>
            <a:r>
              <a:rPr kumimoji="0" lang="en-IE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net load ramps exceed the flexibility available</a:t>
            </a:r>
            <a:endParaRPr kumimoji="0" lang="en-IE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1" y="5855285"/>
            <a:ext cx="2643946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IE" sz="1800" b="1" i="1" dirty="0" smtClean="0">
                <a:solidFill>
                  <a:schemeClr val="bg1"/>
                </a:solidFill>
              </a:rPr>
              <a:t>For all time intervals</a:t>
            </a:r>
            <a:endParaRPr lang="en-IE" sz="1800" b="1" i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72200" y="5467197"/>
            <a:ext cx="259126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IE" sz="1800" b="1" i="1" dirty="0" smtClean="0">
                <a:solidFill>
                  <a:schemeClr val="bg1"/>
                </a:solidFill>
              </a:rPr>
              <a:t>For both directions</a:t>
            </a:r>
            <a:endParaRPr lang="en-IE" sz="1800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536" y="2804763"/>
            <a:ext cx="8397550" cy="3050914"/>
          </a:xfrm>
          <a:prstGeom prst="rect">
            <a:avLst/>
          </a:prstGeom>
          <a:noFill/>
          <a:ln w="730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blank">
  <a:themeElements>
    <a:clrScheme name="Custom 14">
      <a:dk1>
        <a:srgbClr val="000000"/>
      </a:dk1>
      <a:lt1>
        <a:srgbClr val="FFFFFF"/>
      </a:lt1>
      <a:dk2>
        <a:srgbClr val="0000CC"/>
      </a:dk2>
      <a:lt2>
        <a:srgbClr val="B2B2B2"/>
      </a:lt2>
      <a:accent1>
        <a:srgbClr val="006699"/>
      </a:accent1>
      <a:accent2>
        <a:srgbClr val="A50021"/>
      </a:accent2>
      <a:accent3>
        <a:srgbClr val="33CC33"/>
      </a:accent3>
      <a:accent4>
        <a:srgbClr val="FF9933"/>
      </a:accent4>
      <a:accent5>
        <a:srgbClr val="9933FF"/>
      </a:accent5>
      <a:accent6>
        <a:srgbClr val="FFFF00"/>
      </a:accent6>
      <a:hlink>
        <a:srgbClr val="0000FF"/>
      </a:hlink>
      <a:folHlink>
        <a:srgbClr val="FF00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219075" marR="0" indent="-219075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219075" marR="0" indent="-219075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13C5"/>
        </a:dk2>
        <a:lt2>
          <a:srgbClr val="B2B2B2"/>
        </a:lt2>
        <a:accent1>
          <a:srgbClr val="B04359"/>
        </a:accent1>
        <a:accent2>
          <a:srgbClr val="006699"/>
        </a:accent2>
        <a:accent3>
          <a:srgbClr val="FFFFFF"/>
        </a:accent3>
        <a:accent4>
          <a:srgbClr val="000000"/>
        </a:accent4>
        <a:accent5>
          <a:srgbClr val="D4B0B5"/>
        </a:accent5>
        <a:accent6>
          <a:srgbClr val="005C8A"/>
        </a:accent6>
        <a:hlink>
          <a:srgbClr val="FFA432"/>
        </a:hlink>
        <a:folHlink>
          <a:srgbClr val="4FE3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14">
        <a:dk1>
          <a:srgbClr val="000000"/>
        </a:dk1>
        <a:lt1>
          <a:srgbClr val="FFFFFF"/>
        </a:lt1>
        <a:dk2>
          <a:srgbClr val="0013C5"/>
        </a:dk2>
        <a:lt2>
          <a:srgbClr val="B2B2B2"/>
        </a:lt2>
        <a:accent1>
          <a:srgbClr val="A50021"/>
        </a:accent1>
        <a:accent2>
          <a:srgbClr val="006699"/>
        </a:accent2>
        <a:accent3>
          <a:srgbClr val="FFFFFF"/>
        </a:accent3>
        <a:accent4>
          <a:srgbClr val="000000"/>
        </a:accent4>
        <a:accent5>
          <a:srgbClr val="CFAAAB"/>
        </a:accent5>
        <a:accent6>
          <a:srgbClr val="005C8A"/>
        </a:accent6>
        <a:hlink>
          <a:srgbClr val="FFA432"/>
        </a:hlink>
        <a:folHlink>
          <a:srgbClr val="4FE3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15">
        <a:dk1>
          <a:srgbClr val="000000"/>
        </a:dk1>
        <a:lt1>
          <a:srgbClr val="FFFFFF"/>
        </a:lt1>
        <a:dk2>
          <a:srgbClr val="0013C5"/>
        </a:dk2>
        <a:lt2>
          <a:srgbClr val="B2B2B2"/>
        </a:lt2>
        <a:accent1>
          <a:srgbClr val="A50021"/>
        </a:accent1>
        <a:accent2>
          <a:srgbClr val="006699"/>
        </a:accent2>
        <a:accent3>
          <a:srgbClr val="FFFFFF"/>
        </a:accent3>
        <a:accent4>
          <a:srgbClr val="000000"/>
        </a:accent4>
        <a:accent5>
          <a:srgbClr val="CFAAAB"/>
        </a:accent5>
        <a:accent6>
          <a:srgbClr val="005C8A"/>
        </a:accent6>
        <a:hlink>
          <a:srgbClr val="FF9933"/>
        </a:hlink>
        <a:folHlink>
          <a:srgbClr val="4FE3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16">
        <a:dk1>
          <a:srgbClr val="000000"/>
        </a:dk1>
        <a:lt1>
          <a:srgbClr val="FFFFFF"/>
        </a:lt1>
        <a:dk2>
          <a:srgbClr val="0013C5"/>
        </a:dk2>
        <a:lt2>
          <a:srgbClr val="B2B2B2"/>
        </a:lt2>
        <a:accent1>
          <a:srgbClr val="A50021"/>
        </a:accent1>
        <a:accent2>
          <a:srgbClr val="006699"/>
        </a:accent2>
        <a:accent3>
          <a:srgbClr val="FFFFFF"/>
        </a:accent3>
        <a:accent4>
          <a:srgbClr val="000000"/>
        </a:accent4>
        <a:accent5>
          <a:srgbClr val="CFAAAB"/>
        </a:accent5>
        <a:accent6>
          <a:srgbClr val="005C8A"/>
        </a:accent6>
        <a:hlink>
          <a:srgbClr val="FF9933"/>
        </a:hlink>
        <a:folHlink>
          <a:srgbClr val="33CC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318</TotalTime>
  <Words>500</Words>
  <Application>Microsoft Office PowerPoint</Application>
  <PresentationFormat>On-screen Show (4:3)</PresentationFormat>
  <Paragraphs>77</Paragraphs>
  <Slides>15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blank</vt:lpstr>
      <vt:lpstr>Acrobat Document</vt:lpstr>
      <vt:lpstr>Metrics and Methods to Assess Power System Flexibility </vt:lpstr>
      <vt:lpstr>Contents</vt:lpstr>
      <vt:lpstr>Strategic and flexible planning project (P40.019)</vt:lpstr>
      <vt:lpstr>Work To Date: Measuring Variability</vt:lpstr>
      <vt:lpstr>Work To Date: How Much Flexibility is Required?</vt:lpstr>
      <vt:lpstr>Work To Date: Flexibility Screening Tool </vt:lpstr>
      <vt:lpstr>Current Work – Detailed Flexibility Assessment</vt:lpstr>
      <vt:lpstr>Flexibility Metrics</vt:lpstr>
      <vt:lpstr>Flexibility Metric Options</vt:lpstr>
      <vt:lpstr>Ramp Percentile Deficit</vt:lpstr>
      <vt:lpstr>Flexibility Metric Options</vt:lpstr>
      <vt:lpstr>Insufficient Ramp Resource Expectation</vt:lpstr>
      <vt:lpstr>Current Development</vt:lpstr>
      <vt:lpstr>Ramping Well-Being Metrics</vt:lpstr>
      <vt:lpstr>Together…Shaping the Future of Electricity</vt:lpstr>
    </vt:vector>
  </TitlesOfParts>
  <Company>EPRI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Options for Flexibility Assessment</dc:title>
  <dc:subject>Version 1</dc:subject>
  <dc:creator>ED</dc:creator>
  <dc:description>Copyright 2013</dc:description>
  <cp:lastModifiedBy>Aidan Tuohy</cp:lastModifiedBy>
  <cp:revision>5</cp:revision>
  <cp:lastPrinted>2005-05-03T23:36:11Z</cp:lastPrinted>
  <dcterms:created xsi:type="dcterms:W3CDTF">2013-04-25T15:07:00Z</dcterms:created>
  <dcterms:modified xsi:type="dcterms:W3CDTF">2013-04-26T11:49:04Z</dcterms:modified>
</cp:coreProperties>
</file>