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4" r:id="rId1"/>
  </p:sldMasterIdLst>
  <p:notesMasterIdLst>
    <p:notesMasterId r:id="rId36"/>
  </p:notesMasterIdLst>
  <p:sldIdLst>
    <p:sldId id="371" r:id="rId2"/>
    <p:sldId id="395" r:id="rId3"/>
    <p:sldId id="388" r:id="rId4"/>
    <p:sldId id="389" r:id="rId5"/>
    <p:sldId id="390" r:id="rId6"/>
    <p:sldId id="396" r:id="rId7"/>
    <p:sldId id="397" r:id="rId8"/>
    <p:sldId id="272" r:id="rId9"/>
    <p:sldId id="277" r:id="rId10"/>
    <p:sldId id="352" r:id="rId11"/>
    <p:sldId id="278" r:id="rId12"/>
    <p:sldId id="398" r:id="rId13"/>
    <p:sldId id="399" r:id="rId14"/>
    <p:sldId id="400" r:id="rId15"/>
    <p:sldId id="404" r:id="rId16"/>
    <p:sldId id="405" r:id="rId17"/>
    <p:sldId id="403" r:id="rId18"/>
    <p:sldId id="408" r:id="rId19"/>
    <p:sldId id="427" r:id="rId20"/>
    <p:sldId id="409" r:id="rId21"/>
    <p:sldId id="407" r:id="rId22"/>
    <p:sldId id="428" r:id="rId23"/>
    <p:sldId id="422" r:id="rId24"/>
    <p:sldId id="415" r:id="rId25"/>
    <p:sldId id="435" r:id="rId26"/>
    <p:sldId id="423" r:id="rId27"/>
    <p:sldId id="436" r:id="rId28"/>
    <p:sldId id="437" r:id="rId29"/>
    <p:sldId id="438" r:id="rId30"/>
    <p:sldId id="429" r:id="rId31"/>
    <p:sldId id="433" r:id="rId32"/>
    <p:sldId id="432" r:id="rId33"/>
    <p:sldId id="441" r:id="rId34"/>
    <p:sldId id="434"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a:srgbClr val="FF99CC"/>
    <a:srgbClr val="00FF00"/>
    <a:srgbClr val="FF6600"/>
    <a:srgbClr val="FFFF00"/>
    <a:srgbClr val="FFFFFF"/>
    <a:srgbClr val="009999"/>
    <a:srgbClr val="DDDDDD"/>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78721" autoAdjust="0"/>
  </p:normalViewPr>
  <p:slideViewPr>
    <p:cSldViewPr>
      <p:cViewPr>
        <p:scale>
          <a:sx n="70" d="100"/>
          <a:sy n="70" d="100"/>
        </p:scale>
        <p:origin x="-2880" y="-4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1723"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7C8739-ADB9-4175-916A-B5D7BFC82B09}" type="doc">
      <dgm:prSet loTypeId="urn:microsoft.com/office/officeart/2005/8/layout/cycle1" loCatId="cycle" qsTypeId="urn:microsoft.com/office/officeart/2005/8/quickstyle/simple1" qsCatId="simple" csTypeId="urn:microsoft.com/office/officeart/2005/8/colors/accent2_3" csCatId="accent2" phldr="1"/>
      <dgm:spPr/>
      <dgm:t>
        <a:bodyPr/>
        <a:lstStyle/>
        <a:p>
          <a:endParaRPr lang="en-US"/>
        </a:p>
      </dgm:t>
    </dgm:pt>
    <dgm:pt modelId="{CD9C9E4F-D8DD-4A6A-927B-09A081698B31}">
      <dgm:prSet phldrT="[Text]" custT="1"/>
      <dgm:spPr/>
      <dgm:t>
        <a:bodyPr/>
        <a:lstStyle/>
        <a:p>
          <a:r>
            <a:rPr lang="en-US" sz="1800" dirty="0" smtClean="0">
              <a:solidFill>
                <a:srgbClr val="FFFF00"/>
              </a:solidFill>
            </a:rPr>
            <a:t>Identify parents</a:t>
          </a:r>
        </a:p>
      </dgm:t>
    </dgm:pt>
    <dgm:pt modelId="{05D73EF3-D72F-475E-BD30-F1504E051FC2}" type="parTrans" cxnId="{85188564-FDFD-4D4F-87CF-F5DDE3DFF052}">
      <dgm:prSet/>
      <dgm:spPr/>
      <dgm:t>
        <a:bodyPr/>
        <a:lstStyle/>
        <a:p>
          <a:endParaRPr lang="en-US"/>
        </a:p>
      </dgm:t>
    </dgm:pt>
    <dgm:pt modelId="{4BDE6EBD-CC65-46FC-A5C7-7A599ECF8D38}" type="sibTrans" cxnId="{85188564-FDFD-4D4F-87CF-F5DDE3DFF052}">
      <dgm:prSet/>
      <dgm:spPr/>
      <dgm:t>
        <a:bodyPr/>
        <a:lstStyle/>
        <a:p>
          <a:endParaRPr lang="en-US"/>
        </a:p>
      </dgm:t>
    </dgm:pt>
    <dgm:pt modelId="{3E244F49-612D-41D4-949C-AE9C6AD6727B}">
      <dgm:prSet phldrT="[Text]" custT="1"/>
      <dgm:spPr/>
      <dgm:t>
        <a:bodyPr/>
        <a:lstStyle/>
        <a:p>
          <a:r>
            <a:rPr lang="en-US" sz="1800" dirty="0" smtClean="0">
              <a:solidFill>
                <a:srgbClr val="FFFF00"/>
              </a:solidFill>
            </a:rPr>
            <a:t>Stock and age</a:t>
          </a:r>
          <a:endParaRPr lang="en-US" sz="1800" dirty="0"/>
        </a:p>
      </dgm:t>
    </dgm:pt>
    <dgm:pt modelId="{06B1D7AC-D2A5-4D6D-91AB-25B6FCED7279}" type="parTrans" cxnId="{8626AFD6-9699-4171-A839-61C1D6D30518}">
      <dgm:prSet/>
      <dgm:spPr/>
      <dgm:t>
        <a:bodyPr/>
        <a:lstStyle/>
        <a:p>
          <a:endParaRPr lang="en-US"/>
        </a:p>
      </dgm:t>
    </dgm:pt>
    <dgm:pt modelId="{3645260B-D745-4F77-8201-E1433AE879FB}" type="sibTrans" cxnId="{8626AFD6-9699-4171-A839-61C1D6D30518}">
      <dgm:prSet/>
      <dgm:spPr/>
      <dgm:t>
        <a:bodyPr/>
        <a:lstStyle/>
        <a:p>
          <a:endParaRPr lang="en-US"/>
        </a:p>
      </dgm:t>
    </dgm:pt>
    <dgm:pt modelId="{3ECB1637-BBA5-4F16-A068-72276937C4BB}">
      <dgm:prSet phldrT="[Text]" custT="1"/>
      <dgm:spPr/>
      <dgm:t>
        <a:bodyPr/>
        <a:lstStyle/>
        <a:p>
          <a:r>
            <a:rPr lang="en-US" sz="1800" dirty="0" smtClean="0">
              <a:solidFill>
                <a:srgbClr val="FFFF00"/>
              </a:solidFill>
            </a:rPr>
            <a:t>Where it incubated</a:t>
          </a:r>
        </a:p>
      </dgm:t>
    </dgm:pt>
    <dgm:pt modelId="{16BCBB69-4B05-47D2-A924-A3B32B7D8D1A}" type="parTrans" cxnId="{FA25AE9A-0A90-4B26-8CE9-61F60C1B5627}">
      <dgm:prSet/>
      <dgm:spPr/>
      <dgm:t>
        <a:bodyPr/>
        <a:lstStyle/>
        <a:p>
          <a:endParaRPr lang="en-US"/>
        </a:p>
      </dgm:t>
    </dgm:pt>
    <dgm:pt modelId="{E5E78964-D37A-49C6-9983-226AC2F8488A}" type="sibTrans" cxnId="{FA25AE9A-0A90-4B26-8CE9-61F60C1B5627}">
      <dgm:prSet/>
      <dgm:spPr/>
      <dgm:t>
        <a:bodyPr/>
        <a:lstStyle/>
        <a:p>
          <a:endParaRPr lang="en-US"/>
        </a:p>
      </dgm:t>
    </dgm:pt>
    <dgm:pt modelId="{D60EEEF9-2B22-4202-A581-7CCDBE361EAC}">
      <dgm:prSet phldrT="[Text]" custT="1"/>
      <dgm:spPr/>
      <dgm:t>
        <a:bodyPr/>
        <a:lstStyle/>
        <a:p>
          <a:r>
            <a:rPr lang="en-US" sz="1800" dirty="0" smtClean="0">
              <a:solidFill>
                <a:srgbClr val="FFFF00"/>
              </a:solidFill>
            </a:rPr>
            <a:t>Where it reared</a:t>
          </a:r>
        </a:p>
      </dgm:t>
    </dgm:pt>
    <dgm:pt modelId="{DA294516-9289-4D82-84F0-BC8F9DA17F5B}" type="parTrans" cxnId="{7CD1AA64-F72F-41F8-BC00-3D15D7CE396F}">
      <dgm:prSet/>
      <dgm:spPr/>
      <dgm:t>
        <a:bodyPr/>
        <a:lstStyle/>
        <a:p>
          <a:endParaRPr lang="en-US"/>
        </a:p>
      </dgm:t>
    </dgm:pt>
    <dgm:pt modelId="{1772D94A-3CAF-4C8E-A3BF-26A01B2B0A0F}" type="sibTrans" cxnId="{7CD1AA64-F72F-41F8-BC00-3D15D7CE396F}">
      <dgm:prSet/>
      <dgm:spPr/>
      <dgm:t>
        <a:bodyPr/>
        <a:lstStyle/>
        <a:p>
          <a:endParaRPr lang="en-US"/>
        </a:p>
      </dgm:t>
    </dgm:pt>
    <dgm:pt modelId="{D12CEAD4-E117-4F99-B764-1320050CC219}">
      <dgm:prSet phldrT="[Text]" custT="1"/>
      <dgm:spPr/>
      <dgm:t>
        <a:bodyPr/>
        <a:lstStyle/>
        <a:p>
          <a:r>
            <a:rPr lang="en-US" sz="1800" dirty="0" smtClean="0">
              <a:solidFill>
                <a:srgbClr val="FFFF00"/>
              </a:solidFill>
            </a:rPr>
            <a:t>Where and when it was released</a:t>
          </a:r>
        </a:p>
      </dgm:t>
    </dgm:pt>
    <dgm:pt modelId="{C5AAE8E9-F3A1-40D8-B9E9-F84301DA80D4}" type="parTrans" cxnId="{E4123927-900A-4200-B9ED-AD2466F59302}">
      <dgm:prSet/>
      <dgm:spPr/>
      <dgm:t>
        <a:bodyPr/>
        <a:lstStyle/>
        <a:p>
          <a:endParaRPr lang="en-US"/>
        </a:p>
      </dgm:t>
    </dgm:pt>
    <dgm:pt modelId="{DC629340-F252-44C5-97DE-AE2CD4D9F950}" type="sibTrans" cxnId="{E4123927-900A-4200-B9ED-AD2466F59302}">
      <dgm:prSet/>
      <dgm:spPr/>
      <dgm:t>
        <a:bodyPr/>
        <a:lstStyle/>
        <a:p>
          <a:endParaRPr lang="en-US"/>
        </a:p>
      </dgm:t>
    </dgm:pt>
    <dgm:pt modelId="{9FEA78F8-16FA-4718-948E-8A817A6D4158}" type="pres">
      <dgm:prSet presAssocID="{637C8739-ADB9-4175-916A-B5D7BFC82B09}" presName="cycle" presStyleCnt="0">
        <dgm:presLayoutVars>
          <dgm:dir/>
          <dgm:resizeHandles val="exact"/>
        </dgm:presLayoutVars>
      </dgm:prSet>
      <dgm:spPr/>
      <dgm:t>
        <a:bodyPr/>
        <a:lstStyle/>
        <a:p>
          <a:endParaRPr lang="en-US"/>
        </a:p>
      </dgm:t>
    </dgm:pt>
    <dgm:pt modelId="{FBDE4788-1E9E-4B18-BFD1-6515EC3A9726}" type="pres">
      <dgm:prSet presAssocID="{CD9C9E4F-D8DD-4A6A-927B-09A081698B31}" presName="dummy" presStyleCnt="0"/>
      <dgm:spPr/>
    </dgm:pt>
    <dgm:pt modelId="{82B7F8E6-92FF-4F02-9CF4-23217E605878}" type="pres">
      <dgm:prSet presAssocID="{CD9C9E4F-D8DD-4A6A-927B-09A081698B31}" presName="node" presStyleLbl="revTx" presStyleIdx="0" presStyleCnt="5" custScaleX="162461">
        <dgm:presLayoutVars>
          <dgm:bulletEnabled val="1"/>
        </dgm:presLayoutVars>
      </dgm:prSet>
      <dgm:spPr/>
      <dgm:t>
        <a:bodyPr/>
        <a:lstStyle/>
        <a:p>
          <a:endParaRPr lang="en-US"/>
        </a:p>
      </dgm:t>
    </dgm:pt>
    <dgm:pt modelId="{9D47F07B-EFF8-4530-A53F-CC1AC9F36D94}" type="pres">
      <dgm:prSet presAssocID="{4BDE6EBD-CC65-46FC-A5C7-7A599ECF8D38}" presName="sibTrans" presStyleLbl="node1" presStyleIdx="0" presStyleCnt="5"/>
      <dgm:spPr/>
      <dgm:t>
        <a:bodyPr/>
        <a:lstStyle/>
        <a:p>
          <a:endParaRPr lang="en-US"/>
        </a:p>
      </dgm:t>
    </dgm:pt>
    <dgm:pt modelId="{29CA1551-A19C-4A2E-A75B-D7FA6A1C0F55}" type="pres">
      <dgm:prSet presAssocID="{3E244F49-612D-41D4-949C-AE9C6AD6727B}" presName="dummy" presStyleCnt="0"/>
      <dgm:spPr/>
    </dgm:pt>
    <dgm:pt modelId="{A459F636-B05C-4130-BBA9-97CCF24BC9A9}" type="pres">
      <dgm:prSet presAssocID="{3E244F49-612D-41D4-949C-AE9C6AD6727B}" presName="node" presStyleLbl="revTx" presStyleIdx="1" presStyleCnt="5" custScaleX="167300">
        <dgm:presLayoutVars>
          <dgm:bulletEnabled val="1"/>
        </dgm:presLayoutVars>
      </dgm:prSet>
      <dgm:spPr/>
      <dgm:t>
        <a:bodyPr/>
        <a:lstStyle/>
        <a:p>
          <a:endParaRPr lang="en-US"/>
        </a:p>
      </dgm:t>
    </dgm:pt>
    <dgm:pt modelId="{B2CF630F-261F-43A1-8C33-B6F558438C87}" type="pres">
      <dgm:prSet presAssocID="{3645260B-D745-4F77-8201-E1433AE879FB}" presName="sibTrans" presStyleLbl="node1" presStyleIdx="1" presStyleCnt="5"/>
      <dgm:spPr/>
      <dgm:t>
        <a:bodyPr/>
        <a:lstStyle/>
        <a:p>
          <a:endParaRPr lang="en-US"/>
        </a:p>
      </dgm:t>
    </dgm:pt>
    <dgm:pt modelId="{9DD93600-E180-437C-B9F3-1D9F264FCC9B}" type="pres">
      <dgm:prSet presAssocID="{3ECB1637-BBA5-4F16-A068-72276937C4BB}" presName="dummy" presStyleCnt="0"/>
      <dgm:spPr/>
    </dgm:pt>
    <dgm:pt modelId="{31F84E7F-9B8B-43A5-9CF7-81074CB014D0}" type="pres">
      <dgm:prSet presAssocID="{3ECB1637-BBA5-4F16-A068-72276937C4BB}" presName="node" presStyleLbl="revTx" presStyleIdx="2" presStyleCnt="5">
        <dgm:presLayoutVars>
          <dgm:bulletEnabled val="1"/>
        </dgm:presLayoutVars>
      </dgm:prSet>
      <dgm:spPr/>
      <dgm:t>
        <a:bodyPr/>
        <a:lstStyle/>
        <a:p>
          <a:endParaRPr lang="en-US"/>
        </a:p>
      </dgm:t>
    </dgm:pt>
    <dgm:pt modelId="{E4761516-930C-444D-B2AC-CFBE808802DE}" type="pres">
      <dgm:prSet presAssocID="{E5E78964-D37A-49C6-9983-226AC2F8488A}" presName="sibTrans" presStyleLbl="node1" presStyleIdx="2" presStyleCnt="5"/>
      <dgm:spPr/>
      <dgm:t>
        <a:bodyPr/>
        <a:lstStyle/>
        <a:p>
          <a:endParaRPr lang="en-US"/>
        </a:p>
      </dgm:t>
    </dgm:pt>
    <dgm:pt modelId="{B6603F07-0211-4B7D-A23C-F1FBBA296371}" type="pres">
      <dgm:prSet presAssocID="{D60EEEF9-2B22-4202-A581-7CCDBE361EAC}" presName="dummy" presStyleCnt="0"/>
      <dgm:spPr/>
    </dgm:pt>
    <dgm:pt modelId="{37F428FD-1BDD-44FC-9EC3-BD4BB2EF7353}" type="pres">
      <dgm:prSet presAssocID="{D60EEEF9-2B22-4202-A581-7CCDBE361EAC}" presName="node" presStyleLbl="revTx" presStyleIdx="3" presStyleCnt="5">
        <dgm:presLayoutVars>
          <dgm:bulletEnabled val="1"/>
        </dgm:presLayoutVars>
      </dgm:prSet>
      <dgm:spPr/>
      <dgm:t>
        <a:bodyPr/>
        <a:lstStyle/>
        <a:p>
          <a:endParaRPr lang="en-US"/>
        </a:p>
      </dgm:t>
    </dgm:pt>
    <dgm:pt modelId="{2E7F2998-D80D-4065-894B-9F81BAC3D813}" type="pres">
      <dgm:prSet presAssocID="{1772D94A-3CAF-4C8E-A3BF-26A01B2B0A0F}" presName="sibTrans" presStyleLbl="node1" presStyleIdx="3" presStyleCnt="5"/>
      <dgm:spPr/>
      <dgm:t>
        <a:bodyPr/>
        <a:lstStyle/>
        <a:p>
          <a:endParaRPr lang="en-US"/>
        </a:p>
      </dgm:t>
    </dgm:pt>
    <dgm:pt modelId="{F6C10FB5-5CB7-4B00-855B-D09EF74179A7}" type="pres">
      <dgm:prSet presAssocID="{D12CEAD4-E117-4F99-B764-1320050CC219}" presName="dummy" presStyleCnt="0"/>
      <dgm:spPr/>
    </dgm:pt>
    <dgm:pt modelId="{2838E625-4305-4D61-8F15-008E5C33FBCB}" type="pres">
      <dgm:prSet presAssocID="{D12CEAD4-E117-4F99-B764-1320050CC219}" presName="node" presStyleLbl="revTx" presStyleIdx="4" presStyleCnt="5">
        <dgm:presLayoutVars>
          <dgm:bulletEnabled val="1"/>
        </dgm:presLayoutVars>
      </dgm:prSet>
      <dgm:spPr/>
      <dgm:t>
        <a:bodyPr/>
        <a:lstStyle/>
        <a:p>
          <a:endParaRPr lang="en-US"/>
        </a:p>
      </dgm:t>
    </dgm:pt>
    <dgm:pt modelId="{4F33F69C-81AC-428F-877B-400F952C69F4}" type="pres">
      <dgm:prSet presAssocID="{DC629340-F252-44C5-97DE-AE2CD4D9F950}" presName="sibTrans" presStyleLbl="node1" presStyleIdx="4" presStyleCnt="5"/>
      <dgm:spPr/>
      <dgm:t>
        <a:bodyPr/>
        <a:lstStyle/>
        <a:p>
          <a:endParaRPr lang="en-US"/>
        </a:p>
      </dgm:t>
    </dgm:pt>
  </dgm:ptLst>
  <dgm:cxnLst>
    <dgm:cxn modelId="{FA25AE9A-0A90-4B26-8CE9-61F60C1B5627}" srcId="{637C8739-ADB9-4175-916A-B5D7BFC82B09}" destId="{3ECB1637-BBA5-4F16-A068-72276937C4BB}" srcOrd="2" destOrd="0" parTransId="{16BCBB69-4B05-47D2-A924-A3B32B7D8D1A}" sibTransId="{E5E78964-D37A-49C6-9983-226AC2F8488A}"/>
    <dgm:cxn modelId="{D28F4113-3FAC-4218-BDE9-D6D886510B59}" type="presOf" srcId="{3ECB1637-BBA5-4F16-A068-72276937C4BB}" destId="{31F84E7F-9B8B-43A5-9CF7-81074CB014D0}" srcOrd="0" destOrd="0" presId="urn:microsoft.com/office/officeart/2005/8/layout/cycle1"/>
    <dgm:cxn modelId="{7CD1AA64-F72F-41F8-BC00-3D15D7CE396F}" srcId="{637C8739-ADB9-4175-916A-B5D7BFC82B09}" destId="{D60EEEF9-2B22-4202-A581-7CCDBE361EAC}" srcOrd="3" destOrd="0" parTransId="{DA294516-9289-4D82-84F0-BC8F9DA17F5B}" sibTransId="{1772D94A-3CAF-4C8E-A3BF-26A01B2B0A0F}"/>
    <dgm:cxn modelId="{388B38BA-19B1-4DC5-B384-FBFB535FA763}" type="presOf" srcId="{3645260B-D745-4F77-8201-E1433AE879FB}" destId="{B2CF630F-261F-43A1-8C33-B6F558438C87}" srcOrd="0" destOrd="0" presId="urn:microsoft.com/office/officeart/2005/8/layout/cycle1"/>
    <dgm:cxn modelId="{CB74E12B-41EE-4EB2-BA04-9D87D8F61A98}" type="presOf" srcId="{637C8739-ADB9-4175-916A-B5D7BFC82B09}" destId="{9FEA78F8-16FA-4718-948E-8A817A6D4158}" srcOrd="0" destOrd="0" presId="urn:microsoft.com/office/officeart/2005/8/layout/cycle1"/>
    <dgm:cxn modelId="{2A7E84B0-43A6-4C0B-A1FF-72C8818DD879}" type="presOf" srcId="{D60EEEF9-2B22-4202-A581-7CCDBE361EAC}" destId="{37F428FD-1BDD-44FC-9EC3-BD4BB2EF7353}" srcOrd="0" destOrd="0" presId="urn:microsoft.com/office/officeart/2005/8/layout/cycle1"/>
    <dgm:cxn modelId="{85188564-FDFD-4D4F-87CF-F5DDE3DFF052}" srcId="{637C8739-ADB9-4175-916A-B5D7BFC82B09}" destId="{CD9C9E4F-D8DD-4A6A-927B-09A081698B31}" srcOrd="0" destOrd="0" parTransId="{05D73EF3-D72F-475E-BD30-F1504E051FC2}" sibTransId="{4BDE6EBD-CC65-46FC-A5C7-7A599ECF8D38}"/>
    <dgm:cxn modelId="{800B52BD-4405-46ED-B57B-5186616F8F41}" type="presOf" srcId="{E5E78964-D37A-49C6-9983-226AC2F8488A}" destId="{E4761516-930C-444D-B2AC-CFBE808802DE}" srcOrd="0" destOrd="0" presId="urn:microsoft.com/office/officeart/2005/8/layout/cycle1"/>
    <dgm:cxn modelId="{EC14C283-960F-4F5C-BAD0-341748980F74}" type="presOf" srcId="{D12CEAD4-E117-4F99-B764-1320050CC219}" destId="{2838E625-4305-4D61-8F15-008E5C33FBCB}" srcOrd="0" destOrd="0" presId="urn:microsoft.com/office/officeart/2005/8/layout/cycle1"/>
    <dgm:cxn modelId="{31627B5E-8F8E-4A08-BFF7-D1CD3F9BD00B}" type="presOf" srcId="{3E244F49-612D-41D4-949C-AE9C6AD6727B}" destId="{A459F636-B05C-4130-BBA9-97CCF24BC9A9}" srcOrd="0" destOrd="0" presId="urn:microsoft.com/office/officeart/2005/8/layout/cycle1"/>
    <dgm:cxn modelId="{6DDA313A-B26A-424C-8BD7-BBB26FDC97F8}" type="presOf" srcId="{DC629340-F252-44C5-97DE-AE2CD4D9F950}" destId="{4F33F69C-81AC-428F-877B-400F952C69F4}" srcOrd="0" destOrd="0" presId="urn:microsoft.com/office/officeart/2005/8/layout/cycle1"/>
    <dgm:cxn modelId="{D43293AC-A8A5-421F-942B-9E8480DB039D}" type="presOf" srcId="{1772D94A-3CAF-4C8E-A3BF-26A01B2B0A0F}" destId="{2E7F2998-D80D-4065-894B-9F81BAC3D813}" srcOrd="0" destOrd="0" presId="urn:microsoft.com/office/officeart/2005/8/layout/cycle1"/>
    <dgm:cxn modelId="{E4123927-900A-4200-B9ED-AD2466F59302}" srcId="{637C8739-ADB9-4175-916A-B5D7BFC82B09}" destId="{D12CEAD4-E117-4F99-B764-1320050CC219}" srcOrd="4" destOrd="0" parTransId="{C5AAE8E9-F3A1-40D8-B9E9-F84301DA80D4}" sibTransId="{DC629340-F252-44C5-97DE-AE2CD4D9F950}"/>
    <dgm:cxn modelId="{A864957A-223D-4ECF-A4F0-F10E51AEB298}" type="presOf" srcId="{CD9C9E4F-D8DD-4A6A-927B-09A081698B31}" destId="{82B7F8E6-92FF-4F02-9CF4-23217E605878}" srcOrd="0" destOrd="0" presId="urn:microsoft.com/office/officeart/2005/8/layout/cycle1"/>
    <dgm:cxn modelId="{8626AFD6-9699-4171-A839-61C1D6D30518}" srcId="{637C8739-ADB9-4175-916A-B5D7BFC82B09}" destId="{3E244F49-612D-41D4-949C-AE9C6AD6727B}" srcOrd="1" destOrd="0" parTransId="{06B1D7AC-D2A5-4D6D-91AB-25B6FCED7279}" sibTransId="{3645260B-D745-4F77-8201-E1433AE879FB}"/>
    <dgm:cxn modelId="{DA2D23BB-82AD-4BB9-896B-5D32EC3316A7}" type="presOf" srcId="{4BDE6EBD-CC65-46FC-A5C7-7A599ECF8D38}" destId="{9D47F07B-EFF8-4530-A53F-CC1AC9F36D94}" srcOrd="0" destOrd="0" presId="urn:microsoft.com/office/officeart/2005/8/layout/cycle1"/>
    <dgm:cxn modelId="{E6DB0455-935C-498A-B63B-7B553F0CD857}" type="presParOf" srcId="{9FEA78F8-16FA-4718-948E-8A817A6D4158}" destId="{FBDE4788-1E9E-4B18-BFD1-6515EC3A9726}" srcOrd="0" destOrd="0" presId="urn:microsoft.com/office/officeart/2005/8/layout/cycle1"/>
    <dgm:cxn modelId="{12F1C04F-DB82-4EE5-820C-1E4B0F1FF5E0}" type="presParOf" srcId="{9FEA78F8-16FA-4718-948E-8A817A6D4158}" destId="{82B7F8E6-92FF-4F02-9CF4-23217E605878}" srcOrd="1" destOrd="0" presId="urn:microsoft.com/office/officeart/2005/8/layout/cycle1"/>
    <dgm:cxn modelId="{52602799-016F-444C-B402-1C34A66A2B33}" type="presParOf" srcId="{9FEA78F8-16FA-4718-948E-8A817A6D4158}" destId="{9D47F07B-EFF8-4530-A53F-CC1AC9F36D94}" srcOrd="2" destOrd="0" presId="urn:microsoft.com/office/officeart/2005/8/layout/cycle1"/>
    <dgm:cxn modelId="{AF777049-E0AB-4333-8AFC-C39B7D2FD542}" type="presParOf" srcId="{9FEA78F8-16FA-4718-948E-8A817A6D4158}" destId="{29CA1551-A19C-4A2E-A75B-D7FA6A1C0F55}" srcOrd="3" destOrd="0" presId="urn:microsoft.com/office/officeart/2005/8/layout/cycle1"/>
    <dgm:cxn modelId="{14417E84-098C-41E0-AF04-CEC63C6781D7}" type="presParOf" srcId="{9FEA78F8-16FA-4718-948E-8A817A6D4158}" destId="{A459F636-B05C-4130-BBA9-97CCF24BC9A9}" srcOrd="4" destOrd="0" presId="urn:microsoft.com/office/officeart/2005/8/layout/cycle1"/>
    <dgm:cxn modelId="{8DF2FC68-B7A5-4AB1-90FE-B1B54B86D836}" type="presParOf" srcId="{9FEA78F8-16FA-4718-948E-8A817A6D4158}" destId="{B2CF630F-261F-43A1-8C33-B6F558438C87}" srcOrd="5" destOrd="0" presId="urn:microsoft.com/office/officeart/2005/8/layout/cycle1"/>
    <dgm:cxn modelId="{ED29DE84-F7E7-4CB7-911E-CC28CCF9C0A5}" type="presParOf" srcId="{9FEA78F8-16FA-4718-948E-8A817A6D4158}" destId="{9DD93600-E180-437C-B9F3-1D9F264FCC9B}" srcOrd="6" destOrd="0" presId="urn:microsoft.com/office/officeart/2005/8/layout/cycle1"/>
    <dgm:cxn modelId="{A61984B9-4693-4F2D-A855-AB0222767EF0}" type="presParOf" srcId="{9FEA78F8-16FA-4718-948E-8A817A6D4158}" destId="{31F84E7F-9B8B-43A5-9CF7-81074CB014D0}" srcOrd="7" destOrd="0" presId="urn:microsoft.com/office/officeart/2005/8/layout/cycle1"/>
    <dgm:cxn modelId="{833D0CF4-5936-42D8-9626-6E0DEDFFD758}" type="presParOf" srcId="{9FEA78F8-16FA-4718-948E-8A817A6D4158}" destId="{E4761516-930C-444D-B2AC-CFBE808802DE}" srcOrd="8" destOrd="0" presId="urn:microsoft.com/office/officeart/2005/8/layout/cycle1"/>
    <dgm:cxn modelId="{AF62626B-61C3-442F-AE6F-EF068E4BC451}" type="presParOf" srcId="{9FEA78F8-16FA-4718-948E-8A817A6D4158}" destId="{B6603F07-0211-4B7D-A23C-F1FBBA296371}" srcOrd="9" destOrd="0" presId="urn:microsoft.com/office/officeart/2005/8/layout/cycle1"/>
    <dgm:cxn modelId="{F0FE2832-2075-4CDC-BAA9-C5A155E60D22}" type="presParOf" srcId="{9FEA78F8-16FA-4718-948E-8A817A6D4158}" destId="{37F428FD-1BDD-44FC-9EC3-BD4BB2EF7353}" srcOrd="10" destOrd="0" presId="urn:microsoft.com/office/officeart/2005/8/layout/cycle1"/>
    <dgm:cxn modelId="{73FB7536-4259-4686-B6B9-DE2184AC80AC}" type="presParOf" srcId="{9FEA78F8-16FA-4718-948E-8A817A6D4158}" destId="{2E7F2998-D80D-4065-894B-9F81BAC3D813}" srcOrd="11" destOrd="0" presId="urn:microsoft.com/office/officeart/2005/8/layout/cycle1"/>
    <dgm:cxn modelId="{468CB17B-DD4E-4907-A7AE-3EC008946A1A}" type="presParOf" srcId="{9FEA78F8-16FA-4718-948E-8A817A6D4158}" destId="{F6C10FB5-5CB7-4B00-855B-D09EF74179A7}" srcOrd="12" destOrd="0" presId="urn:microsoft.com/office/officeart/2005/8/layout/cycle1"/>
    <dgm:cxn modelId="{8DA682B2-F354-46EF-B74D-1A12A134EE9A}" type="presParOf" srcId="{9FEA78F8-16FA-4718-948E-8A817A6D4158}" destId="{2838E625-4305-4D61-8F15-008E5C33FBCB}" srcOrd="13" destOrd="0" presId="urn:microsoft.com/office/officeart/2005/8/layout/cycle1"/>
    <dgm:cxn modelId="{08271F48-B888-4791-881A-1C33D8671E63}" type="presParOf" srcId="{9FEA78F8-16FA-4718-948E-8A817A6D4158}" destId="{4F33F69C-81AC-428F-877B-400F952C69F4}" srcOrd="14" destOrd="0" presId="urn:microsoft.com/office/officeart/2005/8/layout/cycle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2B7F8E6-92FF-4F02-9CF4-23217E605878}">
      <dsp:nvSpPr>
        <dsp:cNvPr id="0" name=""/>
        <dsp:cNvSpPr/>
      </dsp:nvSpPr>
      <dsp:spPr>
        <a:xfrm>
          <a:off x="3389527" y="32029"/>
          <a:ext cx="1775325" cy="1092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FF00"/>
              </a:solidFill>
            </a:rPr>
            <a:t>Identify parents</a:t>
          </a:r>
        </a:p>
      </dsp:txBody>
      <dsp:txXfrm>
        <a:off x="3389527" y="32029"/>
        <a:ext cx="1775325" cy="1092770"/>
      </dsp:txXfrm>
    </dsp:sp>
    <dsp:sp modelId="{9D47F07B-EFF8-4530-A53F-CC1AC9F36D94}">
      <dsp:nvSpPr>
        <dsp:cNvPr id="0" name=""/>
        <dsp:cNvSpPr/>
      </dsp:nvSpPr>
      <dsp:spPr>
        <a:xfrm>
          <a:off x="1155547" y="-145"/>
          <a:ext cx="4102988" cy="4102988"/>
        </a:xfrm>
        <a:prstGeom prst="circularArrow">
          <a:avLst>
            <a:gd name="adj1" fmla="val 5194"/>
            <a:gd name="adj2" fmla="val 335431"/>
            <a:gd name="adj3" fmla="val 21295206"/>
            <a:gd name="adj4" fmla="val 19764517"/>
            <a:gd name="adj5" fmla="val 6059"/>
          </a:avLst>
        </a:prstGeom>
        <a:solidFill>
          <a:schemeClr val="accent2">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59F636-B05C-4130-BBA9-97CCF24BC9A9}">
      <dsp:nvSpPr>
        <dsp:cNvPr id="0" name=""/>
        <dsp:cNvSpPr/>
      </dsp:nvSpPr>
      <dsp:spPr>
        <a:xfrm>
          <a:off x="4024476" y="2067573"/>
          <a:ext cx="1828205" cy="1092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FF00"/>
              </a:solidFill>
            </a:rPr>
            <a:t>Stock and age</a:t>
          </a:r>
          <a:endParaRPr lang="en-US" sz="1800" kern="1200" dirty="0"/>
        </a:p>
      </dsp:txBody>
      <dsp:txXfrm>
        <a:off x="4024476" y="2067573"/>
        <a:ext cx="1828205" cy="1092770"/>
      </dsp:txXfrm>
    </dsp:sp>
    <dsp:sp modelId="{B2CF630F-261F-43A1-8C33-B6F558438C87}">
      <dsp:nvSpPr>
        <dsp:cNvPr id="0" name=""/>
        <dsp:cNvSpPr/>
      </dsp:nvSpPr>
      <dsp:spPr>
        <a:xfrm>
          <a:off x="1155547" y="-145"/>
          <a:ext cx="4102988" cy="4102988"/>
        </a:xfrm>
        <a:prstGeom prst="circularArrow">
          <a:avLst>
            <a:gd name="adj1" fmla="val 5194"/>
            <a:gd name="adj2" fmla="val 335431"/>
            <a:gd name="adj3" fmla="val 4016734"/>
            <a:gd name="adj4" fmla="val 2251563"/>
            <a:gd name="adj5" fmla="val 6059"/>
          </a:avLst>
        </a:prstGeom>
        <a:solidFill>
          <a:schemeClr val="accent2">
            <a:shade val="80000"/>
            <a:hueOff val="-85532"/>
            <a:satOff val="-10110"/>
            <a:lumOff val="870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F84E7F-9B8B-43A5-9CF7-81074CB014D0}">
      <dsp:nvSpPr>
        <dsp:cNvPr id="0" name=""/>
        <dsp:cNvSpPr/>
      </dsp:nvSpPr>
      <dsp:spPr>
        <a:xfrm>
          <a:off x="2660656" y="3325609"/>
          <a:ext cx="1092770" cy="1092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FF00"/>
              </a:solidFill>
            </a:rPr>
            <a:t>Where it incubated</a:t>
          </a:r>
        </a:p>
      </dsp:txBody>
      <dsp:txXfrm>
        <a:off x="2660656" y="3325609"/>
        <a:ext cx="1092770" cy="1092770"/>
      </dsp:txXfrm>
    </dsp:sp>
    <dsp:sp modelId="{E4761516-930C-444D-B2AC-CFBE808802DE}">
      <dsp:nvSpPr>
        <dsp:cNvPr id="0" name=""/>
        <dsp:cNvSpPr/>
      </dsp:nvSpPr>
      <dsp:spPr>
        <a:xfrm>
          <a:off x="1155547" y="-145"/>
          <a:ext cx="4102988" cy="4102988"/>
        </a:xfrm>
        <a:prstGeom prst="circularArrow">
          <a:avLst>
            <a:gd name="adj1" fmla="val 5194"/>
            <a:gd name="adj2" fmla="val 335431"/>
            <a:gd name="adj3" fmla="val 8213006"/>
            <a:gd name="adj4" fmla="val 6447835"/>
            <a:gd name="adj5" fmla="val 6059"/>
          </a:avLst>
        </a:prstGeom>
        <a:solidFill>
          <a:schemeClr val="accent2">
            <a:shade val="80000"/>
            <a:hueOff val="-171064"/>
            <a:satOff val="-20220"/>
            <a:lumOff val="1741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F428FD-1BDD-44FC-9EC3-BD4BB2EF7353}">
      <dsp:nvSpPr>
        <dsp:cNvPr id="0" name=""/>
        <dsp:cNvSpPr/>
      </dsp:nvSpPr>
      <dsp:spPr>
        <a:xfrm>
          <a:off x="929118" y="2067573"/>
          <a:ext cx="1092770" cy="1092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FF00"/>
              </a:solidFill>
            </a:rPr>
            <a:t>Where it reared</a:t>
          </a:r>
        </a:p>
      </dsp:txBody>
      <dsp:txXfrm>
        <a:off x="929118" y="2067573"/>
        <a:ext cx="1092770" cy="1092770"/>
      </dsp:txXfrm>
    </dsp:sp>
    <dsp:sp modelId="{2E7F2998-D80D-4065-894B-9F81BAC3D813}">
      <dsp:nvSpPr>
        <dsp:cNvPr id="0" name=""/>
        <dsp:cNvSpPr/>
      </dsp:nvSpPr>
      <dsp:spPr>
        <a:xfrm>
          <a:off x="1155547" y="-145"/>
          <a:ext cx="4102988" cy="4102988"/>
        </a:xfrm>
        <a:prstGeom prst="circularArrow">
          <a:avLst>
            <a:gd name="adj1" fmla="val 5194"/>
            <a:gd name="adj2" fmla="val 335431"/>
            <a:gd name="adj3" fmla="val 12300052"/>
            <a:gd name="adj4" fmla="val 10769363"/>
            <a:gd name="adj5" fmla="val 6059"/>
          </a:avLst>
        </a:prstGeom>
        <a:solidFill>
          <a:schemeClr val="accent2">
            <a:shade val="80000"/>
            <a:hueOff val="-256595"/>
            <a:satOff val="-30330"/>
            <a:lumOff val="2612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38E625-4305-4D61-8F15-008E5C33FBCB}">
      <dsp:nvSpPr>
        <dsp:cNvPr id="0" name=""/>
        <dsp:cNvSpPr/>
      </dsp:nvSpPr>
      <dsp:spPr>
        <a:xfrm>
          <a:off x="1590507" y="32029"/>
          <a:ext cx="1092770" cy="1092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solidFill>
                <a:srgbClr val="FFFF00"/>
              </a:solidFill>
            </a:rPr>
            <a:t>Where and when it was released</a:t>
          </a:r>
        </a:p>
      </dsp:txBody>
      <dsp:txXfrm>
        <a:off x="1590507" y="32029"/>
        <a:ext cx="1092770" cy="1092770"/>
      </dsp:txXfrm>
    </dsp:sp>
    <dsp:sp modelId="{4F33F69C-81AC-428F-877B-400F952C69F4}">
      <dsp:nvSpPr>
        <dsp:cNvPr id="0" name=""/>
        <dsp:cNvSpPr/>
      </dsp:nvSpPr>
      <dsp:spPr>
        <a:xfrm>
          <a:off x="1155547" y="-145"/>
          <a:ext cx="4102988" cy="4102988"/>
        </a:xfrm>
        <a:prstGeom prst="circularArrow">
          <a:avLst>
            <a:gd name="adj1" fmla="val 5194"/>
            <a:gd name="adj2" fmla="val 335431"/>
            <a:gd name="adj3" fmla="val 16209719"/>
            <a:gd name="adj4" fmla="val 15196853"/>
            <a:gd name="adj5" fmla="val 6059"/>
          </a:avLst>
        </a:prstGeom>
        <a:solidFill>
          <a:schemeClr val="accent2">
            <a:shade val="80000"/>
            <a:hueOff val="-342127"/>
            <a:satOff val="-40440"/>
            <a:lumOff val="3483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174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4198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E908912A-94DC-463E-95CA-51D8D1785E6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r>
              <a:rPr lang="en-US" smtClean="0"/>
              <a:t>Fishing enthusiasts have been using mechanical tags for the purpose of studying fish since as early as the mid-1650’s.  Izakk Walton wrote in The Complete Angler (1653) that homing was observed in Atlantic Salmon:  </a:t>
            </a:r>
          </a:p>
          <a:p>
            <a:endParaRPr lang="en-US" smtClean="0"/>
          </a:p>
        </p:txBody>
      </p:sp>
      <p:sp>
        <p:nvSpPr>
          <p:cNvPr id="43012" name="Slide Number Placeholder 3"/>
          <p:cNvSpPr>
            <a:spLocks noGrp="1"/>
          </p:cNvSpPr>
          <p:nvPr>
            <p:ph type="sldNum" sz="quarter" idx="5"/>
          </p:nvPr>
        </p:nvSpPr>
        <p:spPr>
          <a:noFill/>
        </p:spPr>
        <p:txBody>
          <a:bodyPr/>
          <a:lstStyle/>
          <a:p>
            <a:fld id="{3F97E2F4-FD0B-4E11-96C8-8E6D12AC8AA4}" type="slidenum">
              <a:rPr lang="en-US" smtClean="0"/>
              <a:pPr/>
              <a:t>2</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A03E16ED-C956-4EA7-875D-521EA8094C1A}" type="slidenum">
              <a:rPr lang="en-US" smtClean="0"/>
              <a:pPr/>
              <a:t>19</a:t>
            </a:fld>
            <a:endParaRPr lang="en-US" smtClean="0"/>
          </a:p>
        </p:txBody>
      </p:sp>
      <p:sp>
        <p:nvSpPr>
          <p:cNvPr id="52227" name="Rectangle 2"/>
          <p:cNvSpPr>
            <a:spLocks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endParaRPr lang="en-US" sz="1100" smtClean="0"/>
          </a:p>
        </p:txBody>
      </p:sp>
      <p:sp>
        <p:nvSpPr>
          <p:cNvPr id="53252" name="Slide Number Placeholder 3"/>
          <p:cNvSpPr>
            <a:spLocks noGrp="1"/>
          </p:cNvSpPr>
          <p:nvPr>
            <p:ph type="sldNum" sz="quarter" idx="5"/>
          </p:nvPr>
        </p:nvSpPr>
        <p:spPr>
          <a:noFill/>
        </p:spPr>
        <p:txBody>
          <a:bodyPr/>
          <a:lstStyle/>
          <a:p>
            <a:fld id="{B13C6915-9C1F-4111-8FF2-103E36776C6E}" type="slidenum">
              <a:rPr lang="en-US" smtClean="0"/>
              <a:pPr/>
              <a:t>20</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US" smtClean="0"/>
          </a:p>
        </p:txBody>
      </p:sp>
      <p:sp>
        <p:nvSpPr>
          <p:cNvPr id="54276" name="Slide Number Placeholder 3"/>
          <p:cNvSpPr>
            <a:spLocks noGrp="1"/>
          </p:cNvSpPr>
          <p:nvPr>
            <p:ph type="sldNum" sz="quarter" idx="5"/>
          </p:nvPr>
        </p:nvSpPr>
        <p:spPr>
          <a:noFill/>
        </p:spPr>
        <p:txBody>
          <a:bodyPr/>
          <a:lstStyle/>
          <a:p>
            <a:fld id="{367E53BD-91D3-4B0C-B792-42FB95BD1AFB}" type="slidenum">
              <a:rPr lang="en-US" smtClean="0"/>
              <a:pPr/>
              <a:t>24</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r>
              <a:rPr lang="en-US" smtClean="0"/>
              <a:t>Genetic advancements allow us to sample and screen fish much faster and at a reduced cost</a:t>
            </a:r>
          </a:p>
        </p:txBody>
      </p:sp>
      <p:sp>
        <p:nvSpPr>
          <p:cNvPr id="55300" name="Slide Number Placeholder 3"/>
          <p:cNvSpPr>
            <a:spLocks noGrp="1"/>
          </p:cNvSpPr>
          <p:nvPr>
            <p:ph type="sldNum" sz="quarter" idx="5"/>
          </p:nvPr>
        </p:nvSpPr>
        <p:spPr>
          <a:noFill/>
        </p:spPr>
        <p:txBody>
          <a:bodyPr/>
          <a:lstStyle/>
          <a:p>
            <a:fld id="{373D1F36-0CF5-4F02-A4AB-8F75C71E6FDB}" type="slidenum">
              <a:rPr lang="en-US" smtClean="0"/>
              <a:pPr/>
              <a:t>25</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r>
              <a:rPr lang="en-US" smtClean="0"/>
              <a:t>The inclusion of PBT technology in CRITFC’s efforts will allow the differentiation of closely related hatchery stocks that cannot be distinguished using GSI technology.  This will allow the validation of GSI assignments and will improve stock composition estimates by identifying Snake River hatchery fish in the mid-Columbia River reporting groups (for both Chinook and steelhead).</a:t>
            </a:r>
          </a:p>
          <a:p>
            <a:endParaRPr lang="en-US" smtClean="0"/>
          </a:p>
        </p:txBody>
      </p:sp>
      <p:sp>
        <p:nvSpPr>
          <p:cNvPr id="56324" name="Slide Number Placeholder 3"/>
          <p:cNvSpPr>
            <a:spLocks noGrp="1"/>
          </p:cNvSpPr>
          <p:nvPr>
            <p:ph type="sldNum" sz="quarter" idx="5"/>
          </p:nvPr>
        </p:nvSpPr>
        <p:spPr>
          <a:noFill/>
        </p:spPr>
        <p:txBody>
          <a:bodyPr/>
          <a:lstStyle/>
          <a:p>
            <a:fld id="{D4E4F404-8C0A-4165-B5E5-711512AB7C3C}" type="slidenum">
              <a:rPr lang="en-US" smtClean="0"/>
              <a:pPr/>
              <a:t>30</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457200" indent="-457200">
              <a:buFont typeface="Wingdings" pitchFamily="2" charset="2"/>
              <a:buChar char="ü"/>
              <a:defRPr/>
            </a:pPr>
            <a:r>
              <a:rPr lang="en-US" dirty="0" smtClean="0"/>
              <a:t>This type of information is of use throughout the Columbia River basin for both hatchery steelhead and Chinook salmon (ISRB/ISAB 2009)</a:t>
            </a:r>
          </a:p>
          <a:p>
            <a:pPr marL="457200" indent="-457200">
              <a:buFont typeface="Wingdings" pitchFamily="2" charset="2"/>
              <a:buChar char="ü"/>
              <a:defRPr/>
            </a:pPr>
            <a:endParaRPr lang="en-US" dirty="0" smtClean="0"/>
          </a:p>
          <a:p>
            <a:pPr marL="457200" indent="-457200">
              <a:buFont typeface="Wingdings" pitchFamily="2" charset="2"/>
              <a:buChar char="ü"/>
              <a:defRPr/>
            </a:pPr>
            <a:r>
              <a:rPr lang="en-US" dirty="0" smtClean="0"/>
              <a:t>Particularly useful in steelhead hatchery risk assessments in the Snake River basin, where the use of inter-basin stock transfers and off-site releases are under increased scrutiny</a:t>
            </a:r>
          </a:p>
          <a:p>
            <a:pPr marL="457200" indent="-457200">
              <a:buFont typeface="Wingdings" pitchFamily="2" charset="2"/>
              <a:buChar char="ü"/>
              <a:defRPr/>
            </a:pPr>
            <a:endParaRPr lang="en-US" dirty="0" smtClean="0"/>
          </a:p>
          <a:p>
            <a:pPr marL="457200" indent="-457200">
              <a:buFont typeface="Wingdings" pitchFamily="2" charset="2"/>
              <a:buChar char="ü"/>
              <a:defRPr/>
            </a:pPr>
            <a:r>
              <a:rPr lang="en-US" dirty="0" smtClean="0"/>
              <a:t>We will demonstrate the utility of PBT technology in addressing straying issues through the genotyping of hatchery adults captured in wild spawning tributaries in the Salmon River</a:t>
            </a:r>
          </a:p>
          <a:p>
            <a:pPr>
              <a:defRPr/>
            </a:pPr>
            <a:endParaRPr lang="en-US" dirty="0"/>
          </a:p>
        </p:txBody>
      </p:sp>
      <p:sp>
        <p:nvSpPr>
          <p:cNvPr id="57348" name="Slide Number Placeholder 3"/>
          <p:cNvSpPr>
            <a:spLocks noGrp="1"/>
          </p:cNvSpPr>
          <p:nvPr>
            <p:ph type="sldNum" sz="quarter" idx="5"/>
          </p:nvPr>
        </p:nvSpPr>
        <p:spPr>
          <a:noFill/>
        </p:spPr>
        <p:txBody>
          <a:bodyPr/>
          <a:lstStyle/>
          <a:p>
            <a:fld id="{848F9E19-05A9-4470-AD56-AEC8CA10579A}" type="slidenum">
              <a:rPr lang="en-US" smtClean="0"/>
              <a:pPr/>
              <a:t>31</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r>
              <a:rPr lang="en-US" smtClean="0"/>
              <a:t>We propose in this project to demonstrate the utility and accuracy of PBT technology, in addressing the LSRCP objectives described previously, through genotyping a subset of steelhead and Chinook salmon adults recovered with CWTs from creel and check stations in Idaho (~100-500 samples annually, beginning in the fall of 2010).  We also propose to provide a thorough comparison of the relative costs associated with both the front-end costs (CWT marking versus adult broodstock genotyping) and back-end costs (removing and reading CWTs from snouts versus adult (offspring) genotyping.</a:t>
            </a:r>
          </a:p>
          <a:p>
            <a:endParaRPr lang="en-US" smtClean="0"/>
          </a:p>
        </p:txBody>
      </p:sp>
      <p:sp>
        <p:nvSpPr>
          <p:cNvPr id="58372" name="Slide Number Placeholder 3"/>
          <p:cNvSpPr>
            <a:spLocks noGrp="1"/>
          </p:cNvSpPr>
          <p:nvPr>
            <p:ph type="sldNum" sz="quarter" idx="5"/>
          </p:nvPr>
        </p:nvSpPr>
        <p:spPr>
          <a:noFill/>
        </p:spPr>
        <p:txBody>
          <a:bodyPr/>
          <a:lstStyle/>
          <a:p>
            <a:fld id="{8BE617CC-D855-46AB-A406-6B69C9D21DDE}" type="slidenum">
              <a:rPr lang="en-US" smtClean="0"/>
              <a:pPr/>
              <a:t>32</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r>
              <a:rPr lang="en-US" smtClean="0"/>
              <a:t>For over forty years, researchers and managers in the Columbia River basin have used coded-wire tags (CWTs) to monitor and assess the harvest patterns and survival rates of salmon and steelhead in the Columbia River basin  </a:t>
            </a:r>
          </a:p>
          <a:p>
            <a:endParaRPr lang="en-US" smtClean="0"/>
          </a:p>
        </p:txBody>
      </p:sp>
      <p:sp>
        <p:nvSpPr>
          <p:cNvPr id="44036" name="Slide Number Placeholder 3"/>
          <p:cNvSpPr>
            <a:spLocks noGrp="1"/>
          </p:cNvSpPr>
          <p:nvPr>
            <p:ph type="sldNum" sz="quarter" idx="5"/>
          </p:nvPr>
        </p:nvSpPr>
        <p:spPr>
          <a:noFill/>
        </p:spPr>
        <p:txBody>
          <a:bodyPr/>
          <a:lstStyle/>
          <a:p>
            <a:fld id="{5ED8CDAA-BA00-46DA-BA6C-BE054AFA4134}" type="slidenum">
              <a:rPr lang="en-US" smtClean="0"/>
              <a:pPr/>
              <a:t>3</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Ro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Ro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r>
              <a:rPr lang="en-US" smtClean="0"/>
              <a:t>The resulting small sample sizes greatly reduce manager’s statistical power to estimate stock contributions (especially from smaller mark groups)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r>
              <a:rPr lang="en-US" smtClean="0"/>
              <a:t>Parentage-based genetic tagging offered as an alternative to CWTs for the management of Pacific salmon fisheries.</a:t>
            </a:r>
          </a:p>
          <a:p>
            <a:r>
              <a:rPr lang="en-US" smtClean="0"/>
              <a:t>(Anderson and Garza 2005)-</a:t>
            </a:r>
            <a:r>
              <a:rPr lang="en-US" i="1" smtClean="0"/>
              <a:t>Theoretical Assessment</a:t>
            </a:r>
            <a:r>
              <a:rPr lang="en-US" smtClean="0"/>
              <a:t> </a:t>
            </a:r>
          </a:p>
          <a:p>
            <a:endParaRPr lang="en-US" smtClean="0"/>
          </a:p>
        </p:txBody>
      </p:sp>
      <p:sp>
        <p:nvSpPr>
          <p:cNvPr id="47108" name="Slide Number Placeholder 3"/>
          <p:cNvSpPr>
            <a:spLocks noGrp="1"/>
          </p:cNvSpPr>
          <p:nvPr>
            <p:ph type="sldNum" sz="quarter" idx="5"/>
          </p:nvPr>
        </p:nvSpPr>
        <p:spPr>
          <a:noFill/>
        </p:spPr>
        <p:txBody>
          <a:bodyPr/>
          <a:lstStyle/>
          <a:p>
            <a:fld id="{082B0F27-5720-4CA0-A6D9-5143ED94DF65}" type="slidenum">
              <a:rPr lang="en-US" smtClean="0"/>
              <a:pPr/>
              <a:t>6</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r>
              <a:rPr lang="en-US" smtClean="0"/>
              <a:t>	</a:t>
            </a:r>
          </a:p>
          <a:p>
            <a:endParaRPr lang="en-US" smtClean="0"/>
          </a:p>
        </p:txBody>
      </p:sp>
      <p:sp>
        <p:nvSpPr>
          <p:cNvPr id="48132" name="Slide Number Placeholder 3"/>
          <p:cNvSpPr>
            <a:spLocks noGrp="1"/>
          </p:cNvSpPr>
          <p:nvPr>
            <p:ph type="sldNum" sz="quarter" idx="5"/>
          </p:nvPr>
        </p:nvSpPr>
        <p:spPr>
          <a:noFill/>
        </p:spPr>
        <p:txBody>
          <a:bodyPr/>
          <a:lstStyle/>
          <a:p>
            <a:fld id="{351B62D6-EAF5-44F7-987C-00C73D27B7F0}" type="slidenum">
              <a:rPr lang="en-US" smtClean="0"/>
              <a:pPr/>
              <a:t>15</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endParaRPr lang="en-US" smtClean="0"/>
          </a:p>
        </p:txBody>
      </p:sp>
      <p:sp>
        <p:nvSpPr>
          <p:cNvPr id="49156" name="Slide Number Placeholder 3"/>
          <p:cNvSpPr>
            <a:spLocks noGrp="1"/>
          </p:cNvSpPr>
          <p:nvPr>
            <p:ph type="sldNum" sz="quarter" idx="5"/>
          </p:nvPr>
        </p:nvSpPr>
        <p:spPr>
          <a:noFill/>
        </p:spPr>
        <p:txBody>
          <a:bodyPr/>
          <a:lstStyle/>
          <a:p>
            <a:fld id="{6F58D437-357D-4A84-91D6-DD6E4E704C06}" type="slidenum">
              <a:rPr lang="en-US" smtClean="0"/>
              <a:pPr/>
              <a:t>16</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r>
              <a:rPr lang="en-US" smtClean="0"/>
              <a:t>Allows us to investigate a host of other conservation and management questions.  For example, are hatcheries selecting for younger, smaller adults?  PBT can estimate the heritability of different traits.</a:t>
            </a:r>
          </a:p>
          <a:p>
            <a:r>
              <a:rPr lang="en-US" smtClean="0"/>
              <a:t>Heritability is the proportion of phenotypic variation in a population that is attributable to genetic variation among individuals.</a:t>
            </a:r>
          </a:p>
          <a:p>
            <a:r>
              <a:rPr lang="en-US" smtClean="0"/>
              <a:t>How much of the variation in size and age of returning adults is due to underlying genetic variation among individuals and how much is due to environmental variation?</a:t>
            </a:r>
          </a:p>
        </p:txBody>
      </p:sp>
      <p:sp>
        <p:nvSpPr>
          <p:cNvPr id="50180" name="Slide Number Placeholder 3"/>
          <p:cNvSpPr>
            <a:spLocks noGrp="1"/>
          </p:cNvSpPr>
          <p:nvPr>
            <p:ph type="sldNum" sz="quarter" idx="5"/>
          </p:nvPr>
        </p:nvSpPr>
        <p:spPr>
          <a:noFill/>
        </p:spPr>
        <p:txBody>
          <a:bodyPr/>
          <a:lstStyle/>
          <a:p>
            <a:fld id="{25476ECA-35C5-4E0B-80B6-9F51635A28C9}" type="slidenum">
              <a:rPr lang="en-US" smtClean="0"/>
              <a:pPr/>
              <a:t>17</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r>
              <a:rPr lang="en-US" sz="1100" smtClean="0"/>
              <a:t>• </a:t>
            </a:r>
            <a:r>
              <a:rPr lang="en-US" smtClean="0"/>
              <a:t>The parent database can easily be integrated into the genetic stock identification (GSI) program at Bonneville Dam overseen by CRITFC at the Hagerman Fish Culture Experiment Station.  </a:t>
            </a:r>
          </a:p>
          <a:p>
            <a:r>
              <a:rPr lang="en-US" smtClean="0"/>
              <a:t>Genetic Stock Identification techniques will allow the segregation of adult wild runs by origin (major group population or finer scale), and PBT technologies will identify the stock and age of sampled hatchery fish.</a:t>
            </a:r>
          </a:p>
          <a:p>
            <a:endParaRPr lang="en-US" sz="1100" smtClean="0"/>
          </a:p>
        </p:txBody>
      </p:sp>
      <p:sp>
        <p:nvSpPr>
          <p:cNvPr id="51204" name="Slide Number Placeholder 3"/>
          <p:cNvSpPr>
            <a:spLocks noGrp="1"/>
          </p:cNvSpPr>
          <p:nvPr>
            <p:ph type="sldNum" sz="quarter" idx="5"/>
          </p:nvPr>
        </p:nvSpPr>
        <p:spPr>
          <a:noFill/>
        </p:spPr>
        <p:txBody>
          <a:bodyPr/>
          <a:lstStyle/>
          <a:p>
            <a:fld id="{01FF675A-6091-4147-B556-584A415EDC7A}" type="slidenum">
              <a:rPr lang="en-US" smtClean="0"/>
              <a:pPr/>
              <a:t>18</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6" name="Date Placeholder 29"/>
          <p:cNvSpPr>
            <a:spLocks noGrp="1"/>
          </p:cNvSpPr>
          <p:nvPr>
            <p:ph type="dt" sz="half" idx="10"/>
          </p:nvPr>
        </p:nvSpPr>
        <p:spPr/>
        <p:txBody>
          <a:bodyPr/>
          <a:lstStyle>
            <a:lvl1pPr>
              <a:defRPr/>
            </a:lvl1pPr>
          </a:lstStyle>
          <a:p>
            <a:pPr>
              <a:defRPr/>
            </a:pPr>
            <a:endParaRPr lang="en-US"/>
          </a:p>
        </p:txBody>
      </p:sp>
      <p:sp>
        <p:nvSpPr>
          <p:cNvPr id="7" name="Footer Placeholder 18"/>
          <p:cNvSpPr>
            <a:spLocks noGrp="1"/>
          </p:cNvSpPr>
          <p:nvPr>
            <p:ph type="ftr" sz="quarter" idx="11"/>
          </p:nvPr>
        </p:nvSpPr>
        <p:spPr/>
        <p:txBody>
          <a:bodyPr/>
          <a:lstStyle>
            <a:lvl1pPr>
              <a:defRPr/>
            </a:lvl1pPr>
          </a:lstStyle>
          <a:p>
            <a:pPr>
              <a:defRPr/>
            </a:pPr>
            <a:endParaRPr lang="en-US"/>
          </a:p>
        </p:txBody>
      </p:sp>
      <p:sp>
        <p:nvSpPr>
          <p:cNvPr id="8" name="Slide Number Placeholder 26"/>
          <p:cNvSpPr>
            <a:spLocks noGrp="1"/>
          </p:cNvSpPr>
          <p:nvPr>
            <p:ph type="sldNum" sz="quarter" idx="12"/>
          </p:nvPr>
        </p:nvSpPr>
        <p:spPr/>
        <p:txBody>
          <a:bodyPr/>
          <a:lstStyle>
            <a:lvl1pPr>
              <a:defRPr/>
            </a:lvl1pPr>
          </a:lstStyle>
          <a:p>
            <a:pPr>
              <a:defRPr/>
            </a:pPr>
            <a:fld id="{51F32250-FAB4-42C0-A182-DE74C202DC22}"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E3C4337B-4810-4AD2-B04A-4BD64ED6D94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F5ABAEF6-60EB-4233-A67F-B0454C12193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6759F926-C420-4A31-8266-A891B1AA02A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DF03A3FB-B8B9-4F5E-8F2A-462D8E1E771D}"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24CE07ED-AD1B-448E-B7F2-6BCD9E438A1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7DC1F8F8-293C-4E66-AF0D-FFD90752B3E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223D55E1-7F91-46BC-B367-D4481A4FC97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0A79A8E3-5724-467C-8BA5-9A3CDB2D691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156575" y="6421438"/>
            <a:ext cx="762000" cy="365125"/>
          </a:xfrm>
        </p:spPr>
        <p:txBody>
          <a:bodyPr/>
          <a:lstStyle>
            <a:lvl1pPr>
              <a:defRPr/>
            </a:lvl1pPr>
          </a:lstStyle>
          <a:p>
            <a:pPr>
              <a:defRPr/>
            </a:pPr>
            <a:fld id="{02E220F0-C50D-4DB1-976B-14AE0915993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D43FC0F-864F-4F1F-8210-A50812A1E16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1028" name="Title Placeholder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421438"/>
            <a:ext cx="2133600" cy="365125"/>
          </a:xfrm>
          <a:prstGeom prst="rect">
            <a:avLst/>
          </a:prstGeom>
        </p:spPr>
        <p:txBody>
          <a:bodyPr vert="horz" bIns="0" anchor="b"/>
          <a:lstStyle>
            <a:lvl1pPr algn="l" eaLnBrk="1" latinLnBrk="0" hangingPunct="1">
              <a:defRPr kumimoji="0" sz="1000">
                <a:solidFill>
                  <a:schemeClr val="tx2">
                    <a:shade val="50000"/>
                  </a:schemeClr>
                </a:solidFill>
                <a:latin typeface="Arial" charset="0"/>
              </a:defRPr>
            </a:lvl1pPr>
          </a:lstStyle>
          <a:p>
            <a:pPr>
              <a:defRPr/>
            </a:pPr>
            <a:endParaRPr lang="en-US"/>
          </a:p>
        </p:txBody>
      </p:sp>
      <p:sp>
        <p:nvSpPr>
          <p:cNvPr id="22" name="Footer Placeholder 21"/>
          <p:cNvSpPr>
            <a:spLocks noGrp="1"/>
          </p:cNvSpPr>
          <p:nvPr>
            <p:ph type="ftr" sz="quarter" idx="3"/>
          </p:nvPr>
        </p:nvSpPr>
        <p:spPr>
          <a:xfrm>
            <a:off x="3124200" y="6421438"/>
            <a:ext cx="2895600" cy="365125"/>
          </a:xfrm>
          <a:prstGeom prst="rect">
            <a:avLst/>
          </a:prstGeom>
        </p:spPr>
        <p:txBody>
          <a:bodyPr vert="horz" lIns="0" rIns="0" bIns="0" anchor="b"/>
          <a:lstStyle>
            <a:lvl1pPr algn="ctr" eaLnBrk="1" latinLnBrk="0" hangingPunct="1">
              <a:defRPr kumimoji="0" sz="1000">
                <a:solidFill>
                  <a:schemeClr val="tx2">
                    <a:shade val="50000"/>
                  </a:schemeClr>
                </a:solidFill>
                <a:latin typeface="Arial" charset="0"/>
              </a:defRPr>
            </a:lvl1pPr>
          </a:lstStyle>
          <a:p>
            <a:pPr>
              <a:defRPr/>
            </a:pPr>
            <a:endParaRPr lang="en-US"/>
          </a:p>
        </p:txBody>
      </p:sp>
      <p:sp>
        <p:nvSpPr>
          <p:cNvPr id="18" name="Slide Number Placeholder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latin typeface="Arial" charset="0"/>
              </a:defRPr>
            </a:lvl1pPr>
          </a:lstStyle>
          <a:p>
            <a:pPr>
              <a:defRPr/>
            </a:pPr>
            <a:fld id="{B7EDF00A-46EC-4D2E-B620-B14685AE6725}"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4223" r:id="rId1"/>
    <p:sldLayoutId id="2147484217" r:id="rId2"/>
    <p:sldLayoutId id="2147484224" r:id="rId3"/>
    <p:sldLayoutId id="2147484218" r:id="rId4"/>
    <p:sldLayoutId id="2147484225" r:id="rId5"/>
    <p:sldLayoutId id="2147484219" r:id="rId6"/>
    <p:sldLayoutId id="2147484220" r:id="rId7"/>
    <p:sldLayoutId id="2147484226" r:id="rId8"/>
    <p:sldLayoutId id="2147484227" r:id="rId9"/>
    <p:sldLayoutId id="2147484221" r:id="rId10"/>
    <p:sldLayoutId id="2147484222" r:id="rId11"/>
  </p:sldLayoutIdLst>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a:defRPr>
      </a:lvl2pPr>
      <a:lvl3pPr algn="l" rtl="0" eaLnBrk="0" fontAlgn="base" hangingPunct="0">
        <a:spcBef>
          <a:spcPct val="0"/>
        </a:spcBef>
        <a:spcAft>
          <a:spcPct val="0"/>
        </a:spcAft>
        <a:defRPr sz="4600">
          <a:solidFill>
            <a:schemeClr val="tx1"/>
          </a:solidFill>
          <a:latin typeface="Franklin Gothic Book"/>
        </a:defRPr>
      </a:lvl3pPr>
      <a:lvl4pPr algn="l" rtl="0" eaLnBrk="0" fontAlgn="base" hangingPunct="0">
        <a:spcBef>
          <a:spcPct val="0"/>
        </a:spcBef>
        <a:spcAft>
          <a:spcPct val="0"/>
        </a:spcAft>
        <a:defRPr sz="4600">
          <a:solidFill>
            <a:schemeClr val="tx1"/>
          </a:solidFill>
          <a:latin typeface="Franklin Gothic Book"/>
        </a:defRPr>
      </a:lvl4pPr>
      <a:lvl5pPr algn="l" rtl="0" eaLnBrk="0" fontAlgn="base" hangingPunct="0">
        <a:spcBef>
          <a:spcPct val="0"/>
        </a:spcBef>
        <a:spcAft>
          <a:spcPct val="0"/>
        </a:spcAft>
        <a:defRPr sz="4600">
          <a:solidFill>
            <a:schemeClr val="tx1"/>
          </a:solidFill>
          <a:latin typeface="Franklin Gothic Book"/>
        </a:defRPr>
      </a:lvl5pPr>
      <a:lvl6pPr marL="457200" algn="l" rtl="0" fontAlgn="base">
        <a:spcBef>
          <a:spcPct val="0"/>
        </a:spcBef>
        <a:spcAft>
          <a:spcPct val="0"/>
        </a:spcAft>
        <a:defRPr sz="4600">
          <a:solidFill>
            <a:schemeClr val="tx1"/>
          </a:solidFill>
          <a:latin typeface="Franklin Gothic Book"/>
        </a:defRPr>
      </a:lvl6pPr>
      <a:lvl7pPr marL="914400" algn="l" rtl="0" fontAlgn="base">
        <a:spcBef>
          <a:spcPct val="0"/>
        </a:spcBef>
        <a:spcAft>
          <a:spcPct val="0"/>
        </a:spcAft>
        <a:defRPr sz="4600">
          <a:solidFill>
            <a:schemeClr val="tx1"/>
          </a:solidFill>
          <a:latin typeface="Franklin Gothic Book"/>
        </a:defRPr>
      </a:lvl7pPr>
      <a:lvl8pPr marL="1371600" algn="l" rtl="0" fontAlgn="base">
        <a:spcBef>
          <a:spcPct val="0"/>
        </a:spcBef>
        <a:spcAft>
          <a:spcPct val="0"/>
        </a:spcAft>
        <a:defRPr sz="4600">
          <a:solidFill>
            <a:schemeClr val="tx1"/>
          </a:solidFill>
          <a:latin typeface="Franklin Gothic Book"/>
        </a:defRPr>
      </a:lvl8pPr>
      <a:lvl9pPr marL="1828800" algn="l" rtl="0" fontAlgn="base">
        <a:spcBef>
          <a:spcPct val="0"/>
        </a:spcBef>
        <a:spcAft>
          <a:spcPct val="0"/>
        </a:spcAft>
        <a:defRPr sz="4600">
          <a:solidFill>
            <a:schemeClr val="tx1"/>
          </a:solidFill>
          <a:latin typeface="Franklin Gothic Book"/>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nr2/Photo%20Library/Fin%20in%20the%20air.jpg"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hyperlink" Target="http://upload.wikimedia.org/wikipedia/commons/9/9d/Louis_John_Rhead_-_Izaak_Wolton_and_his_scholar.jp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wmf"/><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hyperlink" Target="http://rds.yahoo.com/_ylt=A0S020724MhKeigAeDijzbkF/SIG=12kh9iolg/EXP=1254765174/**http:/www.djc.com/stories/images/20030717/Dams_LowerGranite.jp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hyperlink" Target="http://www.fluidigm.com/components/comp_96.96.htm"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59.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69.png"/><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72.wmf"/></Relationships>
</file>

<file path=ppt/slides/_rels/slide33.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7.png"/><Relationship Id="rId3" Type="http://schemas.openxmlformats.org/officeDocument/2006/relationships/diagramLayout" Target="../diagrams/layout1.xml"/><Relationship Id="rId7" Type="http://schemas.openxmlformats.org/officeDocument/2006/relationships/image" Target="../media/image25.png"/><Relationship Id="rId12" Type="http://schemas.openxmlformats.org/officeDocument/2006/relationships/image" Target="../media/image76.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75.jpeg"/><Relationship Id="rId5" Type="http://schemas.openxmlformats.org/officeDocument/2006/relationships/diagramColors" Target="../diagrams/colors1.xml"/><Relationship Id="rId10" Type="http://schemas.openxmlformats.org/officeDocument/2006/relationships/image" Target="../media/image74.jpeg"/><Relationship Id="rId4" Type="http://schemas.openxmlformats.org/officeDocument/2006/relationships/diagramQuickStyle" Target="../diagrams/quickStyle1.xml"/><Relationship Id="rId9" Type="http://schemas.openxmlformats.org/officeDocument/2006/relationships/image" Target="../media/image16.jpeg"/></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4"/>
          <p:cNvSpPr>
            <a:spLocks noChangeArrowheads="1"/>
          </p:cNvSpPr>
          <p:nvPr/>
        </p:nvSpPr>
        <p:spPr bwMode="auto">
          <a:xfrm>
            <a:off x="609600" y="533400"/>
            <a:ext cx="7772400" cy="1570038"/>
          </a:xfrm>
          <a:prstGeom prst="rect">
            <a:avLst/>
          </a:prstGeom>
          <a:noFill/>
          <a:ln w="9525">
            <a:noFill/>
            <a:miter lim="800000"/>
            <a:headEnd/>
            <a:tailEnd/>
          </a:ln>
        </p:spPr>
        <p:txBody>
          <a:bodyPr anchor="ctr">
            <a:spAutoFit/>
          </a:bodyPr>
          <a:lstStyle/>
          <a:p>
            <a:pPr algn="ctr"/>
            <a:r>
              <a:rPr lang="en-US" sz="2600"/>
              <a:t>New genetic technology for the management of Columbia River salmon and steelhead</a:t>
            </a:r>
          </a:p>
          <a:p>
            <a:pPr algn="ctr"/>
            <a:endParaRPr lang="en-US" sz="2600"/>
          </a:p>
          <a:p>
            <a:pPr algn="ctr"/>
            <a:r>
              <a:rPr lang="en-US" b="1" u="sng"/>
              <a:t>Proposal 201003100: Parentage Based Tagging</a:t>
            </a:r>
            <a:endParaRPr lang="en-US" u="sng"/>
          </a:p>
        </p:txBody>
      </p:sp>
      <p:pic>
        <p:nvPicPr>
          <p:cNvPr id="7171" name="Picture 18"/>
          <p:cNvPicPr>
            <a:picLocks noChangeAspect="1" noChangeArrowheads="1"/>
          </p:cNvPicPr>
          <p:nvPr/>
        </p:nvPicPr>
        <p:blipFill>
          <a:blip r:embed="rId2"/>
          <a:srcRect l="15651" t="21445"/>
          <a:stretch>
            <a:fillRect/>
          </a:stretch>
        </p:blipFill>
        <p:spPr bwMode="auto">
          <a:xfrm>
            <a:off x="2971800" y="2322513"/>
            <a:ext cx="3276600" cy="2782887"/>
          </a:xfrm>
          <a:prstGeom prst="rect">
            <a:avLst/>
          </a:prstGeom>
          <a:noFill/>
          <a:ln w="15875" algn="ctr">
            <a:noFill/>
            <a:miter lim="800000"/>
            <a:headEnd/>
            <a:tailEnd/>
          </a:ln>
        </p:spPr>
      </p:pic>
      <p:sp>
        <p:nvSpPr>
          <p:cNvPr id="7172" name="Rectangle 14"/>
          <p:cNvSpPr>
            <a:spLocks noChangeArrowheads="1"/>
          </p:cNvSpPr>
          <p:nvPr/>
        </p:nvSpPr>
        <p:spPr bwMode="auto">
          <a:xfrm>
            <a:off x="381000" y="5135563"/>
            <a:ext cx="8382000" cy="1570037"/>
          </a:xfrm>
          <a:prstGeom prst="rect">
            <a:avLst/>
          </a:prstGeom>
          <a:noFill/>
          <a:ln w="9525">
            <a:noFill/>
            <a:miter lim="800000"/>
            <a:headEnd/>
            <a:tailEnd/>
          </a:ln>
        </p:spPr>
        <p:txBody>
          <a:bodyPr anchor="ctr">
            <a:spAutoFit/>
          </a:bodyPr>
          <a:lstStyle/>
          <a:p>
            <a:pPr algn="ctr"/>
            <a:r>
              <a:rPr lang="en-US" sz="1600" b="1"/>
              <a:t>Matthew Campbell</a:t>
            </a:r>
          </a:p>
          <a:p>
            <a:pPr algn="ctr"/>
            <a:r>
              <a:rPr lang="en-US" sz="1600" b="1"/>
              <a:t>Idaho Department of Fish and Game</a:t>
            </a:r>
          </a:p>
          <a:p>
            <a:pPr algn="ctr"/>
            <a:r>
              <a:rPr lang="en-US" sz="1600" b="1"/>
              <a:t>NPCC Council Meetings</a:t>
            </a:r>
            <a:endParaRPr lang="en-US" sz="1600"/>
          </a:p>
          <a:p>
            <a:pPr algn="ctr"/>
            <a:r>
              <a:rPr lang="en-US" sz="1600" b="1"/>
              <a:t>Hampton Inn and Suites</a:t>
            </a:r>
            <a:endParaRPr lang="en-US" sz="1600"/>
          </a:p>
          <a:p>
            <a:pPr algn="ctr"/>
            <a:r>
              <a:rPr lang="en-US" sz="1600" b="1"/>
              <a:t>495 S. Capitol Blvd.</a:t>
            </a:r>
            <a:endParaRPr lang="en-US" sz="1600"/>
          </a:p>
          <a:p>
            <a:pPr algn="ctr"/>
            <a:r>
              <a:rPr lang="en-US" sz="1600" b="1"/>
              <a:t>Wednesday, April 14, 2010</a:t>
            </a:r>
          </a:p>
        </p:txBody>
      </p:sp>
      <p:pic>
        <p:nvPicPr>
          <p:cNvPr id="7173" name="Picture 4" descr="nwlogo"/>
          <p:cNvPicPr>
            <a:picLocks noChangeAspect="1" noChangeArrowheads="1"/>
          </p:cNvPicPr>
          <p:nvPr/>
        </p:nvPicPr>
        <p:blipFill>
          <a:blip r:embed="rId3"/>
          <a:srcRect/>
          <a:stretch>
            <a:fillRect/>
          </a:stretch>
        </p:blipFill>
        <p:spPr bwMode="auto">
          <a:xfrm>
            <a:off x="7010400" y="5943600"/>
            <a:ext cx="1819275" cy="685800"/>
          </a:xfrm>
          <a:prstGeom prst="rect">
            <a:avLst/>
          </a:prstGeom>
          <a:noFill/>
          <a:ln w="9525">
            <a:noFill/>
            <a:miter lim="800000"/>
            <a:headEnd/>
            <a:tailEnd/>
          </a:ln>
        </p:spPr>
      </p:pic>
      <p:pic>
        <p:nvPicPr>
          <p:cNvPr id="7174" name="Picture 5" descr="FGSHIELD"/>
          <p:cNvPicPr>
            <a:picLocks noChangeAspect="1" noChangeArrowheads="1"/>
          </p:cNvPicPr>
          <p:nvPr/>
        </p:nvPicPr>
        <p:blipFill>
          <a:blip r:embed="rId4"/>
          <a:srcRect/>
          <a:stretch>
            <a:fillRect/>
          </a:stretch>
        </p:blipFill>
        <p:spPr bwMode="auto">
          <a:xfrm>
            <a:off x="457200" y="5562600"/>
            <a:ext cx="996950" cy="109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1"/>
          <p:cNvGrpSpPr>
            <a:grpSpLocks/>
          </p:cNvGrpSpPr>
          <p:nvPr/>
        </p:nvGrpSpPr>
        <p:grpSpPr bwMode="auto">
          <a:xfrm>
            <a:off x="228600" y="1038225"/>
            <a:ext cx="3352800" cy="5410200"/>
            <a:chOff x="5181600" y="681335"/>
            <a:chExt cx="3533775" cy="5624215"/>
          </a:xfrm>
        </p:grpSpPr>
        <p:pic>
          <p:nvPicPr>
            <p:cNvPr id="16389" name="Picture 3"/>
            <p:cNvPicPr>
              <a:picLocks noChangeAspect="1" noChangeArrowheads="1"/>
            </p:cNvPicPr>
            <p:nvPr/>
          </p:nvPicPr>
          <p:blipFill>
            <a:blip r:embed="rId2"/>
            <a:srcRect/>
            <a:stretch>
              <a:fillRect/>
            </a:stretch>
          </p:blipFill>
          <p:spPr bwMode="auto">
            <a:xfrm>
              <a:off x="5181600" y="685800"/>
              <a:ext cx="3533775" cy="5619750"/>
            </a:xfrm>
            <a:prstGeom prst="rect">
              <a:avLst/>
            </a:prstGeom>
            <a:noFill/>
            <a:ln w="12700">
              <a:solidFill>
                <a:schemeClr val="tx1"/>
              </a:solidFill>
              <a:miter lim="800000"/>
              <a:headEnd/>
              <a:tailEnd/>
            </a:ln>
          </p:spPr>
        </p:pic>
        <p:sp>
          <p:nvSpPr>
            <p:cNvPr id="16390" name="TextBox 3"/>
            <p:cNvSpPr txBox="1">
              <a:spLocks noChangeArrowheads="1"/>
            </p:cNvSpPr>
            <p:nvPr/>
          </p:nvSpPr>
          <p:spPr bwMode="auto">
            <a:xfrm>
              <a:off x="5522976" y="681335"/>
              <a:ext cx="2177263" cy="461665"/>
            </a:xfrm>
            <a:prstGeom prst="rect">
              <a:avLst/>
            </a:prstGeom>
            <a:noFill/>
            <a:ln w="12700">
              <a:noFill/>
              <a:miter lim="800000"/>
              <a:headEnd/>
              <a:tailEnd/>
            </a:ln>
          </p:spPr>
          <p:txBody>
            <a:bodyPr wrap="none">
              <a:spAutoFit/>
            </a:bodyPr>
            <a:lstStyle/>
            <a:p>
              <a:r>
                <a:rPr lang="en-US" sz="2400"/>
                <a:t>Snake River ESU</a:t>
              </a:r>
            </a:p>
          </p:txBody>
        </p:sp>
      </p:grpSp>
      <p:sp>
        <p:nvSpPr>
          <p:cNvPr id="16387" name="Rectangle 4"/>
          <p:cNvSpPr>
            <a:spLocks noChangeArrowheads="1"/>
          </p:cNvSpPr>
          <p:nvPr/>
        </p:nvSpPr>
        <p:spPr bwMode="auto">
          <a:xfrm>
            <a:off x="3657600" y="381000"/>
            <a:ext cx="5181600" cy="2308225"/>
          </a:xfrm>
          <a:prstGeom prst="rect">
            <a:avLst/>
          </a:prstGeom>
          <a:noFill/>
          <a:ln w="9525">
            <a:noFill/>
            <a:miter lim="800000"/>
            <a:headEnd/>
            <a:tailEnd/>
          </a:ln>
        </p:spPr>
        <p:txBody>
          <a:bodyPr>
            <a:spAutoFit/>
          </a:bodyPr>
          <a:lstStyle/>
          <a:p>
            <a:pPr>
              <a:buFont typeface="Arial" charset="0"/>
              <a:buChar char="•"/>
            </a:pPr>
            <a:r>
              <a:rPr lang="en-US" sz="2400" i="1" u="sng"/>
              <a:t>Any</a:t>
            </a:r>
            <a:r>
              <a:rPr lang="en-US" sz="2400"/>
              <a:t> Snake River hatchery Chinook salmon or steelhead encountered in the basin (juvenile or adult) could be sampled, genotyped and its sex, exact age, and stock of origin could be determined</a:t>
            </a:r>
          </a:p>
        </p:txBody>
      </p:sp>
      <p:pic>
        <p:nvPicPr>
          <p:cNvPr id="16388" name="Picture 11"/>
          <p:cNvPicPr>
            <a:picLocks noChangeAspect="1" noChangeArrowheads="1"/>
          </p:cNvPicPr>
          <p:nvPr/>
        </p:nvPicPr>
        <p:blipFill>
          <a:blip r:embed="rId3"/>
          <a:srcRect l="14285" t="18286" r="13333" b="11620"/>
          <a:stretch>
            <a:fillRect/>
          </a:stretch>
        </p:blipFill>
        <p:spPr bwMode="auto">
          <a:xfrm>
            <a:off x="3657600" y="3225800"/>
            <a:ext cx="5334000" cy="3228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381000" y="304800"/>
            <a:ext cx="8382000" cy="4108450"/>
          </a:xfrm>
          <a:prstGeom prst="rect">
            <a:avLst/>
          </a:prstGeom>
          <a:noFill/>
          <a:ln w="9525">
            <a:noFill/>
            <a:miter lim="800000"/>
            <a:headEnd/>
            <a:tailEnd/>
          </a:ln>
        </p:spPr>
        <p:txBody>
          <a:bodyPr>
            <a:spAutoFit/>
          </a:bodyPr>
          <a:lstStyle/>
          <a:p>
            <a:r>
              <a:rPr lang="en-US" sz="2400"/>
              <a:t>While between 500-800 coded-wire tags have been recovered annually (2005-2007), ~ten times that many (~6,000) adults have been physically examined each year (Hansen 2007) </a:t>
            </a:r>
          </a:p>
          <a:p>
            <a:endParaRPr lang="en-US" sz="2400"/>
          </a:p>
          <a:p>
            <a:r>
              <a:rPr lang="en-US" sz="2400"/>
              <a:t>Potentially, under a PBT program, the hatchery origin and brood year of a much higher number of these adults could have been determined.  This increase in sample size would have undoubtedly improved contribution estimates, especially from smaller mark groups</a:t>
            </a:r>
          </a:p>
          <a:p>
            <a:endParaRPr lang="en-US" sz="2400"/>
          </a:p>
        </p:txBody>
      </p:sp>
      <p:sp>
        <p:nvSpPr>
          <p:cNvPr id="17411" name="Text Box 3"/>
          <p:cNvSpPr txBox="1">
            <a:spLocks noChangeArrowheads="1"/>
          </p:cNvSpPr>
          <p:nvPr/>
        </p:nvSpPr>
        <p:spPr bwMode="auto">
          <a:xfrm>
            <a:off x="1295400" y="4772025"/>
            <a:ext cx="2257425" cy="769938"/>
          </a:xfrm>
          <a:prstGeom prst="rect">
            <a:avLst/>
          </a:prstGeom>
          <a:noFill/>
          <a:ln w="9525">
            <a:noFill/>
            <a:miter lim="800000"/>
            <a:headEnd/>
            <a:tailEnd/>
          </a:ln>
        </p:spPr>
        <p:txBody>
          <a:bodyPr wrap="none">
            <a:spAutoFit/>
          </a:bodyPr>
          <a:lstStyle/>
          <a:p>
            <a:r>
              <a:rPr lang="en-US" sz="4400"/>
              <a:t>500-800</a:t>
            </a:r>
          </a:p>
        </p:txBody>
      </p:sp>
      <p:sp>
        <p:nvSpPr>
          <p:cNvPr id="17412" name="Text Box 4"/>
          <p:cNvSpPr txBox="1">
            <a:spLocks noChangeArrowheads="1"/>
          </p:cNvSpPr>
          <p:nvPr/>
        </p:nvSpPr>
        <p:spPr bwMode="auto">
          <a:xfrm>
            <a:off x="4927600" y="4479925"/>
            <a:ext cx="2752725" cy="1323975"/>
          </a:xfrm>
          <a:prstGeom prst="rect">
            <a:avLst/>
          </a:prstGeom>
          <a:noFill/>
          <a:ln w="9525">
            <a:noFill/>
            <a:miter lim="800000"/>
            <a:headEnd/>
            <a:tailEnd/>
          </a:ln>
        </p:spPr>
        <p:txBody>
          <a:bodyPr wrap="none">
            <a:spAutoFit/>
          </a:bodyPr>
          <a:lstStyle/>
          <a:p>
            <a:r>
              <a:rPr lang="en-US" sz="8000"/>
              <a:t>6,000</a:t>
            </a:r>
          </a:p>
        </p:txBody>
      </p:sp>
      <p:sp>
        <p:nvSpPr>
          <p:cNvPr id="17413" name="Text Box 5"/>
          <p:cNvSpPr txBox="1">
            <a:spLocks noChangeArrowheads="1"/>
          </p:cNvSpPr>
          <p:nvPr/>
        </p:nvSpPr>
        <p:spPr bwMode="auto">
          <a:xfrm>
            <a:off x="3632200" y="4479925"/>
            <a:ext cx="777875" cy="1311275"/>
          </a:xfrm>
          <a:prstGeom prst="rect">
            <a:avLst/>
          </a:prstGeom>
          <a:noFill/>
          <a:ln w="9525">
            <a:noFill/>
            <a:miter lim="800000"/>
            <a:headEnd/>
            <a:tailEnd/>
          </a:ln>
        </p:spPr>
        <p:txBody>
          <a:bodyPr wrap="none">
            <a:spAutoFit/>
          </a:bodyPr>
          <a:lstStyle/>
          <a:p>
            <a:r>
              <a:rPr lang="en-US" sz="8000"/>
              <a:t>&lt;</a:t>
            </a:r>
          </a:p>
        </p:txBody>
      </p:sp>
      <p:pic>
        <p:nvPicPr>
          <p:cNvPr id="31750" name="Picture 6" descr="j0078785[1]"/>
          <p:cNvPicPr>
            <a:picLocks noChangeAspect="1" noChangeArrowheads="1"/>
          </p:cNvPicPr>
          <p:nvPr/>
        </p:nvPicPr>
        <p:blipFill>
          <a:blip r:embed="rId2">
            <a:duotone>
              <a:prstClr val="black"/>
              <a:schemeClr val="tx2">
                <a:tint val="45000"/>
                <a:satMod val="400000"/>
              </a:schemeClr>
            </a:duotone>
            <a:lum bright="100000"/>
          </a:blip>
          <a:srcRect l="45454"/>
          <a:stretch>
            <a:fillRect/>
          </a:stretch>
        </p:blipFill>
        <p:spPr bwMode="auto">
          <a:xfrm>
            <a:off x="7620000" y="4724400"/>
            <a:ext cx="1316038" cy="185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4"/>
          <p:cNvSpPr>
            <a:spLocks noChangeArrowheads="1"/>
          </p:cNvSpPr>
          <p:nvPr/>
        </p:nvSpPr>
        <p:spPr bwMode="auto">
          <a:xfrm>
            <a:off x="685800" y="295275"/>
            <a:ext cx="7543800" cy="6002338"/>
          </a:xfrm>
          <a:prstGeom prst="rect">
            <a:avLst/>
          </a:prstGeom>
          <a:noFill/>
          <a:ln w="9525">
            <a:noFill/>
            <a:miter lim="800000"/>
            <a:headEnd/>
            <a:tailEnd/>
          </a:ln>
        </p:spPr>
        <p:txBody>
          <a:bodyPr anchor="ctr">
            <a:spAutoFit/>
          </a:bodyPr>
          <a:lstStyle/>
          <a:p>
            <a:pPr algn="ctr"/>
            <a:r>
              <a:rPr lang="en-US" sz="2400" u="sng">
                <a:cs typeface="Times New Roman" pitchFamily="18" charset="0"/>
              </a:rPr>
              <a:t>Benefits of PBT</a:t>
            </a:r>
          </a:p>
          <a:p>
            <a:endParaRPr lang="en-US" sz="2400"/>
          </a:p>
          <a:p>
            <a:pPr>
              <a:buFont typeface="Arial" charset="0"/>
              <a:buChar char="•"/>
            </a:pPr>
            <a:r>
              <a:rPr lang="en-US" sz="2400"/>
              <a:t>Provides same information as CWTs (stock and cohort)</a:t>
            </a:r>
          </a:p>
          <a:p>
            <a:pPr>
              <a:buFont typeface="Arial" charset="0"/>
              <a:buChar char="•"/>
            </a:pPr>
            <a:endParaRPr lang="en-US" sz="2400"/>
          </a:p>
          <a:p>
            <a:pPr>
              <a:buFont typeface="Wingdings" pitchFamily="2" charset="2"/>
              <a:buChar char="ü"/>
            </a:pPr>
            <a:r>
              <a:rPr lang="en-US" sz="2400"/>
              <a:t>Run reconstruction (age, sex, stock of returning adults)</a:t>
            </a:r>
          </a:p>
          <a:p>
            <a:pPr>
              <a:buFont typeface="Wingdings" pitchFamily="2" charset="2"/>
              <a:buChar char="ü"/>
            </a:pPr>
            <a:r>
              <a:rPr lang="en-US" sz="2400"/>
              <a:t>Harvest estimates</a:t>
            </a:r>
          </a:p>
          <a:p>
            <a:pPr>
              <a:buFont typeface="Wingdings" pitchFamily="2" charset="2"/>
              <a:buChar char="ü"/>
            </a:pPr>
            <a:endParaRPr lang="en-US" sz="2400"/>
          </a:p>
          <a:p>
            <a:pPr>
              <a:buFont typeface="Arial" charset="0"/>
              <a:buChar char="•"/>
            </a:pPr>
            <a:r>
              <a:rPr lang="en-US" sz="2400"/>
              <a:t>Additionally, many issues associated with tagging studies all but go away</a:t>
            </a:r>
          </a:p>
          <a:p>
            <a:pPr>
              <a:buFont typeface="Arial" charset="0"/>
              <a:buChar char="•"/>
            </a:pPr>
            <a:endParaRPr lang="en-US" sz="2400"/>
          </a:p>
          <a:p>
            <a:pPr>
              <a:buFont typeface="Wingdings" pitchFamily="2" charset="2"/>
              <a:buChar char="ü"/>
            </a:pPr>
            <a:r>
              <a:rPr lang="en-US" sz="2400"/>
              <a:t>Representative tagging</a:t>
            </a:r>
          </a:p>
          <a:p>
            <a:pPr>
              <a:buFont typeface="Wingdings" pitchFamily="2" charset="2"/>
              <a:buChar char="ü"/>
            </a:pPr>
            <a:r>
              <a:rPr lang="en-US" sz="2400"/>
              <a:t>Tag loss</a:t>
            </a:r>
          </a:p>
          <a:p>
            <a:pPr>
              <a:buFont typeface="Wingdings" pitchFamily="2" charset="2"/>
              <a:buChar char="ü"/>
            </a:pPr>
            <a:r>
              <a:rPr lang="en-US" sz="2400"/>
              <a:t>Tag detectability</a:t>
            </a:r>
          </a:p>
          <a:p>
            <a:pPr>
              <a:buFont typeface="Wingdings" pitchFamily="2" charset="2"/>
              <a:buChar char="ü"/>
            </a:pPr>
            <a:r>
              <a:rPr lang="en-US" sz="2400"/>
              <a:t>Differential mortality</a:t>
            </a:r>
          </a:p>
        </p:txBody>
      </p:sp>
      <p:pic>
        <p:nvPicPr>
          <p:cNvPr id="18435" name="Picture 4" descr="A coded-wire tag is implanted into the snout of lake trout (Salvelinus namaycush) reared at Iron River National Fish Hatchery, WI prior to stocking for fish movement and strain evaluation studies."/>
          <p:cNvPicPr>
            <a:picLocks noChangeAspect="1" noChangeArrowheads="1"/>
          </p:cNvPicPr>
          <p:nvPr/>
        </p:nvPicPr>
        <p:blipFill>
          <a:blip r:embed="rId2"/>
          <a:srcRect/>
          <a:stretch>
            <a:fillRect/>
          </a:stretch>
        </p:blipFill>
        <p:spPr bwMode="auto">
          <a:xfrm>
            <a:off x="4876800" y="4267200"/>
            <a:ext cx="3048000" cy="216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4"/>
          <p:cNvSpPr>
            <a:spLocks noChangeArrowheads="1"/>
          </p:cNvSpPr>
          <p:nvPr/>
        </p:nvSpPr>
        <p:spPr bwMode="auto">
          <a:xfrm>
            <a:off x="685800" y="304800"/>
            <a:ext cx="7848600" cy="4894263"/>
          </a:xfrm>
          <a:prstGeom prst="rect">
            <a:avLst/>
          </a:prstGeom>
          <a:noFill/>
          <a:ln w="9525">
            <a:noFill/>
            <a:miter lim="800000"/>
            <a:headEnd/>
            <a:tailEnd/>
          </a:ln>
        </p:spPr>
        <p:txBody>
          <a:bodyPr anchor="ctr">
            <a:spAutoFit/>
          </a:bodyPr>
          <a:lstStyle/>
          <a:p>
            <a:pPr algn="ctr"/>
            <a:r>
              <a:rPr lang="en-US" sz="2400" u="sng">
                <a:cs typeface="Times New Roman" pitchFamily="18" charset="0"/>
              </a:rPr>
              <a:t>Additional benefits of PBT</a:t>
            </a:r>
          </a:p>
          <a:p>
            <a:endParaRPr lang="en-US" sz="2400"/>
          </a:p>
          <a:p>
            <a:r>
              <a:rPr lang="en-US" sz="2400"/>
              <a:t>PROS:</a:t>
            </a:r>
          </a:p>
          <a:p>
            <a:pPr algn="ctr"/>
            <a:endParaRPr lang="en-US" sz="2400" u="sng"/>
          </a:p>
          <a:p>
            <a:pPr>
              <a:buFont typeface="Arial" charset="0"/>
              <a:buChar char="•"/>
            </a:pPr>
            <a:r>
              <a:rPr lang="en-US" sz="2400"/>
              <a:t>It is a passive mark (no handling of juveniles needed)</a:t>
            </a:r>
          </a:p>
          <a:p>
            <a:pPr>
              <a:buFont typeface="Arial" charset="0"/>
              <a:buChar char="•"/>
            </a:pPr>
            <a:endParaRPr lang="en-US" sz="2400"/>
          </a:p>
          <a:p>
            <a:pPr>
              <a:buFont typeface="Arial" charset="0"/>
              <a:buChar char="•"/>
            </a:pPr>
            <a:r>
              <a:rPr lang="en-US" sz="2400"/>
              <a:t>“Tagged” fish can be non-lethally interrogated </a:t>
            </a:r>
          </a:p>
          <a:p>
            <a:pPr>
              <a:buFont typeface="Arial" charset="0"/>
              <a:buChar char="•"/>
            </a:pPr>
            <a:endParaRPr lang="en-US" sz="2400"/>
          </a:p>
          <a:p>
            <a:pPr>
              <a:buFont typeface="Wingdings" pitchFamily="2" charset="2"/>
              <a:buChar char="ü"/>
            </a:pPr>
            <a:r>
              <a:rPr lang="en-US" sz="2400"/>
              <a:t>Fin-clip</a:t>
            </a:r>
          </a:p>
          <a:p>
            <a:pPr>
              <a:buFont typeface="Wingdings" pitchFamily="2" charset="2"/>
              <a:buChar char="ü"/>
            </a:pPr>
            <a:endParaRPr lang="en-US" sz="2400"/>
          </a:p>
          <a:p>
            <a:pPr>
              <a:buFont typeface="Wingdings" pitchFamily="2" charset="2"/>
              <a:buChar char="ü"/>
            </a:pPr>
            <a:r>
              <a:rPr lang="en-US" sz="2400"/>
              <a:t>Scales</a:t>
            </a:r>
          </a:p>
          <a:p>
            <a:pPr>
              <a:buFont typeface="Wingdings" pitchFamily="2" charset="2"/>
              <a:buChar char="ü"/>
            </a:pPr>
            <a:endParaRPr lang="en-US" sz="2400"/>
          </a:p>
          <a:p>
            <a:pPr>
              <a:buFont typeface="Wingdings" pitchFamily="2" charset="2"/>
              <a:buChar char="ü"/>
            </a:pPr>
            <a:r>
              <a:rPr lang="en-US" sz="2400"/>
              <a:t>Biopsy hook</a:t>
            </a:r>
          </a:p>
        </p:txBody>
      </p:sp>
      <p:sp>
        <p:nvSpPr>
          <p:cNvPr id="19459" name="Rectangle 2"/>
          <p:cNvSpPr>
            <a:spLocks noChangeArrowheads="1"/>
          </p:cNvSpPr>
          <p:nvPr/>
        </p:nvSpPr>
        <p:spPr bwMode="auto">
          <a:xfrm>
            <a:off x="3352800" y="3810000"/>
            <a:ext cx="1828800" cy="2246313"/>
          </a:xfrm>
          <a:prstGeom prst="rect">
            <a:avLst/>
          </a:prstGeom>
          <a:noFill/>
          <a:ln w="9525">
            <a:noFill/>
            <a:miter lim="800000"/>
            <a:headEnd/>
            <a:tailEnd/>
          </a:ln>
        </p:spPr>
        <p:txBody>
          <a:bodyPr>
            <a:spAutoFit/>
          </a:bodyPr>
          <a:lstStyle/>
          <a:p>
            <a:r>
              <a:rPr lang="en-US" sz="1400" i="1"/>
              <a:t>“The hollow stainless steel tip of the hook collects a small amount of tissue as the fish strikes, and a special rasp holds the sample in place while the hook is in the water”</a:t>
            </a:r>
          </a:p>
        </p:txBody>
      </p:sp>
      <p:pic>
        <p:nvPicPr>
          <p:cNvPr id="19460" name="Picture 2"/>
          <p:cNvPicPr>
            <a:picLocks noChangeAspect="1" noChangeArrowheads="1"/>
          </p:cNvPicPr>
          <p:nvPr/>
        </p:nvPicPr>
        <p:blipFill>
          <a:blip r:embed="rId2"/>
          <a:srcRect l="33125" t="46875" r="38750" b="18750"/>
          <a:stretch>
            <a:fillRect/>
          </a:stretch>
        </p:blipFill>
        <p:spPr bwMode="auto">
          <a:xfrm>
            <a:off x="5181600" y="3810000"/>
            <a:ext cx="3505200" cy="2570163"/>
          </a:xfrm>
          <a:prstGeom prst="rect">
            <a:avLst/>
          </a:prstGeom>
          <a:noFill/>
          <a:ln w="9525">
            <a:noFill/>
            <a:miter lim="800000"/>
            <a:headEnd/>
            <a:tailEnd/>
          </a:ln>
        </p:spPr>
      </p:pic>
      <p:sp>
        <p:nvSpPr>
          <p:cNvPr id="19461" name="Rectangle 4"/>
          <p:cNvSpPr>
            <a:spLocks noChangeArrowheads="1"/>
          </p:cNvSpPr>
          <p:nvPr/>
        </p:nvSpPr>
        <p:spPr bwMode="auto">
          <a:xfrm>
            <a:off x="5943600" y="3352800"/>
            <a:ext cx="1954213" cy="369888"/>
          </a:xfrm>
          <a:prstGeom prst="rect">
            <a:avLst/>
          </a:prstGeom>
          <a:noFill/>
          <a:ln w="9525">
            <a:noFill/>
            <a:miter lim="800000"/>
            <a:headEnd/>
            <a:tailEnd/>
          </a:ln>
        </p:spPr>
        <p:txBody>
          <a:bodyPr wrap="none">
            <a:spAutoFit/>
          </a:bodyPr>
          <a:lstStyle/>
          <a:p>
            <a:r>
              <a:rPr lang="en-US" b="1" u="sng"/>
              <a:t>“Genetag hook”</a:t>
            </a:r>
            <a:endParaRPr lang="en-US" u="sng"/>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4"/>
          <p:cNvSpPr>
            <a:spLocks noChangeArrowheads="1"/>
          </p:cNvSpPr>
          <p:nvPr/>
        </p:nvSpPr>
        <p:spPr bwMode="auto">
          <a:xfrm>
            <a:off x="685800" y="228600"/>
            <a:ext cx="7848600" cy="3416300"/>
          </a:xfrm>
          <a:prstGeom prst="rect">
            <a:avLst/>
          </a:prstGeom>
          <a:noFill/>
          <a:ln w="9525">
            <a:noFill/>
            <a:miter lim="800000"/>
            <a:headEnd/>
            <a:tailEnd/>
          </a:ln>
        </p:spPr>
        <p:txBody>
          <a:bodyPr anchor="ctr">
            <a:spAutoFit/>
          </a:bodyPr>
          <a:lstStyle/>
          <a:p>
            <a:pPr algn="ctr"/>
            <a:r>
              <a:rPr lang="en-US" sz="2400" u="sng">
                <a:cs typeface="Times New Roman" pitchFamily="18" charset="0"/>
              </a:rPr>
              <a:t>Versatility of PBT</a:t>
            </a:r>
          </a:p>
          <a:p>
            <a:endParaRPr lang="en-US" sz="2400"/>
          </a:p>
          <a:p>
            <a:r>
              <a:rPr lang="en-US" sz="2400" u="sng"/>
              <a:t>PROS:</a:t>
            </a:r>
          </a:p>
          <a:p>
            <a:pPr>
              <a:buFont typeface="Arial" charset="0"/>
              <a:buChar char="•"/>
            </a:pPr>
            <a:r>
              <a:rPr lang="en-US" sz="2400"/>
              <a:t>Can potentially provide much more information than stock and cohort of origin</a:t>
            </a:r>
          </a:p>
          <a:p>
            <a:pPr>
              <a:buFont typeface="Arial" charset="0"/>
              <a:buChar char="•"/>
            </a:pPr>
            <a:endParaRPr lang="en-US" sz="2400"/>
          </a:p>
          <a:p>
            <a:pPr>
              <a:buFont typeface="Arial" charset="0"/>
              <a:buChar char="•"/>
            </a:pPr>
            <a:r>
              <a:rPr lang="en-US" sz="2400"/>
              <a:t>Can be used to address many different RM&amp;E strategies called for under NOAA’s Fisheries Federal Columbia River Power System Biological Opinion (BiOp) </a:t>
            </a:r>
          </a:p>
        </p:txBody>
      </p:sp>
      <p:pic>
        <p:nvPicPr>
          <p:cNvPr id="20483" name="Picture 5"/>
          <p:cNvPicPr>
            <a:picLocks noChangeAspect="1" noChangeArrowheads="1"/>
          </p:cNvPicPr>
          <p:nvPr/>
        </p:nvPicPr>
        <p:blipFill>
          <a:blip r:embed="rId2"/>
          <a:srcRect l="28094" t="39619" r="27142" b="22285"/>
          <a:stretch>
            <a:fillRect/>
          </a:stretch>
        </p:blipFill>
        <p:spPr bwMode="auto">
          <a:xfrm>
            <a:off x="1676400" y="3810000"/>
            <a:ext cx="5486400" cy="291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4"/>
          <p:cNvSpPr>
            <a:spLocks noChangeArrowheads="1"/>
          </p:cNvSpPr>
          <p:nvPr/>
        </p:nvSpPr>
        <p:spPr bwMode="auto">
          <a:xfrm>
            <a:off x="685800" y="228600"/>
            <a:ext cx="8001000" cy="2370138"/>
          </a:xfrm>
          <a:prstGeom prst="rect">
            <a:avLst/>
          </a:prstGeom>
          <a:noFill/>
          <a:ln w="9525">
            <a:noFill/>
            <a:miter lim="800000"/>
            <a:headEnd/>
            <a:tailEnd/>
          </a:ln>
        </p:spPr>
        <p:txBody>
          <a:bodyPr anchor="ctr">
            <a:spAutoFit/>
          </a:bodyPr>
          <a:lstStyle/>
          <a:p>
            <a:pPr algn="ctr"/>
            <a:r>
              <a:rPr lang="en-US" sz="2400" u="sng">
                <a:cs typeface="Times New Roman" pitchFamily="18" charset="0"/>
              </a:rPr>
              <a:t>Versatility of PBT</a:t>
            </a:r>
          </a:p>
          <a:p>
            <a:endParaRPr lang="en-US" sz="2400"/>
          </a:p>
          <a:p>
            <a:r>
              <a:rPr lang="en-US" sz="2400"/>
              <a:t>• </a:t>
            </a:r>
            <a:r>
              <a:rPr lang="en-US" sz="2800"/>
              <a:t>Hatchery reform</a:t>
            </a:r>
          </a:p>
          <a:p>
            <a:endParaRPr lang="en-US" sz="2400"/>
          </a:p>
          <a:p>
            <a:pPr>
              <a:buFont typeface="Wingdings" pitchFamily="2" charset="2"/>
              <a:buChar char="ü"/>
            </a:pPr>
            <a:r>
              <a:rPr lang="en-US" sz="2400"/>
              <a:t>What is the reproductive success of hatchery-origin/wild-origin spawners?</a:t>
            </a:r>
          </a:p>
        </p:txBody>
      </p:sp>
      <p:pic>
        <p:nvPicPr>
          <p:cNvPr id="21507" name="Picture 2" descr="Female Chinook salmon dressing up a redd on the South Fork Salmon River in Stolee Meadows&#10;&#10;video is available, taken by June Johnson in 2005">
            <a:hlinkClick r:id="rId3"/>
          </p:cNvPr>
          <p:cNvPicPr>
            <a:picLocks noChangeAspect="1" noChangeArrowheads="1"/>
          </p:cNvPicPr>
          <p:nvPr/>
        </p:nvPicPr>
        <p:blipFill>
          <a:blip r:embed="rId4"/>
          <a:srcRect/>
          <a:stretch>
            <a:fillRect/>
          </a:stretch>
        </p:blipFill>
        <p:spPr bwMode="auto">
          <a:xfrm>
            <a:off x="381000" y="3276600"/>
            <a:ext cx="3835400" cy="2876550"/>
          </a:xfrm>
          <a:prstGeom prst="rect">
            <a:avLst/>
          </a:prstGeom>
          <a:noFill/>
          <a:ln w="9525">
            <a:noFill/>
            <a:miter lim="800000"/>
            <a:headEnd/>
            <a:tailEnd/>
          </a:ln>
        </p:spPr>
      </p:pic>
      <p:pic>
        <p:nvPicPr>
          <p:cNvPr id="21508" name="Picture 6"/>
          <p:cNvPicPr>
            <a:picLocks noChangeAspect="1" noChangeArrowheads="1"/>
          </p:cNvPicPr>
          <p:nvPr/>
        </p:nvPicPr>
        <p:blipFill>
          <a:blip r:embed="rId5"/>
          <a:srcRect/>
          <a:stretch>
            <a:fillRect/>
          </a:stretch>
        </p:blipFill>
        <p:spPr bwMode="auto">
          <a:xfrm>
            <a:off x="4419600" y="3124200"/>
            <a:ext cx="4419600" cy="1600200"/>
          </a:xfrm>
          <a:prstGeom prst="rect">
            <a:avLst/>
          </a:prstGeom>
          <a:noFill/>
          <a:ln w="9525">
            <a:noFill/>
            <a:miter lim="800000"/>
            <a:headEnd/>
            <a:tailEnd/>
          </a:ln>
        </p:spPr>
      </p:pic>
      <p:pic>
        <p:nvPicPr>
          <p:cNvPr id="21509" name="Picture 7"/>
          <p:cNvPicPr>
            <a:picLocks noChangeAspect="1" noChangeArrowheads="1"/>
          </p:cNvPicPr>
          <p:nvPr/>
        </p:nvPicPr>
        <p:blipFill>
          <a:blip r:embed="rId6"/>
          <a:srcRect/>
          <a:stretch>
            <a:fillRect/>
          </a:stretch>
        </p:blipFill>
        <p:spPr bwMode="auto">
          <a:xfrm>
            <a:off x="4419600" y="4876800"/>
            <a:ext cx="4416425" cy="1603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4"/>
          <p:cNvSpPr>
            <a:spLocks noChangeArrowheads="1"/>
          </p:cNvSpPr>
          <p:nvPr/>
        </p:nvSpPr>
        <p:spPr bwMode="auto">
          <a:xfrm>
            <a:off x="685800" y="228600"/>
            <a:ext cx="7848600" cy="4216400"/>
          </a:xfrm>
          <a:prstGeom prst="rect">
            <a:avLst/>
          </a:prstGeom>
          <a:noFill/>
          <a:ln w="9525">
            <a:noFill/>
            <a:miter lim="800000"/>
            <a:headEnd/>
            <a:tailEnd/>
          </a:ln>
        </p:spPr>
        <p:txBody>
          <a:bodyPr anchor="ctr">
            <a:spAutoFit/>
          </a:bodyPr>
          <a:lstStyle/>
          <a:p>
            <a:pPr algn="ctr"/>
            <a:r>
              <a:rPr lang="en-US" sz="2400" u="sng">
                <a:cs typeface="Times New Roman" pitchFamily="18" charset="0"/>
              </a:rPr>
              <a:t>Versatility of PBT</a:t>
            </a:r>
          </a:p>
          <a:p>
            <a:endParaRPr lang="en-US" sz="2400"/>
          </a:p>
          <a:p>
            <a:r>
              <a:rPr lang="en-US" sz="2400"/>
              <a:t>• </a:t>
            </a:r>
            <a:r>
              <a:rPr lang="en-US" sz="2800"/>
              <a:t>Hatchery reform</a:t>
            </a:r>
          </a:p>
          <a:p>
            <a:endParaRPr lang="en-US" sz="2400"/>
          </a:p>
          <a:p>
            <a:pPr>
              <a:buFont typeface="Wingdings" pitchFamily="2" charset="2"/>
              <a:buChar char="ü"/>
            </a:pPr>
            <a:r>
              <a:rPr lang="en-US" sz="2400"/>
              <a:t>Concern that straying hatchery fish reduce the fitness of wild populations</a:t>
            </a:r>
          </a:p>
          <a:p>
            <a:pPr>
              <a:buFont typeface="Wingdings" pitchFamily="2" charset="2"/>
              <a:buChar char="ü"/>
            </a:pPr>
            <a:endParaRPr lang="en-US" sz="2400"/>
          </a:p>
          <a:p>
            <a:pPr>
              <a:buFont typeface="Wingdings" pitchFamily="2" charset="2"/>
              <a:buChar char="ü"/>
            </a:pPr>
            <a:r>
              <a:rPr lang="en-US" sz="2400"/>
              <a:t>PBT technology can identify where straying hatchery fish were released, their stock of origin, and age</a:t>
            </a:r>
          </a:p>
          <a:p>
            <a:pPr>
              <a:buFont typeface="Wingdings" pitchFamily="2" charset="2"/>
              <a:buChar char="ü"/>
            </a:pPr>
            <a:endParaRPr lang="en-US" sz="2400"/>
          </a:p>
          <a:p>
            <a:endParaRPr lang="en-US" sz="2400"/>
          </a:p>
        </p:txBody>
      </p:sp>
      <p:pic>
        <p:nvPicPr>
          <p:cNvPr id="22531" name="Picture 2" descr="jumping rainbow trout by qmnonic."/>
          <p:cNvPicPr>
            <a:picLocks noChangeArrowheads="1"/>
          </p:cNvPicPr>
          <p:nvPr/>
        </p:nvPicPr>
        <p:blipFill>
          <a:blip r:embed="rId3"/>
          <a:srcRect r="16129" b="27713"/>
          <a:stretch>
            <a:fillRect/>
          </a:stretch>
        </p:blipFill>
        <p:spPr bwMode="auto">
          <a:xfrm>
            <a:off x="685800" y="3962400"/>
            <a:ext cx="3502025" cy="2386013"/>
          </a:xfrm>
          <a:prstGeom prst="rect">
            <a:avLst/>
          </a:prstGeom>
          <a:noFill/>
          <a:ln w="9525">
            <a:noFill/>
            <a:miter lim="800000"/>
            <a:headEnd/>
            <a:tailEnd/>
          </a:ln>
        </p:spPr>
      </p:pic>
      <p:pic>
        <p:nvPicPr>
          <p:cNvPr id="22532" name="Picture 6" descr="Photo: Salmon Fry"/>
          <p:cNvPicPr>
            <a:picLocks noChangeAspect="1" noChangeArrowheads="1"/>
          </p:cNvPicPr>
          <p:nvPr/>
        </p:nvPicPr>
        <p:blipFill>
          <a:blip r:embed="rId4"/>
          <a:srcRect/>
          <a:stretch>
            <a:fillRect/>
          </a:stretch>
        </p:blipFill>
        <p:spPr bwMode="auto">
          <a:xfrm>
            <a:off x="4953000" y="3962400"/>
            <a:ext cx="3505200" cy="2382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4"/>
          <p:cNvSpPr>
            <a:spLocks noChangeArrowheads="1"/>
          </p:cNvSpPr>
          <p:nvPr/>
        </p:nvSpPr>
        <p:spPr bwMode="auto">
          <a:xfrm>
            <a:off x="685800" y="228600"/>
            <a:ext cx="7848600" cy="4524375"/>
          </a:xfrm>
          <a:prstGeom prst="rect">
            <a:avLst/>
          </a:prstGeom>
          <a:noFill/>
          <a:ln w="9525">
            <a:noFill/>
            <a:miter lim="800000"/>
            <a:headEnd/>
            <a:tailEnd/>
          </a:ln>
        </p:spPr>
        <p:txBody>
          <a:bodyPr anchor="ctr">
            <a:spAutoFit/>
          </a:bodyPr>
          <a:lstStyle/>
          <a:p>
            <a:pPr algn="ctr"/>
            <a:r>
              <a:rPr lang="en-US" sz="2400" u="sng">
                <a:cs typeface="Times New Roman" pitchFamily="18" charset="0"/>
              </a:rPr>
              <a:t>Versatility of PBT</a:t>
            </a:r>
          </a:p>
          <a:p>
            <a:endParaRPr lang="en-US" sz="2400"/>
          </a:p>
          <a:p>
            <a:r>
              <a:rPr lang="en-US" sz="2400"/>
              <a:t>• Heritability estimates </a:t>
            </a:r>
          </a:p>
          <a:p>
            <a:endParaRPr lang="en-US" sz="2400"/>
          </a:p>
          <a:p>
            <a:r>
              <a:rPr lang="en-US" sz="2400"/>
              <a:t>To what extent are physical or behavioral traits (e.g. size and age of returning adults) controlled by genetics, environment or interactions between the two?</a:t>
            </a:r>
          </a:p>
          <a:p>
            <a:endParaRPr lang="en-US" sz="2400"/>
          </a:p>
          <a:p>
            <a:pPr>
              <a:buFont typeface="Wingdings" pitchFamily="2" charset="2"/>
              <a:buChar char="ü"/>
            </a:pPr>
            <a:r>
              <a:rPr lang="en-US" sz="2400"/>
              <a:t>Concern that hatchery spawning practices may be selecting for younger age at maturity in hatchery Chinook salmon populations</a:t>
            </a:r>
          </a:p>
          <a:p>
            <a:endParaRPr lang="en-US" sz="2400"/>
          </a:p>
        </p:txBody>
      </p:sp>
      <p:pic>
        <p:nvPicPr>
          <p:cNvPr id="23555" name="Picture 2" descr="Steve with a Klamath Jack Chinook Salmon by ShastaTrout."/>
          <p:cNvPicPr>
            <a:picLocks noChangeAspect="1" noChangeArrowheads="1"/>
          </p:cNvPicPr>
          <p:nvPr/>
        </p:nvPicPr>
        <p:blipFill>
          <a:blip r:embed="rId3"/>
          <a:srcRect t="64000" r="7834" b="8800"/>
          <a:stretch>
            <a:fillRect/>
          </a:stretch>
        </p:blipFill>
        <p:spPr bwMode="auto">
          <a:xfrm>
            <a:off x="1524000" y="4572000"/>
            <a:ext cx="5827713"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4"/>
          <p:cNvSpPr>
            <a:spLocks noChangeArrowheads="1"/>
          </p:cNvSpPr>
          <p:nvPr/>
        </p:nvSpPr>
        <p:spPr bwMode="auto">
          <a:xfrm>
            <a:off x="685800" y="228600"/>
            <a:ext cx="7848600" cy="2554288"/>
          </a:xfrm>
          <a:prstGeom prst="rect">
            <a:avLst/>
          </a:prstGeom>
          <a:noFill/>
          <a:ln w="9525">
            <a:noFill/>
            <a:miter lim="800000"/>
            <a:headEnd/>
            <a:tailEnd/>
          </a:ln>
        </p:spPr>
        <p:txBody>
          <a:bodyPr anchor="ctr">
            <a:spAutoFit/>
          </a:bodyPr>
          <a:lstStyle/>
          <a:p>
            <a:pPr algn="ctr"/>
            <a:r>
              <a:rPr lang="en-US" sz="2400" u="sng">
                <a:cs typeface="Times New Roman" pitchFamily="18" charset="0"/>
              </a:rPr>
              <a:t>Versatility of PBT</a:t>
            </a:r>
          </a:p>
          <a:p>
            <a:endParaRPr lang="en-US" sz="2400"/>
          </a:p>
          <a:p>
            <a:r>
              <a:rPr lang="en-US" sz="2400"/>
              <a:t>• </a:t>
            </a:r>
            <a:r>
              <a:rPr lang="en-US" sz="2800"/>
              <a:t>PBT program can easily be integrated into existing sampling/genetic programs at Bonneville Dam and in lower Columbia fisheries (CRITFC)</a:t>
            </a:r>
          </a:p>
        </p:txBody>
      </p:sp>
      <p:pic>
        <p:nvPicPr>
          <p:cNvPr id="24579" name="Picture 2" descr="http://www.webs.uidaho.edu/aquaculture/IMG_0039.jpg"/>
          <p:cNvPicPr>
            <a:picLocks noChangeAspect="1" noChangeArrowheads="1"/>
          </p:cNvPicPr>
          <p:nvPr/>
        </p:nvPicPr>
        <p:blipFill>
          <a:blip r:embed="rId3"/>
          <a:srcRect/>
          <a:stretch>
            <a:fillRect/>
          </a:stretch>
        </p:blipFill>
        <p:spPr bwMode="auto">
          <a:xfrm>
            <a:off x="5486400" y="3124200"/>
            <a:ext cx="3314700" cy="2219325"/>
          </a:xfrm>
          <a:prstGeom prst="rect">
            <a:avLst/>
          </a:prstGeom>
          <a:noFill/>
          <a:ln w="9525">
            <a:noFill/>
            <a:miter lim="800000"/>
            <a:headEnd/>
            <a:tailEnd/>
          </a:ln>
        </p:spPr>
      </p:pic>
      <p:pic>
        <p:nvPicPr>
          <p:cNvPr id="24580" name="Picture 3"/>
          <p:cNvPicPr>
            <a:picLocks noChangeAspect="1" noChangeArrowheads="1"/>
          </p:cNvPicPr>
          <p:nvPr/>
        </p:nvPicPr>
        <p:blipFill>
          <a:blip r:embed="rId4"/>
          <a:srcRect l="20000" t="40381" r="24762" b="13905"/>
          <a:stretch>
            <a:fillRect/>
          </a:stretch>
        </p:blipFill>
        <p:spPr bwMode="auto">
          <a:xfrm>
            <a:off x="381000" y="3124200"/>
            <a:ext cx="4267200" cy="2206625"/>
          </a:xfrm>
          <a:prstGeom prst="rect">
            <a:avLst/>
          </a:prstGeom>
          <a:noFill/>
          <a:ln w="9525">
            <a:noFill/>
            <a:miter lim="800000"/>
            <a:headEnd/>
            <a:tailEnd/>
          </a:ln>
        </p:spPr>
      </p:pic>
      <p:sp>
        <p:nvSpPr>
          <p:cNvPr id="24581" name="Rectangle 4"/>
          <p:cNvSpPr>
            <a:spLocks noChangeArrowheads="1"/>
          </p:cNvSpPr>
          <p:nvPr/>
        </p:nvSpPr>
        <p:spPr bwMode="auto">
          <a:xfrm>
            <a:off x="76200" y="5334000"/>
            <a:ext cx="4800600" cy="523875"/>
          </a:xfrm>
          <a:prstGeom prst="rect">
            <a:avLst/>
          </a:prstGeom>
          <a:noFill/>
          <a:ln w="9525">
            <a:noFill/>
            <a:miter lim="800000"/>
            <a:headEnd/>
            <a:tailEnd/>
          </a:ln>
        </p:spPr>
        <p:txBody>
          <a:bodyPr>
            <a:spAutoFit/>
          </a:bodyPr>
          <a:lstStyle/>
          <a:p>
            <a:pPr algn="ctr"/>
            <a:r>
              <a:rPr lang="en-US" sz="1400"/>
              <a:t>Bonneville Chinook weekly stock composition </a:t>
            </a:r>
          </a:p>
          <a:p>
            <a:pPr algn="ctr"/>
            <a:r>
              <a:rPr lang="en-US" sz="1400"/>
              <a:t>(2004-2006)</a:t>
            </a:r>
          </a:p>
        </p:txBody>
      </p:sp>
      <p:sp>
        <p:nvSpPr>
          <p:cNvPr id="24582" name="Rectangle 7"/>
          <p:cNvSpPr>
            <a:spLocks noChangeArrowheads="1"/>
          </p:cNvSpPr>
          <p:nvPr/>
        </p:nvSpPr>
        <p:spPr bwMode="auto">
          <a:xfrm>
            <a:off x="4876800" y="5334000"/>
            <a:ext cx="4572000" cy="307975"/>
          </a:xfrm>
          <a:prstGeom prst="rect">
            <a:avLst/>
          </a:prstGeom>
          <a:noFill/>
          <a:ln w="9525">
            <a:noFill/>
            <a:miter lim="800000"/>
            <a:headEnd/>
            <a:tailEnd/>
          </a:ln>
        </p:spPr>
        <p:txBody>
          <a:bodyPr>
            <a:spAutoFit/>
          </a:bodyPr>
          <a:lstStyle/>
          <a:p>
            <a:pPr algn="ctr"/>
            <a:r>
              <a:rPr lang="en-US" sz="1400"/>
              <a:t>Collaborative Center for Applied Fish Science</a:t>
            </a:r>
          </a:p>
        </p:txBody>
      </p:sp>
      <p:pic>
        <p:nvPicPr>
          <p:cNvPr id="24583" name="Picture 5" descr="http://rds.yahoo.com/_ylt=A0S020nqjLdLiFIAI0ijzbkF/SIG=12dtdggq7/EXP=1270406762/**http%3a/www.bonniekahngallery.com/graphics/critfc_logo.jpg"/>
          <p:cNvPicPr>
            <a:picLocks noChangeAspect="1" noChangeArrowheads="1"/>
          </p:cNvPicPr>
          <p:nvPr/>
        </p:nvPicPr>
        <p:blipFill>
          <a:blip r:embed="rId5"/>
          <a:srcRect/>
          <a:stretch>
            <a:fillRect/>
          </a:stretch>
        </p:blipFill>
        <p:spPr bwMode="auto">
          <a:xfrm>
            <a:off x="5486400" y="5638800"/>
            <a:ext cx="1066800" cy="1066800"/>
          </a:xfrm>
          <a:prstGeom prst="rect">
            <a:avLst/>
          </a:prstGeom>
          <a:noFill/>
          <a:ln w="9525">
            <a:noFill/>
            <a:miter lim="800000"/>
            <a:headEnd/>
            <a:tailEnd/>
          </a:ln>
        </p:spPr>
      </p:pic>
      <p:pic>
        <p:nvPicPr>
          <p:cNvPr id="24584" name="Picture 7" descr="http://rds.yahoo.com/_ylt=A0S020yfjbdLVkgAsdKjzbkF/SIG=13a763r9g/EXP=1270406943/**http%3a/www.uihome.uidaho.edu/uihome/brg/logos/stacked_logos_jpg/ID_STACKED_process.jpg"/>
          <p:cNvPicPr>
            <a:picLocks noChangeAspect="1" noChangeArrowheads="1"/>
          </p:cNvPicPr>
          <p:nvPr/>
        </p:nvPicPr>
        <p:blipFill>
          <a:blip r:embed="rId6"/>
          <a:srcRect/>
          <a:stretch>
            <a:fillRect/>
          </a:stretch>
        </p:blipFill>
        <p:spPr bwMode="auto">
          <a:xfrm>
            <a:off x="6858000" y="5715000"/>
            <a:ext cx="1828800" cy="84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a:srcRect/>
          <a:stretch>
            <a:fillRect/>
          </a:stretch>
        </p:blipFill>
        <p:spPr bwMode="auto">
          <a:xfrm>
            <a:off x="2286000" y="1317625"/>
            <a:ext cx="6640513" cy="5540375"/>
          </a:xfrm>
          <a:prstGeom prst="rect">
            <a:avLst/>
          </a:prstGeom>
          <a:noFill/>
          <a:ln w="9525">
            <a:noFill/>
            <a:miter lim="800000"/>
            <a:headEnd/>
            <a:tailEnd/>
          </a:ln>
        </p:spPr>
      </p:pic>
      <p:pic>
        <p:nvPicPr>
          <p:cNvPr id="25603" name="Picture 6" descr="Dams_LowerGranite"/>
          <p:cNvPicPr>
            <a:picLocks noChangeAspect="1" noChangeArrowheads="1"/>
          </p:cNvPicPr>
          <p:nvPr/>
        </p:nvPicPr>
        <p:blipFill>
          <a:blip r:embed="rId4"/>
          <a:srcRect/>
          <a:stretch>
            <a:fillRect/>
          </a:stretch>
        </p:blipFill>
        <p:spPr bwMode="auto">
          <a:xfrm>
            <a:off x="838200" y="685800"/>
            <a:ext cx="3028950" cy="1912938"/>
          </a:xfrm>
          <a:prstGeom prst="rect">
            <a:avLst/>
          </a:prstGeom>
          <a:noFill/>
          <a:ln w="9525">
            <a:noFill/>
            <a:miter lim="800000"/>
            <a:headEnd/>
            <a:tailEnd/>
          </a:ln>
        </p:spPr>
      </p:pic>
      <p:sp>
        <p:nvSpPr>
          <p:cNvPr id="25604" name="Rectangle 3"/>
          <p:cNvSpPr>
            <a:spLocks noChangeArrowheads="1"/>
          </p:cNvSpPr>
          <p:nvPr/>
        </p:nvSpPr>
        <p:spPr bwMode="auto">
          <a:xfrm>
            <a:off x="0" y="2895600"/>
            <a:ext cx="2133600" cy="1631950"/>
          </a:xfrm>
          <a:prstGeom prst="rect">
            <a:avLst/>
          </a:prstGeom>
          <a:noFill/>
          <a:ln w="9525">
            <a:noFill/>
            <a:miter lim="800000"/>
            <a:headEnd/>
            <a:tailEnd/>
          </a:ln>
        </p:spPr>
        <p:txBody>
          <a:bodyPr lIns="92075" tIns="46038" rIns="92075" bIns="46038">
            <a:spAutoFit/>
          </a:bodyPr>
          <a:lstStyle/>
          <a:p>
            <a:pPr marL="457200" eaLnBrk="0" hangingPunct="0"/>
            <a:r>
              <a:rPr lang="en-US" sz="2000"/>
              <a:t>Easily integrated into IDFG’s GSI program at LGR dam </a:t>
            </a:r>
            <a:endParaRPr lang="en-US" sz="2000" b="1">
              <a:solidFill>
                <a:srgbClr val="EBFFFF"/>
              </a:solidFill>
              <a:cs typeface="Times New Roman" pitchFamily="18" charset="0"/>
            </a:endParaRPr>
          </a:p>
        </p:txBody>
      </p:sp>
      <p:sp>
        <p:nvSpPr>
          <p:cNvPr id="25605" name="Rectangle 10"/>
          <p:cNvSpPr>
            <a:spLocks noChangeArrowheads="1"/>
          </p:cNvSpPr>
          <p:nvPr/>
        </p:nvSpPr>
        <p:spPr bwMode="auto">
          <a:xfrm>
            <a:off x="4191000" y="914400"/>
            <a:ext cx="3224213" cy="369888"/>
          </a:xfrm>
          <a:prstGeom prst="rect">
            <a:avLst/>
          </a:prstGeom>
          <a:noFill/>
          <a:ln w="9525">
            <a:noFill/>
            <a:miter lim="800000"/>
            <a:headEnd/>
            <a:tailEnd/>
          </a:ln>
        </p:spPr>
        <p:txBody>
          <a:bodyPr wrap="none">
            <a:spAutoFit/>
          </a:bodyPr>
          <a:lstStyle/>
          <a:p>
            <a:r>
              <a:rPr lang="en-US" b="1" u="sng">
                <a:solidFill>
                  <a:srgbClr val="EBFFFF"/>
                </a:solidFill>
                <a:cs typeface="Times New Roman" pitchFamily="18" charset="0"/>
              </a:rPr>
              <a:t>Genetic Stock Identification</a:t>
            </a:r>
            <a:endParaRPr lang="en-US" u="sng"/>
          </a:p>
        </p:txBody>
      </p:sp>
      <p:sp>
        <p:nvSpPr>
          <p:cNvPr id="25606" name="Rectangle 7"/>
          <p:cNvSpPr>
            <a:spLocks noChangeArrowheads="1"/>
          </p:cNvSpPr>
          <p:nvPr/>
        </p:nvSpPr>
        <p:spPr bwMode="auto">
          <a:xfrm>
            <a:off x="3581400" y="87313"/>
            <a:ext cx="1941513" cy="369887"/>
          </a:xfrm>
          <a:prstGeom prst="rect">
            <a:avLst/>
          </a:prstGeom>
          <a:noFill/>
          <a:ln w="9525">
            <a:noFill/>
            <a:miter lim="800000"/>
            <a:headEnd/>
            <a:tailEnd/>
          </a:ln>
        </p:spPr>
        <p:txBody>
          <a:bodyPr wrap="none">
            <a:spAutoFit/>
          </a:bodyPr>
          <a:lstStyle/>
          <a:p>
            <a:pPr algn="ctr"/>
            <a:r>
              <a:rPr lang="en-US" u="sng">
                <a:cs typeface="Times New Roman" pitchFamily="18" charset="0"/>
              </a:rPr>
              <a:t>Versatility of PBT</a:t>
            </a:r>
          </a:p>
        </p:txBody>
      </p:sp>
      <p:pic>
        <p:nvPicPr>
          <p:cNvPr id="25607" name="Picture 5" descr="FGSHIELD"/>
          <p:cNvPicPr>
            <a:picLocks noChangeAspect="1" noChangeArrowheads="1"/>
          </p:cNvPicPr>
          <p:nvPr/>
        </p:nvPicPr>
        <p:blipFill>
          <a:blip r:embed="rId5"/>
          <a:srcRect/>
          <a:stretch>
            <a:fillRect/>
          </a:stretch>
        </p:blipFill>
        <p:spPr bwMode="auto">
          <a:xfrm>
            <a:off x="685800" y="4876800"/>
            <a:ext cx="996950" cy="109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1"/>
          <p:cNvSpPr>
            <a:spLocks noChangeArrowheads="1"/>
          </p:cNvSpPr>
          <p:nvPr/>
        </p:nvSpPr>
        <p:spPr bwMode="auto">
          <a:xfrm>
            <a:off x="914400" y="533400"/>
            <a:ext cx="7391400" cy="1570038"/>
          </a:xfrm>
          <a:prstGeom prst="rect">
            <a:avLst/>
          </a:prstGeom>
          <a:noFill/>
          <a:ln w="9525">
            <a:noFill/>
            <a:miter lim="800000"/>
            <a:headEnd/>
            <a:tailEnd/>
          </a:ln>
        </p:spPr>
        <p:txBody>
          <a:bodyPr>
            <a:spAutoFit/>
          </a:bodyPr>
          <a:lstStyle/>
          <a:p>
            <a:pPr algn="ctr"/>
            <a:r>
              <a:rPr lang="en-US" sz="2400" i="1"/>
              <a:t>“by tying a ribbon or thread to the tails of young salmon which were swimming toward salt water and catching them again when they came back to the same place upon their return from the sea”</a:t>
            </a:r>
          </a:p>
        </p:txBody>
      </p:sp>
      <p:pic>
        <p:nvPicPr>
          <p:cNvPr id="8195" name="Picture 38" descr="File:Louis John Rhead - Izaak Wolton and his scholar.jpg">
            <a:hlinkClick r:id="rId3"/>
          </p:cNvPr>
          <p:cNvPicPr>
            <a:picLocks noChangeAspect="1" noChangeArrowheads="1"/>
          </p:cNvPicPr>
          <p:nvPr/>
        </p:nvPicPr>
        <p:blipFill>
          <a:blip r:embed="rId4"/>
          <a:srcRect/>
          <a:stretch>
            <a:fillRect/>
          </a:stretch>
        </p:blipFill>
        <p:spPr bwMode="auto">
          <a:xfrm>
            <a:off x="6248400" y="2362200"/>
            <a:ext cx="2697163" cy="4343400"/>
          </a:xfrm>
          <a:prstGeom prst="rect">
            <a:avLst/>
          </a:prstGeom>
          <a:noFill/>
          <a:ln w="9525">
            <a:noFill/>
            <a:miter lim="800000"/>
            <a:headEnd/>
            <a:tailEnd/>
          </a:ln>
        </p:spPr>
      </p:pic>
      <p:grpSp>
        <p:nvGrpSpPr>
          <p:cNvPr id="8196" name="Group 26"/>
          <p:cNvGrpSpPr>
            <a:grpSpLocks/>
          </p:cNvGrpSpPr>
          <p:nvPr/>
        </p:nvGrpSpPr>
        <p:grpSpPr bwMode="auto">
          <a:xfrm>
            <a:off x="3124200" y="2667000"/>
            <a:ext cx="2438400" cy="990600"/>
            <a:chOff x="5562600" y="914400"/>
            <a:chExt cx="1976673" cy="992863"/>
          </a:xfrm>
        </p:grpSpPr>
        <p:sp>
          <p:nvSpPr>
            <p:cNvPr id="42" name="Wave 41"/>
            <p:cNvSpPr/>
            <p:nvPr/>
          </p:nvSpPr>
          <p:spPr>
            <a:xfrm rot="3600497">
              <a:off x="6858132" y="1431625"/>
              <a:ext cx="575988" cy="155715"/>
            </a:xfrm>
            <a:prstGeom prst="wave">
              <a:avLst>
                <a:gd name="adj1" fmla="val 20000"/>
                <a:gd name="adj2" fmla="val 27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233" name="Picture 2" descr="C:\Users\mcampbell\AppData\Local\Microsoft\Windows\Temporary Internet Files\Content.IE5\UCYOX3UU\MCj02335940000[1].wmf"/>
            <p:cNvPicPr>
              <a:picLocks noChangeAspect="1" noChangeArrowheads="1"/>
            </p:cNvPicPr>
            <p:nvPr/>
          </p:nvPicPr>
          <p:blipFill>
            <a:blip r:embed="rId5"/>
            <a:srcRect/>
            <a:stretch>
              <a:fillRect/>
            </a:stretch>
          </p:blipFill>
          <p:spPr bwMode="auto">
            <a:xfrm>
              <a:off x="5562600" y="914400"/>
              <a:ext cx="1976673" cy="992863"/>
            </a:xfrm>
            <a:prstGeom prst="rect">
              <a:avLst/>
            </a:prstGeom>
            <a:noFill/>
            <a:ln w="9525">
              <a:noFill/>
              <a:miter lim="800000"/>
              <a:headEnd/>
              <a:tailEnd/>
            </a:ln>
          </p:spPr>
        </p:pic>
        <p:sp>
          <p:nvSpPr>
            <p:cNvPr id="47" name="Wave 46"/>
            <p:cNvSpPr/>
            <p:nvPr/>
          </p:nvSpPr>
          <p:spPr>
            <a:xfrm rot="6039766">
              <a:off x="6834172" y="1411736"/>
              <a:ext cx="577579" cy="155715"/>
            </a:xfrm>
            <a:prstGeom prst="wave">
              <a:avLst>
                <a:gd name="adj1" fmla="val 20000"/>
                <a:gd name="adj2" fmla="val 27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Oval 47"/>
            <p:cNvSpPr/>
            <p:nvPr/>
          </p:nvSpPr>
          <p:spPr>
            <a:xfrm>
              <a:off x="7042531" y="1429925"/>
              <a:ext cx="149280" cy="7637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197" name="Group 26"/>
          <p:cNvGrpSpPr>
            <a:grpSpLocks/>
          </p:cNvGrpSpPr>
          <p:nvPr/>
        </p:nvGrpSpPr>
        <p:grpSpPr bwMode="auto">
          <a:xfrm>
            <a:off x="533400" y="4114800"/>
            <a:ext cx="1524000" cy="609600"/>
            <a:chOff x="5562600" y="914400"/>
            <a:chExt cx="1976673" cy="992863"/>
          </a:xfrm>
        </p:grpSpPr>
        <p:sp>
          <p:nvSpPr>
            <p:cNvPr id="50" name="Wave 49"/>
            <p:cNvSpPr/>
            <p:nvPr/>
          </p:nvSpPr>
          <p:spPr>
            <a:xfrm rot="3600497">
              <a:off x="6857706" y="1432133"/>
              <a:ext cx="576584" cy="156487"/>
            </a:xfrm>
            <a:prstGeom prst="wave">
              <a:avLst>
                <a:gd name="adj1" fmla="val 20000"/>
                <a:gd name="adj2" fmla="val 27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229" name="Picture 2" descr="C:\Users\mcampbell\AppData\Local\Microsoft\Windows\Temporary Internet Files\Content.IE5\UCYOX3UU\MCj02335940000[1].wmf"/>
            <p:cNvPicPr>
              <a:picLocks noChangeAspect="1" noChangeArrowheads="1"/>
            </p:cNvPicPr>
            <p:nvPr/>
          </p:nvPicPr>
          <p:blipFill>
            <a:blip r:embed="rId5"/>
            <a:srcRect/>
            <a:stretch>
              <a:fillRect/>
            </a:stretch>
          </p:blipFill>
          <p:spPr bwMode="auto">
            <a:xfrm>
              <a:off x="5562600" y="914400"/>
              <a:ext cx="1976673" cy="992863"/>
            </a:xfrm>
            <a:prstGeom prst="rect">
              <a:avLst/>
            </a:prstGeom>
            <a:noFill/>
            <a:ln w="9525">
              <a:noFill/>
              <a:miter lim="800000"/>
              <a:headEnd/>
              <a:tailEnd/>
            </a:ln>
          </p:spPr>
        </p:pic>
        <p:sp>
          <p:nvSpPr>
            <p:cNvPr id="52" name="Wave 51"/>
            <p:cNvSpPr/>
            <p:nvPr/>
          </p:nvSpPr>
          <p:spPr>
            <a:xfrm rot="6039766">
              <a:off x="6835056" y="1411449"/>
              <a:ext cx="576584" cy="156487"/>
            </a:xfrm>
            <a:prstGeom prst="wave">
              <a:avLst>
                <a:gd name="adj1" fmla="val 20000"/>
                <a:gd name="adj2" fmla="val 27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Oval 52"/>
            <p:cNvSpPr/>
            <p:nvPr/>
          </p:nvSpPr>
          <p:spPr>
            <a:xfrm>
              <a:off x="7043046" y="1428931"/>
              <a:ext cx="148250" cy="7756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198" name="Group 26"/>
          <p:cNvGrpSpPr>
            <a:grpSpLocks/>
          </p:cNvGrpSpPr>
          <p:nvPr/>
        </p:nvGrpSpPr>
        <p:grpSpPr bwMode="auto">
          <a:xfrm>
            <a:off x="1600200" y="4953000"/>
            <a:ext cx="1828800" cy="685800"/>
            <a:chOff x="5562600" y="914400"/>
            <a:chExt cx="1976673" cy="992863"/>
          </a:xfrm>
        </p:grpSpPr>
        <p:sp>
          <p:nvSpPr>
            <p:cNvPr id="55" name="Wave 54"/>
            <p:cNvSpPr/>
            <p:nvPr/>
          </p:nvSpPr>
          <p:spPr>
            <a:xfrm rot="3600497">
              <a:off x="6857614" y="1431586"/>
              <a:ext cx="579170" cy="156144"/>
            </a:xfrm>
            <a:prstGeom prst="wave">
              <a:avLst>
                <a:gd name="adj1" fmla="val 20000"/>
                <a:gd name="adj2" fmla="val 27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225" name="Picture 2" descr="C:\Users\mcampbell\AppData\Local\Microsoft\Windows\Temporary Internet Files\Content.IE5\UCYOX3UU\MCj02335940000[1].wmf"/>
            <p:cNvPicPr>
              <a:picLocks noChangeAspect="1" noChangeArrowheads="1"/>
            </p:cNvPicPr>
            <p:nvPr/>
          </p:nvPicPr>
          <p:blipFill>
            <a:blip r:embed="rId5"/>
            <a:srcRect/>
            <a:stretch>
              <a:fillRect/>
            </a:stretch>
          </p:blipFill>
          <p:spPr bwMode="auto">
            <a:xfrm>
              <a:off x="5562600" y="914400"/>
              <a:ext cx="1976673" cy="992863"/>
            </a:xfrm>
            <a:prstGeom prst="rect">
              <a:avLst/>
            </a:prstGeom>
            <a:noFill/>
            <a:ln w="9525">
              <a:noFill/>
              <a:miter lim="800000"/>
              <a:headEnd/>
              <a:tailEnd/>
            </a:ln>
          </p:spPr>
        </p:pic>
        <p:sp>
          <p:nvSpPr>
            <p:cNvPr id="57" name="Wave 56"/>
            <p:cNvSpPr/>
            <p:nvPr/>
          </p:nvSpPr>
          <p:spPr>
            <a:xfrm rot="6039766">
              <a:off x="6833592" y="1410901"/>
              <a:ext cx="579170" cy="156144"/>
            </a:xfrm>
            <a:prstGeom prst="wave">
              <a:avLst>
                <a:gd name="adj1" fmla="val 20000"/>
                <a:gd name="adj2" fmla="val 27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Oval 57"/>
            <p:cNvSpPr/>
            <p:nvPr/>
          </p:nvSpPr>
          <p:spPr>
            <a:xfrm>
              <a:off x="7041673" y="1429218"/>
              <a:ext cx="150996" cy="7814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199" name="Group 26"/>
          <p:cNvGrpSpPr>
            <a:grpSpLocks/>
          </p:cNvGrpSpPr>
          <p:nvPr/>
        </p:nvGrpSpPr>
        <p:grpSpPr bwMode="auto">
          <a:xfrm>
            <a:off x="3505200" y="4343400"/>
            <a:ext cx="1066800" cy="381000"/>
            <a:chOff x="5562600" y="914400"/>
            <a:chExt cx="1976673" cy="992863"/>
          </a:xfrm>
        </p:grpSpPr>
        <p:sp>
          <p:nvSpPr>
            <p:cNvPr id="60" name="Wave 59"/>
            <p:cNvSpPr/>
            <p:nvPr/>
          </p:nvSpPr>
          <p:spPr>
            <a:xfrm rot="3600497">
              <a:off x="6857001" y="1432168"/>
              <a:ext cx="579170" cy="155899"/>
            </a:xfrm>
            <a:prstGeom prst="wave">
              <a:avLst>
                <a:gd name="adj1" fmla="val 20000"/>
                <a:gd name="adj2" fmla="val 27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221" name="Picture 2" descr="C:\Users\mcampbell\AppData\Local\Microsoft\Windows\Temporary Internet Files\Content.IE5\UCYOX3UU\MCj02335940000[1].wmf"/>
            <p:cNvPicPr>
              <a:picLocks noChangeAspect="1" noChangeArrowheads="1"/>
            </p:cNvPicPr>
            <p:nvPr/>
          </p:nvPicPr>
          <p:blipFill>
            <a:blip r:embed="rId5"/>
            <a:srcRect/>
            <a:stretch>
              <a:fillRect/>
            </a:stretch>
          </p:blipFill>
          <p:spPr bwMode="auto">
            <a:xfrm>
              <a:off x="5562600" y="914400"/>
              <a:ext cx="1976673" cy="992863"/>
            </a:xfrm>
            <a:prstGeom prst="rect">
              <a:avLst/>
            </a:prstGeom>
            <a:noFill/>
            <a:ln w="9525">
              <a:noFill/>
              <a:miter lim="800000"/>
              <a:headEnd/>
              <a:tailEnd/>
            </a:ln>
          </p:spPr>
        </p:pic>
        <p:sp>
          <p:nvSpPr>
            <p:cNvPr id="62" name="Wave 61"/>
            <p:cNvSpPr/>
            <p:nvPr/>
          </p:nvSpPr>
          <p:spPr>
            <a:xfrm rot="6039766">
              <a:off x="6833469" y="1411485"/>
              <a:ext cx="579170" cy="155899"/>
            </a:xfrm>
            <a:prstGeom prst="wave">
              <a:avLst>
                <a:gd name="adj1" fmla="val 20000"/>
                <a:gd name="adj2" fmla="val 27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Oval 62"/>
            <p:cNvSpPr/>
            <p:nvPr/>
          </p:nvSpPr>
          <p:spPr>
            <a:xfrm>
              <a:off x="7042164" y="1431517"/>
              <a:ext cx="150014" cy="7446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200" name="Group 26"/>
          <p:cNvGrpSpPr>
            <a:grpSpLocks/>
          </p:cNvGrpSpPr>
          <p:nvPr/>
        </p:nvGrpSpPr>
        <p:grpSpPr bwMode="auto">
          <a:xfrm>
            <a:off x="762000" y="2438400"/>
            <a:ext cx="1752600" cy="762000"/>
            <a:chOff x="5562600" y="914400"/>
            <a:chExt cx="1976673" cy="992863"/>
          </a:xfrm>
        </p:grpSpPr>
        <p:sp>
          <p:nvSpPr>
            <p:cNvPr id="70" name="Wave 69"/>
            <p:cNvSpPr/>
            <p:nvPr/>
          </p:nvSpPr>
          <p:spPr>
            <a:xfrm rot="3600497">
              <a:off x="6857715" y="1431200"/>
              <a:ext cx="577102" cy="155770"/>
            </a:xfrm>
            <a:prstGeom prst="wave">
              <a:avLst>
                <a:gd name="adj1" fmla="val 20000"/>
                <a:gd name="adj2" fmla="val 27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217" name="Picture 2" descr="C:\Users\mcampbell\AppData\Local\Microsoft\Windows\Temporary Internet Files\Content.IE5\UCYOX3UU\MCj02335940000[1].wmf"/>
            <p:cNvPicPr>
              <a:picLocks noChangeAspect="1" noChangeArrowheads="1"/>
            </p:cNvPicPr>
            <p:nvPr/>
          </p:nvPicPr>
          <p:blipFill>
            <a:blip r:embed="rId5"/>
            <a:srcRect/>
            <a:stretch>
              <a:fillRect/>
            </a:stretch>
          </p:blipFill>
          <p:spPr bwMode="auto">
            <a:xfrm>
              <a:off x="5562600" y="914400"/>
              <a:ext cx="1976673" cy="992863"/>
            </a:xfrm>
            <a:prstGeom prst="rect">
              <a:avLst/>
            </a:prstGeom>
            <a:noFill/>
            <a:ln w="9525">
              <a:noFill/>
              <a:miter lim="800000"/>
              <a:headEnd/>
              <a:tailEnd/>
            </a:ln>
          </p:spPr>
        </p:pic>
        <p:sp>
          <p:nvSpPr>
            <p:cNvPr id="72" name="Wave 71"/>
            <p:cNvSpPr/>
            <p:nvPr/>
          </p:nvSpPr>
          <p:spPr>
            <a:xfrm rot="6039766">
              <a:off x="6834439" y="1410514"/>
              <a:ext cx="577102" cy="155771"/>
            </a:xfrm>
            <a:prstGeom prst="wave">
              <a:avLst>
                <a:gd name="adj1" fmla="val 20000"/>
                <a:gd name="adj2" fmla="val 27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Oval 72"/>
            <p:cNvSpPr/>
            <p:nvPr/>
          </p:nvSpPr>
          <p:spPr>
            <a:xfrm>
              <a:off x="7041524" y="1429448"/>
              <a:ext cx="150399" cy="7653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201" name="Group 26"/>
          <p:cNvGrpSpPr>
            <a:grpSpLocks/>
          </p:cNvGrpSpPr>
          <p:nvPr/>
        </p:nvGrpSpPr>
        <p:grpSpPr bwMode="auto">
          <a:xfrm>
            <a:off x="3886200" y="5334000"/>
            <a:ext cx="1752600" cy="762000"/>
            <a:chOff x="5562600" y="914400"/>
            <a:chExt cx="1976673" cy="992863"/>
          </a:xfrm>
        </p:grpSpPr>
        <p:sp>
          <p:nvSpPr>
            <p:cNvPr id="75" name="Wave 74"/>
            <p:cNvSpPr/>
            <p:nvPr/>
          </p:nvSpPr>
          <p:spPr>
            <a:xfrm rot="3600497">
              <a:off x="6857715" y="1431200"/>
              <a:ext cx="577102" cy="155770"/>
            </a:xfrm>
            <a:prstGeom prst="wave">
              <a:avLst>
                <a:gd name="adj1" fmla="val 20000"/>
                <a:gd name="adj2" fmla="val 27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213" name="Picture 2" descr="C:\Users\mcampbell\AppData\Local\Microsoft\Windows\Temporary Internet Files\Content.IE5\UCYOX3UU\MCj02335940000[1].wmf"/>
            <p:cNvPicPr>
              <a:picLocks noChangeAspect="1" noChangeArrowheads="1"/>
            </p:cNvPicPr>
            <p:nvPr/>
          </p:nvPicPr>
          <p:blipFill>
            <a:blip r:embed="rId5"/>
            <a:srcRect/>
            <a:stretch>
              <a:fillRect/>
            </a:stretch>
          </p:blipFill>
          <p:spPr bwMode="auto">
            <a:xfrm>
              <a:off x="5562600" y="914400"/>
              <a:ext cx="1976673" cy="992863"/>
            </a:xfrm>
            <a:prstGeom prst="rect">
              <a:avLst/>
            </a:prstGeom>
            <a:noFill/>
            <a:ln w="9525">
              <a:noFill/>
              <a:miter lim="800000"/>
              <a:headEnd/>
              <a:tailEnd/>
            </a:ln>
          </p:spPr>
        </p:pic>
        <p:sp>
          <p:nvSpPr>
            <p:cNvPr id="77" name="Wave 76"/>
            <p:cNvSpPr/>
            <p:nvPr/>
          </p:nvSpPr>
          <p:spPr>
            <a:xfrm rot="6039766">
              <a:off x="6834439" y="1410514"/>
              <a:ext cx="577102" cy="155771"/>
            </a:xfrm>
            <a:prstGeom prst="wave">
              <a:avLst>
                <a:gd name="adj1" fmla="val 20000"/>
                <a:gd name="adj2" fmla="val 27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 name="Oval 77"/>
            <p:cNvSpPr/>
            <p:nvPr/>
          </p:nvSpPr>
          <p:spPr>
            <a:xfrm>
              <a:off x="7041524" y="1429448"/>
              <a:ext cx="150399" cy="7653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202" name="Group 26"/>
          <p:cNvGrpSpPr>
            <a:grpSpLocks/>
          </p:cNvGrpSpPr>
          <p:nvPr/>
        </p:nvGrpSpPr>
        <p:grpSpPr bwMode="auto">
          <a:xfrm>
            <a:off x="4419600" y="3962400"/>
            <a:ext cx="1066800" cy="381000"/>
            <a:chOff x="5562600" y="914400"/>
            <a:chExt cx="1976673" cy="992863"/>
          </a:xfrm>
        </p:grpSpPr>
        <p:sp>
          <p:nvSpPr>
            <p:cNvPr id="80" name="Wave 79"/>
            <p:cNvSpPr/>
            <p:nvPr/>
          </p:nvSpPr>
          <p:spPr>
            <a:xfrm rot="3600497">
              <a:off x="6857001" y="1432168"/>
              <a:ext cx="579170" cy="155899"/>
            </a:xfrm>
            <a:prstGeom prst="wave">
              <a:avLst>
                <a:gd name="adj1" fmla="val 20000"/>
                <a:gd name="adj2" fmla="val 27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209" name="Picture 2" descr="C:\Users\mcampbell\AppData\Local\Microsoft\Windows\Temporary Internet Files\Content.IE5\UCYOX3UU\MCj02335940000[1].wmf"/>
            <p:cNvPicPr>
              <a:picLocks noChangeAspect="1" noChangeArrowheads="1"/>
            </p:cNvPicPr>
            <p:nvPr/>
          </p:nvPicPr>
          <p:blipFill>
            <a:blip r:embed="rId5"/>
            <a:srcRect/>
            <a:stretch>
              <a:fillRect/>
            </a:stretch>
          </p:blipFill>
          <p:spPr bwMode="auto">
            <a:xfrm>
              <a:off x="5562600" y="914400"/>
              <a:ext cx="1976673" cy="992863"/>
            </a:xfrm>
            <a:prstGeom prst="rect">
              <a:avLst/>
            </a:prstGeom>
            <a:noFill/>
            <a:ln w="9525">
              <a:noFill/>
              <a:miter lim="800000"/>
              <a:headEnd/>
              <a:tailEnd/>
            </a:ln>
          </p:spPr>
        </p:pic>
        <p:sp>
          <p:nvSpPr>
            <p:cNvPr id="82" name="Wave 81"/>
            <p:cNvSpPr/>
            <p:nvPr/>
          </p:nvSpPr>
          <p:spPr>
            <a:xfrm rot="6039766">
              <a:off x="6833469" y="1411485"/>
              <a:ext cx="579170" cy="155899"/>
            </a:xfrm>
            <a:prstGeom prst="wave">
              <a:avLst>
                <a:gd name="adj1" fmla="val 20000"/>
                <a:gd name="adj2" fmla="val 27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 name="Oval 82"/>
            <p:cNvSpPr/>
            <p:nvPr/>
          </p:nvSpPr>
          <p:spPr>
            <a:xfrm>
              <a:off x="7042164" y="1431517"/>
              <a:ext cx="150014" cy="7446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203" name="Group 26"/>
          <p:cNvGrpSpPr>
            <a:grpSpLocks/>
          </p:cNvGrpSpPr>
          <p:nvPr/>
        </p:nvGrpSpPr>
        <p:grpSpPr bwMode="auto">
          <a:xfrm>
            <a:off x="304800" y="5638800"/>
            <a:ext cx="2438400" cy="990600"/>
            <a:chOff x="5562600" y="914400"/>
            <a:chExt cx="1976673" cy="992863"/>
          </a:xfrm>
        </p:grpSpPr>
        <p:sp>
          <p:nvSpPr>
            <p:cNvPr id="85" name="Wave 84"/>
            <p:cNvSpPr/>
            <p:nvPr/>
          </p:nvSpPr>
          <p:spPr>
            <a:xfrm rot="3600497">
              <a:off x="6858132" y="1431625"/>
              <a:ext cx="575988" cy="155715"/>
            </a:xfrm>
            <a:prstGeom prst="wave">
              <a:avLst>
                <a:gd name="adj1" fmla="val 20000"/>
                <a:gd name="adj2" fmla="val 27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205" name="Picture 2" descr="C:\Users\mcampbell\AppData\Local\Microsoft\Windows\Temporary Internet Files\Content.IE5\UCYOX3UU\MCj02335940000[1].wmf"/>
            <p:cNvPicPr>
              <a:picLocks noChangeAspect="1" noChangeArrowheads="1"/>
            </p:cNvPicPr>
            <p:nvPr/>
          </p:nvPicPr>
          <p:blipFill>
            <a:blip r:embed="rId5"/>
            <a:srcRect/>
            <a:stretch>
              <a:fillRect/>
            </a:stretch>
          </p:blipFill>
          <p:spPr bwMode="auto">
            <a:xfrm>
              <a:off x="5562600" y="914400"/>
              <a:ext cx="1976673" cy="992863"/>
            </a:xfrm>
            <a:prstGeom prst="rect">
              <a:avLst/>
            </a:prstGeom>
            <a:noFill/>
            <a:ln w="9525">
              <a:noFill/>
              <a:miter lim="800000"/>
              <a:headEnd/>
              <a:tailEnd/>
            </a:ln>
          </p:spPr>
        </p:pic>
        <p:sp>
          <p:nvSpPr>
            <p:cNvPr id="87" name="Wave 86"/>
            <p:cNvSpPr/>
            <p:nvPr/>
          </p:nvSpPr>
          <p:spPr>
            <a:xfrm rot="6039766">
              <a:off x="6834172" y="1411736"/>
              <a:ext cx="577579" cy="155715"/>
            </a:xfrm>
            <a:prstGeom prst="wave">
              <a:avLst>
                <a:gd name="adj1" fmla="val 20000"/>
                <a:gd name="adj2" fmla="val 27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 name="Oval 87"/>
            <p:cNvSpPr/>
            <p:nvPr/>
          </p:nvSpPr>
          <p:spPr>
            <a:xfrm>
              <a:off x="7042531" y="1429925"/>
              <a:ext cx="149280" cy="7637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4"/>
          <p:cNvSpPr>
            <a:spLocks noChangeArrowheads="1"/>
          </p:cNvSpPr>
          <p:nvPr/>
        </p:nvSpPr>
        <p:spPr bwMode="auto">
          <a:xfrm>
            <a:off x="685800" y="228600"/>
            <a:ext cx="7848600" cy="3046413"/>
          </a:xfrm>
          <a:prstGeom prst="rect">
            <a:avLst/>
          </a:prstGeom>
          <a:noFill/>
          <a:ln w="9525">
            <a:noFill/>
            <a:miter lim="800000"/>
            <a:headEnd/>
            <a:tailEnd/>
          </a:ln>
        </p:spPr>
        <p:txBody>
          <a:bodyPr anchor="ctr">
            <a:spAutoFit/>
          </a:bodyPr>
          <a:lstStyle/>
          <a:p>
            <a:pPr algn="ctr"/>
            <a:r>
              <a:rPr lang="en-US" sz="2400" u="sng">
                <a:cs typeface="Times New Roman" pitchFamily="18" charset="0"/>
              </a:rPr>
              <a:t>Versatility of PBT</a:t>
            </a:r>
          </a:p>
          <a:p>
            <a:endParaRPr lang="en-US" sz="2400"/>
          </a:p>
          <a:p>
            <a:r>
              <a:rPr lang="en-US" sz="2400"/>
              <a:t>• This could provide unprecedented genetic tools for managing wild and hatchery stocks in the basin. Genetic Stock Identification techniques will allow the segregation of adult wild runs by origin (major group population or finer scale), and PBT technologies could identify the stock and age of sampled hatchery fish</a:t>
            </a:r>
          </a:p>
        </p:txBody>
      </p:sp>
      <p:pic>
        <p:nvPicPr>
          <p:cNvPr id="26627" name="Picture 2" descr="http://rds.yahoo.com/_ylt=A0S020tPkLdLl0QA5rGjzbkF/SIG=12dk79dsi/EXP=1270407631/**http%3a/www.bpa.gov/Power/pl/columbia/gallery/bonnwest.jpg"/>
          <p:cNvPicPr>
            <a:picLocks noChangeAspect="1" noChangeArrowheads="1"/>
          </p:cNvPicPr>
          <p:nvPr/>
        </p:nvPicPr>
        <p:blipFill>
          <a:blip r:embed="rId3"/>
          <a:srcRect/>
          <a:stretch>
            <a:fillRect/>
          </a:stretch>
        </p:blipFill>
        <p:spPr bwMode="auto">
          <a:xfrm>
            <a:off x="587375" y="3733800"/>
            <a:ext cx="3527425" cy="2359025"/>
          </a:xfrm>
          <a:prstGeom prst="rect">
            <a:avLst/>
          </a:prstGeom>
          <a:noFill/>
          <a:ln w="9525">
            <a:noFill/>
            <a:miter lim="800000"/>
            <a:headEnd/>
            <a:tailEnd/>
          </a:ln>
        </p:spPr>
      </p:pic>
      <p:pic>
        <p:nvPicPr>
          <p:cNvPr id="26628" name="Picture 2" descr="View Image">
            <a:hlinkClick r:id="rId4"/>
          </p:cNvPr>
          <p:cNvPicPr>
            <a:picLocks noChangeArrowheads="1"/>
          </p:cNvPicPr>
          <p:nvPr/>
        </p:nvPicPr>
        <p:blipFill>
          <a:blip r:embed="rId5"/>
          <a:srcRect/>
          <a:stretch>
            <a:fillRect/>
          </a:stretch>
        </p:blipFill>
        <p:spPr bwMode="auto">
          <a:xfrm>
            <a:off x="5005388" y="3733800"/>
            <a:ext cx="3529012" cy="2359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ChangeArrowheads="1"/>
          </p:cNvSpPr>
          <p:nvPr/>
        </p:nvSpPr>
        <p:spPr bwMode="auto">
          <a:xfrm>
            <a:off x="533400" y="533400"/>
            <a:ext cx="8305800" cy="4062413"/>
          </a:xfrm>
          <a:prstGeom prst="rect">
            <a:avLst/>
          </a:prstGeom>
          <a:noFill/>
          <a:ln w="9525">
            <a:noFill/>
            <a:miter lim="800000"/>
            <a:headEnd/>
            <a:tailEnd/>
          </a:ln>
        </p:spPr>
        <p:txBody>
          <a:bodyPr tIns="0" bIns="0" anchor="ctr">
            <a:spAutoFit/>
          </a:bodyPr>
          <a:lstStyle/>
          <a:p>
            <a:r>
              <a:rPr lang="en-US" sz="2400"/>
              <a:t>PBT sounds great!!!....</a:t>
            </a:r>
          </a:p>
          <a:p>
            <a:endParaRPr lang="en-US" sz="2400"/>
          </a:p>
          <a:p>
            <a:r>
              <a:rPr lang="en-US" sz="2400"/>
              <a:t>However, it has been largely theoretical up to this point…</a:t>
            </a:r>
          </a:p>
          <a:p>
            <a:pPr>
              <a:buFont typeface="Arial" charset="0"/>
              <a:buChar char="•"/>
            </a:pPr>
            <a:endParaRPr lang="en-US" sz="2400"/>
          </a:p>
          <a:p>
            <a:pPr>
              <a:buFont typeface="Arial" charset="0"/>
              <a:buChar char="•"/>
            </a:pPr>
            <a:endParaRPr lang="en-US" sz="2400"/>
          </a:p>
          <a:p>
            <a:pPr>
              <a:buFont typeface="Arial" charset="0"/>
              <a:buChar char="•"/>
            </a:pPr>
            <a:r>
              <a:rPr lang="en-US" sz="2400"/>
              <a:t>Needs to be empirically tested and validated on a large scale  </a:t>
            </a:r>
          </a:p>
          <a:p>
            <a:pPr>
              <a:buFont typeface="Arial" charset="0"/>
              <a:buChar char="•"/>
            </a:pPr>
            <a:endParaRPr lang="en-US" sz="2400"/>
          </a:p>
          <a:p>
            <a:pPr>
              <a:buFont typeface="Arial" charset="0"/>
              <a:buChar char="•"/>
            </a:pPr>
            <a:r>
              <a:rPr lang="en-US" sz="2400"/>
              <a:t>In addition, a thorough evaluation of the relative costs of implementing PBT and the sampling necessary to provide equivalent tag recovery data is also needed</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srcRect l="32809" t="22269" r="27185" b="11720"/>
          <a:stretch>
            <a:fillRect/>
          </a:stretch>
        </p:blipFill>
        <p:spPr bwMode="auto">
          <a:xfrm>
            <a:off x="673100" y="1752600"/>
            <a:ext cx="3289300" cy="434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675" name="Text Box 5"/>
          <p:cNvSpPr txBox="1">
            <a:spLocks noChangeArrowheads="1"/>
          </p:cNvSpPr>
          <p:nvPr/>
        </p:nvSpPr>
        <p:spPr bwMode="auto">
          <a:xfrm>
            <a:off x="685800" y="231775"/>
            <a:ext cx="8153400" cy="1200150"/>
          </a:xfrm>
          <a:prstGeom prst="rect">
            <a:avLst/>
          </a:prstGeom>
          <a:noFill/>
          <a:ln w="9525">
            <a:noFill/>
            <a:miter lim="800000"/>
            <a:headEnd/>
            <a:tailEnd/>
          </a:ln>
        </p:spPr>
        <p:txBody>
          <a:bodyPr>
            <a:spAutoFit/>
          </a:bodyPr>
          <a:lstStyle/>
          <a:p>
            <a:r>
              <a:rPr lang="en-US" sz="2400"/>
              <a:t>These types of evaluations have been directly called for by both the Pacific Salmon Commission and the Independent Scientific Review Panel and Advisory Boards</a:t>
            </a:r>
          </a:p>
        </p:txBody>
      </p:sp>
      <p:pic>
        <p:nvPicPr>
          <p:cNvPr id="67586" name="Picture 2"/>
          <p:cNvPicPr preferRelativeResize="0">
            <a:picLocks noChangeArrowheads="1"/>
          </p:cNvPicPr>
          <p:nvPr/>
        </p:nvPicPr>
        <p:blipFill>
          <a:blip r:embed="rId3"/>
          <a:srcRect l="32381" t="23333" r="31429" b="5048"/>
          <a:stretch>
            <a:fillRect/>
          </a:stretch>
        </p:blipFill>
        <p:spPr bwMode="auto">
          <a:xfrm>
            <a:off x="5090160" y="1752600"/>
            <a:ext cx="3291840" cy="434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533400" y="533400"/>
            <a:ext cx="8305800" cy="738188"/>
          </a:xfrm>
          <a:prstGeom prst="rect">
            <a:avLst/>
          </a:prstGeom>
          <a:noFill/>
          <a:ln w="9525">
            <a:noFill/>
            <a:miter lim="800000"/>
            <a:headEnd/>
            <a:tailEnd/>
          </a:ln>
        </p:spPr>
        <p:txBody>
          <a:bodyPr tIns="0" bIns="0" anchor="ctr">
            <a:spAutoFit/>
          </a:bodyPr>
          <a:lstStyle/>
          <a:p>
            <a:r>
              <a:rPr lang="en-US" sz="2400"/>
              <a:t>Snake River Chinook and Steelhead Parentage Based Tagging-Proposal #201003100</a:t>
            </a:r>
          </a:p>
        </p:txBody>
      </p:sp>
      <p:pic>
        <p:nvPicPr>
          <p:cNvPr id="29699" name="Picture 4"/>
          <p:cNvPicPr>
            <a:picLocks noChangeAspect="1" noChangeArrowheads="1"/>
          </p:cNvPicPr>
          <p:nvPr/>
        </p:nvPicPr>
        <p:blipFill>
          <a:blip r:embed="rId2"/>
          <a:srcRect l="11429" t="12953" r="32857" b="58858"/>
          <a:stretch>
            <a:fillRect/>
          </a:stretch>
        </p:blipFill>
        <p:spPr bwMode="auto">
          <a:xfrm>
            <a:off x="106363" y="1447800"/>
            <a:ext cx="8915400" cy="2819400"/>
          </a:xfrm>
          <a:prstGeom prst="rect">
            <a:avLst/>
          </a:prstGeom>
          <a:noFill/>
          <a:ln w="9525">
            <a:noFill/>
            <a:miter lim="800000"/>
            <a:headEnd/>
            <a:tailEnd/>
          </a:ln>
        </p:spPr>
      </p:pic>
      <p:sp>
        <p:nvSpPr>
          <p:cNvPr id="29700" name="Rectangle 4"/>
          <p:cNvSpPr>
            <a:spLocks noChangeArrowheads="1"/>
          </p:cNvSpPr>
          <p:nvPr/>
        </p:nvSpPr>
        <p:spPr bwMode="auto">
          <a:xfrm>
            <a:off x="533400" y="4367213"/>
            <a:ext cx="8305800" cy="738187"/>
          </a:xfrm>
          <a:prstGeom prst="rect">
            <a:avLst/>
          </a:prstGeom>
          <a:noFill/>
          <a:ln w="9525">
            <a:noFill/>
            <a:miter lim="800000"/>
            <a:headEnd/>
            <a:tailEnd/>
          </a:ln>
        </p:spPr>
        <p:txBody>
          <a:bodyPr tIns="0" bIns="0" anchor="ctr">
            <a:spAutoFit/>
          </a:bodyPr>
          <a:lstStyle/>
          <a:p>
            <a:r>
              <a:rPr lang="en-US" sz="2400"/>
              <a:t>Perfect timing to conduct a large-scale test of this technology in the basin….</a:t>
            </a:r>
          </a:p>
        </p:txBody>
      </p:sp>
      <p:pic>
        <p:nvPicPr>
          <p:cNvPr id="29701" name="Picture 8" descr="C:\Users\mcampbell\Pictures\Microsoft Clip Organizer\j0293446.wmf"/>
          <p:cNvPicPr>
            <a:picLocks noChangeAspect="1" noChangeArrowheads="1"/>
          </p:cNvPicPr>
          <p:nvPr/>
        </p:nvPicPr>
        <p:blipFill>
          <a:blip r:embed="rId3"/>
          <a:srcRect/>
          <a:stretch>
            <a:fillRect/>
          </a:stretch>
        </p:blipFill>
        <p:spPr bwMode="auto">
          <a:xfrm>
            <a:off x="5181600" y="4800600"/>
            <a:ext cx="1614488" cy="1819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ChangeArrowheads="1"/>
          </p:cNvSpPr>
          <p:nvPr/>
        </p:nvSpPr>
        <p:spPr bwMode="auto">
          <a:xfrm>
            <a:off x="533400" y="381000"/>
            <a:ext cx="8305800" cy="1631950"/>
          </a:xfrm>
          <a:prstGeom prst="rect">
            <a:avLst/>
          </a:prstGeom>
          <a:noFill/>
          <a:ln w="9525">
            <a:noFill/>
            <a:miter lim="800000"/>
            <a:headEnd/>
            <a:tailEnd/>
          </a:ln>
        </p:spPr>
        <p:txBody>
          <a:bodyPr tIns="0" bIns="0" anchor="ctr">
            <a:spAutoFit/>
          </a:bodyPr>
          <a:lstStyle/>
          <a:p>
            <a:pPr>
              <a:buFont typeface="Wingdings" pitchFamily="2" charset="2"/>
              <a:buNone/>
            </a:pPr>
            <a:r>
              <a:rPr lang="en-US" sz="2200" u="sng"/>
              <a:t>Support from hatchery managers (ID, WA, OR):</a:t>
            </a:r>
          </a:p>
          <a:p>
            <a:pPr>
              <a:buFont typeface="Wingdings" pitchFamily="2" charset="2"/>
              <a:buNone/>
            </a:pPr>
            <a:endParaRPr lang="en-US" sz="2400"/>
          </a:p>
          <a:p>
            <a:pPr>
              <a:buFont typeface="Arial" charset="0"/>
              <a:buChar char="•"/>
            </a:pPr>
            <a:r>
              <a:rPr lang="en-US" sz="2000"/>
              <a:t>Sampled hatchery broodstock from all Snake River hatcheries (8 hatcheries, &gt;30,000 samples in 2008 and 2009.  </a:t>
            </a:r>
          </a:p>
          <a:p>
            <a:r>
              <a:rPr lang="en-US" sz="2000"/>
              <a:t>(Both species-steelhead and spring/summer Chinook salmon)</a:t>
            </a:r>
          </a:p>
        </p:txBody>
      </p:sp>
      <p:pic>
        <p:nvPicPr>
          <p:cNvPr id="30723" name="Picture 2" descr="A:\MVC-002F.JPG"/>
          <p:cNvPicPr>
            <a:picLocks noChangeAspect="1" noChangeArrowheads="1"/>
          </p:cNvPicPr>
          <p:nvPr/>
        </p:nvPicPr>
        <p:blipFill>
          <a:blip r:embed="rId3">
            <a:lum bright="10000" contrast="62000"/>
          </a:blip>
          <a:srcRect/>
          <a:stretch>
            <a:fillRect/>
          </a:stretch>
        </p:blipFill>
        <p:spPr bwMode="auto">
          <a:xfrm>
            <a:off x="1066800" y="5838825"/>
            <a:ext cx="1905000" cy="963613"/>
          </a:xfrm>
          <a:prstGeom prst="rect">
            <a:avLst/>
          </a:prstGeom>
          <a:noFill/>
          <a:ln w="9525">
            <a:noFill/>
            <a:miter lim="800000"/>
            <a:headEnd/>
            <a:tailEnd/>
          </a:ln>
        </p:spPr>
      </p:pic>
      <p:pic>
        <p:nvPicPr>
          <p:cNvPr id="30724" name="Picture 2" descr="K:\Hatcheries\Rapid River 2009\DSCF2731.JPG"/>
          <p:cNvPicPr>
            <a:picLocks noChangeAspect="1" noChangeArrowheads="1"/>
          </p:cNvPicPr>
          <p:nvPr/>
        </p:nvPicPr>
        <p:blipFill>
          <a:blip r:embed="rId4">
            <a:lum bright="12000"/>
          </a:blip>
          <a:srcRect/>
          <a:stretch>
            <a:fillRect/>
          </a:stretch>
        </p:blipFill>
        <p:spPr bwMode="auto">
          <a:xfrm>
            <a:off x="5410200" y="2362200"/>
            <a:ext cx="2571750" cy="3429000"/>
          </a:xfrm>
          <a:prstGeom prst="rect">
            <a:avLst/>
          </a:prstGeom>
          <a:noFill/>
          <a:ln w="9525">
            <a:noFill/>
            <a:miter lim="800000"/>
            <a:headEnd/>
            <a:tailEnd/>
          </a:ln>
        </p:spPr>
      </p:pic>
      <p:pic>
        <p:nvPicPr>
          <p:cNvPr id="30725" name="Picture 10" descr="DSCF2688.JPG"/>
          <p:cNvPicPr>
            <a:picLocks noChangeAspect="1"/>
          </p:cNvPicPr>
          <p:nvPr/>
        </p:nvPicPr>
        <p:blipFill>
          <a:blip r:embed="rId5"/>
          <a:srcRect/>
          <a:stretch>
            <a:fillRect/>
          </a:stretch>
        </p:blipFill>
        <p:spPr bwMode="auto">
          <a:xfrm>
            <a:off x="381000" y="2465388"/>
            <a:ext cx="4394200" cy="3295650"/>
          </a:xfrm>
          <a:prstGeom prst="rect">
            <a:avLst/>
          </a:prstGeom>
          <a:noFill/>
          <a:ln w="9525">
            <a:noFill/>
            <a:miter lim="800000"/>
            <a:headEnd/>
            <a:tailEnd/>
          </a:ln>
        </p:spPr>
      </p:pic>
      <p:sp>
        <p:nvSpPr>
          <p:cNvPr id="30726" name="Rectangle 6"/>
          <p:cNvSpPr>
            <a:spLocks noChangeArrowheads="1"/>
          </p:cNvSpPr>
          <p:nvPr/>
        </p:nvSpPr>
        <p:spPr bwMode="auto">
          <a:xfrm>
            <a:off x="3733800" y="6019800"/>
            <a:ext cx="4224338" cy="646113"/>
          </a:xfrm>
          <a:prstGeom prst="rect">
            <a:avLst/>
          </a:prstGeom>
          <a:noFill/>
          <a:ln w="9525">
            <a:noFill/>
            <a:miter lim="800000"/>
            <a:headEnd/>
            <a:tailEnd/>
          </a:ln>
        </p:spPr>
        <p:txBody>
          <a:bodyPr wrap="none">
            <a:spAutoFit/>
          </a:bodyPr>
          <a:lstStyle/>
          <a:p>
            <a:r>
              <a:rPr lang="en-US" sz="3600"/>
              <a:t>&gt;30,000 samples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533400" y="381000"/>
            <a:ext cx="8305800" cy="1323975"/>
          </a:xfrm>
          <a:prstGeom prst="rect">
            <a:avLst/>
          </a:prstGeom>
          <a:noFill/>
          <a:ln w="9525">
            <a:noFill/>
            <a:miter lim="800000"/>
            <a:headEnd/>
            <a:tailEnd/>
          </a:ln>
        </p:spPr>
        <p:txBody>
          <a:bodyPr tIns="0" bIns="0" anchor="ctr">
            <a:spAutoFit/>
          </a:bodyPr>
          <a:lstStyle/>
          <a:p>
            <a:pPr>
              <a:buFont typeface="Wingdings" pitchFamily="2" charset="2"/>
              <a:buNone/>
            </a:pPr>
            <a:r>
              <a:rPr lang="en-US" sz="2200" u="sng"/>
              <a:t>Advancements in genetic technology:</a:t>
            </a:r>
          </a:p>
          <a:p>
            <a:pPr>
              <a:buFont typeface="Wingdings" pitchFamily="2" charset="2"/>
              <a:buNone/>
            </a:pPr>
            <a:endParaRPr lang="en-US" sz="2400"/>
          </a:p>
          <a:p>
            <a:pPr>
              <a:buFont typeface="Arial" charset="0"/>
              <a:buChar char="•"/>
            </a:pPr>
            <a:r>
              <a:rPr lang="en-US" sz="2000"/>
              <a:t>New genetic instruments and techniques allow more samples to be run at a quicker rate and for lower costs</a:t>
            </a:r>
          </a:p>
        </p:txBody>
      </p:sp>
      <p:pic>
        <p:nvPicPr>
          <p:cNvPr id="31747" name="Picture 4" descr="BioMark™ 6.96 Dynamic Array">
            <a:hlinkClick r:id="rId3"/>
          </p:cNvPr>
          <p:cNvPicPr>
            <a:picLocks noChangeAspect="1" noChangeArrowheads="1"/>
          </p:cNvPicPr>
          <p:nvPr/>
        </p:nvPicPr>
        <p:blipFill>
          <a:blip r:embed="rId4"/>
          <a:srcRect/>
          <a:stretch>
            <a:fillRect/>
          </a:stretch>
        </p:blipFill>
        <p:spPr bwMode="auto">
          <a:xfrm>
            <a:off x="4876800" y="1905000"/>
            <a:ext cx="3352800" cy="2828925"/>
          </a:xfrm>
          <a:prstGeom prst="rect">
            <a:avLst/>
          </a:prstGeom>
          <a:noFill/>
          <a:ln w="9525">
            <a:noFill/>
            <a:miter lim="800000"/>
            <a:headEnd/>
            <a:tailEnd/>
          </a:ln>
        </p:spPr>
      </p:pic>
      <p:pic>
        <p:nvPicPr>
          <p:cNvPr id="31748" name="Picture 5" descr="BioMark™ IFC Controller HX"/>
          <p:cNvPicPr>
            <a:picLocks noChangeAspect="1" noChangeArrowheads="1"/>
          </p:cNvPicPr>
          <p:nvPr/>
        </p:nvPicPr>
        <p:blipFill>
          <a:blip r:embed="rId5"/>
          <a:srcRect/>
          <a:stretch>
            <a:fillRect/>
          </a:stretch>
        </p:blipFill>
        <p:spPr bwMode="auto">
          <a:xfrm>
            <a:off x="2743200" y="4495800"/>
            <a:ext cx="2017713" cy="2211388"/>
          </a:xfrm>
          <a:prstGeom prst="rect">
            <a:avLst/>
          </a:prstGeom>
          <a:noFill/>
          <a:ln w="9525">
            <a:noFill/>
            <a:miter lim="800000"/>
            <a:headEnd/>
            <a:tailEnd/>
          </a:ln>
        </p:spPr>
      </p:pic>
      <p:sp>
        <p:nvSpPr>
          <p:cNvPr id="31749" name="TextBox 8"/>
          <p:cNvSpPr txBox="1">
            <a:spLocks noChangeArrowheads="1"/>
          </p:cNvSpPr>
          <p:nvPr/>
        </p:nvSpPr>
        <p:spPr bwMode="auto">
          <a:xfrm>
            <a:off x="5410200" y="4724400"/>
            <a:ext cx="2519363" cy="369888"/>
          </a:xfrm>
          <a:prstGeom prst="rect">
            <a:avLst/>
          </a:prstGeom>
          <a:noFill/>
          <a:ln w="9525">
            <a:noFill/>
            <a:miter lim="800000"/>
            <a:headEnd/>
            <a:tailEnd/>
          </a:ln>
        </p:spPr>
        <p:txBody>
          <a:bodyPr wrap="none">
            <a:spAutoFit/>
          </a:bodyPr>
          <a:lstStyle/>
          <a:p>
            <a:r>
              <a:rPr lang="en-US"/>
              <a:t>96 samples in one run!</a:t>
            </a:r>
          </a:p>
        </p:txBody>
      </p:sp>
      <p:pic>
        <p:nvPicPr>
          <p:cNvPr id="31750" name="Picture 7" descr="Principle Plate 96"/>
          <p:cNvPicPr>
            <a:picLocks noChangeAspect="1" noChangeArrowheads="1"/>
          </p:cNvPicPr>
          <p:nvPr/>
        </p:nvPicPr>
        <p:blipFill>
          <a:blip r:embed="rId6"/>
          <a:srcRect/>
          <a:stretch>
            <a:fillRect/>
          </a:stretch>
        </p:blipFill>
        <p:spPr bwMode="auto">
          <a:xfrm>
            <a:off x="381000" y="1828800"/>
            <a:ext cx="2224088"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ChangeArrowheads="1"/>
          </p:cNvSpPr>
          <p:nvPr/>
        </p:nvSpPr>
        <p:spPr bwMode="auto">
          <a:xfrm>
            <a:off x="533400" y="381000"/>
            <a:ext cx="8305800" cy="1724025"/>
          </a:xfrm>
          <a:prstGeom prst="rect">
            <a:avLst/>
          </a:prstGeom>
          <a:noFill/>
          <a:ln w="9525">
            <a:noFill/>
            <a:miter lim="800000"/>
            <a:headEnd/>
            <a:tailEnd/>
          </a:ln>
        </p:spPr>
        <p:txBody>
          <a:bodyPr tIns="0" bIns="0" anchor="ctr">
            <a:spAutoFit/>
          </a:bodyPr>
          <a:lstStyle/>
          <a:p>
            <a:pPr>
              <a:buFont typeface="Wingdings" pitchFamily="2" charset="2"/>
              <a:buNone/>
            </a:pPr>
            <a:r>
              <a:rPr lang="en-US" sz="2200" u="sng"/>
              <a:t>Strong collaboration among labs and the ability to standardize genetic marker sets:</a:t>
            </a:r>
          </a:p>
          <a:p>
            <a:pPr>
              <a:buFont typeface="Wingdings" pitchFamily="2" charset="2"/>
              <a:buNone/>
            </a:pPr>
            <a:endParaRPr lang="en-US" sz="2200"/>
          </a:p>
          <a:p>
            <a:pPr>
              <a:buFont typeface="Arial" charset="0"/>
              <a:buChar char="•"/>
            </a:pPr>
            <a:r>
              <a:rPr lang="en-US" sz="2000"/>
              <a:t>Allows multiple labs to process samples and share data</a:t>
            </a:r>
          </a:p>
          <a:p>
            <a:pPr>
              <a:buFont typeface="Wingdings" pitchFamily="2" charset="2"/>
              <a:buNone/>
            </a:pPr>
            <a:endParaRPr lang="en-US" sz="2200" u="sng"/>
          </a:p>
        </p:txBody>
      </p:sp>
      <p:pic>
        <p:nvPicPr>
          <p:cNvPr id="32771" name="Picture 2" descr="http://www.webs.uidaho.edu/aquaculture/IMG_0039.jpg"/>
          <p:cNvPicPr>
            <a:picLocks noChangeAspect="1" noChangeArrowheads="1"/>
          </p:cNvPicPr>
          <p:nvPr/>
        </p:nvPicPr>
        <p:blipFill>
          <a:blip r:embed="rId2"/>
          <a:srcRect/>
          <a:stretch>
            <a:fillRect/>
          </a:stretch>
        </p:blipFill>
        <p:spPr bwMode="auto">
          <a:xfrm>
            <a:off x="5029200" y="1971675"/>
            <a:ext cx="3314700" cy="2219325"/>
          </a:xfrm>
          <a:prstGeom prst="rect">
            <a:avLst/>
          </a:prstGeom>
          <a:noFill/>
          <a:ln w="9525">
            <a:noFill/>
            <a:miter lim="800000"/>
            <a:headEnd/>
            <a:tailEnd/>
          </a:ln>
        </p:spPr>
      </p:pic>
      <p:sp>
        <p:nvSpPr>
          <p:cNvPr id="32772" name="Rectangle 8"/>
          <p:cNvSpPr>
            <a:spLocks noChangeArrowheads="1"/>
          </p:cNvSpPr>
          <p:nvPr/>
        </p:nvSpPr>
        <p:spPr bwMode="auto">
          <a:xfrm>
            <a:off x="4419600" y="4187825"/>
            <a:ext cx="4572000" cy="523875"/>
          </a:xfrm>
          <a:prstGeom prst="rect">
            <a:avLst/>
          </a:prstGeom>
          <a:noFill/>
          <a:ln w="9525">
            <a:noFill/>
            <a:miter lim="800000"/>
            <a:headEnd/>
            <a:tailEnd/>
          </a:ln>
        </p:spPr>
        <p:txBody>
          <a:bodyPr>
            <a:spAutoFit/>
          </a:bodyPr>
          <a:lstStyle/>
          <a:p>
            <a:pPr algn="ctr"/>
            <a:r>
              <a:rPr lang="en-US" sz="1400"/>
              <a:t>Collaborative Center for Applied Fish Science</a:t>
            </a:r>
          </a:p>
          <a:p>
            <a:pPr algn="ctr"/>
            <a:r>
              <a:rPr lang="en-US" sz="1400"/>
              <a:t>Hagerman, ID</a:t>
            </a:r>
          </a:p>
        </p:txBody>
      </p:sp>
      <p:pic>
        <p:nvPicPr>
          <p:cNvPr id="32773" name="Picture 5" descr="http://rds.yahoo.com/_ylt=A0S020nqjLdLiFIAI0ijzbkF/SIG=12dtdggq7/EXP=1270406762/**http%3a/www.bonniekahngallery.com/graphics/critfc_logo.jpg"/>
          <p:cNvPicPr>
            <a:picLocks noChangeAspect="1" noChangeArrowheads="1"/>
          </p:cNvPicPr>
          <p:nvPr/>
        </p:nvPicPr>
        <p:blipFill>
          <a:blip r:embed="rId3"/>
          <a:srcRect/>
          <a:stretch>
            <a:fillRect/>
          </a:stretch>
        </p:blipFill>
        <p:spPr bwMode="auto">
          <a:xfrm>
            <a:off x="5029200" y="4876800"/>
            <a:ext cx="1905000" cy="1905000"/>
          </a:xfrm>
          <a:prstGeom prst="rect">
            <a:avLst/>
          </a:prstGeom>
          <a:noFill/>
          <a:ln w="9525">
            <a:noFill/>
            <a:miter lim="800000"/>
            <a:headEnd/>
            <a:tailEnd/>
          </a:ln>
        </p:spPr>
      </p:pic>
      <p:pic>
        <p:nvPicPr>
          <p:cNvPr id="32774" name="Picture 7" descr="http://rds.yahoo.com/_ylt=A0S020yfjbdLVkgAsdKjzbkF/SIG=13a763r9g/EXP=1270406943/**http%3a/www.uihome.uidaho.edu/uihome/brg/logos/stacked_logos_jpg/ID_STACKED_process.jpg"/>
          <p:cNvPicPr>
            <a:picLocks noChangeAspect="1" noChangeArrowheads="1"/>
          </p:cNvPicPr>
          <p:nvPr/>
        </p:nvPicPr>
        <p:blipFill>
          <a:blip r:embed="rId4"/>
          <a:srcRect/>
          <a:stretch>
            <a:fillRect/>
          </a:stretch>
        </p:blipFill>
        <p:spPr bwMode="auto">
          <a:xfrm>
            <a:off x="7086600" y="5486400"/>
            <a:ext cx="1828800" cy="844550"/>
          </a:xfrm>
          <a:prstGeom prst="rect">
            <a:avLst/>
          </a:prstGeom>
          <a:noFill/>
          <a:ln w="9525">
            <a:noFill/>
            <a:miter lim="800000"/>
            <a:headEnd/>
            <a:tailEnd/>
          </a:ln>
        </p:spPr>
      </p:pic>
      <p:pic>
        <p:nvPicPr>
          <p:cNvPr id="32775" name="Picture 2"/>
          <p:cNvPicPr>
            <a:picLocks noChangeAspect="1" noChangeArrowheads="1"/>
          </p:cNvPicPr>
          <p:nvPr/>
        </p:nvPicPr>
        <p:blipFill>
          <a:blip r:embed="rId5"/>
          <a:srcRect/>
          <a:stretch>
            <a:fillRect/>
          </a:stretch>
        </p:blipFill>
        <p:spPr bwMode="auto">
          <a:xfrm>
            <a:off x="838200" y="2362200"/>
            <a:ext cx="1704975" cy="1409700"/>
          </a:xfrm>
          <a:prstGeom prst="rect">
            <a:avLst/>
          </a:prstGeom>
          <a:noFill/>
          <a:ln w="9525">
            <a:noFill/>
            <a:miter lim="800000"/>
            <a:headEnd/>
            <a:tailEnd/>
          </a:ln>
        </p:spPr>
      </p:pic>
      <p:pic>
        <p:nvPicPr>
          <p:cNvPr id="32776" name="Picture 3"/>
          <p:cNvPicPr>
            <a:picLocks noChangeAspect="1" noChangeArrowheads="1"/>
          </p:cNvPicPr>
          <p:nvPr/>
        </p:nvPicPr>
        <p:blipFill>
          <a:blip r:embed="rId6"/>
          <a:srcRect/>
          <a:stretch>
            <a:fillRect/>
          </a:stretch>
        </p:blipFill>
        <p:spPr bwMode="auto">
          <a:xfrm>
            <a:off x="1524000" y="4724400"/>
            <a:ext cx="1608138" cy="1638300"/>
          </a:xfrm>
          <a:prstGeom prst="rect">
            <a:avLst/>
          </a:prstGeom>
          <a:noFill/>
          <a:ln w="9525">
            <a:noFill/>
            <a:miter lim="800000"/>
            <a:headEnd/>
            <a:tailEnd/>
          </a:ln>
        </p:spPr>
      </p:pic>
      <p:sp>
        <p:nvSpPr>
          <p:cNvPr id="32777" name="Rectangle 13"/>
          <p:cNvSpPr>
            <a:spLocks noChangeArrowheads="1"/>
          </p:cNvSpPr>
          <p:nvPr/>
        </p:nvSpPr>
        <p:spPr bwMode="auto">
          <a:xfrm>
            <a:off x="914400" y="3810000"/>
            <a:ext cx="2895600" cy="369888"/>
          </a:xfrm>
          <a:prstGeom prst="rect">
            <a:avLst/>
          </a:prstGeom>
          <a:noFill/>
          <a:ln w="9525">
            <a:noFill/>
            <a:miter lim="800000"/>
            <a:headEnd/>
            <a:tailEnd/>
          </a:ln>
        </p:spPr>
        <p:txBody>
          <a:bodyPr>
            <a:spAutoFit/>
          </a:bodyPr>
          <a:lstStyle/>
          <a:p>
            <a:pPr algn="ctr"/>
            <a:r>
              <a:rPr lang="en-US"/>
              <a:t>Dr. Shawn Narum</a:t>
            </a:r>
          </a:p>
        </p:txBody>
      </p:sp>
      <p:sp>
        <p:nvSpPr>
          <p:cNvPr id="32778" name="Rectangle 14"/>
          <p:cNvSpPr>
            <a:spLocks noChangeArrowheads="1"/>
          </p:cNvSpPr>
          <p:nvPr/>
        </p:nvSpPr>
        <p:spPr bwMode="auto">
          <a:xfrm>
            <a:off x="858838" y="6343650"/>
            <a:ext cx="2895600" cy="369888"/>
          </a:xfrm>
          <a:prstGeom prst="rect">
            <a:avLst/>
          </a:prstGeom>
          <a:noFill/>
          <a:ln w="9525">
            <a:noFill/>
            <a:miter lim="800000"/>
            <a:headEnd/>
            <a:tailEnd/>
          </a:ln>
        </p:spPr>
        <p:txBody>
          <a:bodyPr>
            <a:spAutoFit/>
          </a:bodyPr>
          <a:lstStyle/>
          <a:p>
            <a:pPr algn="ctr"/>
            <a:r>
              <a:rPr lang="en-US"/>
              <a:t>Dr. Jon Hess</a:t>
            </a:r>
          </a:p>
        </p:txBody>
      </p:sp>
      <p:pic>
        <p:nvPicPr>
          <p:cNvPr id="32779" name="Picture 5" descr="http://www.critfc.org/text/images/nars_portrait.jpg"/>
          <p:cNvPicPr>
            <a:picLocks noChangeAspect="1" noChangeArrowheads="1"/>
          </p:cNvPicPr>
          <p:nvPr/>
        </p:nvPicPr>
        <p:blipFill>
          <a:blip r:embed="rId7"/>
          <a:srcRect/>
          <a:stretch>
            <a:fillRect/>
          </a:stretch>
        </p:blipFill>
        <p:spPr bwMode="auto">
          <a:xfrm>
            <a:off x="2667000" y="2590800"/>
            <a:ext cx="887413"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533400" y="381000"/>
            <a:ext cx="8305800" cy="1446213"/>
          </a:xfrm>
          <a:prstGeom prst="rect">
            <a:avLst/>
          </a:prstGeom>
          <a:noFill/>
          <a:ln w="9525">
            <a:noFill/>
            <a:miter lim="800000"/>
            <a:headEnd/>
            <a:tailEnd/>
          </a:ln>
        </p:spPr>
        <p:txBody>
          <a:bodyPr tIns="0" bIns="0" anchor="ctr">
            <a:spAutoFit/>
          </a:bodyPr>
          <a:lstStyle/>
          <a:p>
            <a:pPr>
              <a:buFont typeface="Wingdings" pitchFamily="2" charset="2"/>
              <a:buNone/>
            </a:pPr>
            <a:r>
              <a:rPr lang="en-US" sz="2000" u="sng"/>
              <a:t>The plan (if funded):</a:t>
            </a:r>
          </a:p>
          <a:p>
            <a:pPr>
              <a:buFont typeface="Wingdings" pitchFamily="2" charset="2"/>
              <a:buNone/>
            </a:pPr>
            <a:endParaRPr lang="en-US" sz="2000"/>
          </a:p>
          <a:p>
            <a:pPr>
              <a:buFont typeface="Arial" charset="0"/>
              <a:buChar char="•"/>
            </a:pPr>
            <a:r>
              <a:rPr lang="en-US"/>
              <a:t>Genetically screen samples collected in 2008, 2009, and 2010, creating the first parental genetic baselines for hatchery steelhead and Chinook salmon in the Columbia River basin</a:t>
            </a:r>
          </a:p>
        </p:txBody>
      </p:sp>
      <p:pic>
        <p:nvPicPr>
          <p:cNvPr id="33795" name="Picture 30" descr="Spawning"/>
          <p:cNvPicPr>
            <a:picLocks noChangeArrowheads="1"/>
          </p:cNvPicPr>
          <p:nvPr/>
        </p:nvPicPr>
        <p:blipFill>
          <a:blip r:embed="rId2"/>
          <a:srcRect/>
          <a:stretch>
            <a:fillRect/>
          </a:stretch>
        </p:blipFill>
        <p:spPr bwMode="auto">
          <a:xfrm>
            <a:off x="469900" y="1868488"/>
            <a:ext cx="2230438" cy="1673225"/>
          </a:xfrm>
          <a:prstGeom prst="rect">
            <a:avLst/>
          </a:prstGeom>
          <a:noFill/>
          <a:ln w="9525">
            <a:noFill/>
            <a:miter lim="800000"/>
            <a:headEnd/>
            <a:tailEnd/>
          </a:ln>
        </p:spPr>
      </p:pic>
      <p:sp>
        <p:nvSpPr>
          <p:cNvPr id="33796" name="Line 31"/>
          <p:cNvSpPr>
            <a:spLocks noChangeShapeType="1"/>
          </p:cNvSpPr>
          <p:nvPr/>
        </p:nvSpPr>
        <p:spPr bwMode="auto">
          <a:xfrm>
            <a:off x="2776538" y="2590800"/>
            <a:ext cx="549275" cy="0"/>
          </a:xfrm>
          <a:prstGeom prst="line">
            <a:avLst/>
          </a:prstGeom>
          <a:noFill/>
          <a:ln w="57150">
            <a:solidFill>
              <a:schemeClr val="tx1"/>
            </a:solidFill>
            <a:round/>
            <a:headEnd/>
            <a:tailEnd type="triangle" w="med" len="med"/>
          </a:ln>
        </p:spPr>
        <p:txBody>
          <a:bodyPr/>
          <a:lstStyle/>
          <a:p>
            <a:endParaRPr lang="en-US"/>
          </a:p>
        </p:txBody>
      </p:sp>
      <p:sp>
        <p:nvSpPr>
          <p:cNvPr id="33797" name="Line 4271"/>
          <p:cNvSpPr>
            <a:spLocks noChangeShapeType="1"/>
          </p:cNvSpPr>
          <p:nvPr/>
        </p:nvSpPr>
        <p:spPr bwMode="auto">
          <a:xfrm flipH="1">
            <a:off x="6324600" y="3581400"/>
            <a:ext cx="1219200" cy="838200"/>
          </a:xfrm>
          <a:prstGeom prst="line">
            <a:avLst/>
          </a:prstGeom>
          <a:noFill/>
          <a:ln w="57150">
            <a:solidFill>
              <a:schemeClr val="tx1"/>
            </a:solidFill>
            <a:round/>
            <a:headEnd/>
            <a:tailEnd type="triangle" w="med" len="med"/>
          </a:ln>
        </p:spPr>
        <p:txBody>
          <a:bodyPr/>
          <a:lstStyle/>
          <a:p>
            <a:endParaRPr lang="en-US"/>
          </a:p>
        </p:txBody>
      </p:sp>
      <p:pic>
        <p:nvPicPr>
          <p:cNvPr id="33798" name="Picture 7" descr="DSCN1080"/>
          <p:cNvPicPr>
            <a:picLocks noChangeAspect="1" noChangeArrowheads="1"/>
          </p:cNvPicPr>
          <p:nvPr/>
        </p:nvPicPr>
        <p:blipFill>
          <a:blip r:embed="rId3"/>
          <a:srcRect/>
          <a:stretch>
            <a:fillRect/>
          </a:stretch>
        </p:blipFill>
        <p:spPr bwMode="auto">
          <a:xfrm>
            <a:off x="3433763" y="1828800"/>
            <a:ext cx="2230437" cy="1676400"/>
          </a:xfrm>
          <a:prstGeom prst="rect">
            <a:avLst/>
          </a:prstGeom>
          <a:noFill/>
          <a:ln w="9525">
            <a:noFill/>
            <a:miter lim="800000"/>
            <a:headEnd/>
            <a:tailEnd/>
          </a:ln>
        </p:spPr>
      </p:pic>
      <p:pic>
        <p:nvPicPr>
          <p:cNvPr id="33799" name="Picture 22" descr="nkef1.GIF"/>
          <p:cNvPicPr>
            <a:picLocks/>
          </p:cNvPicPr>
          <p:nvPr/>
        </p:nvPicPr>
        <p:blipFill>
          <a:blip r:embed="rId4"/>
          <a:srcRect/>
          <a:stretch>
            <a:fillRect/>
          </a:stretch>
        </p:blipFill>
        <p:spPr bwMode="auto">
          <a:xfrm>
            <a:off x="6502400" y="1828800"/>
            <a:ext cx="2230438" cy="1673225"/>
          </a:xfrm>
          <a:prstGeom prst="rect">
            <a:avLst/>
          </a:prstGeom>
          <a:noFill/>
          <a:ln w="9525">
            <a:noFill/>
            <a:miter lim="800000"/>
            <a:headEnd/>
            <a:tailEnd/>
          </a:ln>
        </p:spPr>
      </p:pic>
      <p:sp>
        <p:nvSpPr>
          <p:cNvPr id="33800" name="Line 31"/>
          <p:cNvSpPr>
            <a:spLocks noChangeShapeType="1"/>
          </p:cNvSpPr>
          <p:nvPr/>
        </p:nvSpPr>
        <p:spPr bwMode="auto">
          <a:xfrm>
            <a:off x="5775325" y="2590800"/>
            <a:ext cx="549275" cy="0"/>
          </a:xfrm>
          <a:prstGeom prst="line">
            <a:avLst/>
          </a:prstGeom>
          <a:noFill/>
          <a:ln w="57150">
            <a:solidFill>
              <a:schemeClr val="tx1"/>
            </a:solidFill>
            <a:round/>
            <a:headEnd/>
            <a:tailEnd type="triangle" w="med" len="med"/>
          </a:ln>
        </p:spPr>
        <p:txBody>
          <a:bodyPr/>
          <a:lstStyle/>
          <a:p>
            <a:endParaRPr lang="en-US"/>
          </a:p>
        </p:txBody>
      </p:sp>
      <p:sp>
        <p:nvSpPr>
          <p:cNvPr id="33801" name="Rectangle 13"/>
          <p:cNvSpPr>
            <a:spLocks noChangeArrowheads="1"/>
          </p:cNvSpPr>
          <p:nvPr/>
        </p:nvSpPr>
        <p:spPr bwMode="auto">
          <a:xfrm>
            <a:off x="5791200" y="4953000"/>
            <a:ext cx="2895600" cy="369888"/>
          </a:xfrm>
          <a:prstGeom prst="rect">
            <a:avLst/>
          </a:prstGeom>
          <a:noFill/>
          <a:ln w="9525">
            <a:noFill/>
            <a:miter lim="800000"/>
            <a:headEnd/>
            <a:tailEnd/>
          </a:ln>
        </p:spPr>
        <p:txBody>
          <a:bodyPr>
            <a:spAutoFit/>
          </a:bodyPr>
          <a:lstStyle/>
          <a:p>
            <a:pPr algn="ctr"/>
            <a:r>
              <a:rPr lang="en-US" u="sng"/>
              <a:t>Parent Database</a:t>
            </a:r>
          </a:p>
        </p:txBody>
      </p:sp>
      <p:pic>
        <p:nvPicPr>
          <p:cNvPr id="33802" name="Picture 19"/>
          <p:cNvPicPr>
            <a:picLocks noChangeAspect="1" noChangeArrowheads="1"/>
          </p:cNvPicPr>
          <p:nvPr/>
        </p:nvPicPr>
        <p:blipFill>
          <a:blip r:embed="rId5"/>
          <a:srcRect l="10001" t="19048" r="14761" b="14667"/>
          <a:stretch>
            <a:fillRect/>
          </a:stretch>
        </p:blipFill>
        <p:spPr bwMode="auto">
          <a:xfrm>
            <a:off x="450850" y="3651250"/>
            <a:ext cx="5761038" cy="3171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ChangeArrowheads="1"/>
          </p:cNvSpPr>
          <p:nvPr/>
        </p:nvSpPr>
        <p:spPr bwMode="auto">
          <a:xfrm>
            <a:off x="533400" y="381000"/>
            <a:ext cx="8305800" cy="738188"/>
          </a:xfrm>
          <a:prstGeom prst="rect">
            <a:avLst/>
          </a:prstGeom>
          <a:noFill/>
          <a:ln w="9525">
            <a:noFill/>
            <a:miter lim="800000"/>
            <a:headEnd/>
            <a:tailEnd/>
          </a:ln>
        </p:spPr>
        <p:txBody>
          <a:bodyPr tIns="0" bIns="0" anchor="ctr">
            <a:spAutoFit/>
          </a:bodyPr>
          <a:lstStyle/>
          <a:p>
            <a:pPr>
              <a:buFont typeface="Arial" charset="0"/>
              <a:buChar char="•"/>
            </a:pPr>
            <a:r>
              <a:rPr lang="en-US" sz="2400"/>
              <a:t>This will effectively, permanently genetically ‘tag” </a:t>
            </a:r>
          </a:p>
          <a:p>
            <a:r>
              <a:rPr lang="en-US" sz="2400"/>
              <a:t>~18 million Snake River basin smolts, per year</a:t>
            </a:r>
          </a:p>
        </p:txBody>
      </p:sp>
      <p:graphicFrame>
        <p:nvGraphicFramePr>
          <p:cNvPr id="3" name="Table 2"/>
          <p:cNvGraphicFramePr>
            <a:graphicFrameLocks noGrp="1"/>
          </p:cNvGraphicFramePr>
          <p:nvPr/>
        </p:nvGraphicFramePr>
        <p:xfrm>
          <a:off x="457200" y="1447800"/>
          <a:ext cx="8229601" cy="2438399"/>
        </p:xfrm>
        <a:graphic>
          <a:graphicData uri="http://schemas.openxmlformats.org/drawingml/2006/table">
            <a:tbl>
              <a:tblPr firstRow="1" bandRow="1">
                <a:tableStyleId>{5C22544A-7EE6-4342-B048-85BDC9FD1C3A}</a:tableStyleId>
              </a:tblPr>
              <a:tblGrid>
                <a:gridCol w="2771193"/>
                <a:gridCol w="1679510"/>
                <a:gridCol w="2015413"/>
                <a:gridCol w="1763485"/>
              </a:tblGrid>
              <a:tr h="890546">
                <a:tc>
                  <a:txBody>
                    <a:bodyPr/>
                    <a:lstStyle/>
                    <a:p>
                      <a:pPr algn="ctr"/>
                      <a:endParaRPr lang="en-US" sz="1800" dirty="0"/>
                    </a:p>
                  </a:txBody>
                  <a:tcPr/>
                </a:tc>
                <a:tc>
                  <a:txBody>
                    <a:bodyPr/>
                    <a:lstStyle/>
                    <a:p>
                      <a:pPr algn="ctr"/>
                      <a:r>
                        <a:rPr lang="en-US" sz="2400" dirty="0" smtClean="0"/>
                        <a:t>Total Columbia</a:t>
                      </a:r>
                      <a:endParaRPr lang="en-US" sz="2400" dirty="0"/>
                    </a:p>
                  </a:txBody>
                  <a:tcPr/>
                </a:tc>
                <a:tc>
                  <a:txBody>
                    <a:bodyPr/>
                    <a:lstStyle/>
                    <a:p>
                      <a:pPr algn="ctr"/>
                      <a:r>
                        <a:rPr lang="en-US" sz="2400" dirty="0" smtClean="0"/>
                        <a:t>Snake River</a:t>
                      </a:r>
                    </a:p>
                    <a:p>
                      <a:pPr algn="ctr"/>
                      <a:r>
                        <a:rPr lang="en-US" sz="2400" dirty="0" smtClean="0"/>
                        <a:t>Releases</a:t>
                      </a:r>
                      <a:endParaRPr lang="en-US" sz="2400" dirty="0"/>
                    </a:p>
                  </a:txBody>
                  <a:tcPr/>
                </a:tc>
                <a:tc>
                  <a:txBody>
                    <a:bodyPr/>
                    <a:lstStyle/>
                    <a:p>
                      <a:pPr algn="ctr"/>
                      <a:r>
                        <a:rPr lang="en-US" sz="2400" dirty="0" smtClean="0"/>
                        <a:t>Proportion</a:t>
                      </a:r>
                      <a:endParaRPr lang="en-US" sz="2400" dirty="0"/>
                    </a:p>
                  </a:txBody>
                  <a:tcPr/>
                </a:tc>
              </a:tr>
              <a:tr h="515951">
                <a:tc>
                  <a:txBody>
                    <a:bodyPr/>
                    <a:lstStyle/>
                    <a:p>
                      <a:pPr algn="ctr"/>
                      <a:r>
                        <a:rPr lang="en-US" sz="1800" dirty="0" smtClean="0"/>
                        <a:t>Spring/Summer Chinook</a:t>
                      </a:r>
                      <a:endParaRPr lang="en-US" sz="1800" dirty="0"/>
                    </a:p>
                  </a:txBody>
                  <a:tcPr/>
                </a:tc>
                <a:tc>
                  <a:txBody>
                    <a:bodyPr/>
                    <a:lstStyle/>
                    <a:p>
                      <a:pPr algn="ctr"/>
                      <a:r>
                        <a:rPr lang="en-US" sz="2000" dirty="0" smtClean="0"/>
                        <a:t>24,000,000</a:t>
                      </a:r>
                      <a:endParaRPr lang="en-US" sz="2000" dirty="0"/>
                    </a:p>
                  </a:txBody>
                  <a:tcPr/>
                </a:tc>
                <a:tc>
                  <a:txBody>
                    <a:bodyPr/>
                    <a:lstStyle/>
                    <a:p>
                      <a:pPr algn="ctr"/>
                      <a:r>
                        <a:rPr lang="en-US" sz="2000" dirty="0" smtClean="0"/>
                        <a:t>10,000,000</a:t>
                      </a:r>
                      <a:endParaRPr lang="en-US" sz="2000" dirty="0"/>
                    </a:p>
                  </a:txBody>
                  <a:tcPr/>
                </a:tc>
                <a:tc>
                  <a:txBody>
                    <a:bodyPr/>
                    <a:lstStyle/>
                    <a:p>
                      <a:pPr algn="ctr"/>
                      <a:r>
                        <a:rPr lang="en-US" sz="2000" dirty="0" smtClean="0"/>
                        <a:t>42%</a:t>
                      </a:r>
                      <a:endParaRPr lang="en-US" sz="2000" dirty="0"/>
                    </a:p>
                  </a:txBody>
                  <a:tcPr/>
                </a:tc>
              </a:tr>
              <a:tr h="515951">
                <a:tc>
                  <a:txBody>
                    <a:bodyPr/>
                    <a:lstStyle/>
                    <a:p>
                      <a:pPr algn="ctr"/>
                      <a:r>
                        <a:rPr lang="en-US" dirty="0" smtClean="0"/>
                        <a:t>Summer Steelhead</a:t>
                      </a:r>
                      <a:endParaRPr lang="en-US" dirty="0"/>
                    </a:p>
                  </a:txBody>
                  <a:tcPr/>
                </a:tc>
                <a:tc>
                  <a:txBody>
                    <a:bodyPr/>
                    <a:lstStyle/>
                    <a:p>
                      <a:pPr algn="ctr"/>
                      <a:r>
                        <a:rPr lang="en-US" sz="2000" dirty="0" smtClean="0"/>
                        <a:t>12,000,000</a:t>
                      </a:r>
                      <a:endParaRPr lang="en-US" sz="2000" dirty="0"/>
                    </a:p>
                  </a:txBody>
                  <a:tcPr/>
                </a:tc>
                <a:tc>
                  <a:txBody>
                    <a:bodyPr/>
                    <a:lstStyle/>
                    <a:p>
                      <a:pPr algn="ctr"/>
                      <a:r>
                        <a:rPr lang="en-US" sz="2000" dirty="0" smtClean="0"/>
                        <a:t>8,000,000</a:t>
                      </a:r>
                      <a:endParaRPr lang="en-US" sz="2000" dirty="0"/>
                    </a:p>
                  </a:txBody>
                  <a:tcPr/>
                </a:tc>
                <a:tc>
                  <a:txBody>
                    <a:bodyPr/>
                    <a:lstStyle/>
                    <a:p>
                      <a:pPr algn="ctr"/>
                      <a:r>
                        <a:rPr lang="en-US" sz="2000" dirty="0" smtClean="0"/>
                        <a:t>67%</a:t>
                      </a:r>
                      <a:endParaRPr lang="en-US" sz="2000" dirty="0"/>
                    </a:p>
                  </a:txBody>
                  <a:tcPr/>
                </a:tc>
              </a:tr>
              <a:tr h="515951">
                <a:tc>
                  <a:txBody>
                    <a:bodyPr/>
                    <a:lstStyle/>
                    <a:p>
                      <a:pPr algn="ctr"/>
                      <a:r>
                        <a:rPr lang="en-US" dirty="0" smtClean="0"/>
                        <a:t>TOTALS</a:t>
                      </a:r>
                      <a:endParaRPr lang="en-US" dirty="0"/>
                    </a:p>
                  </a:txBody>
                  <a:tcPr>
                    <a:solidFill>
                      <a:srgbClr val="FFFF99"/>
                    </a:solidFill>
                  </a:tcPr>
                </a:tc>
                <a:tc>
                  <a:txBody>
                    <a:bodyPr/>
                    <a:lstStyle/>
                    <a:p>
                      <a:pPr algn="ctr"/>
                      <a:r>
                        <a:rPr lang="en-US" sz="2000" dirty="0" smtClean="0"/>
                        <a:t>36,000,000</a:t>
                      </a:r>
                      <a:endParaRPr lang="en-US" sz="2000" dirty="0"/>
                    </a:p>
                  </a:txBody>
                  <a:tcPr>
                    <a:solidFill>
                      <a:srgbClr val="FFFF99"/>
                    </a:solidFill>
                  </a:tcPr>
                </a:tc>
                <a:tc>
                  <a:txBody>
                    <a:bodyPr/>
                    <a:lstStyle/>
                    <a:p>
                      <a:pPr algn="ctr"/>
                      <a:r>
                        <a:rPr lang="en-US" sz="2000" dirty="0" smtClean="0"/>
                        <a:t>18,000,000</a:t>
                      </a:r>
                      <a:endParaRPr lang="en-US" sz="2000" dirty="0"/>
                    </a:p>
                  </a:txBody>
                  <a:tcPr>
                    <a:solidFill>
                      <a:srgbClr val="FFFF99"/>
                    </a:solidFill>
                  </a:tcPr>
                </a:tc>
                <a:tc>
                  <a:txBody>
                    <a:bodyPr/>
                    <a:lstStyle/>
                    <a:p>
                      <a:pPr algn="ctr"/>
                      <a:r>
                        <a:rPr lang="en-US" sz="2000" dirty="0" smtClean="0"/>
                        <a:t>50%</a:t>
                      </a:r>
                      <a:endParaRPr lang="en-US" sz="2000" dirty="0"/>
                    </a:p>
                  </a:txBody>
                  <a:tcPr>
                    <a:solidFill>
                      <a:srgbClr val="FFFF99"/>
                    </a:solidFill>
                  </a:tcPr>
                </a:tc>
              </a:tr>
            </a:tbl>
          </a:graphicData>
        </a:graphic>
      </p:graphicFrame>
      <p:pic>
        <p:nvPicPr>
          <p:cNvPr id="34846" name="Picture 7" descr="ba_salmon1"/>
          <p:cNvPicPr>
            <a:picLocks noChangeAspect="1" noChangeArrowheads="1"/>
          </p:cNvPicPr>
          <p:nvPr/>
        </p:nvPicPr>
        <p:blipFill>
          <a:blip r:embed="rId2"/>
          <a:srcRect t="36000" r="6000"/>
          <a:stretch>
            <a:fillRect/>
          </a:stretch>
        </p:blipFill>
        <p:spPr bwMode="auto">
          <a:xfrm>
            <a:off x="457200" y="4191000"/>
            <a:ext cx="2192338" cy="2362200"/>
          </a:xfrm>
          <a:prstGeom prst="rect">
            <a:avLst/>
          </a:prstGeom>
          <a:noFill/>
          <a:ln w="9525">
            <a:noFill/>
            <a:miter lim="800000"/>
            <a:headEnd/>
            <a:tailEnd/>
          </a:ln>
        </p:spPr>
      </p:pic>
      <p:pic>
        <p:nvPicPr>
          <p:cNvPr id="34847" name="Picture 10"/>
          <p:cNvPicPr>
            <a:picLocks noChangeAspect="1" noChangeArrowheads="1"/>
          </p:cNvPicPr>
          <p:nvPr/>
        </p:nvPicPr>
        <p:blipFill>
          <a:blip r:embed="rId3"/>
          <a:srcRect/>
          <a:stretch>
            <a:fillRect/>
          </a:stretch>
        </p:blipFill>
        <p:spPr bwMode="auto">
          <a:xfrm>
            <a:off x="5638800" y="4267200"/>
            <a:ext cx="3128963" cy="2133600"/>
          </a:xfrm>
          <a:prstGeom prst="rect">
            <a:avLst/>
          </a:prstGeom>
          <a:noFill/>
          <a:ln w="9525">
            <a:noFill/>
            <a:miter lim="800000"/>
            <a:headEnd/>
            <a:tailEnd/>
          </a:ln>
        </p:spPr>
      </p:pic>
      <p:pic>
        <p:nvPicPr>
          <p:cNvPr id="34848" name="Picture 6" descr="Photo: Salmon Fry"/>
          <p:cNvPicPr>
            <a:picLocks noChangeAspect="1" noChangeArrowheads="1"/>
          </p:cNvPicPr>
          <p:nvPr/>
        </p:nvPicPr>
        <p:blipFill>
          <a:blip r:embed="rId4"/>
          <a:srcRect/>
          <a:stretch>
            <a:fillRect/>
          </a:stretch>
        </p:blipFill>
        <p:spPr bwMode="auto">
          <a:xfrm>
            <a:off x="3124200" y="4572000"/>
            <a:ext cx="2165350" cy="1471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533400" y="381000"/>
            <a:ext cx="8305800" cy="1846263"/>
          </a:xfrm>
          <a:prstGeom prst="rect">
            <a:avLst/>
          </a:prstGeom>
          <a:noFill/>
          <a:ln w="9525">
            <a:noFill/>
            <a:miter lim="800000"/>
            <a:headEnd/>
            <a:tailEnd/>
          </a:ln>
        </p:spPr>
        <p:txBody>
          <a:bodyPr tIns="0" bIns="0" anchor="ctr">
            <a:spAutoFit/>
          </a:bodyPr>
          <a:lstStyle/>
          <a:p>
            <a:pPr>
              <a:buFont typeface="Wingdings" pitchFamily="2" charset="2"/>
              <a:buNone/>
            </a:pPr>
            <a:r>
              <a:rPr lang="en-US" sz="2000" u="sng"/>
              <a:t>The plan (if funded):</a:t>
            </a:r>
          </a:p>
          <a:p>
            <a:pPr>
              <a:buFont typeface="Wingdings" pitchFamily="2" charset="2"/>
              <a:buNone/>
            </a:pPr>
            <a:endParaRPr lang="en-US" sz="2000"/>
          </a:p>
          <a:p>
            <a:pPr>
              <a:buFont typeface="Arial" charset="0"/>
              <a:buChar char="•"/>
            </a:pPr>
            <a:r>
              <a:rPr lang="en-US" sz="2000"/>
              <a:t>We intend to demonstrate the applications of this technology through three sampling/genotype projects that will provide evaluations of both the accuracy and relative costs of PBT technology in providing equivalent CWT recovery data:</a:t>
            </a:r>
          </a:p>
        </p:txBody>
      </p:sp>
      <p:pic>
        <p:nvPicPr>
          <p:cNvPr id="35843" name="Picture 3" descr="DSC04863.JPG"/>
          <p:cNvPicPr>
            <a:picLocks/>
          </p:cNvPicPr>
          <p:nvPr/>
        </p:nvPicPr>
        <p:blipFill>
          <a:blip r:embed="rId2"/>
          <a:srcRect/>
          <a:stretch>
            <a:fillRect/>
          </a:stretch>
        </p:blipFill>
        <p:spPr bwMode="auto">
          <a:xfrm>
            <a:off x="484188" y="3124200"/>
            <a:ext cx="3581400" cy="2824163"/>
          </a:xfrm>
          <a:prstGeom prst="rect">
            <a:avLst/>
          </a:prstGeom>
          <a:noFill/>
          <a:ln w="9525">
            <a:noFill/>
            <a:miter lim="800000"/>
            <a:headEnd/>
            <a:tailEnd/>
          </a:ln>
        </p:spPr>
      </p:pic>
      <p:pic>
        <p:nvPicPr>
          <p:cNvPr id="35844" name="Picture 4" descr="DSC05127.JPG"/>
          <p:cNvPicPr>
            <a:picLocks noChangeAspect="1"/>
          </p:cNvPicPr>
          <p:nvPr/>
        </p:nvPicPr>
        <p:blipFill>
          <a:blip r:embed="rId3"/>
          <a:srcRect/>
          <a:stretch>
            <a:fillRect/>
          </a:stretch>
        </p:blipFill>
        <p:spPr bwMode="auto">
          <a:xfrm>
            <a:off x="4878388" y="3124200"/>
            <a:ext cx="37592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228600" y="685800"/>
            <a:ext cx="4572000" cy="4154488"/>
          </a:xfrm>
          <a:prstGeom prst="rect">
            <a:avLst/>
          </a:prstGeom>
          <a:noFill/>
          <a:ln w="9525">
            <a:noFill/>
            <a:miter lim="800000"/>
            <a:headEnd/>
            <a:tailEnd/>
          </a:ln>
        </p:spPr>
        <p:txBody>
          <a:bodyPr anchor="ctr">
            <a:spAutoFit/>
          </a:bodyPr>
          <a:lstStyle/>
          <a:p>
            <a:r>
              <a:rPr lang="en-US" sz="2200"/>
              <a:t>In the Snake River basin, CWT recoveries are one of the primary tools used by managers in Oregon, Washington, and Idaho to:</a:t>
            </a:r>
          </a:p>
          <a:p>
            <a:r>
              <a:rPr lang="en-US" sz="2200"/>
              <a:t> </a:t>
            </a:r>
          </a:p>
          <a:p>
            <a:pPr>
              <a:buFont typeface="Arial" charset="0"/>
              <a:buChar char="•"/>
            </a:pPr>
            <a:r>
              <a:rPr lang="en-US" sz="2200"/>
              <a:t>Estimate the number of hatchery salmon and steelhead contributing to fisheries in the Columbia River basin</a:t>
            </a:r>
          </a:p>
          <a:p>
            <a:pPr>
              <a:buFont typeface="Arial" charset="0"/>
              <a:buChar char="•"/>
            </a:pPr>
            <a:endParaRPr lang="en-US" sz="2200"/>
          </a:p>
          <a:p>
            <a:pPr>
              <a:buFont typeface="Arial" charset="0"/>
              <a:buChar char="•"/>
            </a:pPr>
            <a:r>
              <a:rPr lang="en-US" sz="2200"/>
              <a:t>Estimate run-timing and harvest of individual hatchery stocks </a:t>
            </a:r>
          </a:p>
        </p:txBody>
      </p:sp>
      <p:pic>
        <p:nvPicPr>
          <p:cNvPr id="9219" name="Picture 3" descr="X-ray%2520close-up%2520of%2520a%2520binary%2520coded%2520wire%2520tag%2520in%2520the%2520rostrum%2520of"/>
          <p:cNvPicPr>
            <a:picLocks noChangeAspect="1" noChangeArrowheads="1"/>
          </p:cNvPicPr>
          <p:nvPr/>
        </p:nvPicPr>
        <p:blipFill>
          <a:blip r:embed="rId3"/>
          <a:srcRect/>
          <a:stretch>
            <a:fillRect/>
          </a:stretch>
        </p:blipFill>
        <p:spPr bwMode="auto">
          <a:xfrm>
            <a:off x="5257800" y="762000"/>
            <a:ext cx="3733800" cy="2492375"/>
          </a:xfrm>
          <a:prstGeom prst="rect">
            <a:avLst/>
          </a:prstGeom>
          <a:noFill/>
          <a:ln w="9525">
            <a:noFill/>
            <a:miter lim="800000"/>
            <a:headEnd/>
            <a:tailEnd/>
          </a:ln>
        </p:spPr>
      </p:pic>
      <p:pic>
        <p:nvPicPr>
          <p:cNvPr id="9220" name="Picture 4" descr="1223602127_67cb3232b7"/>
          <p:cNvPicPr>
            <a:picLocks noChangeAspect="1" noChangeArrowheads="1"/>
          </p:cNvPicPr>
          <p:nvPr/>
        </p:nvPicPr>
        <p:blipFill>
          <a:blip r:embed="rId4"/>
          <a:srcRect/>
          <a:stretch>
            <a:fillRect/>
          </a:stretch>
        </p:blipFill>
        <p:spPr bwMode="auto">
          <a:xfrm>
            <a:off x="5257800" y="3946525"/>
            <a:ext cx="3505200" cy="2378075"/>
          </a:xfrm>
          <a:prstGeom prst="rect">
            <a:avLst/>
          </a:prstGeom>
          <a:noFill/>
          <a:ln w="9525">
            <a:noFill/>
            <a:miter lim="800000"/>
            <a:headEnd/>
            <a:tailEnd/>
          </a:ln>
        </p:spPr>
      </p:pic>
      <p:pic>
        <p:nvPicPr>
          <p:cNvPr id="9221" name="Picture 9" descr="The Line (Steelheaders) by lancehankins."/>
          <p:cNvPicPr>
            <a:picLocks noChangeAspect="1" noChangeArrowheads="1"/>
          </p:cNvPicPr>
          <p:nvPr/>
        </p:nvPicPr>
        <p:blipFill>
          <a:blip r:embed="rId5"/>
          <a:srcRect/>
          <a:stretch>
            <a:fillRect/>
          </a:stretch>
        </p:blipFill>
        <p:spPr bwMode="auto">
          <a:xfrm>
            <a:off x="76200" y="5257800"/>
            <a:ext cx="5067300" cy="1074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ChangeArrowheads="1"/>
          </p:cNvSpPr>
          <p:nvPr/>
        </p:nvSpPr>
        <p:spPr bwMode="auto">
          <a:xfrm>
            <a:off x="533400" y="381000"/>
            <a:ext cx="8305800" cy="1477963"/>
          </a:xfrm>
          <a:prstGeom prst="rect">
            <a:avLst/>
          </a:prstGeom>
          <a:noFill/>
          <a:ln w="9525">
            <a:noFill/>
            <a:miter lim="800000"/>
            <a:headEnd/>
            <a:tailEnd/>
          </a:ln>
        </p:spPr>
        <p:txBody>
          <a:bodyPr tIns="0" bIns="0" anchor="ctr">
            <a:spAutoFit/>
          </a:bodyPr>
          <a:lstStyle/>
          <a:p>
            <a:pPr marL="457200" indent="-457200">
              <a:buFont typeface="Franklin Gothic Book" pitchFamily="34" charset="0"/>
              <a:buAutoNum type="arabicPeriod"/>
            </a:pPr>
            <a:r>
              <a:rPr lang="en-US" sz="2400"/>
              <a:t>Assessment of the stock composition and run timing of Snake River hatchery salmon and steelhead passing Bonneville Dam and harvested in mainstem Columbia River fisheries</a:t>
            </a:r>
          </a:p>
        </p:txBody>
      </p:sp>
      <p:pic>
        <p:nvPicPr>
          <p:cNvPr id="36867" name="Picture 15" descr="164"/>
          <p:cNvPicPr>
            <a:picLocks noChangeAspect="1" noChangeArrowheads="1"/>
          </p:cNvPicPr>
          <p:nvPr/>
        </p:nvPicPr>
        <p:blipFill>
          <a:blip r:embed="rId3"/>
          <a:srcRect/>
          <a:stretch>
            <a:fillRect/>
          </a:stretch>
        </p:blipFill>
        <p:spPr bwMode="auto">
          <a:xfrm>
            <a:off x="3733800" y="4343400"/>
            <a:ext cx="4724400" cy="2324100"/>
          </a:xfrm>
          <a:prstGeom prst="rect">
            <a:avLst/>
          </a:prstGeom>
          <a:noFill/>
          <a:ln w="9525">
            <a:noFill/>
            <a:miter lim="800000"/>
            <a:headEnd/>
            <a:tailEnd/>
          </a:ln>
        </p:spPr>
      </p:pic>
      <p:pic>
        <p:nvPicPr>
          <p:cNvPr id="36868" name="Picture 4" descr="boats on the columia"/>
          <p:cNvPicPr>
            <a:picLocks noChangeAspect="1" noChangeArrowheads="1"/>
          </p:cNvPicPr>
          <p:nvPr/>
        </p:nvPicPr>
        <p:blipFill>
          <a:blip r:embed="rId4"/>
          <a:srcRect/>
          <a:stretch>
            <a:fillRect/>
          </a:stretch>
        </p:blipFill>
        <p:spPr bwMode="auto">
          <a:xfrm>
            <a:off x="990600" y="2057400"/>
            <a:ext cx="2047875" cy="2876550"/>
          </a:xfrm>
          <a:prstGeom prst="rect">
            <a:avLst/>
          </a:prstGeom>
          <a:noFill/>
          <a:ln w="9525">
            <a:noFill/>
            <a:miter lim="800000"/>
            <a:headEnd/>
            <a:tailEnd/>
          </a:ln>
        </p:spPr>
      </p:pic>
      <p:pic>
        <p:nvPicPr>
          <p:cNvPr id="36869" name="Picture 5"/>
          <p:cNvPicPr>
            <a:picLocks noChangeAspect="1" noChangeArrowheads="1"/>
          </p:cNvPicPr>
          <p:nvPr/>
        </p:nvPicPr>
        <p:blipFill>
          <a:blip r:embed="rId5"/>
          <a:srcRect l="15239" t="44952" r="40952" b="20763"/>
          <a:stretch>
            <a:fillRect/>
          </a:stretch>
        </p:blipFill>
        <p:spPr bwMode="auto">
          <a:xfrm>
            <a:off x="3733800" y="1981200"/>
            <a:ext cx="4724400" cy="2311400"/>
          </a:xfrm>
          <a:prstGeom prst="rect">
            <a:avLst/>
          </a:prstGeom>
          <a:noFill/>
          <a:ln w="9525">
            <a:noFill/>
            <a:miter lim="800000"/>
            <a:headEnd/>
            <a:tailEnd/>
          </a:ln>
        </p:spPr>
      </p:pic>
      <p:pic>
        <p:nvPicPr>
          <p:cNvPr id="36870" name="Picture 5" descr="http://rds.yahoo.com/_ylt=A0S020nqjLdLiFIAI0ijzbkF/SIG=12dtdggq7/EXP=1270406762/**http%3a/www.bonniekahngallery.com/graphics/critfc_logo.jpg"/>
          <p:cNvPicPr>
            <a:picLocks noChangeAspect="1" noChangeArrowheads="1"/>
          </p:cNvPicPr>
          <p:nvPr/>
        </p:nvPicPr>
        <p:blipFill>
          <a:blip r:embed="rId6"/>
          <a:srcRect/>
          <a:stretch>
            <a:fillRect/>
          </a:stretch>
        </p:blipFill>
        <p:spPr bwMode="auto">
          <a:xfrm>
            <a:off x="1143000" y="5029200"/>
            <a:ext cx="1676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533400" y="381000"/>
            <a:ext cx="8305800" cy="738188"/>
          </a:xfrm>
          <a:prstGeom prst="rect">
            <a:avLst/>
          </a:prstGeom>
          <a:noFill/>
          <a:ln w="9525">
            <a:noFill/>
            <a:miter lim="800000"/>
            <a:headEnd/>
            <a:tailEnd/>
          </a:ln>
        </p:spPr>
        <p:txBody>
          <a:bodyPr tIns="0" bIns="0" anchor="ctr">
            <a:spAutoFit/>
          </a:bodyPr>
          <a:lstStyle/>
          <a:p>
            <a:pPr marL="457200" indent="-457200"/>
            <a:r>
              <a:rPr lang="en-US" sz="2400"/>
              <a:t>2. 	An assessment of the origin of straying hatchery steelhead in the Salmon River basin</a:t>
            </a:r>
            <a:r>
              <a:rPr lang="en-US"/>
              <a:t> </a:t>
            </a:r>
          </a:p>
        </p:txBody>
      </p:sp>
      <p:pic>
        <p:nvPicPr>
          <p:cNvPr id="37891" name="Picture 10" descr="5 Jumping by hkloveslife."/>
          <p:cNvPicPr>
            <a:picLocks noChangeAspect="1" noChangeArrowheads="1"/>
          </p:cNvPicPr>
          <p:nvPr/>
        </p:nvPicPr>
        <p:blipFill>
          <a:blip r:embed="rId3"/>
          <a:srcRect/>
          <a:stretch>
            <a:fillRect/>
          </a:stretch>
        </p:blipFill>
        <p:spPr bwMode="auto">
          <a:xfrm>
            <a:off x="2514600" y="1371600"/>
            <a:ext cx="3352800" cy="5019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ChangeArrowheads="1"/>
          </p:cNvSpPr>
          <p:nvPr/>
        </p:nvSpPr>
        <p:spPr bwMode="auto">
          <a:xfrm>
            <a:off x="533400" y="381000"/>
            <a:ext cx="8305800" cy="738188"/>
          </a:xfrm>
          <a:prstGeom prst="rect">
            <a:avLst/>
          </a:prstGeom>
          <a:noFill/>
          <a:ln w="9525">
            <a:noFill/>
            <a:miter lim="800000"/>
            <a:headEnd/>
            <a:tailEnd/>
          </a:ln>
        </p:spPr>
        <p:txBody>
          <a:bodyPr tIns="0" bIns="0" anchor="ctr">
            <a:spAutoFit/>
          </a:bodyPr>
          <a:lstStyle/>
          <a:p>
            <a:pPr marL="457200" indent="-457200"/>
            <a:r>
              <a:rPr lang="en-US" sz="2400"/>
              <a:t>3.	A paired CWT and PBT recovery experiment as part of existing LSRCP hatchery evaluations in Idaho; </a:t>
            </a:r>
          </a:p>
        </p:txBody>
      </p:sp>
      <p:cxnSp>
        <p:nvCxnSpPr>
          <p:cNvPr id="5" name="Straight Arrow Connector 4"/>
          <p:cNvCxnSpPr/>
          <p:nvPr/>
        </p:nvCxnSpPr>
        <p:spPr>
          <a:xfrm flipV="1">
            <a:off x="3048000" y="2362200"/>
            <a:ext cx="762000" cy="609600"/>
          </a:xfrm>
          <a:prstGeom prst="straightConnector1">
            <a:avLst/>
          </a:prstGeom>
          <a:ln w="984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8916" name="Picture 3" descr="CWT Fish tags - magnified to show coding"/>
          <p:cNvPicPr>
            <a:picLocks noChangeArrowheads="1"/>
          </p:cNvPicPr>
          <p:nvPr/>
        </p:nvPicPr>
        <p:blipFill>
          <a:blip r:embed="rId3"/>
          <a:srcRect/>
          <a:stretch>
            <a:fillRect/>
          </a:stretch>
        </p:blipFill>
        <p:spPr bwMode="auto">
          <a:xfrm>
            <a:off x="4038600" y="1600200"/>
            <a:ext cx="2057400" cy="1447800"/>
          </a:xfrm>
          <a:prstGeom prst="rect">
            <a:avLst/>
          </a:prstGeom>
          <a:noFill/>
          <a:ln w="9525">
            <a:noFill/>
            <a:miter lim="800000"/>
            <a:headEnd/>
            <a:tailEnd/>
          </a:ln>
        </p:spPr>
      </p:pic>
      <p:pic>
        <p:nvPicPr>
          <p:cNvPr id="38917" name="Picture 4"/>
          <p:cNvPicPr>
            <a:picLocks noChangeAspect="1" noChangeArrowheads="1"/>
          </p:cNvPicPr>
          <p:nvPr/>
        </p:nvPicPr>
        <p:blipFill>
          <a:blip r:embed="rId4"/>
          <a:srcRect/>
          <a:stretch>
            <a:fillRect/>
          </a:stretch>
        </p:blipFill>
        <p:spPr bwMode="auto">
          <a:xfrm>
            <a:off x="228600" y="2362200"/>
            <a:ext cx="2662238" cy="1905000"/>
          </a:xfrm>
          <a:prstGeom prst="rect">
            <a:avLst/>
          </a:prstGeom>
          <a:noFill/>
          <a:ln w="9525">
            <a:noFill/>
            <a:miter lim="800000"/>
            <a:headEnd/>
            <a:tailEnd/>
          </a:ln>
        </p:spPr>
      </p:pic>
      <p:cxnSp>
        <p:nvCxnSpPr>
          <p:cNvPr id="9" name="Straight Arrow Connector 8"/>
          <p:cNvCxnSpPr/>
          <p:nvPr/>
        </p:nvCxnSpPr>
        <p:spPr>
          <a:xfrm>
            <a:off x="457200" y="1600200"/>
            <a:ext cx="2378075" cy="0"/>
          </a:xfrm>
          <a:prstGeom prst="straightConnector1">
            <a:avLst/>
          </a:prstGeom>
          <a:ln w="139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971800" y="3733800"/>
            <a:ext cx="838200" cy="304800"/>
          </a:xfrm>
          <a:prstGeom prst="straightConnector1">
            <a:avLst/>
          </a:prstGeom>
          <a:ln w="984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8"/>
          <p:cNvPicPr>
            <a:picLocks noChangeAspect="1" noChangeArrowheads="1"/>
          </p:cNvPicPr>
          <p:nvPr/>
        </p:nvPicPr>
        <p:blipFill>
          <a:blip r:embed="rId5"/>
          <a:srcRect/>
          <a:stretch>
            <a:fillRect/>
          </a:stretch>
        </p:blipFill>
        <p:spPr bwMode="auto">
          <a:xfrm>
            <a:off x="3962400" y="3657600"/>
            <a:ext cx="5029200" cy="1584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8921" name="TextBox 18"/>
          <p:cNvSpPr txBox="1">
            <a:spLocks noChangeArrowheads="1"/>
          </p:cNvSpPr>
          <p:nvPr/>
        </p:nvSpPr>
        <p:spPr bwMode="auto">
          <a:xfrm>
            <a:off x="4572000" y="3048000"/>
            <a:ext cx="711200" cy="369888"/>
          </a:xfrm>
          <a:prstGeom prst="rect">
            <a:avLst/>
          </a:prstGeom>
          <a:noFill/>
          <a:ln w="9525">
            <a:noFill/>
            <a:miter lim="800000"/>
            <a:headEnd/>
            <a:tailEnd/>
          </a:ln>
        </p:spPr>
        <p:txBody>
          <a:bodyPr wrap="none">
            <a:spAutoFit/>
          </a:bodyPr>
          <a:lstStyle/>
          <a:p>
            <a:r>
              <a:rPr lang="en-US"/>
              <a:t>CWT</a:t>
            </a:r>
          </a:p>
        </p:txBody>
      </p:sp>
      <p:sp>
        <p:nvSpPr>
          <p:cNvPr id="38922" name="TextBox 20"/>
          <p:cNvSpPr txBox="1">
            <a:spLocks noChangeArrowheads="1"/>
          </p:cNvSpPr>
          <p:nvPr/>
        </p:nvSpPr>
        <p:spPr bwMode="auto">
          <a:xfrm>
            <a:off x="6019800" y="5334000"/>
            <a:ext cx="633413" cy="369888"/>
          </a:xfrm>
          <a:prstGeom prst="rect">
            <a:avLst/>
          </a:prstGeom>
          <a:noFill/>
          <a:ln w="9525">
            <a:noFill/>
            <a:miter lim="800000"/>
            <a:headEnd/>
            <a:tailEnd/>
          </a:ln>
        </p:spPr>
        <p:txBody>
          <a:bodyPr wrap="none">
            <a:spAutoFit/>
          </a:bodyPr>
          <a:lstStyle/>
          <a:p>
            <a:r>
              <a:rPr lang="en-US"/>
              <a:t>PBT</a:t>
            </a:r>
          </a:p>
        </p:txBody>
      </p:sp>
      <p:sp>
        <p:nvSpPr>
          <p:cNvPr id="38923" name="TextBox 21"/>
          <p:cNvSpPr txBox="1">
            <a:spLocks noChangeArrowheads="1"/>
          </p:cNvSpPr>
          <p:nvPr/>
        </p:nvSpPr>
        <p:spPr bwMode="auto">
          <a:xfrm>
            <a:off x="533400" y="5943600"/>
            <a:ext cx="8056563" cy="461963"/>
          </a:xfrm>
          <a:prstGeom prst="rect">
            <a:avLst/>
          </a:prstGeom>
          <a:noFill/>
          <a:ln w="9525">
            <a:noFill/>
            <a:miter lim="800000"/>
            <a:headEnd/>
            <a:tailEnd/>
          </a:ln>
        </p:spPr>
        <p:txBody>
          <a:bodyPr wrap="none">
            <a:spAutoFit/>
          </a:bodyPr>
          <a:lstStyle/>
          <a:p>
            <a:pPr>
              <a:buFont typeface="Arial" charset="0"/>
              <a:buChar char="•"/>
            </a:pPr>
            <a:r>
              <a:rPr lang="en-US" sz="2400"/>
              <a:t>Demonstrate accuracy of PBT in providing stock and age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762000" y="1401168"/>
          <a:ext cx="67818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8"/>
          <p:cNvPicPr>
            <a:picLocks noChangeAspect="1" noChangeArrowheads="1"/>
          </p:cNvPicPr>
          <p:nvPr/>
        </p:nvPicPr>
        <p:blipFill>
          <a:blip r:embed="rId7"/>
          <a:srcRect/>
          <a:stretch>
            <a:fillRect/>
          </a:stretch>
        </p:blipFill>
        <p:spPr bwMode="auto">
          <a:xfrm>
            <a:off x="5973339" y="1824024"/>
            <a:ext cx="3048000" cy="960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9940" name="Rectangle 4"/>
          <p:cNvSpPr>
            <a:spLocks noChangeArrowheads="1"/>
          </p:cNvSpPr>
          <p:nvPr/>
        </p:nvSpPr>
        <p:spPr bwMode="auto">
          <a:xfrm>
            <a:off x="3429000" y="87313"/>
            <a:ext cx="2209800" cy="369887"/>
          </a:xfrm>
          <a:prstGeom prst="rect">
            <a:avLst/>
          </a:prstGeom>
          <a:noFill/>
          <a:ln w="9525">
            <a:noFill/>
            <a:miter lim="800000"/>
            <a:headEnd/>
            <a:tailEnd/>
          </a:ln>
        </p:spPr>
        <p:txBody>
          <a:bodyPr tIns="0" bIns="0" anchor="ctr">
            <a:spAutoFit/>
          </a:bodyPr>
          <a:lstStyle/>
          <a:p>
            <a:pPr marL="457200" indent="-457200"/>
            <a:r>
              <a:rPr lang="en-US" sz="2400" u="sng"/>
              <a:t>Ultimate goal:</a:t>
            </a:r>
          </a:p>
        </p:txBody>
      </p:sp>
      <p:cxnSp>
        <p:nvCxnSpPr>
          <p:cNvPr id="5" name="Straight Arrow Connector 4"/>
          <p:cNvCxnSpPr/>
          <p:nvPr/>
        </p:nvCxnSpPr>
        <p:spPr>
          <a:xfrm rot="5400000">
            <a:off x="7200901" y="1450975"/>
            <a:ext cx="533400" cy="317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9942" name="Picture 9" descr="Steelhead 2009 S.F. Clearwater 013.jpg"/>
          <p:cNvPicPr>
            <a:picLocks noChangeAspect="1"/>
          </p:cNvPicPr>
          <p:nvPr/>
        </p:nvPicPr>
        <p:blipFill>
          <a:blip r:embed="rId8"/>
          <a:srcRect l="7576" t="66817" r="7576" b="8934"/>
          <a:stretch>
            <a:fillRect/>
          </a:stretch>
        </p:blipFill>
        <p:spPr bwMode="auto">
          <a:xfrm>
            <a:off x="6019800" y="128588"/>
            <a:ext cx="2919413" cy="990600"/>
          </a:xfrm>
          <a:prstGeom prst="rect">
            <a:avLst/>
          </a:prstGeom>
          <a:noFill/>
          <a:ln w="9525">
            <a:noFill/>
            <a:miter lim="800000"/>
            <a:headEnd/>
            <a:tailEnd/>
          </a:ln>
        </p:spPr>
      </p:pic>
      <p:pic>
        <p:nvPicPr>
          <p:cNvPr id="39943" name="Picture 6" descr="Sawtooth Hatchery"/>
          <p:cNvPicPr>
            <a:picLocks noChangeAspect="1" noChangeArrowheads="1"/>
          </p:cNvPicPr>
          <p:nvPr/>
        </p:nvPicPr>
        <p:blipFill>
          <a:blip r:embed="rId9"/>
          <a:srcRect/>
          <a:stretch>
            <a:fillRect/>
          </a:stretch>
        </p:blipFill>
        <p:spPr bwMode="auto">
          <a:xfrm>
            <a:off x="6629400" y="3505200"/>
            <a:ext cx="1752600" cy="974725"/>
          </a:xfrm>
          <a:prstGeom prst="rect">
            <a:avLst/>
          </a:prstGeom>
          <a:noFill/>
          <a:ln w="9525">
            <a:noFill/>
            <a:miter lim="800000"/>
            <a:headEnd/>
            <a:tailEnd/>
          </a:ln>
        </p:spPr>
      </p:pic>
      <p:sp>
        <p:nvSpPr>
          <p:cNvPr id="39944" name="Text Box 9"/>
          <p:cNvSpPr txBox="1">
            <a:spLocks noChangeArrowheads="1"/>
          </p:cNvSpPr>
          <p:nvPr/>
        </p:nvSpPr>
        <p:spPr bwMode="auto">
          <a:xfrm>
            <a:off x="6400800" y="4572000"/>
            <a:ext cx="2222500" cy="307975"/>
          </a:xfrm>
          <a:prstGeom prst="rect">
            <a:avLst/>
          </a:prstGeom>
          <a:noFill/>
          <a:ln w="9525">
            <a:noFill/>
            <a:miter lim="800000"/>
            <a:headEnd/>
            <a:tailEnd/>
          </a:ln>
        </p:spPr>
        <p:txBody>
          <a:bodyPr wrap="none">
            <a:spAutoFit/>
          </a:bodyPr>
          <a:lstStyle/>
          <a:p>
            <a:r>
              <a:rPr lang="en-US" sz="1400" b="1"/>
              <a:t>Sawtooth Fish Hatchery</a:t>
            </a:r>
          </a:p>
        </p:txBody>
      </p:sp>
      <p:pic>
        <p:nvPicPr>
          <p:cNvPr id="39945" name="Picture 2" descr="http://rds.yahoo.com/_ylt=A0S020kdHr1LWjYA_fOjzbkF/SIG=12th208q0/EXP=1270771613/**http%3a/imnh.isu.edu/digitalatlas/geog/fishery/hatchery/afimg/trayfill.jpg"/>
          <p:cNvPicPr>
            <a:picLocks noChangeAspect="1" noChangeArrowheads="1"/>
          </p:cNvPicPr>
          <p:nvPr/>
        </p:nvPicPr>
        <p:blipFill>
          <a:blip r:embed="rId10"/>
          <a:srcRect/>
          <a:stretch>
            <a:fillRect/>
          </a:stretch>
        </p:blipFill>
        <p:spPr bwMode="auto">
          <a:xfrm>
            <a:off x="3267075" y="5638800"/>
            <a:ext cx="1457325" cy="1143000"/>
          </a:xfrm>
          <a:prstGeom prst="rect">
            <a:avLst/>
          </a:prstGeom>
          <a:noFill/>
          <a:ln w="9525">
            <a:noFill/>
            <a:miter lim="800000"/>
            <a:headEnd/>
            <a:tailEnd/>
          </a:ln>
        </p:spPr>
      </p:pic>
      <p:pic>
        <p:nvPicPr>
          <p:cNvPr id="39946" name="Picture 4" descr="http://rds.yahoo.com/_ylt=A0S020u2Hr1L8xsAyMujzbkF/SIG=128lrqkc3/EXP=1270771766/**http%3a/www.fws.gov/hagerman/Images/Tour/Raceways.jpg"/>
          <p:cNvPicPr>
            <a:picLocks noChangeAspect="1" noChangeArrowheads="1"/>
          </p:cNvPicPr>
          <p:nvPr/>
        </p:nvPicPr>
        <p:blipFill>
          <a:blip r:embed="rId11"/>
          <a:srcRect/>
          <a:stretch>
            <a:fillRect/>
          </a:stretch>
        </p:blipFill>
        <p:spPr bwMode="auto">
          <a:xfrm>
            <a:off x="228600" y="4419600"/>
            <a:ext cx="1928813" cy="1443038"/>
          </a:xfrm>
          <a:prstGeom prst="rect">
            <a:avLst/>
          </a:prstGeom>
          <a:noFill/>
          <a:ln w="9525">
            <a:noFill/>
            <a:miter lim="800000"/>
            <a:headEnd/>
            <a:tailEnd/>
          </a:ln>
        </p:spPr>
      </p:pic>
      <p:pic>
        <p:nvPicPr>
          <p:cNvPr id="39947" name="Picture 10"/>
          <p:cNvPicPr>
            <a:picLocks noChangeAspect="1" noChangeArrowheads="1"/>
          </p:cNvPicPr>
          <p:nvPr/>
        </p:nvPicPr>
        <p:blipFill>
          <a:blip r:embed="rId12"/>
          <a:srcRect/>
          <a:stretch>
            <a:fillRect/>
          </a:stretch>
        </p:blipFill>
        <p:spPr bwMode="auto">
          <a:xfrm>
            <a:off x="228600" y="685800"/>
            <a:ext cx="2103438" cy="1435100"/>
          </a:xfrm>
          <a:prstGeom prst="rect">
            <a:avLst/>
          </a:prstGeom>
          <a:noFill/>
          <a:ln w="9525">
            <a:noFill/>
            <a:miter lim="800000"/>
            <a:headEnd/>
            <a:tailEnd/>
          </a:ln>
        </p:spPr>
      </p:pic>
      <p:sp>
        <p:nvSpPr>
          <p:cNvPr id="39948" name="TextBox 17"/>
          <p:cNvSpPr txBox="1">
            <a:spLocks noChangeArrowheads="1"/>
          </p:cNvSpPr>
          <p:nvPr/>
        </p:nvSpPr>
        <p:spPr bwMode="auto">
          <a:xfrm>
            <a:off x="3200400" y="2911475"/>
            <a:ext cx="1968500" cy="1200150"/>
          </a:xfrm>
          <a:prstGeom prst="rect">
            <a:avLst/>
          </a:prstGeom>
          <a:noFill/>
          <a:ln w="9525">
            <a:noFill/>
            <a:miter lim="800000"/>
            <a:headEnd/>
            <a:tailEnd/>
          </a:ln>
        </p:spPr>
        <p:txBody>
          <a:bodyPr wrap="none">
            <a:spAutoFit/>
          </a:bodyPr>
          <a:lstStyle/>
          <a:p>
            <a:pPr>
              <a:buFont typeface="Wingdings" pitchFamily="2" charset="2"/>
              <a:buChar char="ü"/>
            </a:pPr>
            <a:r>
              <a:rPr lang="en-US"/>
              <a:t>Diet</a:t>
            </a:r>
          </a:p>
          <a:p>
            <a:pPr>
              <a:buFont typeface="Wingdings" pitchFamily="2" charset="2"/>
              <a:buChar char="ü"/>
            </a:pPr>
            <a:r>
              <a:rPr lang="en-US"/>
              <a:t>Disease</a:t>
            </a:r>
          </a:p>
          <a:p>
            <a:pPr>
              <a:buFont typeface="Wingdings" pitchFamily="2" charset="2"/>
              <a:buChar char="ü"/>
            </a:pPr>
            <a:r>
              <a:rPr lang="en-US"/>
              <a:t>Rearing density</a:t>
            </a:r>
          </a:p>
          <a:p>
            <a:pPr>
              <a:buFont typeface="Wingdings" pitchFamily="2" charset="2"/>
              <a:buChar char="ü"/>
            </a:pPr>
            <a:r>
              <a:rPr lang="en-US"/>
              <a:t>Temperature</a:t>
            </a:r>
          </a:p>
        </p:txBody>
      </p:sp>
      <p:pic>
        <p:nvPicPr>
          <p:cNvPr id="39949" name="Picture 13"/>
          <p:cNvPicPr>
            <a:picLocks noChangeAspect="1" noChangeArrowheads="1"/>
          </p:cNvPicPr>
          <p:nvPr/>
        </p:nvPicPr>
        <p:blipFill>
          <a:blip r:embed="rId13"/>
          <a:srcRect/>
          <a:stretch>
            <a:fillRect/>
          </a:stretch>
        </p:blipFill>
        <p:spPr bwMode="auto">
          <a:xfrm>
            <a:off x="7881938" y="1173163"/>
            <a:ext cx="957262" cy="360362"/>
          </a:xfrm>
          <a:prstGeom prst="rect">
            <a:avLst/>
          </a:prstGeom>
          <a:noFill/>
          <a:ln w="9525">
            <a:noFill/>
            <a:miter lim="800000"/>
            <a:headEnd/>
            <a:tailEnd/>
          </a:ln>
        </p:spPr>
      </p:pic>
      <p:sp>
        <p:nvSpPr>
          <p:cNvPr id="39950" name="Text Box 9"/>
          <p:cNvSpPr txBox="1">
            <a:spLocks noChangeArrowheads="1"/>
          </p:cNvSpPr>
          <p:nvPr/>
        </p:nvSpPr>
        <p:spPr bwMode="auto">
          <a:xfrm>
            <a:off x="6629400" y="5943600"/>
            <a:ext cx="2514600" cy="738188"/>
          </a:xfrm>
          <a:prstGeom prst="rect">
            <a:avLst/>
          </a:prstGeom>
          <a:noFill/>
          <a:ln w="9525">
            <a:noFill/>
            <a:miter lim="800000"/>
            <a:headEnd/>
            <a:tailEnd/>
          </a:ln>
        </p:spPr>
        <p:txBody>
          <a:bodyPr>
            <a:spAutoFit/>
          </a:bodyPr>
          <a:lstStyle/>
          <a:p>
            <a:r>
              <a:rPr lang="en-US" sz="1400" b="1"/>
              <a:t>This information will be available for all hatchery broodstock every year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8"/>
          <p:cNvPicPr>
            <a:picLocks noChangeAspect="1" noChangeArrowheads="1"/>
          </p:cNvPicPr>
          <p:nvPr/>
        </p:nvPicPr>
        <p:blipFill>
          <a:blip r:embed="rId2"/>
          <a:srcRect/>
          <a:stretch>
            <a:fillRect/>
          </a:stretch>
        </p:blipFill>
        <p:spPr bwMode="auto">
          <a:xfrm>
            <a:off x="2667000" y="2133600"/>
            <a:ext cx="3962400" cy="3613150"/>
          </a:xfrm>
          <a:prstGeom prst="rect">
            <a:avLst/>
          </a:prstGeom>
          <a:noFill/>
          <a:ln w="15875" algn="ctr">
            <a:noFill/>
            <a:miter lim="800000"/>
            <a:headEnd/>
            <a:tailEnd/>
          </a:ln>
        </p:spPr>
      </p:pic>
      <p:sp>
        <p:nvSpPr>
          <p:cNvPr id="40963" name="Rectangle 2"/>
          <p:cNvSpPr>
            <a:spLocks noChangeArrowheads="1"/>
          </p:cNvSpPr>
          <p:nvPr/>
        </p:nvSpPr>
        <p:spPr bwMode="auto">
          <a:xfrm>
            <a:off x="3276600" y="533400"/>
            <a:ext cx="2713038" cy="584200"/>
          </a:xfrm>
          <a:prstGeom prst="rect">
            <a:avLst/>
          </a:prstGeom>
          <a:noFill/>
          <a:ln w="9525">
            <a:noFill/>
            <a:miter lim="800000"/>
            <a:headEnd/>
            <a:tailEnd/>
          </a:ln>
        </p:spPr>
        <p:txBody>
          <a:bodyPr wrap="none">
            <a:spAutoFit/>
          </a:bodyPr>
          <a:lstStyle/>
          <a:p>
            <a:pPr marL="342900" indent="-342900" algn="ctr"/>
            <a:r>
              <a:rPr lang="en-US" sz="3200" u="sng"/>
              <a:t>Questions???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88925" y="381000"/>
            <a:ext cx="8093075" cy="5170488"/>
          </a:xfrm>
          <a:prstGeom prst="rect">
            <a:avLst/>
          </a:prstGeom>
          <a:noFill/>
          <a:ln w="9525">
            <a:noFill/>
            <a:miter lim="800000"/>
            <a:headEnd/>
            <a:tailEnd/>
          </a:ln>
        </p:spPr>
        <p:txBody>
          <a:bodyPr>
            <a:spAutoFit/>
          </a:bodyPr>
          <a:lstStyle/>
          <a:p>
            <a:r>
              <a:rPr lang="en-US" sz="2200"/>
              <a:t>Despite its’ predominance in addressing these management questions, CWT technology has several limitations:  </a:t>
            </a:r>
          </a:p>
          <a:p>
            <a:endParaRPr lang="en-US" sz="2200"/>
          </a:p>
          <a:p>
            <a:r>
              <a:rPr lang="en-US" sz="2200"/>
              <a:t>The process of physically tagging hundreds of thousands of juveniles from different hatchery stocks is</a:t>
            </a:r>
          </a:p>
          <a:p>
            <a:endParaRPr lang="en-US" sz="2200"/>
          </a:p>
          <a:p>
            <a:pPr lvl="1">
              <a:buFontTx/>
              <a:buChar char="•"/>
            </a:pPr>
            <a:r>
              <a:rPr lang="en-US" sz="2200"/>
              <a:t>logistically difficult</a:t>
            </a:r>
          </a:p>
          <a:p>
            <a:pPr lvl="4">
              <a:buFontTx/>
              <a:buChar char="•"/>
            </a:pPr>
            <a:endParaRPr lang="en-US" sz="2200"/>
          </a:p>
          <a:p>
            <a:pPr lvl="1">
              <a:buFontTx/>
              <a:buChar char="•"/>
            </a:pPr>
            <a:r>
              <a:rPr lang="en-US" sz="2200"/>
              <a:t>labor intensive </a:t>
            </a:r>
          </a:p>
          <a:p>
            <a:pPr lvl="1">
              <a:buFontTx/>
              <a:buChar char="•"/>
            </a:pPr>
            <a:endParaRPr lang="en-US" sz="2200"/>
          </a:p>
          <a:p>
            <a:pPr lvl="1">
              <a:buFontTx/>
              <a:buChar char="•"/>
            </a:pPr>
            <a:r>
              <a:rPr lang="en-US" sz="2200"/>
              <a:t>expensive</a:t>
            </a:r>
          </a:p>
          <a:p>
            <a:pPr lvl="1">
              <a:buFontTx/>
              <a:buChar char="•"/>
            </a:pPr>
            <a:endParaRPr lang="en-US" sz="2200"/>
          </a:p>
          <a:p>
            <a:pPr lvl="1">
              <a:buFontTx/>
              <a:buChar char="•"/>
            </a:pPr>
            <a:r>
              <a:rPr lang="en-US" sz="2200"/>
              <a:t>potentially increases physiological stress</a:t>
            </a:r>
          </a:p>
          <a:p>
            <a:pPr lvl="1"/>
            <a:endParaRPr lang="en-US" sz="2200"/>
          </a:p>
          <a:p>
            <a:endParaRPr lang="en-US" sz="2200"/>
          </a:p>
        </p:txBody>
      </p:sp>
      <p:pic>
        <p:nvPicPr>
          <p:cNvPr id="10243" name="Picture 3" descr="cwt_setup"/>
          <p:cNvPicPr>
            <a:picLocks noChangeAspect="1" noChangeArrowheads="1"/>
          </p:cNvPicPr>
          <p:nvPr/>
        </p:nvPicPr>
        <p:blipFill>
          <a:blip r:embed="rId3"/>
          <a:srcRect/>
          <a:stretch>
            <a:fillRect/>
          </a:stretch>
        </p:blipFill>
        <p:spPr bwMode="auto">
          <a:xfrm>
            <a:off x="4419600" y="2281238"/>
            <a:ext cx="2133600" cy="1757362"/>
          </a:xfrm>
          <a:prstGeom prst="rect">
            <a:avLst/>
          </a:prstGeom>
          <a:noFill/>
          <a:ln w="9525">
            <a:noFill/>
            <a:miter lim="800000"/>
            <a:headEnd/>
            <a:tailEnd/>
          </a:ln>
        </p:spPr>
      </p:pic>
      <p:pic>
        <p:nvPicPr>
          <p:cNvPr id="10244" name="Picture 4" descr="stress_coat"/>
          <p:cNvPicPr>
            <a:picLocks noChangeAspect="1" noChangeArrowheads="1"/>
          </p:cNvPicPr>
          <p:nvPr/>
        </p:nvPicPr>
        <p:blipFill>
          <a:blip r:embed="rId4"/>
          <a:srcRect/>
          <a:stretch>
            <a:fillRect/>
          </a:stretch>
        </p:blipFill>
        <p:spPr bwMode="auto">
          <a:xfrm>
            <a:off x="2895600" y="5029200"/>
            <a:ext cx="1676400" cy="1676400"/>
          </a:xfrm>
          <a:prstGeom prst="rect">
            <a:avLst/>
          </a:prstGeom>
          <a:noFill/>
          <a:ln w="9525">
            <a:noFill/>
            <a:miter lim="800000"/>
            <a:headEnd/>
            <a:tailEnd/>
          </a:ln>
        </p:spPr>
      </p:pic>
      <p:pic>
        <p:nvPicPr>
          <p:cNvPr id="10245" name="Picture 5" descr="istockphoto_88395_cash_1"/>
          <p:cNvPicPr>
            <a:picLocks noChangeAspect="1" noChangeArrowheads="1"/>
          </p:cNvPicPr>
          <p:nvPr/>
        </p:nvPicPr>
        <p:blipFill>
          <a:blip r:embed="rId5"/>
          <a:srcRect/>
          <a:stretch>
            <a:fillRect/>
          </a:stretch>
        </p:blipFill>
        <p:spPr bwMode="auto">
          <a:xfrm>
            <a:off x="6096000" y="4386263"/>
            <a:ext cx="2324100" cy="2128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441325" y="533400"/>
            <a:ext cx="8093075" cy="3786188"/>
          </a:xfrm>
          <a:prstGeom prst="rect">
            <a:avLst/>
          </a:prstGeom>
          <a:noFill/>
          <a:ln w="9525">
            <a:noFill/>
            <a:miter lim="800000"/>
            <a:headEnd/>
            <a:tailEnd/>
          </a:ln>
        </p:spPr>
        <p:txBody>
          <a:bodyPr>
            <a:spAutoFit/>
          </a:bodyPr>
          <a:lstStyle/>
          <a:p>
            <a:pPr lvl="1"/>
            <a:r>
              <a:rPr lang="en-US" sz="2400"/>
              <a:t>All of these restrictions ultimately limit the total number of juveniles that get tagged each year, which in turn limits the number of CWT recoveries  </a:t>
            </a:r>
          </a:p>
          <a:p>
            <a:pPr lvl="1"/>
            <a:endParaRPr lang="en-US" sz="2400"/>
          </a:p>
          <a:p>
            <a:pPr lvl="1"/>
            <a:r>
              <a:rPr lang="en-US" sz="2400"/>
              <a:t>For example, only 500-800 coded-wire tags have been recovered annually (2005-2007) from statewide fisheries in Idaho (insufficient to estimate stock contributions)</a:t>
            </a:r>
          </a:p>
          <a:p>
            <a:pPr lvl="1"/>
            <a:endParaRPr lang="en-US" sz="2400"/>
          </a:p>
          <a:p>
            <a:pPr lvl="1"/>
            <a:endParaRPr lang="en-US" sz="2400"/>
          </a:p>
        </p:txBody>
      </p:sp>
      <p:pic>
        <p:nvPicPr>
          <p:cNvPr id="11267" name="Picture 6" descr="http://rds.yahoo.com/_ylt=A0S020kCGb1LATcANSWjzbkF/SIG=11uc51ude/EXP=1270770306/**http%3a/www.s-union.com.tw/image-1/wand.jpg"/>
          <p:cNvPicPr>
            <a:picLocks noChangeAspect="1" noChangeArrowheads="1"/>
          </p:cNvPicPr>
          <p:nvPr/>
        </p:nvPicPr>
        <p:blipFill>
          <a:blip r:embed="rId3"/>
          <a:srcRect/>
          <a:stretch>
            <a:fillRect/>
          </a:stretch>
        </p:blipFill>
        <p:spPr bwMode="auto">
          <a:xfrm>
            <a:off x="2971800" y="3657600"/>
            <a:ext cx="3505200" cy="2808288"/>
          </a:xfrm>
          <a:prstGeom prst="rect">
            <a:avLst/>
          </a:prstGeom>
          <a:noFill/>
          <a:ln w="9525">
            <a:noFill/>
            <a:miter lim="800000"/>
            <a:headEnd/>
            <a:tailEnd/>
          </a:ln>
        </p:spPr>
      </p:pic>
      <p:sp>
        <p:nvSpPr>
          <p:cNvPr id="11268" name="Rectangle 5"/>
          <p:cNvSpPr>
            <a:spLocks noChangeArrowheads="1"/>
          </p:cNvSpPr>
          <p:nvPr/>
        </p:nvSpPr>
        <p:spPr bwMode="auto">
          <a:xfrm>
            <a:off x="2938463" y="6477000"/>
            <a:ext cx="4343400" cy="276225"/>
          </a:xfrm>
          <a:prstGeom prst="rect">
            <a:avLst/>
          </a:prstGeom>
          <a:noFill/>
          <a:ln w="9525">
            <a:noFill/>
            <a:miter lim="800000"/>
            <a:headEnd/>
            <a:tailEnd/>
          </a:ln>
        </p:spPr>
        <p:txBody>
          <a:bodyPr>
            <a:spAutoFit/>
          </a:bodyPr>
          <a:lstStyle/>
          <a:p>
            <a:r>
              <a:rPr lang="en-US" sz="1200"/>
              <a:t>http://www.s-union.com.tw/Tag%20detector_1.htm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533400" y="304800"/>
            <a:ext cx="8169275" cy="830263"/>
          </a:xfrm>
          <a:prstGeom prst="rect">
            <a:avLst/>
          </a:prstGeom>
          <a:noFill/>
          <a:ln w="9525">
            <a:noFill/>
            <a:miter lim="800000"/>
            <a:headEnd/>
            <a:tailEnd/>
          </a:ln>
        </p:spPr>
        <p:txBody>
          <a:bodyPr>
            <a:spAutoFit/>
          </a:bodyPr>
          <a:lstStyle/>
          <a:p>
            <a:pPr algn="ctr"/>
            <a:r>
              <a:rPr lang="en-US" sz="2400"/>
              <a:t>Parentage-based genetic tagging - PBT</a:t>
            </a:r>
          </a:p>
          <a:p>
            <a:pPr algn="ctr"/>
            <a:r>
              <a:rPr lang="en-US" sz="2400"/>
              <a:t>(Anderson and Garza 2005)</a:t>
            </a:r>
            <a:endParaRPr lang="en-US"/>
          </a:p>
        </p:txBody>
      </p:sp>
      <p:pic>
        <p:nvPicPr>
          <p:cNvPr id="12291" name="Picture 4" descr="I believe the word I'm looking for is shady. by msmail."/>
          <p:cNvPicPr>
            <a:picLocks noChangeAspect="1" noChangeArrowheads="1"/>
          </p:cNvPicPr>
          <p:nvPr/>
        </p:nvPicPr>
        <p:blipFill>
          <a:blip r:embed="rId3"/>
          <a:srcRect l="17931" t="14713" r="10345" b="19080"/>
          <a:stretch>
            <a:fillRect/>
          </a:stretch>
        </p:blipFill>
        <p:spPr bwMode="auto">
          <a:xfrm>
            <a:off x="457200" y="1752600"/>
            <a:ext cx="5283200" cy="3657600"/>
          </a:xfrm>
          <a:prstGeom prst="rect">
            <a:avLst/>
          </a:prstGeom>
          <a:noFill/>
          <a:ln w="9525">
            <a:noFill/>
            <a:miter lim="800000"/>
            <a:headEnd/>
            <a:tailEnd/>
          </a:ln>
        </p:spPr>
      </p:pic>
      <p:sp>
        <p:nvSpPr>
          <p:cNvPr id="12292" name="Rectangle 20"/>
          <p:cNvSpPr>
            <a:spLocks noChangeArrowheads="1"/>
          </p:cNvSpPr>
          <p:nvPr/>
        </p:nvSpPr>
        <p:spPr bwMode="auto">
          <a:xfrm>
            <a:off x="5867400" y="2133600"/>
            <a:ext cx="3276600" cy="1938338"/>
          </a:xfrm>
          <a:prstGeom prst="rect">
            <a:avLst/>
          </a:prstGeom>
          <a:noFill/>
          <a:ln w="9525">
            <a:noFill/>
            <a:miter lim="800000"/>
            <a:headEnd/>
            <a:tailEnd/>
          </a:ln>
        </p:spPr>
        <p:txBody>
          <a:bodyPr>
            <a:spAutoFit/>
          </a:bodyPr>
          <a:lstStyle/>
          <a:p>
            <a:r>
              <a:rPr lang="en-US" sz="2400"/>
              <a:t>Parentage-based tagging uses similar DNA techniques as those used in human parentage testing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533400" y="76200"/>
            <a:ext cx="8169275" cy="461963"/>
          </a:xfrm>
          <a:prstGeom prst="rect">
            <a:avLst/>
          </a:prstGeom>
          <a:noFill/>
          <a:ln w="9525">
            <a:noFill/>
            <a:miter lim="800000"/>
            <a:headEnd/>
            <a:tailEnd/>
          </a:ln>
        </p:spPr>
        <p:txBody>
          <a:bodyPr>
            <a:spAutoFit/>
          </a:bodyPr>
          <a:lstStyle/>
          <a:p>
            <a:pPr algn="ctr"/>
            <a:r>
              <a:rPr lang="en-US" sz="2400"/>
              <a:t>Parentage-based genetic tagging - PBT</a:t>
            </a:r>
          </a:p>
        </p:txBody>
      </p:sp>
      <p:sp>
        <p:nvSpPr>
          <p:cNvPr id="13315" name="Rectangle 20"/>
          <p:cNvSpPr>
            <a:spLocks noChangeArrowheads="1"/>
          </p:cNvSpPr>
          <p:nvPr/>
        </p:nvSpPr>
        <p:spPr bwMode="auto">
          <a:xfrm>
            <a:off x="533400" y="4614863"/>
            <a:ext cx="8077200" cy="1938337"/>
          </a:xfrm>
          <a:prstGeom prst="rect">
            <a:avLst/>
          </a:prstGeom>
          <a:noFill/>
          <a:ln w="9525">
            <a:noFill/>
            <a:miter lim="800000"/>
            <a:headEnd/>
            <a:tailEnd/>
          </a:ln>
        </p:spPr>
        <p:txBody>
          <a:bodyPr>
            <a:spAutoFit/>
          </a:bodyPr>
          <a:lstStyle/>
          <a:p>
            <a:pPr>
              <a:buFont typeface="Arial" charset="0"/>
              <a:buChar char="•"/>
            </a:pPr>
            <a:r>
              <a:rPr lang="en-US" sz="2400"/>
              <a:t>Every person receives a unique set of genetic information from their parents!</a:t>
            </a:r>
          </a:p>
          <a:p>
            <a:pPr>
              <a:buFont typeface="Arial" charset="0"/>
              <a:buChar char="•"/>
            </a:pPr>
            <a:endParaRPr lang="en-US" sz="2400"/>
          </a:p>
          <a:p>
            <a:pPr>
              <a:buFont typeface="Arial" charset="0"/>
              <a:buChar char="•"/>
            </a:pPr>
            <a:r>
              <a:rPr lang="en-US" sz="2400"/>
              <a:t>If your parents have been genetically screened they can easily be identified from thousands of possible candidates!</a:t>
            </a:r>
          </a:p>
        </p:txBody>
      </p:sp>
      <p:pic>
        <p:nvPicPr>
          <p:cNvPr id="13316" name="Picture 6" descr="http://rds.yahoo.com/_ylt=A0S0207rm7RL7T8AmsmjzbkF/SIG=12e9nrf28/EXP=1270213995/**http%3a/faculty.washington.edu/lhauser/Images/parentage.jpg"/>
          <p:cNvPicPr>
            <a:picLocks noChangeAspect="1" noChangeArrowheads="1"/>
          </p:cNvPicPr>
          <p:nvPr/>
        </p:nvPicPr>
        <p:blipFill>
          <a:blip r:embed="rId2"/>
          <a:srcRect/>
          <a:stretch>
            <a:fillRect/>
          </a:stretch>
        </p:blipFill>
        <p:spPr bwMode="auto">
          <a:xfrm>
            <a:off x="381000" y="685800"/>
            <a:ext cx="5165725" cy="3810000"/>
          </a:xfrm>
          <a:prstGeom prst="rect">
            <a:avLst/>
          </a:prstGeom>
          <a:noFill/>
          <a:ln w="9525">
            <a:noFill/>
            <a:miter lim="800000"/>
            <a:headEnd/>
            <a:tailEnd/>
          </a:ln>
        </p:spPr>
      </p:pic>
      <p:sp>
        <p:nvSpPr>
          <p:cNvPr id="6" name="Rectangle 5"/>
          <p:cNvSpPr/>
          <p:nvPr/>
        </p:nvSpPr>
        <p:spPr>
          <a:xfrm>
            <a:off x="533400" y="1219200"/>
            <a:ext cx="1143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318" name="Picture 2" descr="http://rds.yahoo.com/_ylt=A0S020v4nLRLAVUAP.ajzbkF/SIG=123gijhi0/EXP=1270214264/**http%3a/www.sigenlab.com/images/ATCGpeoplesm.jpg"/>
          <p:cNvPicPr>
            <a:picLocks noChangeAspect="1" noChangeArrowheads="1"/>
          </p:cNvPicPr>
          <p:nvPr/>
        </p:nvPicPr>
        <p:blipFill>
          <a:blip r:embed="rId3"/>
          <a:srcRect/>
          <a:stretch>
            <a:fillRect/>
          </a:stretch>
        </p:blipFill>
        <p:spPr bwMode="auto">
          <a:xfrm>
            <a:off x="5791200" y="762000"/>
            <a:ext cx="3038475" cy="3716338"/>
          </a:xfrm>
          <a:prstGeom prst="rect">
            <a:avLst/>
          </a:prstGeom>
          <a:noFill/>
          <a:ln w="9525">
            <a:noFill/>
            <a:miter lim="800000"/>
            <a:headEnd/>
            <a:tailEnd/>
          </a:ln>
        </p:spPr>
      </p:pic>
      <p:sp>
        <p:nvSpPr>
          <p:cNvPr id="13319" name="Text Box 20"/>
          <p:cNvSpPr txBox="1">
            <a:spLocks noChangeArrowheads="1"/>
          </p:cNvSpPr>
          <p:nvPr/>
        </p:nvSpPr>
        <p:spPr bwMode="auto">
          <a:xfrm>
            <a:off x="838200" y="1371600"/>
            <a:ext cx="631825" cy="307975"/>
          </a:xfrm>
          <a:prstGeom prst="rect">
            <a:avLst/>
          </a:prstGeom>
          <a:noFill/>
          <a:ln w="9525">
            <a:noFill/>
            <a:miter lim="800000"/>
            <a:headEnd/>
            <a:tailEnd/>
          </a:ln>
        </p:spPr>
        <p:txBody>
          <a:bodyPr wrap="none">
            <a:spAutoFit/>
          </a:bodyPr>
          <a:lstStyle/>
          <a:p>
            <a:r>
              <a:rPr lang="en-US" sz="1400" b="1">
                <a:solidFill>
                  <a:schemeClr val="bg1"/>
                </a:solidFill>
              </a:rPr>
              <a:t>Child</a:t>
            </a:r>
          </a:p>
        </p:txBody>
      </p:sp>
      <p:cxnSp>
        <p:nvCxnSpPr>
          <p:cNvPr id="9" name="Straight Arrow Connector 8"/>
          <p:cNvCxnSpPr/>
          <p:nvPr/>
        </p:nvCxnSpPr>
        <p:spPr>
          <a:xfrm rot="10800000">
            <a:off x="1600200" y="2330450"/>
            <a:ext cx="1905000" cy="1588"/>
          </a:xfrm>
          <a:prstGeom prst="straightConnector1">
            <a:avLst/>
          </a:prstGeom>
          <a:ln w="412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1608138" y="3406775"/>
            <a:ext cx="3017837" cy="1588"/>
          </a:xfrm>
          <a:prstGeom prst="straightConnector1">
            <a:avLst/>
          </a:prstGeom>
          <a:ln w="412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p:cNvSpPr txBox="1">
            <a:spLocks noChangeArrowheads="1"/>
          </p:cNvSpPr>
          <p:nvPr/>
        </p:nvSpPr>
        <p:spPr bwMode="auto">
          <a:xfrm>
            <a:off x="533400" y="228600"/>
            <a:ext cx="8169275" cy="954088"/>
          </a:xfrm>
          <a:prstGeom prst="rect">
            <a:avLst/>
          </a:prstGeom>
          <a:noFill/>
          <a:ln w="9525">
            <a:noFill/>
            <a:miter lim="800000"/>
            <a:headEnd/>
            <a:tailEnd/>
          </a:ln>
        </p:spPr>
        <p:txBody>
          <a:bodyPr>
            <a:spAutoFit/>
          </a:bodyPr>
          <a:lstStyle/>
          <a:p>
            <a:pPr algn="ctr"/>
            <a:r>
              <a:rPr lang="en-US" sz="2800"/>
              <a:t>Genetic information can be obtained from all hatchery fish (broodstock) that are spawned</a:t>
            </a:r>
          </a:p>
        </p:txBody>
      </p:sp>
      <p:pic>
        <p:nvPicPr>
          <p:cNvPr id="14339" name="Picture 6" descr="Sawtooth Hatchery"/>
          <p:cNvPicPr>
            <a:picLocks noChangeAspect="1" noChangeArrowheads="1"/>
          </p:cNvPicPr>
          <p:nvPr/>
        </p:nvPicPr>
        <p:blipFill>
          <a:blip r:embed="rId2"/>
          <a:srcRect/>
          <a:stretch>
            <a:fillRect/>
          </a:stretch>
        </p:blipFill>
        <p:spPr bwMode="auto">
          <a:xfrm>
            <a:off x="76200" y="3505200"/>
            <a:ext cx="1752600" cy="974725"/>
          </a:xfrm>
          <a:prstGeom prst="rect">
            <a:avLst/>
          </a:prstGeom>
          <a:noFill/>
          <a:ln w="9525">
            <a:noFill/>
            <a:miter lim="800000"/>
            <a:headEnd/>
            <a:tailEnd/>
          </a:ln>
        </p:spPr>
      </p:pic>
      <p:pic>
        <p:nvPicPr>
          <p:cNvPr id="14340" name="Picture 8" descr="Pahsimeroi Hatchery"/>
          <p:cNvPicPr>
            <a:picLocks noChangeAspect="1" noChangeArrowheads="1"/>
          </p:cNvPicPr>
          <p:nvPr/>
        </p:nvPicPr>
        <p:blipFill>
          <a:blip r:embed="rId3"/>
          <a:srcRect/>
          <a:stretch>
            <a:fillRect/>
          </a:stretch>
        </p:blipFill>
        <p:spPr bwMode="auto">
          <a:xfrm>
            <a:off x="152400" y="4876800"/>
            <a:ext cx="1571625" cy="1231900"/>
          </a:xfrm>
          <a:prstGeom prst="rect">
            <a:avLst/>
          </a:prstGeom>
          <a:noFill/>
          <a:ln w="9525">
            <a:noFill/>
            <a:miter lim="800000"/>
            <a:headEnd/>
            <a:tailEnd/>
          </a:ln>
        </p:spPr>
      </p:pic>
      <p:sp>
        <p:nvSpPr>
          <p:cNvPr id="14341" name="Text Box 9"/>
          <p:cNvSpPr txBox="1">
            <a:spLocks noChangeArrowheads="1"/>
          </p:cNvSpPr>
          <p:nvPr/>
        </p:nvSpPr>
        <p:spPr bwMode="auto">
          <a:xfrm>
            <a:off x="381000" y="4473575"/>
            <a:ext cx="981075" cy="304800"/>
          </a:xfrm>
          <a:prstGeom prst="rect">
            <a:avLst/>
          </a:prstGeom>
          <a:noFill/>
          <a:ln w="9525">
            <a:noFill/>
            <a:miter lim="800000"/>
            <a:headEnd/>
            <a:tailEnd/>
          </a:ln>
        </p:spPr>
        <p:txBody>
          <a:bodyPr wrap="none">
            <a:spAutoFit/>
          </a:bodyPr>
          <a:lstStyle/>
          <a:p>
            <a:r>
              <a:rPr lang="en-US" sz="1400" b="1"/>
              <a:t>Sawtooth</a:t>
            </a:r>
          </a:p>
        </p:txBody>
      </p:sp>
      <p:sp>
        <p:nvSpPr>
          <p:cNvPr id="14342" name="Text Box 10"/>
          <p:cNvSpPr txBox="1">
            <a:spLocks noChangeArrowheads="1"/>
          </p:cNvSpPr>
          <p:nvPr/>
        </p:nvSpPr>
        <p:spPr bwMode="auto">
          <a:xfrm>
            <a:off x="273050" y="6096000"/>
            <a:ext cx="1141413" cy="304800"/>
          </a:xfrm>
          <a:prstGeom prst="rect">
            <a:avLst/>
          </a:prstGeom>
          <a:noFill/>
          <a:ln w="9525">
            <a:noFill/>
            <a:miter lim="800000"/>
            <a:headEnd/>
            <a:tailEnd/>
          </a:ln>
        </p:spPr>
        <p:txBody>
          <a:bodyPr wrap="none">
            <a:spAutoFit/>
          </a:bodyPr>
          <a:lstStyle/>
          <a:p>
            <a:r>
              <a:rPr lang="en-US" sz="1400" b="1"/>
              <a:t>Pahsimeroi</a:t>
            </a:r>
          </a:p>
        </p:txBody>
      </p:sp>
      <p:pic>
        <p:nvPicPr>
          <p:cNvPr id="14343" name="Picture 12" descr="Oxbow Hatchery"/>
          <p:cNvPicPr>
            <a:picLocks noChangeAspect="1" noChangeArrowheads="1"/>
          </p:cNvPicPr>
          <p:nvPr/>
        </p:nvPicPr>
        <p:blipFill>
          <a:blip r:embed="rId4"/>
          <a:srcRect/>
          <a:stretch>
            <a:fillRect/>
          </a:stretch>
        </p:blipFill>
        <p:spPr bwMode="auto">
          <a:xfrm>
            <a:off x="2089150" y="3603625"/>
            <a:ext cx="1447800" cy="1082675"/>
          </a:xfrm>
          <a:prstGeom prst="rect">
            <a:avLst/>
          </a:prstGeom>
          <a:noFill/>
          <a:ln w="9525">
            <a:noFill/>
            <a:miter lim="800000"/>
            <a:headEnd/>
            <a:tailEnd/>
          </a:ln>
        </p:spPr>
      </p:pic>
      <p:sp>
        <p:nvSpPr>
          <p:cNvPr id="14344" name="Text Box 13"/>
          <p:cNvSpPr txBox="1">
            <a:spLocks noChangeArrowheads="1"/>
          </p:cNvSpPr>
          <p:nvPr/>
        </p:nvSpPr>
        <p:spPr bwMode="auto">
          <a:xfrm>
            <a:off x="2352675" y="4654550"/>
            <a:ext cx="774700" cy="304800"/>
          </a:xfrm>
          <a:prstGeom prst="rect">
            <a:avLst/>
          </a:prstGeom>
          <a:noFill/>
          <a:ln w="9525">
            <a:noFill/>
            <a:miter lim="800000"/>
            <a:headEnd/>
            <a:tailEnd/>
          </a:ln>
        </p:spPr>
        <p:txBody>
          <a:bodyPr wrap="none">
            <a:spAutoFit/>
          </a:bodyPr>
          <a:lstStyle/>
          <a:p>
            <a:r>
              <a:rPr lang="en-US" sz="1400" b="1"/>
              <a:t>Oxbow</a:t>
            </a:r>
          </a:p>
        </p:txBody>
      </p:sp>
      <p:pic>
        <p:nvPicPr>
          <p:cNvPr id="14345" name="Picture 15" descr="nwwn004d"/>
          <p:cNvPicPr>
            <a:picLocks noChangeAspect="1" noChangeArrowheads="1"/>
          </p:cNvPicPr>
          <p:nvPr/>
        </p:nvPicPr>
        <p:blipFill>
          <a:blip r:embed="rId5"/>
          <a:srcRect/>
          <a:stretch>
            <a:fillRect/>
          </a:stretch>
        </p:blipFill>
        <p:spPr bwMode="auto">
          <a:xfrm>
            <a:off x="2089150" y="5127625"/>
            <a:ext cx="1524000" cy="1011238"/>
          </a:xfrm>
          <a:prstGeom prst="rect">
            <a:avLst/>
          </a:prstGeom>
          <a:noFill/>
          <a:ln w="9525">
            <a:noFill/>
            <a:miter lim="800000"/>
            <a:headEnd/>
            <a:tailEnd/>
          </a:ln>
        </p:spPr>
      </p:pic>
      <p:sp>
        <p:nvSpPr>
          <p:cNvPr id="14346" name="Text Box 16"/>
          <p:cNvSpPr txBox="1">
            <a:spLocks noChangeArrowheads="1"/>
          </p:cNvSpPr>
          <p:nvPr/>
        </p:nvSpPr>
        <p:spPr bwMode="auto">
          <a:xfrm>
            <a:off x="1708150" y="6169025"/>
            <a:ext cx="1989138" cy="304800"/>
          </a:xfrm>
          <a:prstGeom prst="rect">
            <a:avLst/>
          </a:prstGeom>
          <a:noFill/>
          <a:ln w="9525">
            <a:noFill/>
            <a:miter lim="800000"/>
            <a:headEnd/>
            <a:tailEnd/>
          </a:ln>
        </p:spPr>
        <p:txBody>
          <a:bodyPr wrap="none">
            <a:spAutoFit/>
          </a:bodyPr>
          <a:lstStyle/>
          <a:p>
            <a:r>
              <a:rPr lang="en-US" sz="1400" b="1"/>
              <a:t>Dworshak/Clearwater</a:t>
            </a:r>
          </a:p>
        </p:txBody>
      </p:sp>
      <p:pic>
        <p:nvPicPr>
          <p:cNvPr id="14347" name="Picture 17" descr="Lookingglass Fish Hatchery"/>
          <p:cNvPicPr>
            <a:picLocks noChangeAspect="1" noChangeArrowheads="1"/>
          </p:cNvPicPr>
          <p:nvPr/>
        </p:nvPicPr>
        <p:blipFill>
          <a:blip r:embed="rId6"/>
          <a:srcRect t="32001"/>
          <a:stretch>
            <a:fillRect/>
          </a:stretch>
        </p:blipFill>
        <p:spPr bwMode="auto">
          <a:xfrm>
            <a:off x="152400" y="1828800"/>
            <a:ext cx="1308100" cy="1333500"/>
          </a:xfrm>
          <a:prstGeom prst="rect">
            <a:avLst/>
          </a:prstGeom>
          <a:noFill/>
          <a:ln w="9525">
            <a:noFill/>
            <a:miter lim="800000"/>
            <a:headEnd/>
            <a:tailEnd/>
          </a:ln>
        </p:spPr>
      </p:pic>
      <p:sp>
        <p:nvSpPr>
          <p:cNvPr id="14348" name="Text Box 18"/>
          <p:cNvSpPr txBox="1">
            <a:spLocks noChangeArrowheads="1"/>
          </p:cNvSpPr>
          <p:nvPr/>
        </p:nvSpPr>
        <p:spPr bwMode="auto">
          <a:xfrm>
            <a:off x="228600" y="3124200"/>
            <a:ext cx="1216025" cy="304800"/>
          </a:xfrm>
          <a:prstGeom prst="rect">
            <a:avLst/>
          </a:prstGeom>
          <a:noFill/>
          <a:ln w="9525">
            <a:noFill/>
            <a:miter lim="800000"/>
            <a:headEnd/>
            <a:tailEnd/>
          </a:ln>
        </p:spPr>
        <p:txBody>
          <a:bodyPr wrap="none">
            <a:spAutoFit/>
          </a:bodyPr>
          <a:lstStyle/>
          <a:p>
            <a:r>
              <a:rPr lang="en-US" sz="1400" b="1"/>
              <a:t>Lookinglass</a:t>
            </a:r>
          </a:p>
        </p:txBody>
      </p:sp>
      <p:pic>
        <p:nvPicPr>
          <p:cNvPr id="14349" name="Picture 19" descr="Wallowa Fish Hatchery"/>
          <p:cNvPicPr>
            <a:picLocks noChangeAspect="1" noChangeArrowheads="1"/>
          </p:cNvPicPr>
          <p:nvPr/>
        </p:nvPicPr>
        <p:blipFill>
          <a:blip r:embed="rId7"/>
          <a:srcRect/>
          <a:stretch>
            <a:fillRect/>
          </a:stretch>
        </p:blipFill>
        <p:spPr bwMode="auto">
          <a:xfrm>
            <a:off x="1600200" y="1905000"/>
            <a:ext cx="1447800" cy="966788"/>
          </a:xfrm>
          <a:prstGeom prst="rect">
            <a:avLst/>
          </a:prstGeom>
          <a:noFill/>
          <a:ln w="9525">
            <a:noFill/>
            <a:miter lim="800000"/>
            <a:headEnd/>
            <a:tailEnd/>
          </a:ln>
        </p:spPr>
      </p:pic>
      <p:sp>
        <p:nvSpPr>
          <p:cNvPr id="14350" name="Text Box 20"/>
          <p:cNvSpPr txBox="1">
            <a:spLocks noChangeArrowheads="1"/>
          </p:cNvSpPr>
          <p:nvPr/>
        </p:nvSpPr>
        <p:spPr bwMode="auto">
          <a:xfrm>
            <a:off x="1981200" y="2895600"/>
            <a:ext cx="893763" cy="304800"/>
          </a:xfrm>
          <a:prstGeom prst="rect">
            <a:avLst/>
          </a:prstGeom>
          <a:noFill/>
          <a:ln w="9525">
            <a:noFill/>
            <a:miter lim="800000"/>
            <a:headEnd/>
            <a:tailEnd/>
          </a:ln>
        </p:spPr>
        <p:txBody>
          <a:bodyPr wrap="none">
            <a:spAutoFit/>
          </a:bodyPr>
          <a:lstStyle/>
          <a:p>
            <a:r>
              <a:rPr lang="en-US" sz="1400" b="1"/>
              <a:t>Wallowa</a:t>
            </a:r>
          </a:p>
        </p:txBody>
      </p:sp>
      <p:pic>
        <p:nvPicPr>
          <p:cNvPr id="14351" name="Picture 30" descr="Spawning"/>
          <p:cNvPicPr>
            <a:picLocks noChangeAspect="1" noChangeArrowheads="1"/>
          </p:cNvPicPr>
          <p:nvPr/>
        </p:nvPicPr>
        <p:blipFill>
          <a:blip r:embed="rId8">
            <a:lum bright="22000"/>
          </a:blip>
          <a:srcRect/>
          <a:stretch>
            <a:fillRect/>
          </a:stretch>
        </p:blipFill>
        <p:spPr bwMode="auto">
          <a:xfrm>
            <a:off x="5410200" y="1473200"/>
            <a:ext cx="1828800" cy="1346200"/>
          </a:xfrm>
          <a:prstGeom prst="rect">
            <a:avLst/>
          </a:prstGeom>
          <a:noFill/>
          <a:ln w="9525">
            <a:noFill/>
            <a:miter lim="800000"/>
            <a:headEnd/>
            <a:tailEnd/>
          </a:ln>
        </p:spPr>
      </p:pic>
      <p:sp>
        <p:nvSpPr>
          <p:cNvPr id="14352" name="Line 31"/>
          <p:cNvSpPr>
            <a:spLocks noChangeShapeType="1"/>
          </p:cNvSpPr>
          <p:nvPr/>
        </p:nvSpPr>
        <p:spPr bwMode="auto">
          <a:xfrm>
            <a:off x="4038600" y="2057400"/>
            <a:ext cx="1143000" cy="0"/>
          </a:xfrm>
          <a:prstGeom prst="line">
            <a:avLst/>
          </a:prstGeom>
          <a:noFill/>
          <a:ln w="57150">
            <a:solidFill>
              <a:schemeClr val="tx1"/>
            </a:solidFill>
            <a:round/>
            <a:headEnd/>
            <a:tailEnd type="triangle" w="med" len="med"/>
          </a:ln>
        </p:spPr>
        <p:txBody>
          <a:bodyPr/>
          <a:lstStyle/>
          <a:p>
            <a:endParaRPr lang="en-US"/>
          </a:p>
        </p:txBody>
      </p:sp>
      <p:pic>
        <p:nvPicPr>
          <p:cNvPr id="14353" name="Picture 4270"/>
          <p:cNvPicPr>
            <a:picLocks noChangeAspect="1" noChangeArrowheads="1"/>
          </p:cNvPicPr>
          <p:nvPr/>
        </p:nvPicPr>
        <p:blipFill>
          <a:blip r:embed="rId9"/>
          <a:srcRect/>
          <a:stretch>
            <a:fillRect/>
          </a:stretch>
        </p:blipFill>
        <p:spPr bwMode="auto">
          <a:xfrm>
            <a:off x="4114800" y="3429000"/>
            <a:ext cx="4876800" cy="3200400"/>
          </a:xfrm>
          <a:prstGeom prst="rect">
            <a:avLst/>
          </a:prstGeom>
          <a:noFill/>
          <a:ln w="9525">
            <a:noFill/>
            <a:miter lim="800000"/>
            <a:headEnd/>
            <a:tailEnd/>
          </a:ln>
        </p:spPr>
      </p:pic>
      <p:sp>
        <p:nvSpPr>
          <p:cNvPr id="14354" name="Line 4271"/>
          <p:cNvSpPr>
            <a:spLocks noChangeShapeType="1"/>
          </p:cNvSpPr>
          <p:nvPr/>
        </p:nvSpPr>
        <p:spPr bwMode="auto">
          <a:xfrm>
            <a:off x="6553200" y="2895600"/>
            <a:ext cx="0" cy="457200"/>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533400" y="381000"/>
            <a:ext cx="8169275" cy="1311275"/>
          </a:xfrm>
          <a:prstGeom prst="rect">
            <a:avLst/>
          </a:prstGeom>
          <a:noFill/>
          <a:ln w="9525">
            <a:noFill/>
            <a:miter lim="800000"/>
            <a:headEnd/>
            <a:tailEnd/>
          </a:ln>
        </p:spPr>
        <p:txBody>
          <a:bodyPr>
            <a:spAutoFit/>
          </a:bodyPr>
          <a:lstStyle/>
          <a:p>
            <a:r>
              <a:rPr lang="en-US" sz="2000"/>
              <a:t>Offspring from any of these parents (either collected as juveniles or returning adults), if genotyped, could be assigned back to their parents, thus identifying the hatchery they originated from and exact brood year they were produced in  </a:t>
            </a:r>
          </a:p>
        </p:txBody>
      </p:sp>
      <p:pic>
        <p:nvPicPr>
          <p:cNvPr id="15363" name="Picture 3" descr="Sawtooth Hatchery"/>
          <p:cNvPicPr>
            <a:picLocks noChangeAspect="1" noChangeArrowheads="1"/>
          </p:cNvPicPr>
          <p:nvPr/>
        </p:nvPicPr>
        <p:blipFill>
          <a:blip r:embed="rId2"/>
          <a:srcRect/>
          <a:stretch>
            <a:fillRect/>
          </a:stretch>
        </p:blipFill>
        <p:spPr bwMode="auto">
          <a:xfrm>
            <a:off x="5218113" y="2833688"/>
            <a:ext cx="3240087" cy="1801812"/>
          </a:xfrm>
          <a:prstGeom prst="rect">
            <a:avLst/>
          </a:prstGeom>
          <a:noFill/>
          <a:ln w="9525">
            <a:noFill/>
            <a:miter lim="800000"/>
            <a:headEnd/>
            <a:tailEnd/>
          </a:ln>
        </p:spPr>
      </p:pic>
      <p:sp>
        <p:nvSpPr>
          <p:cNvPr id="15364" name="Text Box 5"/>
          <p:cNvSpPr txBox="1">
            <a:spLocks noChangeArrowheads="1"/>
          </p:cNvSpPr>
          <p:nvPr/>
        </p:nvSpPr>
        <p:spPr bwMode="auto">
          <a:xfrm>
            <a:off x="5943600" y="4648200"/>
            <a:ext cx="1671638" cy="304800"/>
          </a:xfrm>
          <a:prstGeom prst="rect">
            <a:avLst/>
          </a:prstGeom>
          <a:noFill/>
          <a:ln w="9525">
            <a:noFill/>
            <a:miter lim="800000"/>
            <a:headEnd/>
            <a:tailEnd/>
          </a:ln>
        </p:spPr>
        <p:txBody>
          <a:bodyPr wrap="none">
            <a:spAutoFit/>
          </a:bodyPr>
          <a:lstStyle/>
          <a:p>
            <a:r>
              <a:rPr lang="en-US" sz="1400" b="1"/>
              <a:t>Sawtooth BY2008</a:t>
            </a:r>
          </a:p>
        </p:txBody>
      </p:sp>
      <p:pic>
        <p:nvPicPr>
          <p:cNvPr id="15365" name="Picture 15" descr="MVC-002F"/>
          <p:cNvPicPr>
            <a:picLocks noChangeAspect="1" noChangeArrowheads="1"/>
          </p:cNvPicPr>
          <p:nvPr/>
        </p:nvPicPr>
        <p:blipFill>
          <a:blip r:embed="rId3">
            <a:lum bright="26000"/>
          </a:blip>
          <a:srcRect l="11719" t="38542" r="23438" b="19792"/>
          <a:stretch>
            <a:fillRect/>
          </a:stretch>
        </p:blipFill>
        <p:spPr bwMode="auto">
          <a:xfrm>
            <a:off x="914400" y="3263900"/>
            <a:ext cx="2286000" cy="1155700"/>
          </a:xfrm>
          <a:prstGeom prst="rect">
            <a:avLst/>
          </a:prstGeom>
          <a:noFill/>
          <a:ln w="9525">
            <a:noFill/>
            <a:miter lim="800000"/>
            <a:headEnd/>
            <a:tailEnd/>
          </a:ln>
        </p:spPr>
      </p:pic>
      <p:pic>
        <p:nvPicPr>
          <p:cNvPr id="30736" name="Picture 16"/>
          <p:cNvPicPr>
            <a:picLocks noChangeAspect="1" noChangeArrowheads="1"/>
          </p:cNvPicPr>
          <p:nvPr/>
        </p:nvPicPr>
        <p:blipFill>
          <a:blip r:embed="rId4"/>
          <a:srcRect/>
          <a:stretch>
            <a:fillRect/>
          </a:stretch>
        </p:blipFill>
        <p:spPr bwMode="auto">
          <a:xfrm>
            <a:off x="76200" y="4676775"/>
            <a:ext cx="5715000" cy="1800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367" name="AutoShape 17"/>
          <p:cNvSpPr>
            <a:spLocks noChangeArrowheads="1"/>
          </p:cNvSpPr>
          <p:nvPr/>
        </p:nvSpPr>
        <p:spPr bwMode="auto">
          <a:xfrm rot="-6290099" flipH="1" flipV="1">
            <a:off x="3145631" y="3664744"/>
            <a:ext cx="1114425" cy="395288"/>
          </a:xfrm>
          <a:prstGeom prst="curvedDownArrow">
            <a:avLst>
              <a:gd name="adj1" fmla="val 56385"/>
              <a:gd name="adj2" fmla="val 112771"/>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30738" name="Oval 18"/>
          <p:cNvSpPr>
            <a:spLocks noChangeArrowheads="1"/>
          </p:cNvSpPr>
          <p:nvPr/>
        </p:nvSpPr>
        <p:spPr bwMode="auto">
          <a:xfrm>
            <a:off x="4648200" y="2209800"/>
            <a:ext cx="4267200" cy="3124200"/>
          </a:xfrm>
          <a:prstGeom prst="ellipse">
            <a:avLst/>
          </a:prstGeom>
          <a:noFill/>
          <a:ln w="28575">
            <a:solidFill>
              <a:schemeClr val="tx1">
                <a:lumMod val="85000"/>
              </a:schemeClr>
            </a:solidFill>
            <a:round/>
            <a:headEnd/>
            <a:tailEnd/>
          </a:ln>
          <a:effectLst/>
        </p:spPr>
        <p:txBody>
          <a:bodyPr wrap="none" anchor="ctr"/>
          <a:lstStyle/>
          <a:p>
            <a:pPr>
              <a:defRPr/>
            </a:pPr>
            <a:endParaRPr lang="en-US"/>
          </a:p>
        </p:txBody>
      </p:sp>
      <p:sp>
        <p:nvSpPr>
          <p:cNvPr id="15369" name="AutoShape 19"/>
          <p:cNvSpPr>
            <a:spLocks noChangeArrowheads="1"/>
          </p:cNvSpPr>
          <p:nvPr/>
        </p:nvSpPr>
        <p:spPr bwMode="auto">
          <a:xfrm rot="-6290099" flipH="1" flipV="1">
            <a:off x="3145631" y="2416969"/>
            <a:ext cx="1114425" cy="395288"/>
          </a:xfrm>
          <a:prstGeom prst="curvedDownArrow">
            <a:avLst>
              <a:gd name="adj1" fmla="val 56385"/>
              <a:gd name="adj2" fmla="val 112771"/>
              <a:gd name="adj3" fmla="val 33333"/>
            </a:avLst>
          </a:prstGeom>
          <a:solidFill>
            <a:schemeClr val="accent1"/>
          </a:solidFill>
          <a:ln w="9525">
            <a:solidFill>
              <a:schemeClr val="tx1"/>
            </a:solidFill>
            <a:miter lim="800000"/>
            <a:headEnd/>
            <a:tailEnd/>
          </a:ln>
        </p:spPr>
        <p:txBody>
          <a:bodyPr rot="10800000" vert="eaVert" wrap="none" anchor="ctr"/>
          <a:lstStyle/>
          <a:p>
            <a:pPr algn="ctr"/>
            <a:endParaRPr lang="en-US"/>
          </a:p>
        </p:txBody>
      </p:sp>
      <p:pic>
        <p:nvPicPr>
          <p:cNvPr id="15370" name="Picture 21" descr="Large Clearwater Steelhead"/>
          <p:cNvPicPr>
            <a:picLocks noChangeAspect="1" noChangeArrowheads="1"/>
          </p:cNvPicPr>
          <p:nvPr/>
        </p:nvPicPr>
        <p:blipFill>
          <a:blip r:embed="rId5"/>
          <a:srcRect l="4121" t="40530" r="6870" b="16689"/>
          <a:stretch>
            <a:fillRect/>
          </a:stretch>
        </p:blipFill>
        <p:spPr bwMode="auto">
          <a:xfrm>
            <a:off x="152400" y="1981200"/>
            <a:ext cx="3067050" cy="84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7279</TotalTime>
  <Words>1764</Words>
  <Application>Microsoft Office PowerPoint</Application>
  <PresentationFormat>On-screen Show (4:3)</PresentationFormat>
  <Paragraphs>224</Paragraphs>
  <Slides>34</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Franklin Gothic Book</vt:lpstr>
      <vt:lpstr>Wingdings 2</vt:lpstr>
      <vt:lpstr>Times New Roman</vt:lpstr>
      <vt:lpstr>Wingdings</vt:lpstr>
      <vt:lpstr>Technic</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Company>IDFG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mcampbell</dc:creator>
  <cp:lastModifiedBy>PK</cp:lastModifiedBy>
  <cp:revision>591</cp:revision>
  <dcterms:created xsi:type="dcterms:W3CDTF">2008-03-12T21:59:23Z</dcterms:created>
  <dcterms:modified xsi:type="dcterms:W3CDTF">2010-04-08T17:43:50Z</dcterms:modified>
</cp:coreProperties>
</file>