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74" r:id="rId3"/>
  </p:sldMasterIdLst>
  <p:notesMasterIdLst>
    <p:notesMasterId r:id="rId14"/>
  </p:notesMasterIdLst>
  <p:handoutMasterIdLst>
    <p:handoutMasterId r:id="rId15"/>
  </p:handoutMasterIdLst>
  <p:sldIdLst>
    <p:sldId id="259" r:id="rId4"/>
    <p:sldId id="265" r:id="rId5"/>
    <p:sldId id="266" r:id="rId6"/>
    <p:sldId id="269" r:id="rId7"/>
    <p:sldId id="268" r:id="rId8"/>
    <p:sldId id="270" r:id="rId9"/>
    <p:sldId id="273" r:id="rId10"/>
    <p:sldId id="274" r:id="rId11"/>
    <p:sldId id="277" r:id="rId12"/>
    <p:sldId id="2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00"/>
    <a:srgbClr val="F57617"/>
    <a:srgbClr val="F58025"/>
    <a:srgbClr val="CF6903"/>
    <a:srgbClr val="C95209"/>
    <a:srgbClr val="9ACA3C"/>
    <a:srgbClr val="0069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3" autoAdjust="0"/>
    <p:restoredTop sz="93050" autoAdjust="0"/>
  </p:normalViewPr>
  <p:slideViewPr>
    <p:cSldViewPr>
      <p:cViewPr varScale="1">
        <p:scale>
          <a:sx n="108" d="100"/>
          <a:sy n="108" d="100"/>
        </p:scale>
        <p:origin x="-354" y="-84"/>
      </p:cViewPr>
      <p:guideLst>
        <p:guide orient="horz" pos="1008"/>
        <p:guide pos="4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22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B43F64D1-37DC-4D17-8ECB-974A6C10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E544D84D-5406-4D62-9767-71634D35E537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C9EBE706-EB40-4FFE-BCBF-C6892CF6D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We are looking for PAC feedback on the funding objectives – this will dictate where we fall in the option set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91D1F-CF4F-4607-8A2D-C48B411E7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1E80C-7B37-4FE6-9E04-6DFD196CF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BDC8D-456C-46A6-845F-FD29E548A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6D9D-F8A0-4D64-A0A7-23A2CDB70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8E9C0-EFDC-4A3B-A2F0-30E432EB7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DBADB-4F5F-4278-8C09-BFF96A75B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4537F-1580-43E1-BE20-2015B8CD1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ADADC-B11C-43DD-961B-DA03D2032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CBA74-D5C6-418F-A241-1F2E90273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5583C-50DE-4501-9A3E-B206E25C3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8AB85-2901-4CF0-8478-2CD6D043B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1FA9E-3C9B-4D55-8C4E-3CFBBA26D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F061C-7C7E-4F16-87E2-008C98192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A55CA-01D9-475B-AA5C-C87524CA4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8279C-3446-4F3D-97D5-F751C329F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large blue notch - full size - Green 35 - PPT"/>
          <p:cNvPicPr>
            <a:picLocks noChangeAspect="1" noChangeArrowheads="1"/>
          </p:cNvPicPr>
          <p:nvPr userDrawn="1"/>
        </p:nvPicPr>
        <p:blipFill>
          <a:blip r:embed="rId2" cstate="print"/>
          <a:srcRect b="11330"/>
          <a:stretch>
            <a:fillRect/>
          </a:stretch>
        </p:blipFill>
        <p:spPr bwMode="auto">
          <a:xfrm>
            <a:off x="-22225" y="1266825"/>
            <a:ext cx="9204325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01B981-3029-45E4-9DDB-2F105FDB845F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3F3FC-26B3-4240-A052-837F6D051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0597B-057B-4F74-BCD2-84B347752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DC893-51EB-4615-BAAE-B7BBFB224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6DFC6-F7D8-4E98-A52F-3810E48AB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66CEC-96B0-412B-8D9F-8A20839DA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845E-9988-4E6C-914A-581C37CDC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0A6-99E3-45A7-833C-F9F74FEAA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715963"/>
          </a:xfrm>
          <a:prstGeom prst="rect">
            <a:avLst/>
          </a:prstGeom>
          <a:solidFill>
            <a:srgbClr val="0069AA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29350"/>
            <a:ext cx="685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 smtClean="0">
                <a:solidFill>
                  <a:srgbClr val="0069AA"/>
                </a:solidFill>
              </a:defRPr>
            </a:lvl1pPr>
          </a:lstStyle>
          <a:p>
            <a:pPr>
              <a:defRPr/>
            </a:pPr>
            <a:fld id="{FB3B5D09-41A6-4BDA-8214-86793A1A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6" descr="Green bar with cut out--for page number-3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53175"/>
            <a:ext cx="91440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 sz="2800">
          <a:solidFill>
            <a:schemeClr val="tx1"/>
          </a:solidFill>
          <a:latin typeface="+mn-lt"/>
        </a:defRPr>
      </a:lvl2pPr>
      <a:lvl3pPr marL="857250" indent="-22860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Verdana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4287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5pPr>
      <a:lvl6pPr marL="18859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6pPr>
      <a:lvl7pPr marL="23431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7pPr>
      <a:lvl8pPr marL="28003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8pPr>
      <a:lvl9pPr marL="32575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7467600" y="6096000"/>
            <a:ext cx="1066800" cy="762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en-US" baseline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29350"/>
            <a:ext cx="685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 smtClean="0">
                <a:solidFill>
                  <a:srgbClr val="0069AA"/>
                </a:solidFill>
              </a:defRPr>
            </a:lvl1pPr>
          </a:lstStyle>
          <a:p>
            <a:pPr>
              <a:defRPr/>
            </a:pPr>
            <a:fld id="{8014B018-8A1D-4746-A635-1AC056AD1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4" name="Picture 9" descr="Green bar with cut out--for page number-3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53175"/>
            <a:ext cx="91440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69AA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 sz="2800">
          <a:solidFill>
            <a:schemeClr val="tx1"/>
          </a:solidFill>
          <a:latin typeface="+mn-lt"/>
        </a:defRPr>
      </a:lvl2pPr>
      <a:lvl3pPr marL="857250" indent="-22860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Verdana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14300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4287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5pPr>
      <a:lvl6pPr marL="18859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6pPr>
      <a:lvl7pPr marL="23431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7pPr>
      <a:lvl8pPr marL="28003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8pPr>
      <a:lvl9pPr marL="3257550" indent="-17145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33600" y="5791200"/>
            <a:ext cx="49530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rgbClr val="0069AA"/>
              </a:buClr>
              <a:buFont typeface="Wingdings" pitchFamily="2" charset="2"/>
              <a:buNone/>
              <a:defRPr sz="2000"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1ECC1D-1270-48C4-AC78-B4A2E1517FD0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Wingdings" pitchFamily="2" charset="2"/>
        <a:buChar char="§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9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57200" y="1958975"/>
            <a:ext cx="82296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200" smtClean="0"/>
              <a:t>Options for RTF Funding Allocation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57200" y="3886200"/>
            <a:ext cx="82296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smtClean="0"/>
              <a:t>Mike Weedall</a:t>
            </a:r>
            <a:br>
              <a:rPr lang="en-US" sz="2800" smtClean="0"/>
            </a:br>
            <a:r>
              <a:rPr lang="en-US" sz="2800" smtClean="0"/>
              <a:t>Theresa Drake</a:t>
            </a:r>
          </a:p>
          <a:p>
            <a:pPr eaLnBrk="1" hangingPunct="1"/>
            <a:r>
              <a:rPr lang="en-US" sz="2800" smtClean="0"/>
              <a:t>Jim West</a:t>
            </a:r>
          </a:p>
          <a:p>
            <a:pPr eaLnBrk="1" hangingPunct="1"/>
            <a:r>
              <a:rPr lang="en-US" sz="2800" smtClean="0"/>
              <a:t>September 30,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51C1D5-035A-493B-92F2-B4EB2365AD6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Discussion Topics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8"/>
            <a:ext cx="8229600" cy="4297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What is the “size share”? (Options B, C, D)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1) Sales based  (probably EIA 861 data)</a:t>
            </a:r>
          </a:p>
          <a:p>
            <a:pPr lvl="2">
              <a:lnSpc>
                <a:spcPct val="80000"/>
              </a:lnSpc>
            </a:pPr>
            <a:r>
              <a:rPr lang="en-US" sz="1600" smtClean="0"/>
              <a:t>Relatively simple.  Timing of updates must be decided. Publics need to agree on approach to sales to BPA. 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2) Combination of sales and customers</a:t>
            </a:r>
          </a:p>
          <a:p>
            <a:pPr lvl="2">
              <a:lnSpc>
                <a:spcPct val="80000"/>
              </a:lnSpc>
            </a:pPr>
            <a:r>
              <a:rPr lang="en-US" sz="1600" smtClean="0"/>
              <a:t>Current NEEA model - 87.5% sales; 12.5% customers.  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400" smtClean="0"/>
              <a:t>NEEA model is included in current contracts, but does not include all utilities.  May be a risk if NEEA’s funding allocation changes in the future. </a:t>
            </a:r>
            <a:endParaRPr lang="en-US" sz="1400" smtClean="0">
              <a:solidFill>
                <a:srgbClr val="D214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smtClean="0"/>
              <a:t>Should we be considering a multi-year approach?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This may be better for many parties, PAC should consider how to make the chosen allocation option multi-year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Are we missing any funders?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Yes, PAC is missing the Mid-C utilities (Grant, Chelan, Douglas) and Rocky Mountain Power.  PAC should solicit their funding (RTF staff has tried in the past). Are there other utilities or other stakeholders?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Are there any governance issues due to funding options?  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We don't think so.  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Would other parties be able to add funding for additional projects?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Options A, B and C provide this functionality; criteria would need to be defined.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DD044F-85D6-4D9D-9588-BB15DAAB0DB8}" type="slidenum">
              <a:rPr lang="en-US"/>
              <a:pPr/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Objectives of funding allocation</a:t>
            </a:r>
          </a:p>
          <a:p>
            <a:r>
              <a:rPr lang="en-US" smtClean="0"/>
              <a:t>Options</a:t>
            </a:r>
          </a:p>
          <a:p>
            <a:r>
              <a:rPr lang="en-US" smtClean="0"/>
              <a:t>Discussion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D3D6F8-4D09-4030-8A2A-3D7DA3C1E365}" type="slidenum">
              <a:rPr lang="en-US"/>
              <a:pPr/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Objectives of Funding Allocation </a:t>
            </a:r>
            <a:r>
              <a:rPr lang="en-US" sz="2800" smtClean="0"/>
              <a:t>(Preliminary)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The Policy Advisory Committee (PAC) is seeking a funding allocation that results in:</a:t>
            </a:r>
          </a:p>
          <a:p>
            <a:pPr lvl="1">
              <a:lnSpc>
                <a:spcPct val="90000"/>
              </a:lnSpc>
            </a:pPr>
            <a:r>
              <a:rPr lang="en-US" sz="2000" u="sng" smtClean="0"/>
              <a:t>Stable funding</a:t>
            </a:r>
            <a:r>
              <a:rPr lang="en-US" sz="2000" smtClean="0"/>
              <a:t>: Achieves stable funding for the RTF</a:t>
            </a:r>
          </a:p>
          <a:p>
            <a:pPr lvl="1">
              <a:lnSpc>
                <a:spcPct val="90000"/>
              </a:lnSpc>
            </a:pPr>
            <a:r>
              <a:rPr lang="en-US" sz="2000" u="sng" smtClean="0"/>
              <a:t>Choice of projects</a:t>
            </a:r>
            <a:r>
              <a:rPr lang="en-US" sz="2000" smtClean="0"/>
              <a:t>: Connects funding levels to stakeholder value</a:t>
            </a:r>
          </a:p>
          <a:p>
            <a:pPr lvl="1">
              <a:lnSpc>
                <a:spcPct val="90000"/>
              </a:lnSpc>
            </a:pPr>
            <a:r>
              <a:rPr lang="en-US" sz="2000" u="sng" smtClean="0"/>
              <a:t>Workplan engagement</a:t>
            </a:r>
            <a:r>
              <a:rPr lang="en-US" sz="2000" smtClean="0"/>
              <a:t>: Involves funders in development of RTF high-level workplan</a:t>
            </a:r>
          </a:p>
          <a:p>
            <a:pPr lvl="1">
              <a:lnSpc>
                <a:spcPct val="90000"/>
              </a:lnSpc>
            </a:pPr>
            <a:r>
              <a:rPr lang="en-US" sz="2000" u="sng" smtClean="0"/>
              <a:t>Low resource requirement</a:t>
            </a:r>
            <a:r>
              <a:rPr lang="en-US" sz="2000" smtClean="0"/>
              <a:t>: Does not require significant RTF staff resources to maintain</a:t>
            </a:r>
          </a:p>
          <a:p>
            <a:pPr>
              <a:lnSpc>
                <a:spcPct val="90000"/>
              </a:lnSpc>
            </a:pPr>
            <a:endParaRPr lang="en-US" sz="1000" i="1" smtClean="0"/>
          </a:p>
          <a:p>
            <a:pPr>
              <a:lnSpc>
                <a:spcPct val="90000"/>
              </a:lnSpc>
            </a:pPr>
            <a:r>
              <a:rPr lang="en-US" sz="2400" i="1" smtClean="0"/>
              <a:t>Some additional objectives for consideration:</a:t>
            </a:r>
          </a:p>
          <a:p>
            <a:pPr lvl="1">
              <a:lnSpc>
                <a:spcPct val="90000"/>
              </a:lnSpc>
            </a:pPr>
            <a:r>
              <a:rPr lang="en-US" sz="2000" i="1" smtClean="0"/>
              <a:t>Develops accountability of the RTF to funders</a:t>
            </a:r>
          </a:p>
          <a:p>
            <a:pPr lvl="1">
              <a:lnSpc>
                <a:spcPct val="90000"/>
              </a:lnSpc>
            </a:pPr>
            <a:r>
              <a:rPr lang="en-US" sz="2000" i="1" smtClean="0"/>
              <a:t>Maintains some equity among stakeholders</a:t>
            </a:r>
          </a:p>
          <a:p>
            <a:pPr lvl="1">
              <a:lnSpc>
                <a:spcPct val="90000"/>
              </a:lnSpc>
            </a:pPr>
            <a:r>
              <a:rPr lang="en-US" sz="2000" i="1" smtClean="0"/>
              <a:t>Minimizes free ridership </a:t>
            </a:r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8AE002-3FC1-471C-8625-851FB5C9E093}" type="slidenum">
              <a:rPr lang="en-US"/>
              <a:pPr/>
              <a:t>4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 Development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We recognize that some of the objectives may be at odds</a:t>
            </a:r>
          </a:p>
          <a:p>
            <a:pPr lvl="1"/>
            <a:r>
              <a:rPr lang="en-US" sz="2400" smtClean="0"/>
              <a:t>Therefore, we believe a balance is necessary</a:t>
            </a:r>
          </a:p>
          <a:p>
            <a:r>
              <a:rPr lang="en-US" sz="2800" smtClean="0"/>
              <a:t>There are many dimensions that could be considered in funding allocation </a:t>
            </a:r>
          </a:p>
          <a:p>
            <a:r>
              <a:rPr lang="en-US" sz="2800" smtClean="0"/>
              <a:t>We have chosen to two options that have tradeoffs: </a:t>
            </a:r>
          </a:p>
          <a:p>
            <a:pPr lvl="1"/>
            <a:r>
              <a:rPr lang="en-US" sz="2400" b="1" smtClean="0"/>
              <a:t>Stable Funding </a:t>
            </a:r>
          </a:p>
          <a:p>
            <a:pPr lvl="1"/>
            <a:r>
              <a:rPr lang="en-US" sz="2400" b="1" smtClean="0"/>
              <a:t>Choice of Projects</a:t>
            </a:r>
            <a:endParaRPr lang="en-US" sz="2400" smtClean="0"/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BFFD91-9DE6-4EC0-8D81-304A52740A26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AutoShape 14"/>
          <p:cNvSpPr>
            <a:spLocks noChangeArrowheads="1"/>
          </p:cNvSpPr>
          <p:nvPr/>
        </p:nvSpPr>
        <p:spPr bwMode="auto">
          <a:xfrm>
            <a:off x="152400" y="2362200"/>
            <a:ext cx="8458200" cy="990600"/>
          </a:xfrm>
          <a:prstGeom prst="leftArrow">
            <a:avLst>
              <a:gd name="adj1" fmla="val 52565"/>
              <a:gd name="adj2" fmla="val 316042"/>
            </a:avLst>
          </a:prstGeom>
          <a:solidFill>
            <a:srgbClr val="0069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aseline="0">
                <a:solidFill>
                  <a:schemeClr val="bg1"/>
                </a:solidFill>
              </a:rPr>
              <a:t>Choice of Projects                                 </a:t>
            </a:r>
          </a:p>
        </p:txBody>
      </p:sp>
      <p:sp>
        <p:nvSpPr>
          <p:cNvPr id="9220" name="AutoShape 11"/>
          <p:cNvSpPr>
            <a:spLocks noChangeArrowheads="1"/>
          </p:cNvSpPr>
          <p:nvPr/>
        </p:nvSpPr>
        <p:spPr bwMode="auto">
          <a:xfrm>
            <a:off x="685800" y="1524000"/>
            <a:ext cx="8382000" cy="990600"/>
          </a:xfrm>
          <a:prstGeom prst="rightArrow">
            <a:avLst>
              <a:gd name="adj1" fmla="val 55769"/>
              <a:gd name="adj2" fmla="val 308337"/>
            </a:avLst>
          </a:prstGeom>
          <a:solidFill>
            <a:srgbClr val="9ACA3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aseline="0">
                <a:solidFill>
                  <a:schemeClr val="bg1"/>
                </a:solidFill>
              </a:rPr>
              <a:t>                             Stable Funding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229600" cy="2163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The bookends of these dimensions: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A: </a:t>
            </a:r>
            <a:r>
              <a:rPr lang="en-US" sz="2000" u="sng" smtClean="0"/>
              <a:t>Subscription/Menu</a:t>
            </a:r>
            <a:r>
              <a:rPr lang="en-US" sz="2000" smtClean="0"/>
              <a:t>: Allocation - based on funder choice of projects.  Choice – very high. Stable funding – extremely low.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D: </a:t>
            </a:r>
            <a:r>
              <a:rPr lang="en-US" sz="2000" u="sng" smtClean="0"/>
              <a:t>Funder size:</a:t>
            </a:r>
            <a:r>
              <a:rPr lang="en-US" sz="2000" smtClean="0"/>
              <a:t> Allocation – based on funder size characteristics (sales/customers).  Choice – low. Stable funding– very high.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We recommend the PAC consider middle options for more balance.</a:t>
            </a:r>
            <a:endParaRPr lang="en-US" sz="2400" u="sng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 lvl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Allocation Dimensions</a:t>
            </a:r>
          </a:p>
        </p:txBody>
      </p:sp>
      <p:sp>
        <p:nvSpPr>
          <p:cNvPr id="9223" name="AutoShape 8"/>
          <p:cNvSpPr>
            <a:spLocks noChangeArrowheads="1"/>
          </p:cNvSpPr>
          <p:nvPr/>
        </p:nvSpPr>
        <p:spPr bwMode="auto">
          <a:xfrm>
            <a:off x="457200" y="3352800"/>
            <a:ext cx="762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aseline="0"/>
              <a:t>A</a:t>
            </a:r>
          </a:p>
        </p:txBody>
      </p:sp>
      <p:sp>
        <p:nvSpPr>
          <p:cNvPr id="9224" name="AutoShape 9"/>
          <p:cNvSpPr>
            <a:spLocks noChangeArrowheads="1"/>
          </p:cNvSpPr>
          <p:nvPr/>
        </p:nvSpPr>
        <p:spPr bwMode="auto">
          <a:xfrm>
            <a:off x="7772400" y="3352800"/>
            <a:ext cx="762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aseline="0"/>
              <a:t>D</a:t>
            </a:r>
          </a:p>
        </p:txBody>
      </p:sp>
      <p:sp>
        <p:nvSpPr>
          <p:cNvPr id="9225" name="AutoShape 10"/>
          <p:cNvSpPr>
            <a:spLocks noChangeArrowheads="1"/>
          </p:cNvSpPr>
          <p:nvPr/>
        </p:nvSpPr>
        <p:spPr bwMode="auto">
          <a:xfrm>
            <a:off x="3352800" y="3352800"/>
            <a:ext cx="762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aseline="0"/>
              <a:t>B</a:t>
            </a:r>
          </a:p>
        </p:txBody>
      </p:sp>
      <p:sp>
        <p:nvSpPr>
          <p:cNvPr id="9226" name="AutoShape 15"/>
          <p:cNvSpPr>
            <a:spLocks noChangeArrowheads="1"/>
          </p:cNvSpPr>
          <p:nvPr/>
        </p:nvSpPr>
        <p:spPr bwMode="auto">
          <a:xfrm>
            <a:off x="5486400" y="3352800"/>
            <a:ext cx="7620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aseline="0"/>
              <a:t>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AEA967A-D9CD-43F9-88B5-3CA98240CD56}" type="slidenum">
              <a:rPr lang="en-US"/>
              <a:pPr/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middle ground….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97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B: </a:t>
            </a:r>
            <a:r>
              <a:rPr lang="en-US" sz="2000" u="sng" smtClean="0"/>
              <a:t>Base funding plus subscriptions.</a:t>
            </a:r>
            <a:r>
              <a:rPr lang="en-US" sz="2000" smtClean="0"/>
              <a:t> Each funder would contribute its size-based share (e.g., sales) toward a base funding amount.  Base funding would go to non-elective projects.  Remainder of funding would be contributed on a subscription/menu basis for funder-chosen projects. 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Allocation – part characteristics, part subscription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Choice of projects – medium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Stable funding – medium/low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Workplan engagement – high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C: </a:t>
            </a:r>
            <a:r>
              <a:rPr lang="en-US" sz="2000" u="sng" smtClean="0"/>
              <a:t>Full funding, vote with your dollars</a:t>
            </a:r>
            <a:r>
              <a:rPr lang="en-US" sz="2000" smtClean="0"/>
              <a:t>.  Each funder would contribute its size-based share to the RTF.  PAC would decide on portion of total funding dedicated to Base/non-elective projects.  Remainder of projects would be “voted” on by funders using TBD process.  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Allocation – full characteristics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Choice of projects– medium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Stable funding– high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Workplan engagement – high</a:t>
            </a:r>
          </a:p>
          <a:p>
            <a:pPr lvl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F210E2-6C1D-4847-AA9C-4F1DE6155B44}" type="slidenum">
              <a:rPr lang="en-US"/>
              <a:pPr/>
              <a:t>7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sz="3600" smtClean="0"/>
              <a:t>Background for Examples: </a:t>
            </a:r>
            <a:br>
              <a:rPr lang="en-US" sz="3600" smtClean="0"/>
            </a:br>
            <a:r>
              <a:rPr lang="en-US" sz="3600" smtClean="0"/>
              <a:t>Illustrative RTF Workplan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3225"/>
            <a:ext cx="4568825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228600" y="3124200"/>
            <a:ext cx="14017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Number/$ of elective projects exceeds full funding level to encourage choice</a:t>
            </a: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1524000" y="35814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7437438" y="3429000"/>
            <a:ext cx="1401762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All stakeholders may add elective projects to the “list”, based on TBD criteria (e.g., must be within RTF scope, must have regional benefit, etc)</a:t>
            </a:r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H="1" flipV="1">
            <a:off x="6934200" y="3505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43" name="Picture 3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2546350"/>
            <a:ext cx="9032875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75645A-4773-4FB4-A9F0-46D7888D6C88}" type="slidenum">
              <a:rPr lang="en-US"/>
              <a:pPr/>
              <a:t>8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 Examples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85800" y="647700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2546350"/>
            <a:ext cx="9032875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5" name="Slide Number Placeholder 3"/>
          <p:cNvSpPr txBox="1">
            <a:spLocks noGrp="1"/>
          </p:cNvSpPr>
          <p:nvPr/>
        </p:nvSpPr>
        <p:spPr bwMode="auto">
          <a:xfrm>
            <a:off x="7620000" y="6229350"/>
            <a:ext cx="685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79491278-5C20-4445-AF86-8108AB57694F}" type="slidenum">
              <a:rPr lang="en-US" baseline="0">
                <a:solidFill>
                  <a:srgbClr val="0069AA"/>
                </a:solidFill>
              </a:rPr>
              <a:pPr algn="ctr"/>
              <a:t>9</a:t>
            </a:fld>
            <a:endParaRPr lang="en-US" baseline="0">
              <a:solidFill>
                <a:srgbClr val="0069AA"/>
              </a:solidFill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Option Examples, with some thoughts</a:t>
            </a:r>
          </a:p>
        </p:txBody>
      </p:sp>
      <p:sp>
        <p:nvSpPr>
          <p:cNvPr id="44037" name="Line 4"/>
          <p:cNvSpPr>
            <a:spLocks noChangeShapeType="1"/>
          </p:cNvSpPr>
          <p:nvPr/>
        </p:nvSpPr>
        <p:spPr bwMode="auto">
          <a:xfrm flipV="1">
            <a:off x="6294438" y="4800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532438" y="5105400"/>
            <a:ext cx="14017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Funding level must be decided somewhat exogenously   </a:t>
            </a:r>
          </a:p>
        </p:txBody>
      </p:sp>
      <p:sp>
        <p:nvSpPr>
          <p:cNvPr id="44039" name="Line 6"/>
          <p:cNvSpPr>
            <a:spLocks noChangeShapeType="1"/>
          </p:cNvSpPr>
          <p:nvPr/>
        </p:nvSpPr>
        <p:spPr bwMode="auto">
          <a:xfrm flipV="1">
            <a:off x="7620000" y="4800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Text Box 7"/>
          <p:cNvSpPr txBox="1">
            <a:spLocks noChangeArrowheads="1"/>
          </p:cNvSpPr>
          <p:nvPr/>
        </p:nvSpPr>
        <p:spPr bwMode="auto">
          <a:xfrm>
            <a:off x="7848600" y="5121275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Additional process to “vote”</a:t>
            </a:r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6934200" y="4984750"/>
            <a:ext cx="99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Funders may choose projects differently than RTF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 flipV="1">
            <a:off x="8153400" y="480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5181600" y="1357313"/>
            <a:ext cx="15240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Funding might be plus or minus rec. level, but likely that some funders choose no projects</a:t>
            </a:r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>
            <a:off x="6248400" y="2438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3124200" y="1403350"/>
            <a:ext cx="10969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Need to decide on what is “base” level of funding</a:t>
            </a:r>
          </a:p>
        </p:txBody>
      </p:sp>
      <p:sp>
        <p:nvSpPr>
          <p:cNvPr id="44046" name="Line 13"/>
          <p:cNvSpPr>
            <a:spLocks noChangeShapeType="1"/>
          </p:cNvSpPr>
          <p:nvPr/>
        </p:nvSpPr>
        <p:spPr bwMode="auto">
          <a:xfrm>
            <a:off x="35814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Text Box 14"/>
          <p:cNvSpPr txBox="1">
            <a:spLocks noChangeArrowheads="1"/>
          </p:cNvSpPr>
          <p:nvPr/>
        </p:nvSpPr>
        <p:spPr bwMode="auto">
          <a:xfrm>
            <a:off x="1951038" y="5257800"/>
            <a:ext cx="14017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aseline="0"/>
              <a:t>Options B, C and D require decision on size share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 flipV="1">
            <a:off x="2408238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685800" y="647700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2772</TotalTime>
  <Words>724</Words>
  <Application>Microsoft Office PowerPoint</Application>
  <PresentationFormat>On-screen Show (4:3)</PresentationFormat>
  <Paragraphs>86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Wingdings</vt:lpstr>
      <vt:lpstr>Verdana</vt:lpstr>
      <vt:lpstr>Calibri</vt:lpstr>
      <vt:lpstr>1_Default Design</vt:lpstr>
      <vt:lpstr>2_Default Design</vt:lpstr>
      <vt:lpstr>3_Default Design</vt:lpstr>
      <vt:lpstr>Options for RTF Funding Allocation</vt:lpstr>
      <vt:lpstr>Agenda</vt:lpstr>
      <vt:lpstr>Objectives of Funding Allocation (Preliminary)</vt:lpstr>
      <vt:lpstr>Option Development</vt:lpstr>
      <vt:lpstr>Allocation Dimensions</vt:lpstr>
      <vt:lpstr>The middle ground….</vt:lpstr>
      <vt:lpstr>Background for Examples:  Illustrative RTF Workplan</vt:lpstr>
      <vt:lpstr>Option Examples</vt:lpstr>
      <vt:lpstr>Option Examples, with some thoughts</vt:lpstr>
      <vt:lpstr>Additional Discussion Topics</vt:lpstr>
    </vt:vector>
  </TitlesOfParts>
  <Company>BPA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- fern</dc:title>
  <dc:creator>ljc2729</dc:creator>
  <cp:lastModifiedBy>Terry Morlan</cp:lastModifiedBy>
  <cp:revision>85</cp:revision>
  <dcterms:created xsi:type="dcterms:W3CDTF">2009-07-29T00:15:04Z</dcterms:created>
  <dcterms:modified xsi:type="dcterms:W3CDTF">2011-09-22T21:14:14Z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ample">
    <vt:lpwstr>http://internal.bpa.gov/Agency/Template%20images/blue.jpg, </vt:lpwstr>
  </property>
  <property fmtid="{D5CDD505-2E9C-101B-9397-08002B2CF9AE}" pid="3" name="ContentType">
    <vt:lpwstr>Document</vt:lpwstr>
  </property>
  <property fmtid="{D5CDD505-2E9C-101B-9397-08002B2CF9AE}" pid="4" name="|">
    <vt:lpwstr>Presentation Templates</vt:lpwstr>
  </property>
</Properties>
</file>