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3" r:id="rId2"/>
    <p:sldId id="320" r:id="rId3"/>
    <p:sldId id="312" r:id="rId4"/>
    <p:sldId id="295" r:id="rId5"/>
    <p:sldId id="313" r:id="rId6"/>
    <p:sldId id="311" r:id="rId7"/>
    <p:sldId id="301" r:id="rId8"/>
    <p:sldId id="314" r:id="rId9"/>
    <p:sldId id="299" r:id="rId10"/>
    <p:sldId id="316" r:id="rId11"/>
    <p:sldId id="315" r:id="rId12"/>
    <p:sldId id="318" r:id="rId13"/>
    <p:sldId id="317" r:id="rId14"/>
    <p:sldId id="319" r:id="rId15"/>
    <p:sldId id="321" r:id="rId16"/>
    <p:sldId id="324" r:id="rId17"/>
    <p:sldId id="32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41" autoAdjust="0"/>
  </p:normalViewPr>
  <p:slideViewPr>
    <p:cSldViewPr snapToGrid="0" snapToObjects="1">
      <p:cViewPr>
        <p:scale>
          <a:sx n="100" d="100"/>
          <a:sy n="100" d="100"/>
        </p:scale>
        <p:origin x="-1020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2\Q\GC\CONTRACTS\RTF%20Accounting\2014\Work%20Plan\Proposed-2014RTFWorkPl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  <c:txPr>
        <a:bodyPr/>
        <a:lstStyle/>
        <a:p>
          <a:pPr>
            <a:defRPr sz="1600"/>
          </a:pPr>
          <a:endParaRPr lang="en-US"/>
        </a:p>
      </c:txPr>
    </c:title>
    <c:plotArea>
      <c:layout/>
      <c:pieChart>
        <c:varyColors val="1"/>
        <c:ser>
          <c:idx val="0"/>
          <c:order val="0"/>
          <c:tx>
            <c:v>2013 Breakdown</c:v>
          </c:tx>
          <c:dLbls>
            <c:dLbl>
              <c:idx val="0"/>
              <c:layout>
                <c:manualLayout>
                  <c:x val="-0.28817471912577691"/>
                  <c:y val="-1.9141322500358302E-2"/>
                </c:manualLayout>
              </c:layout>
              <c:showVal val="1"/>
            </c:dLbl>
            <c:dLbl>
              <c:idx val="1"/>
              <c:layout>
                <c:manualLayout>
                  <c:x val="0.17550980478199796"/>
                  <c:y val="-0.12482175353841345"/>
                </c:manualLayout>
              </c:layout>
              <c:showVal val="1"/>
            </c:dLbl>
            <c:dLbl>
              <c:idx val="2"/>
              <c:layout>
                <c:manualLayout>
                  <c:x val="0.17597640201598991"/>
                  <c:y val="0.13504761665805587"/>
                </c:manualLayout>
              </c:layout>
              <c:showVal val="1"/>
            </c:dLbl>
            <c:showVal val="1"/>
            <c:showLeaderLines val="1"/>
          </c:dLbls>
          <c:cat>
            <c:strRef>
              <c:f>('Category (2014)'!$N$6,'Category (2014)'!$N$9,'Category (2014)'!$N$12)</c:f>
              <c:strCache>
                <c:ptCount val="3"/>
                <c:pt idx="0">
                  <c:v>Technical Analysis</c:v>
                </c:pt>
                <c:pt idx="1">
                  <c:v>Tool Development, Research, Regional Coordination </c:v>
                </c:pt>
                <c:pt idx="2">
                  <c:v>Administration</c:v>
                </c:pt>
              </c:strCache>
            </c:strRef>
          </c:cat>
          <c:val>
            <c:numRef>
              <c:f>('PAC 3-year Lookback'!$AC$6,'PAC 3-year Lookback'!$AC$9,'PAC 3-year Lookback'!$AC$12)</c:f>
              <c:numCache>
                <c:formatCode>0%</c:formatCode>
                <c:ptCount val="3"/>
                <c:pt idx="0">
                  <c:v>0.51806666666666656</c:v>
                </c:pt>
                <c:pt idx="1">
                  <c:v>0.22260000000000021</c:v>
                </c:pt>
                <c:pt idx="2">
                  <c:v>0.25933333333333325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autoTitleDeleted val="1"/>
    <c:plotArea>
      <c:layout>
        <c:manualLayout>
          <c:layoutTarget val="inner"/>
          <c:xMode val="edge"/>
          <c:yMode val="edge"/>
          <c:x val="0.13762726775935105"/>
          <c:y val="8.3099146931624568E-2"/>
          <c:w val="0.52253576115485556"/>
          <c:h val="0.81368701383404463"/>
        </c:manualLayout>
      </c:layout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(2014)'!$Q$14,'Category (2014)'!$K$14,'Category (2014)'!$E$14)</c:f>
              <c:numCache>
                <c:formatCode>"$"#,##0_);\("$"#,##0\)</c:formatCode>
                <c:ptCount val="3"/>
                <c:pt idx="0">
                  <c:v>103110.00000000001</c:v>
                </c:pt>
                <c:pt idx="1">
                  <c:v>211130.00000000003</c:v>
                </c:pt>
                <c:pt idx="2">
                  <c:v>200000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(2014)'!$Q$13,'Category (2014)'!$K$13,'Category (2014)'!$E$13)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(2014)'!$Q$12,'Category (2014)'!$K$12,'Category (2014)'!$E$12)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65000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(2014)'!$Q$11,'Category (2014)'!$K$11,'Category (2014)'!$E$11)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85434</c:v>
                </c:pt>
                <c:pt idx="2">
                  <c:v>18500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(2014)'!$Q$10,'Category (2014)'!$K$10,'Category (2014)'!$E$10)</c:f>
              <c:numCache>
                <c:formatCode>"$"#,##0_);\("$"#,##0\)</c:formatCode>
                <c:ptCount val="3"/>
                <c:pt idx="0">
                  <c:v>223896.00000000003</c:v>
                </c:pt>
                <c:pt idx="1">
                  <c:v>149165.80000000002</c:v>
                </c:pt>
                <c:pt idx="2">
                  <c:v>120000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(2014)'!$Q$9,'Category (2014)'!$K$9,'Category (2014)'!$E$9)</c:f>
              <c:numCache>
                <c:formatCode>"$"#,##0_);\("$"#,##0\)</c:formatCode>
                <c:ptCount val="3"/>
                <c:pt idx="0">
                  <c:v>131588.00000000003</c:v>
                </c:pt>
                <c:pt idx="1">
                  <c:v>93290</c:v>
                </c:pt>
                <c:pt idx="2">
                  <c:v>185000</c:v>
                </c:pt>
              </c:numCache>
            </c:numRef>
          </c:val>
        </c:ser>
        <c:ser>
          <c:idx val="0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(2014)'!$Q$8,'Category (2014)'!$K$8,'Category (2014)'!$E$8)</c:f>
              <c:numCache>
                <c:formatCode>"$"#,##0_);\("$"#,##0\)</c:formatCode>
                <c:ptCount val="3"/>
                <c:pt idx="0">
                  <c:v>172832</c:v>
                </c:pt>
                <c:pt idx="1">
                  <c:v>65303.000000000015</c:v>
                </c:pt>
                <c:pt idx="2">
                  <c:v>59000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(2014)'!$Q$7,'Category (2014)'!$K$7,'Category (2014)'!$E$7)</c:f>
              <c:numCache>
                <c:formatCode>"$"#,##0_);\("$"#,##0\)</c:formatCode>
                <c:ptCount val="3"/>
                <c:pt idx="0">
                  <c:v>135516</c:v>
                </c:pt>
                <c:pt idx="1">
                  <c:v>158102</c:v>
                </c:pt>
                <c:pt idx="2">
                  <c:v>205000</c:v>
                </c:pt>
              </c:numCache>
            </c:numRef>
          </c:val>
        </c:ser>
        <c:ser>
          <c:idx val="2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(2014)'!$Q$6,'Category (2014)'!$K$6,'Category (2014)'!$E$6)</c:f>
              <c:numCache>
                <c:formatCode>"$"#,##0_);\("$"#,##0\)</c:formatCode>
                <c:ptCount val="3"/>
                <c:pt idx="0">
                  <c:v>478234.00000000006</c:v>
                </c:pt>
                <c:pt idx="1">
                  <c:v>539707.20000000007</c:v>
                </c:pt>
                <c:pt idx="2">
                  <c:v>475500</c:v>
                </c:pt>
              </c:numCache>
            </c:numRef>
          </c:val>
        </c:ser>
        <c:gapWidth val="27"/>
        <c:overlap val="100"/>
        <c:axId val="82082048"/>
        <c:axId val="82092032"/>
      </c:barChart>
      <c:catAx>
        <c:axId val="82082048"/>
        <c:scaling>
          <c:orientation val="minMax"/>
        </c:scaling>
        <c:axPos val="b"/>
        <c:numFmt formatCode="General" sourceLinked="1"/>
        <c:tickLblPos val="nextTo"/>
        <c:crossAx val="82092032"/>
        <c:crosses val="autoZero"/>
        <c:auto val="1"/>
        <c:lblAlgn val="ctr"/>
        <c:lblOffset val="100"/>
      </c:catAx>
      <c:valAx>
        <c:axId val="82092032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2082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07939632546112"/>
          <c:y val="0.13539911988613418"/>
          <c:w val="0.27436887576553065"/>
          <c:h val="0.80669565558036793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>
              <a:defRPr sz="1600"/>
            </a:pPr>
            <a:r>
              <a:rPr lang="en-US"/>
              <a:t>2012 Breakdown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v>2012 Breakdown</c:v>
          </c:tx>
          <c:dLbls>
            <c:dLbl>
              <c:idx val="0"/>
              <c:layout>
                <c:manualLayout>
                  <c:x val="-0.25526346385671189"/>
                  <c:y val="-2.7240963365338815E-2"/>
                </c:manualLayout>
              </c:layout>
              <c:showVal val="1"/>
            </c:dLbl>
            <c:dLbl>
              <c:idx val="1"/>
              <c:layout>
                <c:manualLayout>
                  <c:x val="0.20935774501944898"/>
                  <c:y val="-8.5248853159129848E-2"/>
                </c:manualLayout>
              </c:layout>
              <c:showVal val="1"/>
            </c:dLbl>
            <c:dLbl>
              <c:idx val="2"/>
              <c:layout>
                <c:manualLayout>
                  <c:x val="0.14660066046991677"/>
                  <c:y val="0.14029493397990586"/>
                </c:manualLayout>
              </c:layout>
              <c:showVal val="1"/>
            </c:dLbl>
            <c:showVal val="1"/>
            <c:showLeaderLines val="1"/>
          </c:dLbls>
          <c:cat>
            <c:strRef>
              <c:f>('Category (2014)'!$N$6,'Category (2014)'!$N$9,'Category (2014)'!$N$12)</c:f>
              <c:strCache>
                <c:ptCount val="3"/>
                <c:pt idx="0">
                  <c:v>Technical Analysis</c:v>
                </c:pt>
                <c:pt idx="1">
                  <c:v>Tool Development, Research, Regional Coordination </c:v>
                </c:pt>
                <c:pt idx="2">
                  <c:v>Administration</c:v>
                </c:pt>
              </c:strCache>
            </c:strRef>
          </c:cat>
          <c:val>
            <c:numRef>
              <c:f>('PAC 3-year Lookback'!$Y$6,'PAC 3-year Lookback'!$Y$9,'PAC 3-year Lookback'!$Y$12)</c:f>
              <c:numCache>
                <c:formatCode>0%</c:formatCode>
                <c:ptCount val="3"/>
                <c:pt idx="0">
                  <c:v>0.53400000000000003</c:v>
                </c:pt>
                <c:pt idx="1">
                  <c:v>0.28000000000000008</c:v>
                </c:pt>
                <c:pt idx="2">
                  <c:v>0.18600000000000028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  <c:txPr>
        <a:bodyPr/>
        <a:lstStyle/>
        <a:p>
          <a:pPr>
            <a:defRPr sz="1600"/>
          </a:pPr>
          <a:endParaRPr lang="en-US"/>
        </a:p>
      </c:txPr>
    </c:title>
    <c:plotArea>
      <c:layout/>
      <c:pieChart>
        <c:varyColors val="1"/>
        <c:ser>
          <c:idx val="0"/>
          <c:order val="0"/>
          <c:tx>
            <c:v>2014 Breakdown</c:v>
          </c:tx>
          <c:dLbls>
            <c:showVal val="1"/>
            <c:showLeaderLines val="1"/>
          </c:dLbls>
          <c:cat>
            <c:strRef>
              <c:f>(#REF!,#REF!,#REF!)</c:f>
              <c:strCache>
                <c:ptCount val="3"/>
                <c:pt idx="0">
                  <c:v>Technical Analysis</c:v>
                </c:pt>
                <c:pt idx="1">
                  <c:v>Tool Development, Research, Regional Coordination </c:v>
                </c:pt>
                <c:pt idx="2">
                  <c:v>Administration</c:v>
                </c:pt>
              </c:strCache>
            </c:strRef>
          </c:cat>
          <c:val>
            <c:numRef>
              <c:f>('Category (2014)'!$AG$6,'Category (2014)'!$AG$9,'Category (2014)'!$AG$12)</c:f>
              <c:numCache>
                <c:formatCode>0%</c:formatCode>
                <c:ptCount val="3"/>
                <c:pt idx="0">
                  <c:v>0.50203665987779977</c:v>
                </c:pt>
                <c:pt idx="1">
                  <c:v>0.21961982348947745</c:v>
                </c:pt>
                <c:pt idx="2">
                  <c:v>0.27834351663272233</c:v>
                </c:pt>
              </c:numCache>
            </c:numRef>
          </c:val>
        </c:ser>
        <c:firstSliceAng val="0"/>
      </c:pieChart>
    </c:plotArea>
    <c:legend>
      <c:legendPos val="b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(2014)'!$O$14,'Category (2014)'!$I$14,'Category (2014)'!$C$14)</c:f>
              <c:numCache>
                <c:formatCode>"$"#,##0_);\("$"#,##0\)</c:formatCode>
                <c:ptCount val="3"/>
                <c:pt idx="0">
                  <c:v>4910.0000000000009</c:v>
                </c:pt>
                <c:pt idx="1">
                  <c:v>2946.0000000000005</c:v>
                </c:pt>
                <c:pt idx="2">
                  <c:v>4000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(2014)'!$O$13,'Category (2014)'!$I$13,'Category (2014)'!$C$13)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(2014)'!$O$12,'Category (2014)'!$I$12,'Category (2014)'!$C$12)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(2014)'!$O$11,'Category (2014)'!$I$11,'Category (2014)'!$C$11)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19640.000000000004</c:v>
                </c:pt>
                <c:pt idx="2">
                  <c:v>12500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(2014)'!$O$10,'Category (2014)'!$I$10,'Category (2014)'!$C$10)</c:f>
              <c:numCache>
                <c:formatCode>"$"#,##0_);\("$"#,##0\)</c:formatCode>
                <c:ptCount val="3"/>
                <c:pt idx="0">
                  <c:v>176760.00000000003</c:v>
                </c:pt>
                <c:pt idx="1">
                  <c:v>124714.00000000001</c:v>
                </c:pt>
                <c:pt idx="2">
                  <c:v>60000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(2014)'!$O$9,'Category (2014)'!$I$9,'Category (2014)'!$C$9)</c:f>
              <c:numCache>
                <c:formatCode>"$"#,##0_);\("$"#,##0\)</c:formatCode>
                <c:ptCount val="3"/>
                <c:pt idx="0">
                  <c:v>84452.000000000015</c:v>
                </c:pt>
                <c:pt idx="1">
                  <c:v>55974.000000000007</c:v>
                </c:pt>
                <c:pt idx="2">
                  <c:v>65000</c:v>
                </c:pt>
              </c:numCache>
            </c:numRef>
          </c:val>
        </c:ser>
        <c:ser>
          <c:idx val="2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(2014)'!$O$8,'Category (2014)'!$I$8,'Category (2014)'!$C$8)</c:f>
              <c:numCache>
                <c:formatCode>"$"#,##0_);\("$"#,##0\)</c:formatCode>
                <c:ptCount val="3"/>
                <c:pt idx="0">
                  <c:v>131588</c:v>
                </c:pt>
                <c:pt idx="1">
                  <c:v>43208.000000000007</c:v>
                </c:pt>
                <c:pt idx="2">
                  <c:v>40000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(2014)'!$O$7,'Category (2014)'!$I$7,'Category (2014)'!$C$7)</c:f>
              <c:numCache>
                <c:formatCode>"$"#,##0_);\("$"#,##0\)</c:formatCode>
                <c:ptCount val="3"/>
                <c:pt idx="0">
                  <c:v>99182.000000000015</c:v>
                </c:pt>
                <c:pt idx="1">
                  <c:v>90344.000000000015</c:v>
                </c:pt>
                <c:pt idx="2">
                  <c:v>65000</c:v>
                </c:pt>
              </c:numCache>
            </c:numRef>
          </c:val>
        </c:ser>
        <c:ser>
          <c:idx val="0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(2014)'!$O$5,'Category (2014)'!$I$5,'Category (2014)'!$C$5)</c:f>
              <c:strCache>
                <c:ptCount val="3"/>
                <c:pt idx="0">
                  <c:v>Contract RFP 
2012</c:v>
                </c:pt>
                <c:pt idx="1">
                  <c:v>Contract RFP 
2013</c:v>
                </c:pt>
                <c:pt idx="2">
                  <c:v>Contract RFP
2014</c:v>
                </c:pt>
              </c:strCache>
            </c:strRef>
          </c:cat>
          <c:val>
            <c:numRef>
              <c:f>('Category (2014)'!$O$6,'Category (2014)'!$I$6,'Category (2014)'!$C$6)</c:f>
              <c:numCache>
                <c:formatCode>"$"#,##0_);\("$"#,##0\)</c:formatCode>
                <c:ptCount val="3"/>
                <c:pt idx="0">
                  <c:v>392800.00000000006</c:v>
                </c:pt>
                <c:pt idx="1">
                  <c:v>118331.00000000001</c:v>
                </c:pt>
                <c:pt idx="2">
                  <c:v>65500</c:v>
                </c:pt>
              </c:numCache>
            </c:numRef>
          </c:val>
        </c:ser>
        <c:overlap val="100"/>
        <c:axId val="73540352"/>
        <c:axId val="73541888"/>
      </c:barChart>
      <c:catAx>
        <c:axId val="7354035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73541888"/>
        <c:crosses val="autoZero"/>
        <c:auto val="1"/>
        <c:lblAlgn val="ctr"/>
        <c:lblOffset val="100"/>
      </c:catAx>
      <c:valAx>
        <c:axId val="73541888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5403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(2014)'!$P$14,'Category (2014)'!$J$14,'Category (2014)'!$D$14)</c:f>
              <c:numCache>
                <c:formatCode>"$"#,##0_);\("$"#,##0\)</c:formatCode>
                <c:ptCount val="3"/>
                <c:pt idx="0">
                  <c:v>98200.000000000015</c:v>
                </c:pt>
                <c:pt idx="1">
                  <c:v>208184.00000000003</c:v>
                </c:pt>
                <c:pt idx="2">
                  <c:v>196000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(2014)'!$P$13,'Category (2014)'!$J$13,'Category (2014)'!$D$13)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(2014)'!$P$12,'Category (2014)'!$J$12,'Category (2014)'!$D$12)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40000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(2014)'!$P$11,'Category (2014)'!$J$11,'Category (2014)'!$D$11)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65794</c:v>
                </c:pt>
                <c:pt idx="2">
                  <c:v>6000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(2014)'!$P$10,'Category (2014)'!$J$10,'Category (2014)'!$D$10)</c:f>
              <c:numCache>
                <c:formatCode>"$"#,##0_);\("$"#,##0\)</c:formatCode>
                <c:ptCount val="3"/>
                <c:pt idx="0">
                  <c:v>47136.000000000007</c:v>
                </c:pt>
                <c:pt idx="1">
                  <c:v>24451.800000000003</c:v>
                </c:pt>
                <c:pt idx="2">
                  <c:v>60000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(2014)'!$P$9,'Category (2014)'!$J$9,'Category (2014)'!$D$9)</c:f>
              <c:numCache>
                <c:formatCode>"$"#,##0_);\("$"#,##0\)</c:formatCode>
                <c:ptCount val="3"/>
                <c:pt idx="0">
                  <c:v>47136.000000000007</c:v>
                </c:pt>
                <c:pt idx="1">
                  <c:v>37316</c:v>
                </c:pt>
                <c:pt idx="2">
                  <c:v>120000</c:v>
                </c:pt>
              </c:numCache>
            </c:numRef>
          </c:val>
        </c:ser>
        <c:ser>
          <c:idx val="2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(2014)'!$P$8,'Category (2014)'!$J$8,'Category (2014)'!$D$8)</c:f>
              <c:numCache>
                <c:formatCode>"$"#,##0_);\("$"#,##0\)</c:formatCode>
                <c:ptCount val="3"/>
                <c:pt idx="0">
                  <c:v>41244.000000000007</c:v>
                </c:pt>
                <c:pt idx="1">
                  <c:v>22095.000000000004</c:v>
                </c:pt>
                <c:pt idx="2">
                  <c:v>19000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(2014)'!$P$7,'Category (2014)'!$J$7,'Category (2014)'!$D$7)</c:f>
              <c:numCache>
                <c:formatCode>"$"#,##0_);\("$"#,##0\)</c:formatCode>
                <c:ptCount val="3"/>
                <c:pt idx="0">
                  <c:v>36334</c:v>
                </c:pt>
                <c:pt idx="1">
                  <c:v>67758</c:v>
                </c:pt>
                <c:pt idx="2">
                  <c:v>140000</c:v>
                </c:pt>
              </c:numCache>
            </c:numRef>
          </c:val>
        </c:ser>
        <c:ser>
          <c:idx val="0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(2014)'!$P$5,'Category (2014)'!$J$5,'Category (2014)'!$D$5)</c:f>
              <c:strCache>
                <c:ptCount val="3"/>
                <c:pt idx="0">
                  <c:v>RTF Contract Staff 
2012</c:v>
                </c:pt>
                <c:pt idx="1">
                  <c:v>RTF Contract Staff 
2013</c:v>
                </c:pt>
                <c:pt idx="2">
                  <c:v>RTF Contract Staff 
2014</c:v>
                </c:pt>
              </c:strCache>
            </c:strRef>
          </c:cat>
          <c:val>
            <c:numRef>
              <c:f>('Category (2014)'!$P$6,'Category (2014)'!$J$6,'Category (2014)'!$D$6)</c:f>
              <c:numCache>
                <c:formatCode>"$"#,##0_);\("$"#,##0\)</c:formatCode>
                <c:ptCount val="3"/>
                <c:pt idx="0">
                  <c:v>85434.000000000015</c:v>
                </c:pt>
                <c:pt idx="1">
                  <c:v>421376.20000000007</c:v>
                </c:pt>
                <c:pt idx="2">
                  <c:v>410000</c:v>
                </c:pt>
              </c:numCache>
            </c:numRef>
          </c:val>
        </c:ser>
        <c:overlap val="100"/>
        <c:axId val="73593216"/>
        <c:axId val="73594752"/>
      </c:barChart>
      <c:catAx>
        <c:axId val="73593216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73594752"/>
        <c:crosses val="autoZero"/>
        <c:auto val="1"/>
        <c:lblAlgn val="ctr"/>
        <c:lblOffset val="100"/>
      </c:catAx>
      <c:valAx>
        <c:axId val="73594752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59321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3762726775935105"/>
          <c:y val="8.3099146931624568E-2"/>
          <c:w val="0.52253576115485556"/>
          <c:h val="0.81368701383404463"/>
        </c:manualLayout>
      </c:layout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(2014)'!$Q$14,'Category (2014)'!$K$14,'Category (2014)'!$E$14)</c:f>
              <c:numCache>
                <c:formatCode>"$"#,##0_);\("$"#,##0\)</c:formatCode>
                <c:ptCount val="3"/>
                <c:pt idx="0">
                  <c:v>103110.00000000001</c:v>
                </c:pt>
                <c:pt idx="1">
                  <c:v>211130.00000000003</c:v>
                </c:pt>
                <c:pt idx="2">
                  <c:v>200000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(2014)'!$Q$13,'Category (2014)'!$K$13,'Category (2014)'!$E$13)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(2014)'!$Q$12,'Category (2014)'!$K$12,'Category (2014)'!$E$12)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65000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(2014)'!$Q$11,'Category (2014)'!$K$11,'Category (2014)'!$E$11)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85434</c:v>
                </c:pt>
                <c:pt idx="2">
                  <c:v>18500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(2014)'!$Q$10,'Category (2014)'!$K$10,'Category (2014)'!$E$10)</c:f>
              <c:numCache>
                <c:formatCode>"$"#,##0_);\("$"#,##0\)</c:formatCode>
                <c:ptCount val="3"/>
                <c:pt idx="0">
                  <c:v>223896.00000000003</c:v>
                </c:pt>
                <c:pt idx="1">
                  <c:v>149165.80000000002</c:v>
                </c:pt>
                <c:pt idx="2">
                  <c:v>120000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(2014)'!$Q$9,'Category (2014)'!$K$9,'Category (2014)'!$E$9)</c:f>
              <c:numCache>
                <c:formatCode>"$"#,##0_);\("$"#,##0\)</c:formatCode>
                <c:ptCount val="3"/>
                <c:pt idx="0">
                  <c:v>131588.00000000003</c:v>
                </c:pt>
                <c:pt idx="1">
                  <c:v>93290</c:v>
                </c:pt>
                <c:pt idx="2">
                  <c:v>185000</c:v>
                </c:pt>
              </c:numCache>
            </c:numRef>
          </c:val>
        </c:ser>
        <c:ser>
          <c:idx val="0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(2014)'!$Q$8,'Category (2014)'!$K$8,'Category (2014)'!$E$8)</c:f>
              <c:numCache>
                <c:formatCode>"$"#,##0_);\("$"#,##0\)</c:formatCode>
                <c:ptCount val="3"/>
                <c:pt idx="0">
                  <c:v>172832</c:v>
                </c:pt>
                <c:pt idx="1">
                  <c:v>65303.000000000015</c:v>
                </c:pt>
                <c:pt idx="2">
                  <c:v>59000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(2014)'!$Q$7,'Category (2014)'!$K$7,'Category (2014)'!$E$7)</c:f>
              <c:numCache>
                <c:formatCode>"$"#,##0_);\("$"#,##0\)</c:formatCode>
                <c:ptCount val="3"/>
                <c:pt idx="0">
                  <c:v>135516</c:v>
                </c:pt>
                <c:pt idx="1">
                  <c:v>158102</c:v>
                </c:pt>
                <c:pt idx="2">
                  <c:v>205000</c:v>
                </c:pt>
              </c:numCache>
            </c:numRef>
          </c:val>
        </c:ser>
        <c:ser>
          <c:idx val="2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(2014)'!$Q$6,'Category (2014)'!$K$6,'Category (2014)'!$E$6)</c:f>
              <c:numCache>
                <c:formatCode>"$"#,##0_);\("$"#,##0\)</c:formatCode>
                <c:ptCount val="3"/>
                <c:pt idx="0">
                  <c:v>478234.00000000006</c:v>
                </c:pt>
                <c:pt idx="1">
                  <c:v>539707.20000000007</c:v>
                </c:pt>
                <c:pt idx="2">
                  <c:v>475500</c:v>
                </c:pt>
              </c:numCache>
            </c:numRef>
          </c:val>
        </c:ser>
        <c:gapWidth val="27"/>
        <c:overlap val="100"/>
        <c:axId val="73478144"/>
        <c:axId val="73479680"/>
      </c:barChart>
      <c:catAx>
        <c:axId val="734781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73479680"/>
        <c:crosses val="autoZero"/>
        <c:auto val="1"/>
        <c:lblAlgn val="ctr"/>
        <c:lblOffset val="100"/>
      </c:catAx>
      <c:valAx>
        <c:axId val="73479680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3478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07939632546012"/>
          <c:y val="0.13539911988613387"/>
          <c:w val="0.27436887576552987"/>
          <c:h val="0.8066956555803668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autoTitleDeleted val="1"/>
    <c:plotArea>
      <c:layout>
        <c:manualLayout>
          <c:layoutTarget val="inner"/>
          <c:xMode val="edge"/>
          <c:yMode val="edge"/>
          <c:x val="0.13762726775935105"/>
          <c:y val="8.3099146931624568E-2"/>
          <c:w val="0.52253576115485556"/>
          <c:h val="0.81368701383404463"/>
        </c:manualLayout>
      </c:layout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(2014)'!$Q$14,'Category (2014)'!$K$14,'Category (2014)'!$E$14)</c:f>
              <c:numCache>
                <c:formatCode>"$"#,##0_);\("$"#,##0\)</c:formatCode>
                <c:ptCount val="3"/>
                <c:pt idx="0">
                  <c:v>103110.00000000001</c:v>
                </c:pt>
                <c:pt idx="1">
                  <c:v>211130.00000000003</c:v>
                </c:pt>
                <c:pt idx="2">
                  <c:v>200000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(2014)'!$Q$13,'Category (2014)'!$K$13,'Category (2014)'!$E$13)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(2014)'!$Q$12,'Category (2014)'!$K$12,'Category (2014)'!$E$12)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65000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(2014)'!$Q$11,'Category (2014)'!$K$11,'Category (2014)'!$E$11)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85434</c:v>
                </c:pt>
                <c:pt idx="2">
                  <c:v>18500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(2014)'!$Q$10,'Category (2014)'!$K$10,'Category (2014)'!$E$10)</c:f>
              <c:numCache>
                <c:formatCode>"$"#,##0_);\("$"#,##0\)</c:formatCode>
                <c:ptCount val="3"/>
                <c:pt idx="0">
                  <c:v>223896.00000000003</c:v>
                </c:pt>
                <c:pt idx="1">
                  <c:v>149165.80000000002</c:v>
                </c:pt>
                <c:pt idx="2">
                  <c:v>120000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(2014)'!$Q$9,'Category (2014)'!$K$9,'Category (2014)'!$E$9)</c:f>
              <c:numCache>
                <c:formatCode>"$"#,##0_);\("$"#,##0\)</c:formatCode>
                <c:ptCount val="3"/>
                <c:pt idx="0">
                  <c:v>131588.00000000003</c:v>
                </c:pt>
                <c:pt idx="1">
                  <c:v>93290</c:v>
                </c:pt>
                <c:pt idx="2">
                  <c:v>185000</c:v>
                </c:pt>
              </c:numCache>
            </c:numRef>
          </c:val>
        </c:ser>
        <c:ser>
          <c:idx val="0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(2014)'!$Q$8,'Category (2014)'!$K$8,'Category (2014)'!$E$8)</c:f>
              <c:numCache>
                <c:formatCode>"$"#,##0_);\("$"#,##0\)</c:formatCode>
                <c:ptCount val="3"/>
                <c:pt idx="0">
                  <c:v>172832</c:v>
                </c:pt>
                <c:pt idx="1">
                  <c:v>65303.000000000015</c:v>
                </c:pt>
                <c:pt idx="2">
                  <c:v>59000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(2014)'!$Q$7,'Category (2014)'!$K$7,'Category (2014)'!$E$7)</c:f>
              <c:numCache>
                <c:formatCode>"$"#,##0_);\("$"#,##0\)</c:formatCode>
                <c:ptCount val="3"/>
                <c:pt idx="0">
                  <c:v>135516</c:v>
                </c:pt>
                <c:pt idx="1">
                  <c:v>158102</c:v>
                </c:pt>
                <c:pt idx="2">
                  <c:v>205000</c:v>
                </c:pt>
              </c:numCache>
            </c:numRef>
          </c:val>
        </c:ser>
        <c:ser>
          <c:idx val="2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(2014)'!$Q$6,'Category (2014)'!$K$6,'Category (2014)'!$E$6)</c:f>
              <c:numCache>
                <c:formatCode>"$"#,##0_);\("$"#,##0\)</c:formatCode>
                <c:ptCount val="3"/>
                <c:pt idx="0">
                  <c:v>478234.00000000006</c:v>
                </c:pt>
                <c:pt idx="1">
                  <c:v>539707.20000000007</c:v>
                </c:pt>
                <c:pt idx="2">
                  <c:v>475500</c:v>
                </c:pt>
              </c:numCache>
            </c:numRef>
          </c:val>
        </c:ser>
        <c:gapWidth val="27"/>
        <c:overlap val="100"/>
        <c:axId val="80156928"/>
        <c:axId val="80162816"/>
      </c:barChart>
      <c:catAx>
        <c:axId val="80156928"/>
        <c:scaling>
          <c:orientation val="minMax"/>
        </c:scaling>
        <c:axPos val="b"/>
        <c:numFmt formatCode="General" sourceLinked="1"/>
        <c:tickLblPos val="nextTo"/>
        <c:crossAx val="80162816"/>
        <c:crosses val="autoZero"/>
        <c:auto val="1"/>
        <c:lblAlgn val="ctr"/>
        <c:lblOffset val="100"/>
      </c:catAx>
      <c:valAx>
        <c:axId val="80162816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0156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07939632546034"/>
          <c:y val="0.13539911988613396"/>
          <c:w val="0.27436887576553004"/>
          <c:h val="0.80669565558036704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autoTitleDeleted val="1"/>
    <c:plotArea>
      <c:layout>
        <c:manualLayout>
          <c:layoutTarget val="inner"/>
          <c:xMode val="edge"/>
          <c:yMode val="edge"/>
          <c:x val="0.13762726775935105"/>
          <c:y val="8.3099146931624568E-2"/>
          <c:w val="0.52253576115485556"/>
          <c:h val="0.81368701383404463"/>
        </c:manualLayout>
      </c:layout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(2014)'!$Q$14,'Category (2014)'!$K$14,'Category (2014)'!$E$14)</c:f>
              <c:numCache>
                <c:formatCode>"$"#,##0_);\("$"#,##0\)</c:formatCode>
                <c:ptCount val="3"/>
                <c:pt idx="0">
                  <c:v>103110.00000000001</c:v>
                </c:pt>
                <c:pt idx="1">
                  <c:v>211130.00000000003</c:v>
                </c:pt>
                <c:pt idx="2">
                  <c:v>200000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(2014)'!$Q$13,'Category (2014)'!$K$13,'Category (2014)'!$E$13)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(2014)'!$Q$12,'Category (2014)'!$K$12,'Category (2014)'!$E$12)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65000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(2014)'!$Q$11,'Category (2014)'!$K$11,'Category (2014)'!$E$11)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85434</c:v>
                </c:pt>
                <c:pt idx="2">
                  <c:v>18500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(2014)'!$Q$10,'Category (2014)'!$K$10,'Category (2014)'!$E$10)</c:f>
              <c:numCache>
                <c:formatCode>"$"#,##0_);\("$"#,##0\)</c:formatCode>
                <c:ptCount val="3"/>
                <c:pt idx="0">
                  <c:v>223896.00000000003</c:v>
                </c:pt>
                <c:pt idx="1">
                  <c:v>149165.80000000002</c:v>
                </c:pt>
                <c:pt idx="2">
                  <c:v>120000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(2014)'!$Q$9,'Category (2014)'!$K$9,'Category (2014)'!$E$9)</c:f>
              <c:numCache>
                <c:formatCode>"$"#,##0_);\("$"#,##0\)</c:formatCode>
                <c:ptCount val="3"/>
                <c:pt idx="0">
                  <c:v>131588.00000000003</c:v>
                </c:pt>
                <c:pt idx="1">
                  <c:v>93290</c:v>
                </c:pt>
                <c:pt idx="2">
                  <c:v>185000</c:v>
                </c:pt>
              </c:numCache>
            </c:numRef>
          </c:val>
        </c:ser>
        <c:ser>
          <c:idx val="0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(2014)'!$Q$8,'Category (2014)'!$K$8,'Category (2014)'!$E$8)</c:f>
              <c:numCache>
                <c:formatCode>"$"#,##0_);\("$"#,##0\)</c:formatCode>
                <c:ptCount val="3"/>
                <c:pt idx="0">
                  <c:v>172832</c:v>
                </c:pt>
                <c:pt idx="1">
                  <c:v>65303.000000000015</c:v>
                </c:pt>
                <c:pt idx="2">
                  <c:v>59000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(2014)'!$Q$7,'Category (2014)'!$K$7,'Category (2014)'!$E$7)</c:f>
              <c:numCache>
                <c:formatCode>"$"#,##0_);\("$"#,##0\)</c:formatCode>
                <c:ptCount val="3"/>
                <c:pt idx="0">
                  <c:v>135516</c:v>
                </c:pt>
                <c:pt idx="1">
                  <c:v>158102</c:v>
                </c:pt>
                <c:pt idx="2">
                  <c:v>205000</c:v>
                </c:pt>
              </c:numCache>
            </c:numRef>
          </c:val>
        </c:ser>
        <c:ser>
          <c:idx val="2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(2014)'!$Q$6,'Category (2014)'!$K$6,'Category (2014)'!$E$6)</c:f>
              <c:numCache>
                <c:formatCode>"$"#,##0_);\("$"#,##0\)</c:formatCode>
                <c:ptCount val="3"/>
                <c:pt idx="0">
                  <c:v>478234.00000000006</c:v>
                </c:pt>
                <c:pt idx="1">
                  <c:v>539707.20000000007</c:v>
                </c:pt>
                <c:pt idx="2">
                  <c:v>475500</c:v>
                </c:pt>
              </c:numCache>
            </c:numRef>
          </c:val>
        </c:ser>
        <c:gapWidth val="27"/>
        <c:overlap val="100"/>
        <c:axId val="79293440"/>
        <c:axId val="81859328"/>
      </c:barChart>
      <c:catAx>
        <c:axId val="79293440"/>
        <c:scaling>
          <c:orientation val="minMax"/>
        </c:scaling>
        <c:axPos val="b"/>
        <c:numFmt formatCode="General" sourceLinked="1"/>
        <c:tickLblPos val="nextTo"/>
        <c:crossAx val="81859328"/>
        <c:crosses val="autoZero"/>
        <c:auto val="1"/>
        <c:lblAlgn val="ctr"/>
        <c:lblOffset val="100"/>
      </c:catAx>
      <c:valAx>
        <c:axId val="81859328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293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07939632546056"/>
          <c:y val="0.13539911988613401"/>
          <c:w val="0.27436887576553026"/>
          <c:h val="0.80669565558036727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autoTitleDeleted val="1"/>
    <c:plotArea>
      <c:layout>
        <c:manualLayout>
          <c:layoutTarget val="inner"/>
          <c:xMode val="edge"/>
          <c:yMode val="edge"/>
          <c:x val="0.13762726775935105"/>
          <c:y val="8.3099146931624568E-2"/>
          <c:w val="0.52253576115485556"/>
          <c:h val="0.81368701383404463"/>
        </c:manualLayout>
      </c:layout>
      <c:barChart>
        <c:barDir val="col"/>
        <c:grouping val="stacked"/>
        <c:ser>
          <c:idx val="8"/>
          <c:order val="0"/>
          <c:tx>
            <c:strRef>
              <c:f>'Category (2014)'!$B$14</c:f>
              <c:strCache>
                <c:ptCount val="1"/>
                <c:pt idx="0">
                  <c:v>RTF Management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(2014)'!$Q$14,'Category (2014)'!$K$14,'Category (2014)'!$E$14)</c:f>
              <c:numCache>
                <c:formatCode>"$"#,##0_);\("$"#,##0\)</c:formatCode>
                <c:ptCount val="3"/>
                <c:pt idx="0">
                  <c:v>103110.00000000001</c:v>
                </c:pt>
                <c:pt idx="1">
                  <c:v>211130.00000000003</c:v>
                </c:pt>
                <c:pt idx="2">
                  <c:v>200000</c:v>
                </c:pt>
              </c:numCache>
            </c:numRef>
          </c:val>
        </c:ser>
        <c:ser>
          <c:idx val="7"/>
          <c:order val="1"/>
          <c:tx>
            <c:strRef>
              <c:f>'Category (2014)'!$B$13</c:f>
              <c:strCache>
                <c:ptCount val="1"/>
                <c:pt idx="0">
                  <c:v>RTF Member Support &amp; Administration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(2014)'!$Q$13,'Category (2014)'!$K$13,'Category (2014)'!$E$13)</c:f>
              <c:numCache>
                <c:formatCode>"$"#,##0_);\("$"#,##0\)</c:formatCode>
                <c:ptCount val="3"/>
                <c:pt idx="0">
                  <c:v>170868.00000000003</c:v>
                </c:pt>
                <c:pt idx="1">
                  <c:v>170868.00000000003</c:v>
                </c:pt>
                <c:pt idx="2">
                  <c:v>145000</c:v>
                </c:pt>
              </c:numCache>
            </c:numRef>
          </c:val>
        </c:ser>
        <c:ser>
          <c:idx val="6"/>
          <c:order val="2"/>
          <c:tx>
            <c:strRef>
              <c:f>'Category (2014)'!$B$12</c:f>
              <c:strCache>
                <c:ptCount val="1"/>
                <c:pt idx="0">
                  <c:v>Website, Database support, Conservation Tracking 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(2014)'!$Q$12,'Category (2014)'!$K$12,'Category (2014)'!$E$12)</c:f>
              <c:numCache>
                <c:formatCode>"$"#,##0_);\("$"#,##0\)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65000</c:v>
                </c:pt>
              </c:numCache>
            </c:numRef>
          </c:val>
        </c:ser>
        <c:ser>
          <c:idx val="5"/>
          <c:order val="3"/>
          <c:tx>
            <c:strRef>
              <c:f>'Category (2014)'!$B$11</c:f>
              <c:strCache>
                <c:ptCount val="1"/>
                <c:pt idx="0">
                  <c:v>Regional Coordination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(2014)'!$Q$11,'Category (2014)'!$K$11,'Category (2014)'!$E$11)</c:f>
              <c:numCache>
                <c:formatCode>"$"#,##0_);\("$"#,##0\)</c:formatCode>
                <c:ptCount val="3"/>
                <c:pt idx="0">
                  <c:v>56956.000000000007</c:v>
                </c:pt>
                <c:pt idx="1">
                  <c:v>85434</c:v>
                </c:pt>
                <c:pt idx="2">
                  <c:v>18500</c:v>
                </c:pt>
              </c:numCache>
            </c:numRef>
          </c:val>
        </c:ser>
        <c:ser>
          <c:idx val="4"/>
          <c:order val="4"/>
          <c:tx>
            <c:strRef>
              <c:f>'Category (2014)'!$B$10</c:f>
              <c:strCache>
                <c:ptCount val="1"/>
                <c:pt idx="0">
                  <c:v>Research Projects &amp; Data Development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(2014)'!$Q$10,'Category (2014)'!$K$10,'Category (2014)'!$E$10)</c:f>
              <c:numCache>
                <c:formatCode>"$"#,##0_);\("$"#,##0\)</c:formatCode>
                <c:ptCount val="3"/>
                <c:pt idx="0">
                  <c:v>223896.00000000003</c:v>
                </c:pt>
                <c:pt idx="1">
                  <c:v>149165.80000000002</c:v>
                </c:pt>
                <c:pt idx="2">
                  <c:v>120000</c:v>
                </c:pt>
              </c:numCache>
            </c:numRef>
          </c:val>
        </c:ser>
        <c:ser>
          <c:idx val="3"/>
          <c:order val="5"/>
          <c:tx>
            <c:strRef>
              <c:f>'Category (2014)'!$B$9</c:f>
              <c:strCache>
                <c:ptCount val="1"/>
                <c:pt idx="0">
                  <c:v>Tool Development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(2014)'!$Q$9,'Category (2014)'!$K$9,'Category (2014)'!$E$9)</c:f>
              <c:numCache>
                <c:formatCode>"$"#,##0_);\("$"#,##0\)</c:formatCode>
                <c:ptCount val="3"/>
                <c:pt idx="0">
                  <c:v>131588.00000000003</c:v>
                </c:pt>
                <c:pt idx="1">
                  <c:v>93290</c:v>
                </c:pt>
                <c:pt idx="2">
                  <c:v>185000</c:v>
                </c:pt>
              </c:numCache>
            </c:numRef>
          </c:val>
        </c:ser>
        <c:ser>
          <c:idx val="0"/>
          <c:order val="6"/>
          <c:tx>
            <c:strRef>
              <c:f>'Category (2014)'!$B$8</c:f>
              <c:strCache>
                <c:ptCount val="1"/>
                <c:pt idx="0">
                  <c:v>Standardization of Technical Analysis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(2014)'!$Q$8,'Category (2014)'!$K$8,'Category (2014)'!$E$8)</c:f>
              <c:numCache>
                <c:formatCode>"$"#,##0_);\("$"#,##0\)</c:formatCode>
                <c:ptCount val="3"/>
                <c:pt idx="0">
                  <c:v>172832</c:v>
                </c:pt>
                <c:pt idx="1">
                  <c:v>65303.000000000015</c:v>
                </c:pt>
                <c:pt idx="2">
                  <c:v>59000</c:v>
                </c:pt>
              </c:numCache>
            </c:numRef>
          </c:val>
        </c:ser>
        <c:ser>
          <c:idx val="1"/>
          <c:order val="7"/>
          <c:tx>
            <c:strRef>
              <c:f>'Category (2014)'!$B$7</c:f>
              <c:strCache>
                <c:ptCount val="1"/>
                <c:pt idx="0">
                  <c:v>New Measure Development &amp; Review of Unsolicited Proposals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(2014)'!$Q$7,'Category (2014)'!$K$7,'Category (2014)'!$E$7)</c:f>
              <c:numCache>
                <c:formatCode>"$"#,##0_);\("$"#,##0\)</c:formatCode>
                <c:ptCount val="3"/>
                <c:pt idx="0">
                  <c:v>135516</c:v>
                </c:pt>
                <c:pt idx="1">
                  <c:v>158102</c:v>
                </c:pt>
                <c:pt idx="2">
                  <c:v>205000</c:v>
                </c:pt>
              </c:numCache>
            </c:numRef>
          </c:val>
        </c:ser>
        <c:ser>
          <c:idx val="2"/>
          <c:order val="8"/>
          <c:tx>
            <c:strRef>
              <c:f>'Category (2014)'!$B$6</c:f>
              <c:strCache>
                <c:ptCount val="1"/>
                <c:pt idx="0">
                  <c:v>Existing Measure Review &amp; Updates</c:v>
                </c:pt>
              </c:strCache>
            </c:strRef>
          </c:tx>
          <c:cat>
            <c:strRef>
              <c:f>('Category (2014)'!$O$4,'Category (2014)'!$I$4,'Category (2014)'!$C$4)</c:f>
              <c:strCache>
                <c:ptCount val="3"/>
                <c:pt idx="0">
                  <c:v>Approved 2012</c:v>
                </c:pt>
                <c:pt idx="1">
                  <c:v>Approved 2013</c:v>
                </c:pt>
                <c:pt idx="2">
                  <c:v>Proposed 2014</c:v>
                </c:pt>
              </c:strCache>
            </c:strRef>
          </c:cat>
          <c:val>
            <c:numRef>
              <c:f>('Category (2014)'!$Q$6,'Category (2014)'!$K$6,'Category (2014)'!$E$6)</c:f>
              <c:numCache>
                <c:formatCode>"$"#,##0_);\("$"#,##0\)</c:formatCode>
                <c:ptCount val="3"/>
                <c:pt idx="0">
                  <c:v>478234.00000000006</c:v>
                </c:pt>
                <c:pt idx="1">
                  <c:v>539707.20000000007</c:v>
                </c:pt>
                <c:pt idx="2">
                  <c:v>475500</c:v>
                </c:pt>
              </c:numCache>
            </c:numRef>
          </c:val>
        </c:ser>
        <c:gapWidth val="27"/>
        <c:overlap val="100"/>
        <c:axId val="81902208"/>
        <c:axId val="81985920"/>
      </c:barChart>
      <c:catAx>
        <c:axId val="81902208"/>
        <c:scaling>
          <c:orientation val="minMax"/>
        </c:scaling>
        <c:axPos val="b"/>
        <c:numFmt formatCode="General" sourceLinked="1"/>
        <c:tickLblPos val="nextTo"/>
        <c:crossAx val="81985920"/>
        <c:crosses val="autoZero"/>
        <c:auto val="1"/>
        <c:lblAlgn val="ctr"/>
        <c:lblOffset val="100"/>
      </c:catAx>
      <c:valAx>
        <c:axId val="81985920"/>
        <c:scaling>
          <c:orientation val="minMax"/>
        </c:scaling>
        <c:axPos val="l"/>
        <c:numFmt formatCode="&quot;$&quot;#,##0_);\(&quot;$&quot;#,##0\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902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07939632546089"/>
          <c:y val="0.13539911988613407"/>
          <c:w val="0.27436887576553043"/>
          <c:h val="0.80669565558036771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92688-7281-4F84-8DB7-BF35BE335BD8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FB1BE-A92F-44FB-8E2B-EF36859ED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68142-E3AC-4462-A128-898DAD62D162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A83EC-2D6E-4FC3-925A-80C50E3CC5C7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2530A-539D-4F5C-AB95-8E5F1C955CFF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9126-ECF8-4792-8739-68FC6DF644CA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5E43C-3BE9-48DF-AAEB-A7C91611224F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C626-DFCE-46F8-8807-B4C9F143E93C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D7C7-4446-4128-AB9C-670082AD5946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1FCD7-4620-47F6-B21B-9B8FBF8CF60E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6184-C469-4A82-B044-55F3C43799F1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C338-336B-46EA-BDCB-33384216815E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C57-96C8-460F-BA23-E3F994C157B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3025-4D26-4178-9AA6-F85DAF3FDDD2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0E245-FA1D-433A-B84A-C51D1321DB4D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F8EF0-2B13-554B-8AE1-BAB8D8E92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9610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Proposed 2014 RTF Work Plan </a:t>
            </a:r>
            <a:br>
              <a:rPr lang="en-US" dirty="0" smtClean="0"/>
            </a:br>
            <a:r>
              <a:rPr lang="en-US" dirty="0" smtClean="0"/>
              <a:t>and 3-year Look Back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October 21, 2013</a:t>
            </a:r>
            <a:endParaRPr lang="en-US" dirty="0"/>
          </a:p>
        </p:txBody>
      </p:sp>
      <p:pic>
        <p:nvPicPr>
          <p:cNvPr id="4" name="Picture 3" descr="RTF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430" y="898993"/>
            <a:ext cx="4048543" cy="123143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/>
        </p:nvGraphicFramePr>
        <p:xfrm>
          <a:off x="1" y="1114425"/>
          <a:ext cx="9144000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en-US" dirty="0" smtClean="0"/>
              <a:t>2012-2014 RTF Budgets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22728" y="3144495"/>
            <a:ext cx="5053067" cy="923925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ular Callout 6"/>
          <p:cNvSpPr/>
          <p:nvPr/>
        </p:nvSpPr>
        <p:spPr>
          <a:xfrm>
            <a:off x="3200370" y="1114425"/>
            <a:ext cx="5124480" cy="773085"/>
          </a:xfrm>
          <a:prstGeom prst="wedgeRectCallout">
            <a:avLst>
              <a:gd name="adj1" fmla="val -26764"/>
              <a:gd name="adj2" fmla="val 211574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Increase due to new measures being submitted and increased staff review effort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1" y="1114425"/>
          <a:ext cx="9144000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en-US" dirty="0" smtClean="0"/>
              <a:t>2012-2014 RTF Budgets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32228" y="3611220"/>
            <a:ext cx="5053067" cy="923925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3790935" y="1114425"/>
            <a:ext cx="3810030" cy="773085"/>
          </a:xfrm>
          <a:prstGeom prst="wedgeRectCallout">
            <a:avLst>
              <a:gd name="adj1" fmla="val -49333"/>
              <a:gd name="adj2" fmla="val 271945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Decrease due to reduction in effort on Guidelines once complete in late 2012</a:t>
            </a:r>
            <a:endParaRPr lang="en-US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1" y="1114425"/>
          <a:ext cx="9144000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en-US" dirty="0" smtClean="0"/>
              <a:t>2012-2014 RTF Budgets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228725" y="4038601"/>
            <a:ext cx="4953000" cy="78105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3857610" y="1114425"/>
            <a:ext cx="3810030" cy="773085"/>
          </a:xfrm>
          <a:prstGeom prst="wedgeRectCallout">
            <a:avLst>
              <a:gd name="adj1" fmla="val -44083"/>
              <a:gd name="adj2" fmla="val 324925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Changes due to increased tool development and efforts to simplify</a:t>
            </a:r>
            <a:endParaRPr lang="en-US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1" y="1114425"/>
          <a:ext cx="9144000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en-US" dirty="0" smtClean="0"/>
              <a:t>2012-2014 RTF Budgets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85577" y="5552066"/>
            <a:ext cx="5167573" cy="784215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3448049" y="1114425"/>
            <a:ext cx="4371975" cy="773085"/>
          </a:xfrm>
          <a:prstGeom prst="wedgeRectCallout">
            <a:avLst>
              <a:gd name="adj1" fmla="val -42083"/>
              <a:gd name="adj2" fmla="val 524521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Increase due to hiring RTF manager, website functionality, and more processes to manage</a:t>
            </a:r>
            <a:endParaRPr lang="en-US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Staff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Majority of budget on in-house contract staff</a:t>
            </a:r>
          </a:p>
          <a:p>
            <a:pPr lvl="1"/>
            <a:r>
              <a:rPr lang="en-US" dirty="0" smtClean="0"/>
              <a:t>Much improved throughput &amp; depth of analysis</a:t>
            </a:r>
          </a:p>
          <a:p>
            <a:pPr lvl="1"/>
            <a:r>
              <a:rPr lang="en-US" dirty="0" smtClean="0"/>
              <a:t>Significant cost savings in $/output compared to an all-RFP model</a:t>
            </a:r>
          </a:p>
          <a:p>
            <a:r>
              <a:rPr lang="en-US" dirty="0" smtClean="0"/>
              <a:t>Work products using in-house staff have been more consistent, requiring less re-work</a:t>
            </a:r>
          </a:p>
          <a:p>
            <a:pPr lvl="1"/>
            <a:r>
              <a:rPr lang="en-US" dirty="0" smtClean="0"/>
              <a:t>Guidelines have helped greatly with this effort</a:t>
            </a:r>
          </a:p>
          <a:p>
            <a:pPr lvl="1"/>
            <a:r>
              <a:rPr lang="en-US" dirty="0" smtClean="0"/>
              <a:t>Cohesive staff team &amp; intra-staff review adds quality 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QC has added to more complete documentation sourcing and completeness of analysis</a:t>
            </a:r>
          </a:p>
          <a:p>
            <a:pPr lvl="1"/>
            <a:r>
              <a:rPr lang="en-US" dirty="0" smtClean="0"/>
              <a:t>No major flaws have been uncovered in reviews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Staff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RTF voting members </a:t>
            </a:r>
            <a:r>
              <a:rPr lang="en-US" dirty="0" smtClean="0"/>
              <a:t>becoming more familiar with Guidelines requirements and meaning of terms</a:t>
            </a:r>
          </a:p>
          <a:p>
            <a:pPr lvl="1"/>
            <a:r>
              <a:rPr lang="en-US" dirty="0" smtClean="0"/>
              <a:t>Staff able to more easily assess </a:t>
            </a:r>
            <a:r>
              <a:rPr lang="en-US" dirty="0" smtClean="0"/>
              <a:t>workload because of this</a:t>
            </a:r>
            <a:endParaRPr lang="en-US" dirty="0" smtClean="0"/>
          </a:p>
          <a:p>
            <a:r>
              <a:rPr lang="en-US" dirty="0" smtClean="0"/>
              <a:t>Current level of contract staff is likely sufficient for 2014 work</a:t>
            </a:r>
          </a:p>
          <a:p>
            <a:pPr lvl="1"/>
            <a:r>
              <a:rPr lang="en-US" dirty="0" smtClean="0"/>
              <a:t>Future projections show more staff may be needed</a:t>
            </a:r>
          </a:p>
          <a:p>
            <a:r>
              <a:rPr lang="en-US" dirty="0" smtClean="0"/>
              <a:t>More subcommittee work is needed</a:t>
            </a:r>
          </a:p>
          <a:p>
            <a:pPr lvl="1"/>
            <a:r>
              <a:rPr lang="en-US" dirty="0" smtClean="0"/>
              <a:t>Complex work products will likely be reviewed in subcommittee instead of full RTF</a:t>
            </a:r>
          </a:p>
          <a:p>
            <a:pPr lvl="1"/>
            <a:r>
              <a:rPr lang="en-US" dirty="0" smtClean="0"/>
              <a:t>Adds needed level of staff support to facilitate, prepare, and summarize for full RTF</a:t>
            </a:r>
          </a:p>
          <a:p>
            <a:r>
              <a:rPr lang="en-US" dirty="0" smtClean="0"/>
              <a:t>Standardization of processes is improving</a:t>
            </a:r>
          </a:p>
          <a:p>
            <a:pPr lvl="1"/>
            <a:r>
              <a:rPr lang="en-US" dirty="0" smtClean="0"/>
              <a:t>In-house staff has helped increase transparency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Continual shift of technical &amp; management work to RTF staff</a:t>
            </a:r>
          </a:p>
          <a:p>
            <a:pPr lvl="1"/>
            <a:r>
              <a:rPr lang="en-US" dirty="0" smtClean="0"/>
              <a:t>Reliant on Tom &amp; Charlie for technical &amp; management  guidance – but much less analysis &amp; implementation</a:t>
            </a:r>
          </a:p>
          <a:p>
            <a:pPr lvl="1"/>
            <a:r>
              <a:rPr lang="en-US" dirty="0" smtClean="0"/>
              <a:t>In-kind contribution still remains substantial ($275,000) = ~2 FTE Council staff</a:t>
            </a:r>
          </a:p>
          <a:p>
            <a:r>
              <a:rPr lang="en-US" dirty="0" smtClean="0"/>
              <a:t>Heavily rely on Council for:</a:t>
            </a:r>
          </a:p>
          <a:p>
            <a:pPr lvl="1"/>
            <a:r>
              <a:rPr lang="en-US" dirty="0" smtClean="0"/>
              <a:t>IT assistance, database, website development &amp; hosting</a:t>
            </a:r>
          </a:p>
          <a:p>
            <a:pPr lvl="1"/>
            <a:r>
              <a:rPr lang="en-US" dirty="0" smtClean="0"/>
              <a:t>Contracts development</a:t>
            </a:r>
          </a:p>
          <a:p>
            <a:pPr lvl="1"/>
            <a:r>
              <a:rPr lang="en-US" dirty="0" smtClean="0"/>
              <a:t>Accounting</a:t>
            </a:r>
          </a:p>
          <a:p>
            <a:pPr lvl="1"/>
            <a:r>
              <a:rPr lang="en-US" dirty="0" smtClean="0"/>
              <a:t>Administration of meeting space &amp; setup</a:t>
            </a:r>
          </a:p>
          <a:p>
            <a:pPr lvl="1"/>
            <a:r>
              <a:rPr lang="en-US" dirty="0" smtClean="0"/>
              <a:t>Legal (charter, by-laws, contract review)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For more information, contact: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Nicholas O’Neil, P.E.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Northwest Power and Conservation Council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851 SW 6</a:t>
            </a:r>
            <a:r>
              <a:rPr lang="en-US" baseline="30000" dirty="0" smtClean="0"/>
              <a:t>th</a:t>
            </a:r>
            <a:r>
              <a:rPr lang="en-US" dirty="0" smtClean="0"/>
              <a:t> Ave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Suite 1100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Portland, OR 97204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noneil@nwcouncil.org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/>
              <a:t>503.820.2312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Plan Development Process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76" y="1457325"/>
          <a:ext cx="8867774" cy="4916074"/>
        </p:xfrm>
        <a:graphic>
          <a:graphicData uri="http://schemas.openxmlformats.org/drawingml/2006/table">
            <a:tbl>
              <a:tblPr/>
              <a:tblGrid>
                <a:gridCol w="5604781"/>
                <a:gridCol w="3262993"/>
              </a:tblGrid>
              <a:tr h="2741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RTF </a:t>
                      </a:r>
                      <a:r>
                        <a:rPr lang="en-US" sz="1600" b="1" dirty="0" smtClean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2014 work plan Process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Date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Develop draft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and present to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Operations subcommittee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Friday, September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Incorporate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Operations subcommittee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feedback and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present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draft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to RTF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Tuesday,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September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17, 2013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Solicit comments on draft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from RTF members, the public, and Council (Council directs PAC to review)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Wednesday,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September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18, 2013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588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Receive comments on draft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from RTF and public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Monday, October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7, 2013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Post comments and proposed final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to October RTF agenda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Tuesday, October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8, 2013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Present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final </a:t>
                      </a: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proposed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to RTF and develop recommendations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Tuesday, October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15, 2013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Call with P4 to inform of work plan status and recommendations before presenting to Council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Monday,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October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21, 2013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Send recommendations from RTF to Council (in Council packet)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Tuesday, October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24, 2013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RTF PAC </a:t>
                      </a: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reviews RTF-adopted work plan </a:t>
                      </a: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sends </a:t>
                      </a: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recommendations to Council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Thursday, October 31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 2013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588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Present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work plan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Council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for approval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Tuesday, November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5, 2013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57" marR="50257" marT="0" marB="0" anchor="b">
                    <a:lnL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112"/>
          </a:xfrm>
        </p:spPr>
        <p:txBody>
          <a:bodyPr/>
          <a:lstStyle/>
          <a:p>
            <a:r>
              <a:rPr lang="en-US" dirty="0" smtClean="0"/>
              <a:t>Proposed 2014 work plan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7174" y="1171572"/>
          <a:ext cx="8239126" cy="5657853"/>
        </p:xfrm>
        <a:graphic>
          <a:graphicData uri="http://schemas.openxmlformats.org/drawingml/2006/table">
            <a:tbl>
              <a:tblPr/>
              <a:tblGrid>
                <a:gridCol w="3384853"/>
                <a:gridCol w="794280"/>
                <a:gridCol w="892036"/>
                <a:gridCol w="980630"/>
                <a:gridCol w="965357"/>
                <a:gridCol w="564745"/>
                <a:gridCol w="657225"/>
              </a:tblGrid>
              <a:tr h="2716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Proposed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9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Category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Contract RFP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RTF Contract Staff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Subtotal Funders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Council In-Kind Contribution 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551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Existing Measure Review &amp; Updates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$65,500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$410,000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$475,500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$7,500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6208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Measure Development &amp; Review of Unsolicited Proposals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$140,000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Standardization of Technical Analysis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$19,000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$59,000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$1,100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Tool Development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$120,000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$185,000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Research Projects &amp; Data Development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$120,000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$42,500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Coordination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$12,500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$18,500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Website, Database support, Conservation Tracking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$75,000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RTF Member Support &amp; Administration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$145,000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$145,000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RTF Management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$196,000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$200,000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$112,000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Subtotal New Work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$482,000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$991,000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$1,473,000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$277,100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817"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Work Plan from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86775" cy="50863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Similar allocation among categories</a:t>
            </a:r>
          </a:p>
          <a:p>
            <a:r>
              <a:rPr lang="en-US" dirty="0" smtClean="0"/>
              <a:t>Keeping Contract Staff Model</a:t>
            </a:r>
          </a:p>
          <a:p>
            <a:pPr lvl="1"/>
            <a:r>
              <a:rPr lang="en-US" dirty="0" smtClean="0"/>
              <a:t>Bulk of measure review and development done in-house by RTF contract staff</a:t>
            </a:r>
          </a:p>
          <a:p>
            <a:pPr lvl="1"/>
            <a:r>
              <a:rPr lang="en-US" dirty="0" smtClean="0"/>
              <a:t>Staff maintains flexibility to contract out portions of measure updates as necessary (like cost data research)</a:t>
            </a:r>
          </a:p>
          <a:p>
            <a:r>
              <a:rPr lang="en-US" dirty="0" smtClean="0"/>
              <a:t>Contract out 3</a:t>
            </a:r>
            <a:r>
              <a:rPr lang="en-US" baseline="30000" dirty="0" smtClean="0"/>
              <a:t>rd</a:t>
            </a:r>
            <a:r>
              <a:rPr lang="en-US" dirty="0" smtClean="0"/>
              <a:t> party QA/QC review of RTF staff work products</a:t>
            </a:r>
          </a:p>
          <a:p>
            <a:r>
              <a:rPr lang="en-US" dirty="0" smtClean="0"/>
              <a:t>Several work plan items still contracted out via RFP</a:t>
            </a:r>
          </a:p>
          <a:p>
            <a:pPr lvl="1"/>
            <a:r>
              <a:rPr lang="en-US" dirty="0" smtClean="0"/>
              <a:t>Research projects, tool development,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3-Year Look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PAC secured 3-year funding agreement for 2012-2014</a:t>
            </a:r>
          </a:p>
          <a:p>
            <a:r>
              <a:rPr lang="en-US" dirty="0" smtClean="0"/>
              <a:t>RTF developed work plan and business plan each year allocating funding among categories</a:t>
            </a:r>
          </a:p>
          <a:p>
            <a:pPr lvl="1"/>
            <a:r>
              <a:rPr lang="en-US" dirty="0" smtClean="0"/>
              <a:t>Technical Analysis</a:t>
            </a:r>
          </a:p>
          <a:p>
            <a:pPr lvl="1"/>
            <a:r>
              <a:rPr lang="en-US" dirty="0" smtClean="0"/>
              <a:t>Tool Development, Research, Regional Coordination </a:t>
            </a:r>
          </a:p>
          <a:p>
            <a:pPr lvl="1"/>
            <a:r>
              <a:rPr lang="en-US" dirty="0" smtClean="0"/>
              <a:t>Administration</a:t>
            </a:r>
          </a:p>
          <a:p>
            <a:r>
              <a:rPr lang="en-US" dirty="0" smtClean="0"/>
              <a:t>Business model changed in 2013 to bring more contract staff in-house instead of contract RFP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Category Comparison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2908485" y="2066366"/>
          <a:ext cx="2483941" cy="2630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57200" y="2055159"/>
          <a:ext cx="2451285" cy="2630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661031" y="2055160"/>
          <a:ext cx="4025770" cy="3440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1" y="595312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Increase in Administration in 2014 due to added website functionality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Reduction in Technical Analysis in 2014 due to less legacy measure review needed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0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RTF Budgets – Contract RFP Allocation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" y="1095374"/>
          <a:ext cx="9144000" cy="5762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0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RTF Budgets – Contract Staff Allocation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" y="1095374"/>
          <a:ext cx="9144000" cy="5762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r>
              <a:rPr lang="en-US" dirty="0" smtClean="0"/>
              <a:t>2012-2014 RTF Budgets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" y="1114425"/>
          <a:ext cx="9144000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8EF0-2B13-554B-8AE1-BAB8D8E922D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10607</TotalTime>
  <Words>904</Words>
  <Application>Microsoft Office PowerPoint</Application>
  <PresentationFormat>On-screen Show (4:3)</PresentationFormat>
  <Paragraphs>195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Proposed 2014 RTF Work Plan  and 3-year Look Back  October 21, 2013</vt:lpstr>
      <vt:lpstr>Work Plan Development Process</vt:lpstr>
      <vt:lpstr>Proposed 2014 work plan</vt:lpstr>
      <vt:lpstr>Changes in Work Plan from 2013</vt:lpstr>
      <vt:lpstr>3-Year Look Back</vt:lpstr>
      <vt:lpstr>General Category Comparison</vt:lpstr>
      <vt:lpstr>RTF Budgets – Contract RFP Allocation</vt:lpstr>
      <vt:lpstr>RTF Budgets – Contract Staff Allocation</vt:lpstr>
      <vt:lpstr>2012-2014 RTF Budgets</vt:lpstr>
      <vt:lpstr>2012-2014 RTF Budgets</vt:lpstr>
      <vt:lpstr>2012-2014 RTF Budgets</vt:lpstr>
      <vt:lpstr>2012-2014 RTF Budgets</vt:lpstr>
      <vt:lpstr>2012-2014 RTF Budgets</vt:lpstr>
      <vt:lpstr>High Level Staff Observations</vt:lpstr>
      <vt:lpstr>High Level Staff Observations</vt:lpstr>
      <vt:lpstr>Council Impact</vt:lpstr>
      <vt:lpstr>Contact</vt:lpstr>
    </vt:vector>
  </TitlesOfParts>
  <Company>Kendall Energy Consulting,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RTF Project Updates May 3, 2011</dc:title>
  <dc:creator>Mark Kendall</dc:creator>
  <cp:lastModifiedBy>Nick O'Neil</cp:lastModifiedBy>
  <cp:revision>210</cp:revision>
  <dcterms:created xsi:type="dcterms:W3CDTF">2012-04-16T23:04:51Z</dcterms:created>
  <dcterms:modified xsi:type="dcterms:W3CDTF">2013-10-17T21:27:43Z</dcterms:modified>
</cp:coreProperties>
</file>