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36"/>
  </p:notesMasterIdLst>
  <p:handoutMasterIdLst>
    <p:handoutMasterId r:id="rId37"/>
  </p:handoutMasterIdLst>
  <p:sldIdLst>
    <p:sldId id="256" r:id="rId7"/>
    <p:sldId id="298" r:id="rId8"/>
    <p:sldId id="299" r:id="rId9"/>
    <p:sldId id="300" r:id="rId10"/>
    <p:sldId id="301" r:id="rId11"/>
    <p:sldId id="302" r:id="rId12"/>
    <p:sldId id="303" r:id="rId13"/>
    <p:sldId id="315" r:id="rId14"/>
    <p:sldId id="304" r:id="rId15"/>
    <p:sldId id="316" r:id="rId16"/>
    <p:sldId id="305" r:id="rId17"/>
    <p:sldId id="317" r:id="rId18"/>
    <p:sldId id="306" r:id="rId19"/>
    <p:sldId id="318" r:id="rId20"/>
    <p:sldId id="307" r:id="rId21"/>
    <p:sldId id="319" r:id="rId22"/>
    <p:sldId id="308" r:id="rId23"/>
    <p:sldId id="320" r:id="rId24"/>
    <p:sldId id="309" r:id="rId25"/>
    <p:sldId id="321" r:id="rId26"/>
    <p:sldId id="310" r:id="rId27"/>
    <p:sldId id="322" r:id="rId28"/>
    <p:sldId id="323" r:id="rId29"/>
    <p:sldId id="311" r:id="rId30"/>
    <p:sldId id="312" r:id="rId31"/>
    <p:sldId id="324" r:id="rId32"/>
    <p:sldId id="313" r:id="rId33"/>
    <p:sldId id="325" r:id="rId34"/>
    <p:sldId id="264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2D050"/>
    <a:srgbClr val="99CC00"/>
    <a:srgbClr val="F40CB7"/>
    <a:srgbClr val="005C96"/>
    <a:srgbClr val="A9B5DA"/>
    <a:srgbClr val="A0ACCE"/>
    <a:srgbClr val="8E9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3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7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15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www.rapnetonline.net/tamingduck/Shared%20Documents/Ducks%20can%20Fly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www.rapnetonline.net/tamingduck/Shared%20Documents/Ducks%20can%20Fly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www.rapnetonline.net/tamingduck/Shared%20Documents/Ducks%20can%20Fly%2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www.rapnetonline.net/tamingduck/Shared%20Documents/Ducks%20can%20Fly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66185476815402E-2"/>
          <c:y val="7.4548702245552642E-2"/>
          <c:w val="0.6878860454943132"/>
          <c:h val="0.8326195683872849"/>
        </c:manualLayout>
      </c:layout>
      <c:lineChart>
        <c:grouping val="standard"/>
        <c:varyColors val="0"/>
        <c:ser>
          <c:idx val="1"/>
          <c:order val="0"/>
          <c:tx>
            <c:v>Total Load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SDGE!$B$2:$B$25</c:f>
              <c:numCache>
                <c:formatCode>General</c:formatCode>
                <c:ptCount val="24"/>
                <c:pt idx="0">
                  <c:v>2200</c:v>
                </c:pt>
                <c:pt idx="1">
                  <c:v>2100</c:v>
                </c:pt>
                <c:pt idx="2">
                  <c:v>2000</c:v>
                </c:pt>
                <c:pt idx="3">
                  <c:v>2100</c:v>
                </c:pt>
                <c:pt idx="4">
                  <c:v>2300</c:v>
                </c:pt>
                <c:pt idx="5">
                  <c:v>2350</c:v>
                </c:pt>
                <c:pt idx="6">
                  <c:v>2800</c:v>
                </c:pt>
                <c:pt idx="7">
                  <c:v>3000</c:v>
                </c:pt>
                <c:pt idx="8">
                  <c:v>3000</c:v>
                </c:pt>
                <c:pt idx="9">
                  <c:v>3000</c:v>
                </c:pt>
                <c:pt idx="10">
                  <c:v>3000</c:v>
                </c:pt>
                <c:pt idx="11">
                  <c:v>3000</c:v>
                </c:pt>
                <c:pt idx="12">
                  <c:v>3000</c:v>
                </c:pt>
                <c:pt idx="13">
                  <c:v>3000</c:v>
                </c:pt>
                <c:pt idx="14">
                  <c:v>3000</c:v>
                </c:pt>
                <c:pt idx="15">
                  <c:v>3000</c:v>
                </c:pt>
                <c:pt idx="16">
                  <c:v>3300</c:v>
                </c:pt>
                <c:pt idx="17">
                  <c:v>3800</c:v>
                </c:pt>
                <c:pt idx="18">
                  <c:v>3800</c:v>
                </c:pt>
                <c:pt idx="19">
                  <c:v>3500</c:v>
                </c:pt>
                <c:pt idx="20">
                  <c:v>3150</c:v>
                </c:pt>
                <c:pt idx="21">
                  <c:v>2600</c:v>
                </c:pt>
                <c:pt idx="22">
                  <c:v>2200</c:v>
                </c:pt>
                <c:pt idx="23">
                  <c:v>2000</c:v>
                </c:pt>
              </c:numCache>
            </c:numRef>
          </c:val>
          <c:smooth val="0"/>
        </c:ser>
        <c:ser>
          <c:idx val="2"/>
          <c:order val="1"/>
          <c:tx>
            <c:v>Load Net of Wind/Solar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SDGE!$C$2:$C$25</c:f>
              <c:numCache>
                <c:formatCode>General</c:formatCode>
                <c:ptCount val="24"/>
                <c:pt idx="0">
                  <c:v>2000</c:v>
                </c:pt>
                <c:pt idx="1">
                  <c:v>1950</c:v>
                </c:pt>
                <c:pt idx="2">
                  <c:v>1900</c:v>
                </c:pt>
                <c:pt idx="3">
                  <c:v>1950</c:v>
                </c:pt>
                <c:pt idx="4">
                  <c:v>2100</c:v>
                </c:pt>
                <c:pt idx="5">
                  <c:v>2300</c:v>
                </c:pt>
                <c:pt idx="6">
                  <c:v>2600</c:v>
                </c:pt>
                <c:pt idx="7">
                  <c:v>2600</c:v>
                </c:pt>
                <c:pt idx="8">
                  <c:v>2200</c:v>
                </c:pt>
                <c:pt idx="9">
                  <c:v>1950</c:v>
                </c:pt>
                <c:pt idx="10">
                  <c:v>1750</c:v>
                </c:pt>
                <c:pt idx="11">
                  <c:v>1500</c:v>
                </c:pt>
                <c:pt idx="12">
                  <c:v>1525</c:v>
                </c:pt>
                <c:pt idx="13">
                  <c:v>1550</c:v>
                </c:pt>
                <c:pt idx="14">
                  <c:v>1700</c:v>
                </c:pt>
                <c:pt idx="15">
                  <c:v>2000</c:v>
                </c:pt>
                <c:pt idx="16">
                  <c:v>2500</c:v>
                </c:pt>
                <c:pt idx="17">
                  <c:v>3000</c:v>
                </c:pt>
                <c:pt idx="18">
                  <c:v>3500</c:v>
                </c:pt>
                <c:pt idx="19">
                  <c:v>3300</c:v>
                </c:pt>
                <c:pt idx="20">
                  <c:v>2950</c:v>
                </c:pt>
                <c:pt idx="21">
                  <c:v>2400</c:v>
                </c:pt>
                <c:pt idx="22">
                  <c:v>2000</c:v>
                </c:pt>
                <c:pt idx="23">
                  <c:v>1850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395520"/>
        <c:axId val="239121472"/>
      </c:lineChart>
      <c:catAx>
        <c:axId val="27639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239121472"/>
        <c:crosses val="autoZero"/>
        <c:auto val="1"/>
        <c:lblAlgn val="ctr"/>
        <c:lblOffset val="100"/>
        <c:noMultiLvlLbl val="0"/>
      </c:catAx>
      <c:valAx>
        <c:axId val="2391214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6395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32519830944537"/>
          <c:y val="0.41799132251325727"/>
          <c:w val="0.19232149718159844"/>
          <c:h val="0.3544935454496759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Post Strategy Total Load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'[Ducks can Fly 2.xlsx]1  EE'!$E$3:$E$26</c:f>
              <c:numCache>
                <c:formatCode>General</c:formatCode>
                <c:ptCount val="24"/>
                <c:pt idx="0">
                  <c:v>2125</c:v>
                </c:pt>
                <c:pt idx="1">
                  <c:v>2025</c:v>
                </c:pt>
                <c:pt idx="2">
                  <c:v>1925</c:v>
                </c:pt>
                <c:pt idx="3">
                  <c:v>2025</c:v>
                </c:pt>
                <c:pt idx="4">
                  <c:v>2225</c:v>
                </c:pt>
                <c:pt idx="5">
                  <c:v>2275</c:v>
                </c:pt>
                <c:pt idx="6">
                  <c:v>2725</c:v>
                </c:pt>
                <c:pt idx="7">
                  <c:v>2900</c:v>
                </c:pt>
                <c:pt idx="8">
                  <c:v>2825</c:v>
                </c:pt>
                <c:pt idx="9">
                  <c:v>2825</c:v>
                </c:pt>
                <c:pt idx="10">
                  <c:v>2825</c:v>
                </c:pt>
                <c:pt idx="11">
                  <c:v>2825</c:v>
                </c:pt>
                <c:pt idx="12">
                  <c:v>2825</c:v>
                </c:pt>
                <c:pt idx="13">
                  <c:v>2825</c:v>
                </c:pt>
                <c:pt idx="14">
                  <c:v>2775</c:v>
                </c:pt>
                <c:pt idx="15">
                  <c:v>2775</c:v>
                </c:pt>
                <c:pt idx="16">
                  <c:v>3075</c:v>
                </c:pt>
                <c:pt idx="17">
                  <c:v>3575</c:v>
                </c:pt>
                <c:pt idx="18">
                  <c:v>3575</c:v>
                </c:pt>
                <c:pt idx="19">
                  <c:v>3325</c:v>
                </c:pt>
                <c:pt idx="20">
                  <c:v>3010</c:v>
                </c:pt>
                <c:pt idx="21">
                  <c:v>2500</c:v>
                </c:pt>
                <c:pt idx="22">
                  <c:v>2125</c:v>
                </c:pt>
                <c:pt idx="23">
                  <c:v>1925</c:v>
                </c:pt>
              </c:numCache>
            </c:numRef>
          </c:val>
          <c:smooth val="0"/>
        </c:ser>
        <c:ser>
          <c:idx val="1"/>
          <c:order val="1"/>
          <c:tx>
            <c:v>Post Strategy Net Load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'[Ducks can Fly 2.xlsx]1  EE'!$G$3:$G$26</c:f>
              <c:numCache>
                <c:formatCode>General</c:formatCode>
                <c:ptCount val="24"/>
                <c:pt idx="0">
                  <c:v>1925</c:v>
                </c:pt>
                <c:pt idx="1">
                  <c:v>1875</c:v>
                </c:pt>
                <c:pt idx="2">
                  <c:v>1825</c:v>
                </c:pt>
                <c:pt idx="3">
                  <c:v>1875</c:v>
                </c:pt>
                <c:pt idx="4">
                  <c:v>2025</c:v>
                </c:pt>
                <c:pt idx="5">
                  <c:v>2225</c:v>
                </c:pt>
                <c:pt idx="6">
                  <c:v>2525</c:v>
                </c:pt>
                <c:pt idx="7">
                  <c:v>2500</c:v>
                </c:pt>
                <c:pt idx="8">
                  <c:v>2025</c:v>
                </c:pt>
                <c:pt idx="9">
                  <c:v>1775</c:v>
                </c:pt>
                <c:pt idx="10">
                  <c:v>1575</c:v>
                </c:pt>
                <c:pt idx="11">
                  <c:v>1325</c:v>
                </c:pt>
                <c:pt idx="12">
                  <c:v>1350</c:v>
                </c:pt>
                <c:pt idx="13">
                  <c:v>1375</c:v>
                </c:pt>
                <c:pt idx="14">
                  <c:v>1475</c:v>
                </c:pt>
                <c:pt idx="15">
                  <c:v>1775</c:v>
                </c:pt>
                <c:pt idx="16">
                  <c:v>2275</c:v>
                </c:pt>
                <c:pt idx="17">
                  <c:v>2775</c:v>
                </c:pt>
                <c:pt idx="18">
                  <c:v>3275</c:v>
                </c:pt>
                <c:pt idx="19">
                  <c:v>3125</c:v>
                </c:pt>
                <c:pt idx="20">
                  <c:v>2810</c:v>
                </c:pt>
                <c:pt idx="21">
                  <c:v>2300</c:v>
                </c:pt>
                <c:pt idx="22">
                  <c:v>1925</c:v>
                </c:pt>
                <c:pt idx="23">
                  <c:v>1775</c:v>
                </c:pt>
              </c:numCache>
            </c:numRef>
          </c:val>
          <c:smooth val="0"/>
        </c:ser>
        <c:ser>
          <c:idx val="2"/>
          <c:order val="2"/>
          <c:tx>
            <c:v>Original Net Load</c:v>
          </c:tx>
          <c:spPr>
            <a:ln>
              <a:solidFill>
                <a:srgbClr val="FF0000">
                  <a:alpha val="14000"/>
                </a:srgbClr>
              </a:solidFill>
            </a:ln>
          </c:spPr>
          <c:marker>
            <c:symbol val="none"/>
          </c:marker>
          <c:val>
            <c:numRef>
              <c:f>'[Ducks can Fly 2.xlsx]SDGE'!$C$2:$C$25</c:f>
              <c:numCache>
                <c:formatCode>General</c:formatCode>
                <c:ptCount val="24"/>
                <c:pt idx="0">
                  <c:v>2000</c:v>
                </c:pt>
                <c:pt idx="1">
                  <c:v>1950</c:v>
                </c:pt>
                <c:pt idx="2">
                  <c:v>1900</c:v>
                </c:pt>
                <c:pt idx="3">
                  <c:v>1950</c:v>
                </c:pt>
                <c:pt idx="4">
                  <c:v>2100</c:v>
                </c:pt>
                <c:pt idx="5">
                  <c:v>2300</c:v>
                </c:pt>
                <c:pt idx="6">
                  <c:v>2600</c:v>
                </c:pt>
                <c:pt idx="7">
                  <c:v>2600</c:v>
                </c:pt>
                <c:pt idx="8">
                  <c:v>2200</c:v>
                </c:pt>
                <c:pt idx="9">
                  <c:v>1950</c:v>
                </c:pt>
                <c:pt idx="10">
                  <c:v>1750</c:v>
                </c:pt>
                <c:pt idx="11">
                  <c:v>1500</c:v>
                </c:pt>
                <c:pt idx="12">
                  <c:v>1525</c:v>
                </c:pt>
                <c:pt idx="13">
                  <c:v>1550</c:v>
                </c:pt>
                <c:pt idx="14">
                  <c:v>1700</c:v>
                </c:pt>
                <c:pt idx="15">
                  <c:v>2000</c:v>
                </c:pt>
                <c:pt idx="16">
                  <c:v>2500</c:v>
                </c:pt>
                <c:pt idx="17">
                  <c:v>3000</c:v>
                </c:pt>
                <c:pt idx="18">
                  <c:v>3500</c:v>
                </c:pt>
                <c:pt idx="19">
                  <c:v>3300</c:v>
                </c:pt>
                <c:pt idx="20">
                  <c:v>2950</c:v>
                </c:pt>
                <c:pt idx="21">
                  <c:v>2400</c:v>
                </c:pt>
                <c:pt idx="22">
                  <c:v>2000</c:v>
                </c:pt>
                <c:pt idx="23">
                  <c:v>1850</c:v>
                </c:pt>
              </c:numCache>
            </c:numRef>
          </c:val>
          <c:smooth val="0"/>
        </c:ser>
        <c:ser>
          <c:idx val="3"/>
          <c:order val="3"/>
          <c:tx>
            <c:v>Original Total Load</c:v>
          </c:tx>
          <c:spPr>
            <a:ln w="12700"/>
          </c:spPr>
          <c:marker>
            <c:symbol val="none"/>
          </c:marker>
          <c:val>
            <c:numRef>
              <c:f>'[Ducks can Fly 2.xlsx]SDGE'!$B$2:$B$25</c:f>
              <c:numCache>
                <c:formatCode>General</c:formatCode>
                <c:ptCount val="24"/>
                <c:pt idx="0">
                  <c:v>2200</c:v>
                </c:pt>
                <c:pt idx="1">
                  <c:v>2100</c:v>
                </c:pt>
                <c:pt idx="2">
                  <c:v>2000</c:v>
                </c:pt>
                <c:pt idx="3">
                  <c:v>2100</c:v>
                </c:pt>
                <c:pt idx="4">
                  <c:v>2300</c:v>
                </c:pt>
                <c:pt idx="5">
                  <c:v>2350</c:v>
                </c:pt>
                <c:pt idx="6">
                  <c:v>2800</c:v>
                </c:pt>
                <c:pt idx="7">
                  <c:v>3000</c:v>
                </c:pt>
                <c:pt idx="8">
                  <c:v>3000</c:v>
                </c:pt>
                <c:pt idx="9">
                  <c:v>3000</c:v>
                </c:pt>
                <c:pt idx="10">
                  <c:v>3000</c:v>
                </c:pt>
                <c:pt idx="11">
                  <c:v>3000</c:v>
                </c:pt>
                <c:pt idx="12">
                  <c:v>3000</c:v>
                </c:pt>
                <c:pt idx="13">
                  <c:v>3000</c:v>
                </c:pt>
                <c:pt idx="14">
                  <c:v>3000</c:v>
                </c:pt>
                <c:pt idx="15">
                  <c:v>3000</c:v>
                </c:pt>
                <c:pt idx="16">
                  <c:v>3300</c:v>
                </c:pt>
                <c:pt idx="17">
                  <c:v>3800</c:v>
                </c:pt>
                <c:pt idx="18">
                  <c:v>3800</c:v>
                </c:pt>
                <c:pt idx="19">
                  <c:v>3500</c:v>
                </c:pt>
                <c:pt idx="20">
                  <c:v>3150</c:v>
                </c:pt>
                <c:pt idx="21">
                  <c:v>2600</c:v>
                </c:pt>
                <c:pt idx="22">
                  <c:v>2200</c:v>
                </c:pt>
                <c:pt idx="23">
                  <c:v>2000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40352"/>
        <c:axId val="102126656"/>
      </c:lineChart>
      <c:catAx>
        <c:axId val="22154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126656"/>
        <c:crosses val="autoZero"/>
        <c:auto val="1"/>
        <c:lblAlgn val="ctr"/>
        <c:lblOffset val="100"/>
        <c:noMultiLvlLbl val="0"/>
      </c:catAx>
      <c:valAx>
        <c:axId val="1021266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2154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42868799664755"/>
          <c:y val="0.25330819894956269"/>
          <c:w val="0.33326139083692763"/>
          <c:h val="0.7462758446993037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Post Strategy Total Load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'[Ducks can Fly 2.xlsx]2 SolarWest'!$F$3:$F$26</c:f>
              <c:numCache>
                <c:formatCode>General</c:formatCode>
                <c:ptCount val="24"/>
                <c:pt idx="0">
                  <c:v>2125</c:v>
                </c:pt>
                <c:pt idx="1">
                  <c:v>2025</c:v>
                </c:pt>
                <c:pt idx="2">
                  <c:v>1925</c:v>
                </c:pt>
                <c:pt idx="3">
                  <c:v>2025</c:v>
                </c:pt>
                <c:pt idx="4">
                  <c:v>2225</c:v>
                </c:pt>
                <c:pt idx="5">
                  <c:v>2275</c:v>
                </c:pt>
                <c:pt idx="6">
                  <c:v>2725</c:v>
                </c:pt>
                <c:pt idx="7">
                  <c:v>2900</c:v>
                </c:pt>
                <c:pt idx="8">
                  <c:v>2825</c:v>
                </c:pt>
                <c:pt idx="9">
                  <c:v>2825</c:v>
                </c:pt>
                <c:pt idx="10">
                  <c:v>2825</c:v>
                </c:pt>
                <c:pt idx="11">
                  <c:v>2825</c:v>
                </c:pt>
                <c:pt idx="12">
                  <c:v>2825</c:v>
                </c:pt>
                <c:pt idx="13">
                  <c:v>2825</c:v>
                </c:pt>
                <c:pt idx="14">
                  <c:v>2775</c:v>
                </c:pt>
                <c:pt idx="15">
                  <c:v>2775</c:v>
                </c:pt>
                <c:pt idx="16">
                  <c:v>3075</c:v>
                </c:pt>
                <c:pt idx="17">
                  <c:v>3575</c:v>
                </c:pt>
                <c:pt idx="18">
                  <c:v>3575</c:v>
                </c:pt>
                <c:pt idx="19">
                  <c:v>3325</c:v>
                </c:pt>
                <c:pt idx="20">
                  <c:v>3010</c:v>
                </c:pt>
                <c:pt idx="21">
                  <c:v>2500</c:v>
                </c:pt>
                <c:pt idx="22">
                  <c:v>2125</c:v>
                </c:pt>
                <c:pt idx="23">
                  <c:v>1925</c:v>
                </c:pt>
              </c:numCache>
            </c:numRef>
          </c:val>
          <c:smooth val="0"/>
        </c:ser>
        <c:ser>
          <c:idx val="1"/>
          <c:order val="1"/>
          <c:tx>
            <c:v>Post Strategy Net Load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'[Ducks can Fly 2.xlsx]2 SolarWest'!$H$3:$H$26</c:f>
              <c:numCache>
                <c:formatCode>General</c:formatCode>
                <c:ptCount val="24"/>
                <c:pt idx="0">
                  <c:v>1925</c:v>
                </c:pt>
                <c:pt idx="1">
                  <c:v>1875</c:v>
                </c:pt>
                <c:pt idx="2">
                  <c:v>1825</c:v>
                </c:pt>
                <c:pt idx="3">
                  <c:v>1875</c:v>
                </c:pt>
                <c:pt idx="4">
                  <c:v>2025</c:v>
                </c:pt>
                <c:pt idx="5">
                  <c:v>2225</c:v>
                </c:pt>
                <c:pt idx="6">
                  <c:v>2525</c:v>
                </c:pt>
                <c:pt idx="7">
                  <c:v>2500</c:v>
                </c:pt>
                <c:pt idx="8">
                  <c:v>2125</c:v>
                </c:pt>
                <c:pt idx="9">
                  <c:v>1875</c:v>
                </c:pt>
                <c:pt idx="10">
                  <c:v>1575</c:v>
                </c:pt>
                <c:pt idx="11">
                  <c:v>1325</c:v>
                </c:pt>
                <c:pt idx="12">
                  <c:v>1350</c:v>
                </c:pt>
                <c:pt idx="13">
                  <c:v>1375</c:v>
                </c:pt>
                <c:pt idx="14">
                  <c:v>1375</c:v>
                </c:pt>
                <c:pt idx="15">
                  <c:v>1675</c:v>
                </c:pt>
                <c:pt idx="16">
                  <c:v>2275</c:v>
                </c:pt>
                <c:pt idx="17">
                  <c:v>2775</c:v>
                </c:pt>
                <c:pt idx="18">
                  <c:v>3275</c:v>
                </c:pt>
                <c:pt idx="19">
                  <c:v>3125</c:v>
                </c:pt>
                <c:pt idx="20">
                  <c:v>2810</c:v>
                </c:pt>
                <c:pt idx="21">
                  <c:v>2300</c:v>
                </c:pt>
                <c:pt idx="22">
                  <c:v>1925</c:v>
                </c:pt>
                <c:pt idx="23">
                  <c:v>1775</c:v>
                </c:pt>
              </c:numCache>
            </c:numRef>
          </c:val>
          <c:smooth val="0"/>
        </c:ser>
        <c:ser>
          <c:idx val="2"/>
          <c:order val="2"/>
          <c:tx>
            <c:v>Post Strategy 1 Total Load</c:v>
          </c:tx>
          <c:marker>
            <c:symbol val="none"/>
          </c:marker>
          <c:val>
            <c:numRef>
              <c:f>'[Ducks can Fly 2.xlsx]1  EE'!$E$3:$E$26</c:f>
              <c:numCache>
                <c:formatCode>General</c:formatCode>
                <c:ptCount val="24"/>
                <c:pt idx="0">
                  <c:v>2125</c:v>
                </c:pt>
                <c:pt idx="1">
                  <c:v>2025</c:v>
                </c:pt>
                <c:pt idx="2">
                  <c:v>1925</c:v>
                </c:pt>
                <c:pt idx="3">
                  <c:v>2025</c:v>
                </c:pt>
                <c:pt idx="4">
                  <c:v>2225</c:v>
                </c:pt>
                <c:pt idx="5">
                  <c:v>2275</c:v>
                </c:pt>
                <c:pt idx="6">
                  <c:v>2725</c:v>
                </c:pt>
                <c:pt idx="7">
                  <c:v>2900</c:v>
                </c:pt>
                <c:pt idx="8">
                  <c:v>2825</c:v>
                </c:pt>
                <c:pt idx="9">
                  <c:v>2825</c:v>
                </c:pt>
                <c:pt idx="10">
                  <c:v>2825</c:v>
                </c:pt>
                <c:pt idx="11">
                  <c:v>2825</c:v>
                </c:pt>
                <c:pt idx="12">
                  <c:v>2825</c:v>
                </c:pt>
                <c:pt idx="13">
                  <c:v>2825</c:v>
                </c:pt>
                <c:pt idx="14">
                  <c:v>2775</c:v>
                </c:pt>
                <c:pt idx="15">
                  <c:v>2775</c:v>
                </c:pt>
                <c:pt idx="16">
                  <c:v>3075</c:v>
                </c:pt>
                <c:pt idx="17">
                  <c:v>3575</c:v>
                </c:pt>
                <c:pt idx="18">
                  <c:v>3575</c:v>
                </c:pt>
                <c:pt idx="19">
                  <c:v>3325</c:v>
                </c:pt>
                <c:pt idx="20">
                  <c:v>3010</c:v>
                </c:pt>
                <c:pt idx="21">
                  <c:v>2500</c:v>
                </c:pt>
                <c:pt idx="22">
                  <c:v>2125</c:v>
                </c:pt>
                <c:pt idx="23">
                  <c:v>1925</c:v>
                </c:pt>
              </c:numCache>
            </c:numRef>
          </c:val>
          <c:smooth val="0"/>
        </c:ser>
        <c:ser>
          <c:idx val="3"/>
          <c:order val="3"/>
          <c:tx>
            <c:v>Post Strategy 1 Net Load</c:v>
          </c:tx>
          <c:spPr>
            <a:ln w="12700"/>
          </c:spPr>
          <c:marker>
            <c:symbol val="none"/>
          </c:marker>
          <c:val>
            <c:numRef>
              <c:f>'[Ducks can Fly 2.xlsx]1  EE'!$G$3:$G$26</c:f>
              <c:numCache>
                <c:formatCode>General</c:formatCode>
                <c:ptCount val="24"/>
                <c:pt idx="0">
                  <c:v>1925</c:v>
                </c:pt>
                <c:pt idx="1">
                  <c:v>1875</c:v>
                </c:pt>
                <c:pt idx="2">
                  <c:v>1825</c:v>
                </c:pt>
                <c:pt idx="3">
                  <c:v>1875</c:v>
                </c:pt>
                <c:pt idx="4">
                  <c:v>2025</c:v>
                </c:pt>
                <c:pt idx="5">
                  <c:v>2225</c:v>
                </c:pt>
                <c:pt idx="6">
                  <c:v>2525</c:v>
                </c:pt>
                <c:pt idx="7">
                  <c:v>2500</c:v>
                </c:pt>
                <c:pt idx="8">
                  <c:v>2025</c:v>
                </c:pt>
                <c:pt idx="9">
                  <c:v>1775</c:v>
                </c:pt>
                <c:pt idx="10">
                  <c:v>1575</c:v>
                </c:pt>
                <c:pt idx="11">
                  <c:v>1325</c:v>
                </c:pt>
                <c:pt idx="12">
                  <c:v>1350</c:v>
                </c:pt>
                <c:pt idx="13">
                  <c:v>1375</c:v>
                </c:pt>
                <c:pt idx="14">
                  <c:v>1475</c:v>
                </c:pt>
                <c:pt idx="15">
                  <c:v>1775</c:v>
                </c:pt>
                <c:pt idx="16">
                  <c:v>2275</c:v>
                </c:pt>
                <c:pt idx="17">
                  <c:v>2775</c:v>
                </c:pt>
                <c:pt idx="18">
                  <c:v>3275</c:v>
                </c:pt>
                <c:pt idx="19">
                  <c:v>3125</c:v>
                </c:pt>
                <c:pt idx="20">
                  <c:v>2810</c:v>
                </c:pt>
                <c:pt idx="21">
                  <c:v>2300</c:v>
                </c:pt>
                <c:pt idx="22">
                  <c:v>1925</c:v>
                </c:pt>
                <c:pt idx="23">
                  <c:v>1775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42912"/>
        <c:axId val="102128960"/>
      </c:lineChart>
      <c:catAx>
        <c:axId val="22154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128960"/>
        <c:crosses val="autoZero"/>
        <c:auto val="1"/>
        <c:lblAlgn val="ctr"/>
        <c:lblOffset val="100"/>
        <c:noMultiLvlLbl val="0"/>
      </c:catAx>
      <c:valAx>
        <c:axId val="102128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21542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38037489839305E-2"/>
          <c:y val="4.9809419852128174E-2"/>
          <c:w val="0.62862123986326524"/>
          <c:h val="0.83780092764312941"/>
        </c:manualLayout>
      </c:layout>
      <c:lineChart>
        <c:grouping val="standard"/>
        <c:varyColors val="0"/>
        <c:ser>
          <c:idx val="0"/>
          <c:order val="0"/>
          <c:tx>
            <c:v>Post Strategy Total Load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'[Ducks can Fly 2.xlsx]3 SolarThermal'!$F$3:$F$26</c:f>
              <c:numCache>
                <c:formatCode>General</c:formatCode>
                <c:ptCount val="24"/>
                <c:pt idx="0">
                  <c:v>2125</c:v>
                </c:pt>
                <c:pt idx="1">
                  <c:v>2025</c:v>
                </c:pt>
                <c:pt idx="2">
                  <c:v>1925</c:v>
                </c:pt>
                <c:pt idx="3">
                  <c:v>2025</c:v>
                </c:pt>
                <c:pt idx="4">
                  <c:v>2225</c:v>
                </c:pt>
                <c:pt idx="5">
                  <c:v>2275</c:v>
                </c:pt>
                <c:pt idx="6">
                  <c:v>2725</c:v>
                </c:pt>
                <c:pt idx="7">
                  <c:v>2900</c:v>
                </c:pt>
                <c:pt idx="8">
                  <c:v>2825</c:v>
                </c:pt>
                <c:pt idx="9">
                  <c:v>2825</c:v>
                </c:pt>
                <c:pt idx="10">
                  <c:v>2825</c:v>
                </c:pt>
                <c:pt idx="11">
                  <c:v>2825</c:v>
                </c:pt>
                <c:pt idx="12">
                  <c:v>2825</c:v>
                </c:pt>
                <c:pt idx="13">
                  <c:v>2825</c:v>
                </c:pt>
                <c:pt idx="14">
                  <c:v>2775</c:v>
                </c:pt>
                <c:pt idx="15">
                  <c:v>2775</c:v>
                </c:pt>
                <c:pt idx="16">
                  <c:v>3075</c:v>
                </c:pt>
                <c:pt idx="17">
                  <c:v>3575</c:v>
                </c:pt>
                <c:pt idx="18">
                  <c:v>3575</c:v>
                </c:pt>
                <c:pt idx="19">
                  <c:v>3325</c:v>
                </c:pt>
                <c:pt idx="20">
                  <c:v>3010</c:v>
                </c:pt>
                <c:pt idx="21">
                  <c:v>2500</c:v>
                </c:pt>
                <c:pt idx="22">
                  <c:v>2125</c:v>
                </c:pt>
                <c:pt idx="23">
                  <c:v>1925</c:v>
                </c:pt>
              </c:numCache>
            </c:numRef>
          </c:val>
          <c:smooth val="0"/>
        </c:ser>
        <c:ser>
          <c:idx val="1"/>
          <c:order val="1"/>
          <c:tx>
            <c:v>Post Strategy Net Load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'[Ducks can Fly 2.xlsx]3 SolarThermal'!$H$3:$H$26</c:f>
              <c:numCache>
                <c:formatCode>General</c:formatCode>
                <c:ptCount val="24"/>
                <c:pt idx="0">
                  <c:v>1925</c:v>
                </c:pt>
                <c:pt idx="1">
                  <c:v>1875</c:v>
                </c:pt>
                <c:pt idx="2">
                  <c:v>1825</c:v>
                </c:pt>
                <c:pt idx="3">
                  <c:v>1875</c:v>
                </c:pt>
                <c:pt idx="4">
                  <c:v>2025</c:v>
                </c:pt>
                <c:pt idx="5">
                  <c:v>2225</c:v>
                </c:pt>
                <c:pt idx="6">
                  <c:v>2525</c:v>
                </c:pt>
                <c:pt idx="7">
                  <c:v>2500</c:v>
                </c:pt>
                <c:pt idx="8">
                  <c:v>2125</c:v>
                </c:pt>
                <c:pt idx="9">
                  <c:v>1875</c:v>
                </c:pt>
                <c:pt idx="10">
                  <c:v>1675</c:v>
                </c:pt>
                <c:pt idx="11">
                  <c:v>1425</c:v>
                </c:pt>
                <c:pt idx="12">
                  <c:v>1450</c:v>
                </c:pt>
                <c:pt idx="13">
                  <c:v>1375</c:v>
                </c:pt>
                <c:pt idx="14">
                  <c:v>1375</c:v>
                </c:pt>
                <c:pt idx="15">
                  <c:v>1675</c:v>
                </c:pt>
                <c:pt idx="16">
                  <c:v>2275</c:v>
                </c:pt>
                <c:pt idx="17">
                  <c:v>2675</c:v>
                </c:pt>
                <c:pt idx="18">
                  <c:v>3175</c:v>
                </c:pt>
                <c:pt idx="19">
                  <c:v>3025</c:v>
                </c:pt>
                <c:pt idx="20">
                  <c:v>2810</c:v>
                </c:pt>
                <c:pt idx="21">
                  <c:v>2300</c:v>
                </c:pt>
                <c:pt idx="22">
                  <c:v>1925</c:v>
                </c:pt>
                <c:pt idx="23">
                  <c:v>1775</c:v>
                </c:pt>
              </c:numCache>
            </c:numRef>
          </c:val>
          <c:smooth val="0"/>
        </c:ser>
        <c:ser>
          <c:idx val="2"/>
          <c:order val="2"/>
          <c:tx>
            <c:v>Pre-Strategy Total Load</c:v>
          </c:tx>
          <c:marker>
            <c:symbol val="none"/>
          </c:marker>
          <c:val>
            <c:numRef>
              <c:f>'[Ducks can Fly 2.xlsx]2 SolarWest'!$F$3:$F$26</c:f>
              <c:numCache>
                <c:formatCode>General</c:formatCode>
                <c:ptCount val="24"/>
                <c:pt idx="0">
                  <c:v>2125</c:v>
                </c:pt>
                <c:pt idx="1">
                  <c:v>2025</c:v>
                </c:pt>
                <c:pt idx="2">
                  <c:v>1925</c:v>
                </c:pt>
                <c:pt idx="3">
                  <c:v>2025</c:v>
                </c:pt>
                <c:pt idx="4">
                  <c:v>2225</c:v>
                </c:pt>
                <c:pt idx="5">
                  <c:v>2275</c:v>
                </c:pt>
                <c:pt idx="6">
                  <c:v>2725</c:v>
                </c:pt>
                <c:pt idx="7">
                  <c:v>2900</c:v>
                </c:pt>
                <c:pt idx="8">
                  <c:v>2825</c:v>
                </c:pt>
                <c:pt idx="9">
                  <c:v>2825</c:v>
                </c:pt>
                <c:pt idx="10">
                  <c:v>2825</c:v>
                </c:pt>
                <c:pt idx="11">
                  <c:v>2825</c:v>
                </c:pt>
                <c:pt idx="12">
                  <c:v>2825</c:v>
                </c:pt>
                <c:pt idx="13">
                  <c:v>2825</c:v>
                </c:pt>
                <c:pt idx="14">
                  <c:v>2775</c:v>
                </c:pt>
                <c:pt idx="15">
                  <c:v>2775</c:v>
                </c:pt>
                <c:pt idx="16">
                  <c:v>3075</c:v>
                </c:pt>
                <c:pt idx="17">
                  <c:v>3575</c:v>
                </c:pt>
                <c:pt idx="18">
                  <c:v>3575</c:v>
                </c:pt>
                <c:pt idx="19">
                  <c:v>3325</c:v>
                </c:pt>
                <c:pt idx="20">
                  <c:v>3010</c:v>
                </c:pt>
                <c:pt idx="21">
                  <c:v>2500</c:v>
                </c:pt>
                <c:pt idx="22">
                  <c:v>2125</c:v>
                </c:pt>
                <c:pt idx="23">
                  <c:v>1925</c:v>
                </c:pt>
              </c:numCache>
            </c:numRef>
          </c:val>
          <c:smooth val="0"/>
        </c:ser>
        <c:ser>
          <c:idx val="3"/>
          <c:order val="3"/>
          <c:tx>
            <c:v>Pre-Strategy Net Load</c:v>
          </c:tx>
          <c:spPr>
            <a:ln w="12700"/>
          </c:spPr>
          <c:marker>
            <c:symbol val="none"/>
          </c:marker>
          <c:val>
            <c:numRef>
              <c:f>'[Ducks can Fly 2.xlsx]2 SolarWest'!$H$3:$H$26</c:f>
              <c:numCache>
                <c:formatCode>General</c:formatCode>
                <c:ptCount val="24"/>
                <c:pt idx="0">
                  <c:v>1925</c:v>
                </c:pt>
                <c:pt idx="1">
                  <c:v>1875</c:v>
                </c:pt>
                <c:pt idx="2">
                  <c:v>1825</c:v>
                </c:pt>
                <c:pt idx="3">
                  <c:v>1875</c:v>
                </c:pt>
                <c:pt idx="4">
                  <c:v>2025</c:v>
                </c:pt>
                <c:pt idx="5">
                  <c:v>2225</c:v>
                </c:pt>
                <c:pt idx="6">
                  <c:v>2525</c:v>
                </c:pt>
                <c:pt idx="7">
                  <c:v>2500</c:v>
                </c:pt>
                <c:pt idx="8">
                  <c:v>2125</c:v>
                </c:pt>
                <c:pt idx="9">
                  <c:v>1875</c:v>
                </c:pt>
                <c:pt idx="10">
                  <c:v>1575</c:v>
                </c:pt>
                <c:pt idx="11">
                  <c:v>1325</c:v>
                </c:pt>
                <c:pt idx="12">
                  <c:v>1350</c:v>
                </c:pt>
                <c:pt idx="13">
                  <c:v>1375</c:v>
                </c:pt>
                <c:pt idx="14">
                  <c:v>1375</c:v>
                </c:pt>
                <c:pt idx="15">
                  <c:v>1675</c:v>
                </c:pt>
                <c:pt idx="16">
                  <c:v>2275</c:v>
                </c:pt>
                <c:pt idx="17">
                  <c:v>2775</c:v>
                </c:pt>
                <c:pt idx="18">
                  <c:v>3275</c:v>
                </c:pt>
                <c:pt idx="19">
                  <c:v>3125</c:v>
                </c:pt>
                <c:pt idx="20">
                  <c:v>2810</c:v>
                </c:pt>
                <c:pt idx="21">
                  <c:v>2300</c:v>
                </c:pt>
                <c:pt idx="22">
                  <c:v>1925</c:v>
                </c:pt>
                <c:pt idx="23">
                  <c:v>1775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387136"/>
        <c:axId val="225748672"/>
      </c:lineChart>
      <c:catAx>
        <c:axId val="23938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225748672"/>
        <c:crosses val="autoZero"/>
        <c:auto val="1"/>
        <c:lblAlgn val="ctr"/>
        <c:lblOffset val="100"/>
        <c:noMultiLvlLbl val="0"/>
      </c:catAx>
      <c:valAx>
        <c:axId val="225748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39387136"/>
        <c:crosses val="autoZero"/>
        <c:crossBetween val="between"/>
      </c:valAx>
    </c:plotArea>
    <c:legend>
      <c:legendPos val="r"/>
      <c:layout/>
      <c:overlay val="1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389602415040882E-2"/>
          <c:y val="6.7754686787973847E-2"/>
          <c:w val="0.59371349663990591"/>
          <c:h val="0.83780092764312941"/>
        </c:manualLayout>
      </c:layout>
      <c:lineChart>
        <c:grouping val="standard"/>
        <c:varyColors val="0"/>
        <c:ser>
          <c:idx val="0"/>
          <c:order val="0"/>
          <c:tx>
            <c:v>Post Strategy Total Load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'[Ducks can Fly 2.xlsx]4 Water Heat'!$F$3:$F$26</c:f>
              <c:numCache>
                <c:formatCode>General</c:formatCode>
                <c:ptCount val="24"/>
                <c:pt idx="0">
                  <c:v>2200</c:v>
                </c:pt>
                <c:pt idx="1">
                  <c:v>2100</c:v>
                </c:pt>
                <c:pt idx="2">
                  <c:v>2000</c:v>
                </c:pt>
                <c:pt idx="3">
                  <c:v>2100</c:v>
                </c:pt>
                <c:pt idx="4">
                  <c:v>2225</c:v>
                </c:pt>
                <c:pt idx="5">
                  <c:v>2225</c:v>
                </c:pt>
                <c:pt idx="6">
                  <c:v>2675</c:v>
                </c:pt>
                <c:pt idx="7">
                  <c:v>2850</c:v>
                </c:pt>
                <c:pt idx="8">
                  <c:v>2775</c:v>
                </c:pt>
                <c:pt idx="9">
                  <c:v>2825</c:v>
                </c:pt>
                <c:pt idx="10">
                  <c:v>2875</c:v>
                </c:pt>
                <c:pt idx="11">
                  <c:v>2875</c:v>
                </c:pt>
                <c:pt idx="12">
                  <c:v>2875</c:v>
                </c:pt>
                <c:pt idx="13">
                  <c:v>2875</c:v>
                </c:pt>
                <c:pt idx="14">
                  <c:v>2775</c:v>
                </c:pt>
                <c:pt idx="15">
                  <c:v>2725</c:v>
                </c:pt>
                <c:pt idx="16">
                  <c:v>3025</c:v>
                </c:pt>
                <c:pt idx="17">
                  <c:v>3525</c:v>
                </c:pt>
                <c:pt idx="18">
                  <c:v>3500</c:v>
                </c:pt>
                <c:pt idx="19">
                  <c:v>3250</c:v>
                </c:pt>
                <c:pt idx="20">
                  <c:v>3010</c:v>
                </c:pt>
                <c:pt idx="21">
                  <c:v>2500</c:v>
                </c:pt>
                <c:pt idx="22">
                  <c:v>2125</c:v>
                </c:pt>
                <c:pt idx="23">
                  <c:v>1925</c:v>
                </c:pt>
              </c:numCache>
            </c:numRef>
          </c:val>
          <c:smooth val="0"/>
        </c:ser>
        <c:ser>
          <c:idx val="1"/>
          <c:order val="1"/>
          <c:tx>
            <c:v>Post Strategy Net Load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'[Ducks can Fly 2.xlsx]4 Water Heat'!$H$3:$H$26</c:f>
              <c:numCache>
                <c:formatCode>General</c:formatCode>
                <c:ptCount val="24"/>
                <c:pt idx="0">
                  <c:v>2000</c:v>
                </c:pt>
                <c:pt idx="1">
                  <c:v>1950</c:v>
                </c:pt>
                <c:pt idx="2">
                  <c:v>1900</c:v>
                </c:pt>
                <c:pt idx="3">
                  <c:v>1950</c:v>
                </c:pt>
                <c:pt idx="4">
                  <c:v>2025</c:v>
                </c:pt>
                <c:pt idx="5">
                  <c:v>2175</c:v>
                </c:pt>
                <c:pt idx="6">
                  <c:v>2475</c:v>
                </c:pt>
                <c:pt idx="7">
                  <c:v>2450</c:v>
                </c:pt>
                <c:pt idx="8">
                  <c:v>2075</c:v>
                </c:pt>
                <c:pt idx="9">
                  <c:v>1875</c:v>
                </c:pt>
                <c:pt idx="10">
                  <c:v>1725</c:v>
                </c:pt>
                <c:pt idx="11">
                  <c:v>1475</c:v>
                </c:pt>
                <c:pt idx="12">
                  <c:v>1500</c:v>
                </c:pt>
                <c:pt idx="13">
                  <c:v>1425</c:v>
                </c:pt>
                <c:pt idx="14">
                  <c:v>1375</c:v>
                </c:pt>
                <c:pt idx="15">
                  <c:v>1625</c:v>
                </c:pt>
                <c:pt idx="16">
                  <c:v>2225</c:v>
                </c:pt>
                <c:pt idx="17">
                  <c:v>2625</c:v>
                </c:pt>
                <c:pt idx="18">
                  <c:v>3100</c:v>
                </c:pt>
                <c:pt idx="19">
                  <c:v>2950</c:v>
                </c:pt>
                <c:pt idx="20">
                  <c:v>2810</c:v>
                </c:pt>
                <c:pt idx="21">
                  <c:v>2300</c:v>
                </c:pt>
                <c:pt idx="22">
                  <c:v>1925</c:v>
                </c:pt>
                <c:pt idx="23">
                  <c:v>1775</c:v>
                </c:pt>
              </c:numCache>
            </c:numRef>
          </c:val>
          <c:smooth val="0"/>
        </c:ser>
        <c:ser>
          <c:idx val="2"/>
          <c:order val="2"/>
          <c:tx>
            <c:v>Pre-Strategy Total Load</c:v>
          </c:tx>
          <c:spPr>
            <a:ln w="127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'[Ducks can Fly 2.xlsx]3 SolarThermal'!$F$3:$F$26</c:f>
              <c:numCache>
                <c:formatCode>General</c:formatCode>
                <c:ptCount val="24"/>
                <c:pt idx="0">
                  <c:v>2125</c:v>
                </c:pt>
                <c:pt idx="1">
                  <c:v>2025</c:v>
                </c:pt>
                <c:pt idx="2">
                  <c:v>1925</c:v>
                </c:pt>
                <c:pt idx="3">
                  <c:v>2025</c:v>
                </c:pt>
                <c:pt idx="4">
                  <c:v>2225</c:v>
                </c:pt>
                <c:pt idx="5">
                  <c:v>2275</c:v>
                </c:pt>
                <c:pt idx="6">
                  <c:v>2725</c:v>
                </c:pt>
                <c:pt idx="7">
                  <c:v>2900</c:v>
                </c:pt>
                <c:pt idx="8">
                  <c:v>2825</c:v>
                </c:pt>
                <c:pt idx="9">
                  <c:v>2825</c:v>
                </c:pt>
                <c:pt idx="10">
                  <c:v>2825</c:v>
                </c:pt>
                <c:pt idx="11">
                  <c:v>2825</c:v>
                </c:pt>
                <c:pt idx="12">
                  <c:v>2825</c:v>
                </c:pt>
                <c:pt idx="13">
                  <c:v>2825</c:v>
                </c:pt>
                <c:pt idx="14">
                  <c:v>2775</c:v>
                </c:pt>
                <c:pt idx="15">
                  <c:v>2775</c:v>
                </c:pt>
                <c:pt idx="16">
                  <c:v>3075</c:v>
                </c:pt>
                <c:pt idx="17">
                  <c:v>3575</c:v>
                </c:pt>
                <c:pt idx="18">
                  <c:v>3575</c:v>
                </c:pt>
                <c:pt idx="19">
                  <c:v>3325</c:v>
                </c:pt>
                <c:pt idx="20">
                  <c:v>3010</c:v>
                </c:pt>
                <c:pt idx="21">
                  <c:v>2500</c:v>
                </c:pt>
                <c:pt idx="22">
                  <c:v>2125</c:v>
                </c:pt>
                <c:pt idx="23">
                  <c:v>1925</c:v>
                </c:pt>
              </c:numCache>
            </c:numRef>
          </c:val>
          <c:smooth val="0"/>
        </c:ser>
        <c:ser>
          <c:idx val="3"/>
          <c:order val="3"/>
          <c:tx>
            <c:v>Pre-Strategy Net Load</c:v>
          </c:tx>
          <c:spPr>
            <a:ln w="12700"/>
          </c:spPr>
          <c:marker>
            <c:symbol val="none"/>
          </c:marker>
          <c:val>
            <c:numRef>
              <c:f>'[Ducks can Fly 2.xlsx]3 SolarThermal'!$H$3:$H$26</c:f>
              <c:numCache>
                <c:formatCode>General</c:formatCode>
                <c:ptCount val="24"/>
                <c:pt idx="0">
                  <c:v>1925</c:v>
                </c:pt>
                <c:pt idx="1">
                  <c:v>1875</c:v>
                </c:pt>
                <c:pt idx="2">
                  <c:v>1825</c:v>
                </c:pt>
                <c:pt idx="3">
                  <c:v>1875</c:v>
                </c:pt>
                <c:pt idx="4">
                  <c:v>2025</c:v>
                </c:pt>
                <c:pt idx="5">
                  <c:v>2225</c:v>
                </c:pt>
                <c:pt idx="6">
                  <c:v>2525</c:v>
                </c:pt>
                <c:pt idx="7">
                  <c:v>2500</c:v>
                </c:pt>
                <c:pt idx="8">
                  <c:v>2125</c:v>
                </c:pt>
                <c:pt idx="9">
                  <c:v>1875</c:v>
                </c:pt>
                <c:pt idx="10">
                  <c:v>1675</c:v>
                </c:pt>
                <c:pt idx="11">
                  <c:v>1425</c:v>
                </c:pt>
                <c:pt idx="12">
                  <c:v>1450</c:v>
                </c:pt>
                <c:pt idx="13">
                  <c:v>1375</c:v>
                </c:pt>
                <c:pt idx="14">
                  <c:v>1375</c:v>
                </c:pt>
                <c:pt idx="15">
                  <c:v>1675</c:v>
                </c:pt>
                <c:pt idx="16">
                  <c:v>2275</c:v>
                </c:pt>
                <c:pt idx="17">
                  <c:v>2675</c:v>
                </c:pt>
                <c:pt idx="18">
                  <c:v>3175</c:v>
                </c:pt>
                <c:pt idx="19">
                  <c:v>3025</c:v>
                </c:pt>
                <c:pt idx="20">
                  <c:v>2810</c:v>
                </c:pt>
                <c:pt idx="21">
                  <c:v>2300</c:v>
                </c:pt>
                <c:pt idx="22">
                  <c:v>1925</c:v>
                </c:pt>
                <c:pt idx="23">
                  <c:v>1775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390208"/>
        <c:axId val="225750976"/>
      </c:lineChart>
      <c:catAx>
        <c:axId val="23939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225750976"/>
        <c:crosses val="autoZero"/>
        <c:auto val="1"/>
        <c:lblAlgn val="ctr"/>
        <c:lblOffset val="100"/>
        <c:noMultiLvlLbl val="0"/>
      </c:catAx>
      <c:valAx>
        <c:axId val="225750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39390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12/27/10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fld id="{D74F8161-9661-487F-803B-5B30D8CC6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282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12/27/10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fld id="{D56D7F30-C449-42A8-9F58-08A89C683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7187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286000" y="6069013"/>
            <a:ext cx="2870200" cy="261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Georgia" pitchFamily="18" charset="0"/>
              </a:rPr>
              <a:t>The Regulatory Assistance Project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156200" y="6070600"/>
            <a:ext cx="16208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rgbClr val="FFFFFF"/>
                </a:solidFill>
                <a:latin typeface="Georgia" pitchFamily="18" charset="0"/>
              </a:rPr>
              <a:t>50 State Street, Suite 3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rgbClr val="FFFFFF"/>
                </a:solidFill>
                <a:latin typeface="Georgia" pitchFamily="18" charset="0"/>
              </a:rPr>
              <a:t>Montpelier, VT 05602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931025" y="6069013"/>
            <a:ext cx="1936750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rgbClr val="FFFFFF"/>
                </a:solidFill>
                <a:latin typeface="Georgia" pitchFamily="18" charset="0"/>
              </a:rPr>
              <a:t>Phone: 802-223-8199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rgbClr val="FFFFFF"/>
                </a:solidFill>
                <a:latin typeface="Georgia" pitchFamily="18" charset="0"/>
              </a:rPr>
              <a:t>www.raponline.org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84" y="1590168"/>
            <a:ext cx="8221616" cy="1470025"/>
          </a:xfrm>
        </p:spPr>
        <p:txBody>
          <a:bodyPr anchor="t">
            <a:noAutofit/>
          </a:bodyPr>
          <a:lstStyle>
            <a:lvl1pPr algn="ctr">
              <a:defRPr lang="en-US" sz="3600" baseline="0" smtClean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5184" y="3186237"/>
            <a:ext cx="8221616" cy="1104549"/>
          </a:xfrm>
        </p:spPr>
        <p:txBody>
          <a:bodyPr/>
          <a:lstStyle>
            <a:lvl1pPr marL="0" indent="0" algn="ctr">
              <a:buNone/>
              <a:defRPr lang="en-US" sz="2500" baseline="0" smtClean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286001" y="4409117"/>
            <a:ext cx="6400800" cy="914400"/>
          </a:xfrm>
        </p:spPr>
        <p:txBody>
          <a:bodyPr anchor="b">
            <a:normAutofit/>
          </a:bodyPr>
          <a:lstStyle>
            <a:lvl1pPr algn="r">
              <a:buNone/>
              <a:defRPr lang="en-US" sz="3000" baseline="0" smtClean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33" y="0"/>
            <a:ext cx="3766767" cy="9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6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1" y="1600201"/>
            <a:ext cx="8214479" cy="40782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1187B7FA-46CF-47F2-BA3A-536B89D45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7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1" y="1600201"/>
            <a:ext cx="8214479" cy="4078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F17FF07E-C75B-4A53-9075-26CE228E0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6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2" y="1600201"/>
            <a:ext cx="3829856" cy="4078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64505" y="1602700"/>
            <a:ext cx="4122295" cy="4078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1DCDDBBF-5DD0-4736-9B24-62E780EC1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1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>
                <a:solidFill>
                  <a:srgbClr val="005C96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7678"/>
          </a:xfrm>
        </p:spPr>
        <p:txBody>
          <a:bodyPr/>
          <a:lstStyle>
            <a:lvl1pPr>
              <a:defRPr lang="en-US" sz="3200" baseline="0">
                <a:solidFill>
                  <a:schemeClr val="tx1"/>
                </a:solidFill>
                <a:latin typeface="Georgia" pitchFamily="18" charset="0"/>
              </a:defRPr>
            </a:lvl1pPr>
            <a:lvl2pPr>
              <a:buFont typeface="Calibri" pitchFamily="34" charset="0"/>
              <a:buNone/>
              <a:def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C15A7A5D-A456-43C7-BE17-0E4D9054B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3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69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01688"/>
          </a:xfrm>
          <a:prstGeom prst="rect">
            <a:avLst/>
          </a:prstGeom>
          <a:solidFill>
            <a:srgbClr val="005C96"/>
          </a:solidFill>
          <a:ln w="9525">
            <a:solidFill>
              <a:srgbClr val="005C9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817813" y="1287463"/>
            <a:ext cx="32273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latin typeface="Georgia" pitchFamily="18" charset="0"/>
              </a:rPr>
              <a:t>About RAP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57200" y="2163763"/>
            <a:ext cx="8191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Georgia" pitchFamily="-112" charset="0"/>
              </a:rPr>
              <a:t>	The Regulatory Assistance Project (RAP) is a global, non-profit team of experts that 	focuses on the long-term economic and environmental sustainability of the power 	and natural gas sectors. RAP has deep expertise in regulatory and market policies 	that: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 smtClean="0">
                <a:latin typeface="Georgia" pitchFamily="-112" charset="0"/>
              </a:rPr>
              <a:t>Promote </a:t>
            </a:r>
            <a:r>
              <a:rPr lang="en-US" sz="1600" dirty="0">
                <a:latin typeface="Georgia" pitchFamily="-112" charset="0"/>
              </a:rPr>
              <a:t>economic </a:t>
            </a:r>
            <a:r>
              <a:rPr lang="en-US" sz="1600" dirty="0" smtClean="0">
                <a:latin typeface="Georgia" pitchFamily="-112" charset="0"/>
              </a:rPr>
              <a:t>efficiency</a:t>
            </a:r>
            <a:endParaRPr lang="en-US" sz="1600" dirty="0">
              <a:latin typeface="Georgia" pitchFamily="-112" charset="0"/>
            </a:endParaRP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</a:t>
            </a:r>
            <a:r>
              <a:rPr lang="en-US" sz="1600" dirty="0" smtClean="0">
                <a:latin typeface="Georgia" pitchFamily="-112" charset="0"/>
              </a:rPr>
              <a:t>rotect </a:t>
            </a:r>
            <a:r>
              <a:rPr lang="en-US" sz="1600" dirty="0">
                <a:latin typeface="Georgia" pitchFamily="-112" charset="0"/>
              </a:rPr>
              <a:t>the </a:t>
            </a:r>
            <a:r>
              <a:rPr lang="en-US" sz="1600" dirty="0" smtClean="0">
                <a:latin typeface="Georgia" pitchFamily="-112" charset="0"/>
              </a:rPr>
              <a:t>environment</a:t>
            </a:r>
            <a:endParaRPr lang="en-US" sz="1600" dirty="0">
              <a:latin typeface="Georgia" pitchFamily="-112" charset="0"/>
            </a:endParaRP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E</a:t>
            </a:r>
            <a:r>
              <a:rPr lang="en-US" sz="1600" dirty="0" smtClean="0">
                <a:latin typeface="Georgia" pitchFamily="-112" charset="0"/>
              </a:rPr>
              <a:t>nsure </a:t>
            </a:r>
            <a:r>
              <a:rPr lang="en-US" sz="1600" dirty="0">
                <a:latin typeface="Georgia" pitchFamily="-112" charset="0"/>
              </a:rPr>
              <a:t>system </a:t>
            </a:r>
            <a:r>
              <a:rPr lang="en-US" sz="1600" dirty="0" smtClean="0">
                <a:latin typeface="Georgia" pitchFamily="-112" charset="0"/>
              </a:rPr>
              <a:t>reliability</a:t>
            </a:r>
            <a:endParaRPr lang="en-US" sz="1600" dirty="0">
              <a:latin typeface="Georgia" pitchFamily="-112" charset="0"/>
            </a:endParaRP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A</a:t>
            </a:r>
            <a:r>
              <a:rPr lang="en-US" sz="1600" dirty="0" smtClean="0">
                <a:latin typeface="Georgia" pitchFamily="-112" charset="0"/>
              </a:rPr>
              <a:t>llocate </a:t>
            </a:r>
            <a:r>
              <a:rPr lang="en-US" sz="1600" dirty="0">
                <a:latin typeface="Georgia" pitchFamily="-112" charset="0"/>
              </a:rPr>
              <a:t>system benefits fairly among all </a:t>
            </a:r>
            <a:r>
              <a:rPr lang="en-US" sz="1600" dirty="0" smtClean="0">
                <a:latin typeface="Georgia" pitchFamily="-112" charset="0"/>
              </a:rPr>
              <a:t>consumers</a:t>
            </a:r>
            <a:endParaRPr lang="en-US" sz="1600" dirty="0">
              <a:latin typeface="Georgia" pitchFamily="-112" charset="0"/>
            </a:endParaRPr>
          </a:p>
          <a:p>
            <a:endParaRPr lang="en-US" sz="1600" dirty="0">
              <a:latin typeface="Georgia" pitchFamily="-112" charset="0"/>
            </a:endParaRPr>
          </a:p>
          <a:p>
            <a:r>
              <a:rPr lang="en-US" sz="1600" dirty="0">
                <a:latin typeface="Georgia" pitchFamily="-112" charset="0"/>
              </a:rPr>
              <a:t>	Learn more about RAP at </a:t>
            </a:r>
            <a:r>
              <a:rPr lang="en-US" sz="1600" dirty="0">
                <a:solidFill>
                  <a:srgbClr val="595959"/>
                </a:solidFill>
                <a:latin typeface="Georgia" pitchFamily="-112" charset="0"/>
              </a:rPr>
              <a:t>www.raponline.org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04473" y="4818856"/>
            <a:ext cx="7509940" cy="70501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add presenter contact information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" y="5816257"/>
            <a:ext cx="8648700" cy="96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60" y="0"/>
            <a:ext cx="3172440" cy="8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C45B05-1327-4366-A854-CFDCE22F4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5" r:id="rId6"/>
    <p:sldLayoutId id="214748380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pitchFamily="-112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12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12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12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12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Arial" pitchFamily="-112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Arial" pitchFamily="-112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Arial" pitchFamily="-112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Arial" pitchFamily="-112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Arial" pitchFamily="-112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online.org/document/download/id/6977" TargetMode="External"/><Relationship Id="rId2" Type="http://schemas.openxmlformats.org/officeDocument/2006/relationships/hyperlink" Target="mailto:jlazar@raponline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5"/>
          <p:cNvSpPr>
            <a:spLocks noGrp="1"/>
          </p:cNvSpPr>
          <p:nvPr>
            <p:ph type="ctrTitle"/>
          </p:nvPr>
        </p:nvSpPr>
        <p:spPr>
          <a:xfrm>
            <a:off x="609993" y="1949968"/>
            <a:ext cx="8221662" cy="771651"/>
          </a:xfrm>
        </p:spPr>
        <p:txBody>
          <a:bodyPr/>
          <a:lstStyle/>
          <a:p>
            <a:pPr eaLnBrk="1" hangingPunct="1"/>
            <a:r>
              <a:rPr dirty="0" smtClean="0">
                <a:latin typeface="Georgia" pitchFamily="-112" charset="0"/>
                <a:cs typeface="Arial" charset="0"/>
              </a:rPr>
              <a:t>Teaching The Duck To Fly</a:t>
            </a:r>
            <a:endParaRPr dirty="0">
              <a:latin typeface="Georgia" pitchFamily="-112" charset="0"/>
              <a:cs typeface="Arial" charset="0"/>
            </a:endParaRPr>
          </a:p>
        </p:txBody>
      </p:sp>
      <p:sp>
        <p:nvSpPr>
          <p:cNvPr id="8195" name="Subtitle 26"/>
          <p:cNvSpPr>
            <a:spLocks noGrp="1"/>
          </p:cNvSpPr>
          <p:nvPr>
            <p:ph type="subTitle" idx="1"/>
          </p:nvPr>
        </p:nvSpPr>
        <p:spPr>
          <a:xfrm>
            <a:off x="465138" y="3458424"/>
            <a:ext cx="8221662" cy="105925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-112" charset="0"/>
                <a:cs typeface="Arial" charset="0"/>
              </a:rPr>
              <a:t>Pacific Northwest Demand Response Project</a:t>
            </a:r>
          </a:p>
          <a:p>
            <a:pPr eaLnBrk="1" hangingPunct="1"/>
            <a:r>
              <a:rPr lang="en-US" dirty="0" smtClean="0">
                <a:latin typeface="Georgia" pitchFamily="-112" charset="0"/>
                <a:cs typeface="Arial" charset="0"/>
              </a:rPr>
              <a:t>Portland, Oregon   January 23, 2014</a:t>
            </a:r>
            <a:endParaRPr dirty="0">
              <a:latin typeface="Georgia" pitchFamily="-112" charset="0"/>
              <a:cs typeface="Arial" charset="0"/>
            </a:endParaRPr>
          </a:p>
        </p:txBody>
      </p:sp>
      <p:sp>
        <p:nvSpPr>
          <p:cNvPr id="8196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286000" y="4865688"/>
            <a:ext cx="6400800" cy="914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dirty="0" smtClean="0">
                <a:solidFill>
                  <a:srgbClr val="FFFFFF"/>
                </a:solidFill>
                <a:latin typeface="Georgia" pitchFamily="-112" charset="0"/>
                <a:cs typeface="Arial" charset="0"/>
              </a:rPr>
              <a:t>Jim Lazar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Georgia" pitchFamily="-112" charset="0"/>
                <a:cs typeface="Arial" charset="0"/>
              </a:rPr>
              <a:t>RAP Senior Advisor</a:t>
            </a:r>
            <a:endParaRPr dirty="0">
              <a:solidFill>
                <a:srgbClr val="FFFFFF"/>
              </a:solidFill>
              <a:latin typeface="Georgia" pitchFamily="-112" charset="0"/>
              <a:cs typeface="Arial" charset="0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465138" y="6069013"/>
            <a:ext cx="15509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FFFFFF"/>
                </a:solidFill>
                <a:latin typeface="Georgia" pitchFamily="-112" charset="0"/>
              </a:rPr>
              <a:t>January 23, 2014</a:t>
            </a:r>
            <a:endParaRPr lang="en-US" sz="1100" dirty="0">
              <a:solidFill>
                <a:srgbClr val="FFFFFF"/>
              </a:solidFill>
              <a:latin typeface="Georgi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09" y="274638"/>
            <a:ext cx="88905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Strategy 2: Orient Solar Panels </a:t>
            </a:r>
            <a:br>
              <a:rPr lang="en-US" b="1" dirty="0" smtClean="0"/>
            </a:br>
            <a:r>
              <a:rPr lang="en-US" b="1" dirty="0" smtClean="0"/>
              <a:t>to the West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01962"/>
              </p:ext>
            </p:extLst>
          </p:nvPr>
        </p:nvGraphicFramePr>
        <p:xfrm>
          <a:off x="487680" y="1554480"/>
          <a:ext cx="8016240" cy="397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9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3:  Use Solar Thermal In Place of Some Solar PV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Solar thermal energy is more expensive, but can be stored for a few hours at low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902" y="2901421"/>
            <a:ext cx="2113984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Substitute 100 MW of solar thermal for 100 MW of utility-scale PV, out of 1,500 MW of utility-scale solar total assumed.</a:t>
            </a:r>
            <a:endParaRPr lang="en-US" sz="2000" b="1" dirty="0"/>
          </a:p>
        </p:txBody>
      </p:sp>
      <p:pic>
        <p:nvPicPr>
          <p:cNvPr id="6" name="Picture 2" descr="http://www.solarnovus.com/uploads/j/stories/Features/Solar_Thermal_CSP_Storage_470x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91" y="2892083"/>
            <a:ext cx="6035073" cy="27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3:  Use Solar Thermal In Place of Some Solar PV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63507"/>
              </p:ext>
            </p:extLst>
          </p:nvPr>
        </p:nvGraphicFramePr>
        <p:xfrm>
          <a:off x="457200" y="1798320"/>
          <a:ext cx="8229600" cy="413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4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4:  </a:t>
            </a:r>
            <a:br>
              <a:rPr lang="en-US" b="1" dirty="0" smtClean="0"/>
            </a:br>
            <a:r>
              <a:rPr lang="en-US" b="1" dirty="0" smtClean="0"/>
              <a:t>Control Electric Water Heating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Install grid control of electric water heating;</a:t>
            </a:r>
          </a:p>
          <a:p>
            <a:r>
              <a:rPr lang="en-US" dirty="0" smtClean="0"/>
              <a:t>Supercharge during low-cost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320" y="3046801"/>
            <a:ext cx="2621399" cy="25545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Illustrative utility has ~12% of state load; assume it can gain control over 5% of the electric water heaters in the state, for 300 </a:t>
            </a:r>
            <a:r>
              <a:rPr lang="en-US" sz="2000" b="1" dirty="0" err="1" smtClean="0"/>
              <a:t>MWh</a:t>
            </a:r>
            <a:r>
              <a:rPr lang="en-US" sz="2000" b="1" dirty="0" smtClean="0"/>
              <a:t> of load shifting.</a:t>
            </a:r>
            <a:endParaRPr lang="en-US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38" y="2944326"/>
            <a:ext cx="5377941" cy="27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8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4:  </a:t>
            </a:r>
            <a:br>
              <a:rPr lang="en-US" b="1" dirty="0" smtClean="0"/>
            </a:br>
            <a:r>
              <a:rPr lang="en-US" b="1" dirty="0" smtClean="0"/>
              <a:t>Control Electric Water Heating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851514"/>
              </p:ext>
            </p:extLst>
          </p:nvPr>
        </p:nvGraphicFramePr>
        <p:xfrm>
          <a:off x="320040" y="1691958"/>
          <a:ext cx="8519160" cy="432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5:  </a:t>
            </a:r>
            <a:br>
              <a:rPr lang="en-US" b="1" dirty="0" smtClean="0"/>
            </a:br>
            <a:r>
              <a:rPr lang="en-US" b="1" dirty="0" smtClean="0"/>
              <a:t>Require 2-hour Storage On New AC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321" y="1600201"/>
            <a:ext cx="8400075" cy="4078288"/>
          </a:xfrm>
        </p:spPr>
        <p:txBody>
          <a:bodyPr/>
          <a:lstStyle/>
          <a:p>
            <a:r>
              <a:rPr lang="en-US" dirty="0" smtClean="0"/>
              <a:t>Require new AC units over 5 tons to include at least 2 hours of storage, under grid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752" y="2836074"/>
            <a:ext cx="1910282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Move 100 </a:t>
            </a:r>
            <a:r>
              <a:rPr lang="en-US" sz="2400" b="1" dirty="0" err="1" smtClean="0"/>
              <a:t>MWh</a:t>
            </a:r>
            <a:r>
              <a:rPr lang="en-US" sz="2400" b="1" dirty="0" smtClean="0"/>
              <a:t> of AC load out of the 6 – 8 PM period into off-peak periods.</a:t>
            </a:r>
            <a:endParaRPr lang="en-US" sz="2400" b="1" dirty="0"/>
          </a:p>
        </p:txBody>
      </p:sp>
      <p:pic>
        <p:nvPicPr>
          <p:cNvPr id="4098" name="Picture 2" descr="http://www.ice-energy.com/stuff/contentmgr/files/1/c3f993113a6ef25bdc16678ef2f12836/image/technology_ice_re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4" y="2787479"/>
            <a:ext cx="6723276" cy="28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35" y="4759112"/>
            <a:ext cx="22288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5:  </a:t>
            </a:r>
            <a:br>
              <a:rPr lang="en-US" b="1" dirty="0" smtClean="0"/>
            </a:br>
            <a:r>
              <a:rPr lang="en-US" b="1" dirty="0" smtClean="0"/>
              <a:t>Require 2-hour Storage On New AC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4080"/>
            <a:ext cx="8391148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uancole.com/images-ext/2013/06/mccarthy-mckibben-cau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" y="3297674"/>
            <a:ext cx="4018915" cy="26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6:  Retire Older Inflexible Generating Plant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Older steam plants with night minimum loads and slow ramping are being replaced with gas “flex” units that ramp quickly.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8" name="Picture 4" descr="http://www.ge-flexibility.com/static/global-multimedia/flexibility/photos/how-cc-lg-forsolutionflexefficiency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3297674"/>
            <a:ext cx="4189412" cy="26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228600" y="3365849"/>
            <a:ext cx="4114800" cy="276063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37074" y="5862558"/>
            <a:ext cx="4606926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 Flex Combined Cycle Unit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82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6:  Retire Older Inflexible Generating Plant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specific change attributed;  assumed to be embedded in the 2020 forecast from the sample utility.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7:  </a:t>
            </a:r>
            <a:br>
              <a:rPr lang="en-US" b="1" dirty="0" smtClean="0"/>
            </a:br>
            <a:r>
              <a:rPr lang="en-US" b="1" dirty="0" smtClean="0"/>
              <a:t>Concentrate Demand Charges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321" y="1432879"/>
            <a:ext cx="4541639" cy="1661159"/>
          </a:xfrm>
        </p:spPr>
        <p:txBody>
          <a:bodyPr/>
          <a:lstStyle/>
          <a:p>
            <a:r>
              <a:rPr lang="en-US" dirty="0" smtClean="0"/>
              <a:t>Concentrate utility prices into the “ramping” hours; hourly rates for large-volume customers.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441" y="4035653"/>
            <a:ext cx="288047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Old Rate</a:t>
            </a:r>
          </a:p>
          <a:p>
            <a:r>
              <a:rPr lang="en-US" sz="2800" b="1" dirty="0" smtClean="0"/>
              <a:t>$10/month</a:t>
            </a:r>
          </a:p>
          <a:p>
            <a:r>
              <a:rPr lang="en-US" sz="2800" b="1" dirty="0" smtClean="0"/>
              <a:t>$10/kW</a:t>
            </a:r>
          </a:p>
          <a:p>
            <a:r>
              <a:rPr lang="en-US" sz="2800" b="1" dirty="0" smtClean="0"/>
              <a:t>$.10/kWh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819662"/>
            <a:ext cx="3992880" cy="4031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/>
              <a:t>New Rate</a:t>
            </a:r>
          </a:p>
          <a:p>
            <a:r>
              <a:rPr lang="en-US" sz="2800" dirty="0" smtClean="0"/>
              <a:t>$10/month</a:t>
            </a:r>
          </a:p>
          <a:p>
            <a:endParaRPr lang="en-US" sz="2800" dirty="0"/>
          </a:p>
          <a:p>
            <a:r>
              <a:rPr lang="en-US" sz="2800" dirty="0"/>
              <a:t>$2/kW non-coincident</a:t>
            </a:r>
          </a:p>
          <a:p>
            <a:r>
              <a:rPr lang="en-US" sz="2800" dirty="0"/>
              <a:t>$12/kW 4PM – 7 </a:t>
            </a:r>
            <a:r>
              <a:rPr lang="en-US" sz="2800" dirty="0" smtClean="0"/>
              <a:t>PM</a:t>
            </a:r>
          </a:p>
          <a:p>
            <a:endParaRPr lang="en-US" sz="2800" dirty="0"/>
          </a:p>
          <a:p>
            <a:r>
              <a:rPr lang="en-US" sz="2800" dirty="0" smtClean="0"/>
              <a:t>$.</a:t>
            </a:r>
            <a:r>
              <a:rPr lang="en-US" sz="2800" dirty="0"/>
              <a:t>06/kWh off-peak</a:t>
            </a:r>
          </a:p>
          <a:p>
            <a:r>
              <a:rPr lang="en-US" sz="2800" dirty="0"/>
              <a:t>$.10/kWh mid-peak</a:t>
            </a:r>
          </a:p>
          <a:p>
            <a:r>
              <a:rPr lang="en-US" sz="2800" dirty="0"/>
              <a:t>$.25/kWh on-peak</a:t>
            </a:r>
          </a:p>
        </p:txBody>
      </p:sp>
    </p:spTree>
    <p:extLst>
      <p:ext uri="{BB962C8B-B14F-4D97-AF65-F5344CB8AC3E}">
        <p14:creationId xmlns:p14="http://schemas.microsoft.com/office/powerpoint/2010/main" val="26582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0" y="998219"/>
            <a:ext cx="6897188" cy="5158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45" y="396768"/>
            <a:ext cx="8229600" cy="126439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The California ISO “Duck Curve”:</a:t>
            </a:r>
            <a:br>
              <a:rPr lang="en-US" b="1" dirty="0" smtClean="0"/>
            </a:br>
            <a:r>
              <a:rPr lang="en-US" sz="2700" b="1" dirty="0" smtClean="0"/>
              <a:t>Increasing solar means steep afternoon ramping.</a:t>
            </a:r>
            <a:endParaRPr lang="en-US" sz="2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7:  </a:t>
            </a:r>
            <a:br>
              <a:rPr lang="en-US" b="1" dirty="0" smtClean="0"/>
            </a:br>
            <a:r>
              <a:rPr lang="en-US" b="1" dirty="0" smtClean="0"/>
              <a:t>Concentrate Demand Charges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" y="2164080"/>
            <a:ext cx="866683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0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8: </a:t>
            </a:r>
            <a:br>
              <a:rPr lang="en-US" b="1" dirty="0" smtClean="0"/>
            </a:br>
            <a:r>
              <a:rPr lang="en-US" b="1" dirty="0" smtClean="0"/>
              <a:t>Deploy Electrical Storage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Selectively charge electric vehicle batteries; Add grid battery storage at strategic locations that help avoid T&amp;D upgrade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062" y="3275091"/>
            <a:ext cx="2365218" cy="22467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Storage equal to 1% of total load added.</a:t>
            </a:r>
          </a:p>
          <a:p>
            <a:endParaRPr lang="en-US" sz="2000" b="1" dirty="0"/>
          </a:p>
          <a:p>
            <a:r>
              <a:rPr lang="en-US" sz="2000" b="1" dirty="0" smtClean="0"/>
              <a:t>100 MW capacity system-wide assumed.</a:t>
            </a:r>
            <a:endParaRPr lang="en-US" sz="2000" b="1" dirty="0"/>
          </a:p>
        </p:txBody>
      </p:sp>
      <p:pic>
        <p:nvPicPr>
          <p:cNvPr id="6146" name="Picture 2" descr="http://www.extremetech.com/wp-content/uploads/2012/01/Nissan_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59" y="3282596"/>
            <a:ext cx="3794125" cy="25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8: </a:t>
            </a:r>
            <a:br>
              <a:rPr lang="en-US" b="1" dirty="0" smtClean="0"/>
            </a:br>
            <a:r>
              <a:rPr lang="en-US" b="1" dirty="0" smtClean="0"/>
              <a:t>Deploy Electrical Storage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1" y="2011363"/>
            <a:ext cx="859225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Strategy 9:  Demand Response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Contract with customers for curtailment on an as-needed basis when the ramp is steep.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236" y="3220721"/>
            <a:ext cx="2673004" cy="26776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3% curtailment of peak demand on high-ramp days.</a:t>
            </a:r>
          </a:p>
          <a:p>
            <a:endParaRPr lang="en-US" sz="2400" b="1" dirty="0"/>
          </a:p>
          <a:p>
            <a:r>
              <a:rPr lang="en-US" sz="2400" b="1" dirty="0" smtClean="0"/>
              <a:t>Currently ~8% at NEISO.</a:t>
            </a:r>
            <a:endParaRPr lang="en-US" sz="2400" b="1" dirty="0"/>
          </a:p>
        </p:txBody>
      </p:sp>
      <p:pic>
        <p:nvPicPr>
          <p:cNvPr id="7170" name="Picture 2" descr="http://cdn2.hubspot.net/hub/202241/file-14660957-jpg/images/openadr_picture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80" y="2729866"/>
            <a:ext cx="52959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Strategy 9:  Demand Response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1" y="2011363"/>
            <a:ext cx="8516888" cy="344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2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75" y="274638"/>
            <a:ext cx="8818075" cy="9294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Strategy 10:  </a:t>
            </a:r>
            <a:br>
              <a:rPr lang="en-US" b="1" dirty="0" smtClean="0"/>
            </a:br>
            <a:r>
              <a:rPr lang="en-US" b="1" dirty="0" smtClean="0"/>
              <a:t>Inter-regional Power Exchanges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321" y="1204111"/>
            <a:ext cx="5532239" cy="4078288"/>
          </a:xfrm>
        </p:spPr>
        <p:txBody>
          <a:bodyPr/>
          <a:lstStyle/>
          <a:p>
            <a:r>
              <a:rPr lang="en-US" dirty="0" smtClean="0"/>
              <a:t>Take advantage of geographical diversity of loads, and geographical diversity of output from renewable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175" y="3916963"/>
            <a:ext cx="5409145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Exchange 600 </a:t>
            </a:r>
            <a:r>
              <a:rPr lang="en-US" sz="2400" b="1" dirty="0" err="1" smtClean="0"/>
              <a:t>MWh</a:t>
            </a:r>
            <a:r>
              <a:rPr lang="en-US" sz="2400" b="1" dirty="0" smtClean="0"/>
              <a:t> per day from early to late evening using the existing inter-regional interties to Arizona, Nevada, Utah, and the Northwest</a:t>
            </a:r>
            <a:endParaRPr lang="en-US" sz="2400" b="1" dirty="0"/>
          </a:p>
        </p:txBody>
      </p:sp>
      <p:pic>
        <p:nvPicPr>
          <p:cNvPr id="8194" name="Picture 2" descr="http://cs.cementhorizon.com/i/archives/pacific-inter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1353019"/>
            <a:ext cx="2407920" cy="46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75" y="274638"/>
            <a:ext cx="8818075" cy="9294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Strategy 10:  </a:t>
            </a:r>
            <a:br>
              <a:rPr lang="en-US" b="1" dirty="0" smtClean="0"/>
            </a:br>
            <a:r>
              <a:rPr lang="en-US" b="1" dirty="0" smtClean="0"/>
              <a:t>Inter-regional Power Exchanges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260" y="5487503"/>
            <a:ext cx="825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This duck is ready to spread his wings and fly.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3" y="2011363"/>
            <a:ext cx="8594980" cy="347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0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083"/>
          </a:xfrm>
        </p:spPr>
        <p:txBody>
          <a:bodyPr/>
          <a:lstStyle/>
          <a:p>
            <a:r>
              <a:rPr lang="en-US" b="1" dirty="0" smtClean="0"/>
              <a:t>How Did We Do?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497" y="968721"/>
            <a:ext cx="8691327" cy="407828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Pre-Strategy, without Solar/Wind:  73% LF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Pre-Strategy, </a:t>
            </a:r>
            <a:r>
              <a:rPr lang="en-US" sz="2800" b="1" u="sng" dirty="0" smtClean="0">
                <a:solidFill>
                  <a:srgbClr val="FF0000"/>
                </a:solidFill>
              </a:rPr>
              <a:t>with</a:t>
            </a:r>
            <a:r>
              <a:rPr lang="en-US" sz="2800" b="1" dirty="0" smtClean="0">
                <a:solidFill>
                  <a:srgbClr val="FF0000"/>
                </a:solidFill>
              </a:rPr>
              <a:t> Solar/Wind:	     63% LF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Post-Strategy, </a:t>
            </a:r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Solar/Wind:      83% LF</a:t>
            </a:r>
          </a:p>
          <a:p>
            <a:r>
              <a:rPr lang="en-US" sz="2000" b="1" dirty="0" smtClean="0"/>
              <a:t>Hourly Ramp:  340 MW vs. 400 today, and 550 w/o strategies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59769"/>
            <a:ext cx="73152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9" y="1340454"/>
            <a:ext cx="783431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7" y="1330986"/>
            <a:ext cx="78279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8" y="1340454"/>
            <a:ext cx="78279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8" y="1324636"/>
            <a:ext cx="78279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8" y="1324636"/>
            <a:ext cx="78279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0" y="1330986"/>
            <a:ext cx="78279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9" y="1324636"/>
            <a:ext cx="78279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1" y="1324636"/>
            <a:ext cx="782796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2" y="1324636"/>
            <a:ext cx="78279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9" y="1324636"/>
            <a:ext cx="782796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305311"/>
            <a:ext cx="8229600" cy="694083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005C96"/>
                </a:solidFill>
                <a:latin typeface="Georgia"/>
                <a:cs typeface="Georgia"/>
              </a:rPr>
              <a:t>Teaching the Duck to Fly</a:t>
            </a:r>
          </a:p>
        </p:txBody>
      </p:sp>
      <p:sp>
        <p:nvSpPr>
          <p:cNvPr id="6" name="AutoShape 16" descr="data:image/jpeg;base64,/9j/4AAQSkZJRgABAQAAAQABAAD/2wCEAAkGBhEGEBITEhMVFRUQFhUYFRYYFxUZGBYYFhUVFxgUGRgaGyYeFxkkHRQZHy8gIycpLTAsFx4xNTAqNSYrLCkBCQoKDgwOFw8PGCklHx8qKS0pLCkpKSkpLCktKSwpKSwqKSksKSwsLCk1LikpLCwtKSwsLCkpKSkpKS8pMTUpKf/AABEIAMIBAwMBIgACEQEDEQH/xAAcAAEAAwEAAwEAAAAAAAAAAAAABQYHBAECAwj/xAA/EAACAQIEAwcBBQUGBwEAAAAAAQIDEQQFEiEGMUEHEyJRYXGBkTJCUqGxFCPB0fAVM0NicoIlU2OS0uHxCP/EABkBAQEBAQEBAAAAAAAAAAAAAAACAQMEBf/EACARAQEAAgEEAwEAAAAAAAAAAAABAhEDEiEiMQQTQVH/2gAMAwEAAhEDEQA/ANxAAAAAAAAAAAAAAAAAAAAAAAAAAAAAAAAAAAAAAAAAAAAAAAAAAAAAAAAAAAAAAAAAAAAAAL2PhUxcaVSFN86ik4/7bX/UD7gAAAAAAAAAAAAAAAAAAAAAAAjczzqOWwjVa1UbtVJx8XdrlraXOCas2uXPknaQp1FWSlFpqSTTTumnyafVFQ4no1MnquvSjUhGW86lFOrFvk/2jC/fjb/Ep+Lz5bxWS8W0sss4ypxpVHbTCevDuT3/AHcvt4aT3fd1I6fJrmY3TRgcWV5xRzmOqlNSts1dXi/JrodprAAAAAAAAAAAACu8T8US4eq4aKp641u81W2ktOizj0+89mAzXNoZthMbGlJqdDvKcl96LjdavZpXT/kfGvmDxmHw+I+/h5xdReklon8NO/8A8KzWnSxWLr9zUlHvvFdaoSTkvFFp2urr1W57YZScJUJPTUgtvKcf4r0Mq5GlwkppNbp7o8kNwrj/ANtw6T2lTemS8iZNRQAAAAAAAAAAAAAAAAAAAAB6VqffRaUnG6+1G116q6a+qMy4p4TqRm3VpYXEd5fTUhKOFxL6+KLvSrNe1/RGoHNmGW0c2punWpwqQfOM4qS97Pr6mVsrB8I8VkFVNKdKpHpaSdvZ72+JIv3D3akqto4pW6d5Hdf7kuX5EJx3wRSyCLqYbD4lpJNaZKrShvunFvvoLrdXXsUyhj1ilyvbrtO35qaJ9L9v0VhMbTx0VKnJSi+qdz7mAZXxBUymV6VXS/LU9/eM0n+bL3k3aXKcV3sNT811/l+ZW02NEBEZXxRh80soz0yf3ZbP46P4Jc1IAAAAA4c8xE8Lhq86f24UpuG1/EotrbruZtLNsXxPQpOapTnSlqUleM+Vmvwu+3Rcjp7S80jXxNCFOrfuVNVIQk7qUnHaVuTsRWElQpK8KsqT97r6NGWrxiVl3WZaVNulXj9lvwyv6dJI9MXiXSSVZfvKbWmpC2/q109jlr5k1HxVKVXyUotfmtjkoLv5alaPnZ6o28mnvYxS3cKZ0o4mUZJR75Rs1yclyfze30LwZLltZRqwlFK0JJq/WzT0p/GxquGxEcVBTjykrr+XuUjJ9QAEgAAAAAAAAAAAAAAAAAAAAAZ52gdn+Iz2ffYeVKTV33bhGnNva9q0VeXLlP6mhgNl0/NWJ7zL5Tp1dUJU3pkpaJpNdE1s/hs98JmKoP7cLX3SVv4WubdxLwDhOJ7ynF06r/xab0y/3dJfKMo4m4DxnDMpNRnWpK9qkYKVl/mSd4v4t6ka0ve3dl+MWL8VPU1F87cmTmB4nxOWSupao7Xi+T/8fixl1POnh/vS58lFK5Y8BxDDHJ2tC33ebfr7BjXsr42w+Osp3pSfSXJ+0v5k/CaqK6aafJrdGIwzBVttN1+nsyy5Zmk8nh+6m5Re9r3t8O6N2zTSz54ivHCwlObtGCcpPySV2/oiEyfimGNXjtFrn0t7r+JMYyPf0ppJT1QklFvaV4vZvyfIpLEswxtDG4ytWw85TVabneUdNm3y5u69djvhjJ230L3d/wArEBHCywEddRaIanG3+Zc4re8muRzYnOnDaHh9eox47nezp1SLOo1MdOMYapOXJR0xv8Pf5Pti8LPBqUJ2U3a6bi2vohkX/AsFDEyTliMXfu7veFLlq3/Fz+UfDDydSWp3bd93zIy8ezZdu7B4VzVrc+afJ/xXuaBwtCVOhaW9pOz81ZblQyzZq3Qv+XU3SpRurNq793ubinJ0gApAAAAAAAAAAAAAAAAAAAAAAAAAAAKrxD2a4HiOTnOEoVJfanCVm/dO6/Iy/jfs2q8H1FXwuupQtdtrVKlZeLU7W09dW3l0ub0etSmqqakk01Zpq6afRrqZpu2DYKrDERTi09Sv0uvfy+pJYKv+zy9OpIca9m1TJ3PE5fG6lfvKNruK53p73tz8PPyK1k+YLGRW+6S1dLPyMsatMqaqSu979ev1J/Js5nlNoyvOm/rH2/kVjB4jS0ny6ehL0K7oc+RO2qFxripVMVNd13VCk5LDx6SUnqnUT9W+XTkQGUYF53iKdJtRjN+N9I04LVUl/wBqfy0a7jcpocRU5U5Ln9U/NeT9TNcdkWJ4Oq1df93JaY1Lc4tp2l+F7L3semc8mGv1kx7rFmOaf2tWbW0IWjTj+GEdor6I7sJGyKvldRzktKc7+S5fJaaGqj9rTH0ckmeR1WHIKXfVYR83v7Ld/oX0ofDGMUcRC+17pbp807ci+HXH05ZewAGpADxcDyAAAAAAAAAAAAAAAAAAAAAAAAAABSeK+zinmcpV8M1Srtpyjyp1WvxJLaXqvnzLsAMWozeHX73wSV1JeVm09+T3RMYOp+0pJfHsRHFOUXxVSo6kXCE24ws7t3v7W6kXjM+dFOzs4+Kye9lvvYixa/UYqk1bn8EtKrTx8dFWN09rkXleG7uEPNpN9ea3O6WKjRbTV2v6t7maFaxfDrhOdLW6d3dTp2u4vdPb9CDnwhUoXbfeWvu3b8ie4kxssJhcRW+8lt6bpL6X/IyuvxLXndOpKz57szX46T+rzTf9meJSVPQ0769rp7dbdC05Z2p04W7+cJJ83FeJe6MOlmUpqzfVPp+vM5p1ZRb3fXr5lSVmWn6LxHazl1G1pzm27JRg7t+W9ir57201abnToYZU5puOqq7tWdn4Fbf0uZTw/jlg8Xh5z+zTq05O/KymrknxviFhcwxUX/zZyXqpvUpLzTT5lS6s28nyMsscfB15tx1mGZJqeKq2lzUWoL2tBLYisBnc6UtpyjLo7tPry3v0ZwU8bB733R3RzenbdK/m1y+Tryck12jw8efJcpMpWo9nvaHVqYiGFxE3UVXwwlLeUZdE5c5RfLfe9jVzBeCKSxlGrWUIzmpxdJy8NpQV7qVrpNv8jYss4hjiIpVbQn1/C/np8njx+ThlncLdWPr/AFZdMyTAPEZKaundPkzyehzAAAAAAAAAAAAAAAAAAAAAAAAUnjvhunX0VFSk9UrVNLdvRtJ+62K/xDwXXdBOlSo0o7SqXXilZrTDTFXbbst2uZqxA5xnUISlDZ6LXX+bmk/IzStqxTq1cCoxm13jinPTe0W/uq/Q9JVdKu/cVZ6nKc929/8A0vQhcZmfS+xGV0qR08Q46OMw1Wl+ODS91uvzRiNbEaW77W/qzNHzDH3W39epmmc4OWEqS6pu9/cnHLdVe0eY4mz3PNTFJEa5ORp3AHYlV4roxxGIquhRn9iKjepOP4lfaEX0dnf2tfs5bZ3PHWNF4N7Ocbx46csXTnRoQSSry8NWUFypwi1410UpLZcm7WNg4d7LMs4ZcZUsPGVSPKpV/eTv5rVtF/6Ui2BjOcT2DZVWS09/TaVrxq3v6vWpK5GP/wDO2E1X/asTp8rUr/XR/A1kAU3IuybLsgXgjVm/xTq1PraLjFfQl1wdhVfwz3/6tXb28RNgi8eFu7Irqs7bcOTZPTyKjGjS1aI3tqlKb3bb3k2+p3AFpAAAAAAAAAAAAAAAAAAAAAAA8OVgODOsx/s+m2naUto/zKXCCh+rb5t+b82S2fyljq7S+zDZeXq/qyJxMO667mVUfDFaWnff0KpndaN7JnrnfEX7POUU942vv1KjUzR4yo23sv6scbFxI13Hzvcg8xqqV+v6H2xeOUF6ss/Z32a1eMJqvXThhYv1Uq1vuw8o+cvhb8mM223Tz2Vdl64imsTiIWw9OXhi1/fST5f6F1fXl52/QUYqCSSslyR6YbDQwcIwhFRjBJRilZJJWSS8j6HdyoAAwAAAAAAAAAAAAAAAAAAAAAAAAAAAAACBzvCd03Uc0ov8Tta3ReZM4musNByfRGTcYcRPGydNVFd7OzvZeSt19iM85hN114+LLkusZtJYXi7C5hqcKqtFtbtJ7O17eRXOJOO6NJShRanLltyXq5dX6IrWAyullEHCnGdWpK70xg5TfwlfTtzaIbNskrZLSp1a+mNXETm4UVvNQi2nUm07LxKyW97PyOXHy/Zuydnp5vjfV0y3yv5/HBi8VLESk7/ad2/VnTlWW4jOZqlhqU6sn0im/lvlFeraJXhTs+x3Fslohop9as01BL0f336R/I/QfB/C1Pg/Cxw8JOVm5Tm1bVKVru3RbJJeSOk8nnzx6Pd7qDwV2KRw7jWzBqcluqCd4J9Ncvv/AOlbe5q9OmqSSSSSSSS2SS5JLoj2B0cQAAAAAAAAAAAAAAAAAAAAAAAAAAAAAAAAAAcWcYJ5jQnTSi9at4tSXzp3K1l3ZrQwri6j12vqS8MZOySvZ6n1e8vIuQIy48crux1w5s8JZjdbcmAyqjlcNFKnCEeqjFK/v5v1ZHYvgvB5hiIYirS7ydKKjBSbcIJNvaH2b3fVMnAVqOe7vbwlp5HkA1g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0671" y="5627077"/>
            <a:ext cx="7160455" cy="584775"/>
          </a:xfrm>
          <a:prstGeom prst="rect">
            <a:avLst/>
          </a:prstGeom>
          <a:solidFill>
            <a:srgbClr val="FFFF6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Requesting Permission for Take-Off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260">
            <a:off x="644341" y="1151918"/>
            <a:ext cx="7827963" cy="54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07037" y="4800600"/>
            <a:ext cx="7509940" cy="83425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jlazar@raponline.org</a:t>
            </a:r>
            <a:endParaRPr lang="en-US" dirty="0"/>
          </a:p>
          <a:p>
            <a:r>
              <a:rPr lang="en-US" dirty="0" smtClean="0"/>
              <a:t>The Paper can be downloaded from:</a:t>
            </a:r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://www.raponline.org/document/download/id/6977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Causes This Challenge?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1600200"/>
            <a:ext cx="4187228" cy="4257391"/>
          </a:xfrm>
        </p:spPr>
        <p:txBody>
          <a:bodyPr/>
          <a:lstStyle/>
          <a:p>
            <a:r>
              <a:rPr lang="en-US" b="1" dirty="0" smtClean="0"/>
              <a:t>Variable Loads: </a:t>
            </a:r>
            <a:r>
              <a:rPr lang="en-US" dirty="0" smtClean="0"/>
              <a:t>we’ve had those forever.</a:t>
            </a:r>
            <a:endParaRPr lang="en-US" dirty="0"/>
          </a:p>
          <a:p>
            <a:r>
              <a:rPr lang="en-US" b="1" dirty="0" smtClean="0"/>
              <a:t>Wind:  </a:t>
            </a:r>
            <a:r>
              <a:rPr lang="en-US" dirty="0" smtClean="0"/>
              <a:t>Variable supply.</a:t>
            </a:r>
          </a:p>
          <a:p>
            <a:r>
              <a:rPr lang="en-US" b="1" dirty="0" smtClean="0"/>
              <a:t>Solar:   </a:t>
            </a:r>
            <a:r>
              <a:rPr lang="en-US" dirty="0" smtClean="0"/>
              <a:t>Predictably NOT available for late PM peak demand.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410" name="Picture 2" descr="http://windpowerdirectory.net/uploads/images_thumbs/c6/c6510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08" y="1417638"/>
            <a:ext cx="3161702" cy="237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solar.gridbid.com/wp-content/uploads/2012/07/bigstock_Solar_Panel_Installation_9354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09" y="3911490"/>
            <a:ext cx="30860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045"/>
          </a:xfrm>
        </p:spPr>
        <p:txBody>
          <a:bodyPr/>
          <a:lstStyle/>
          <a:p>
            <a:r>
              <a:rPr lang="en-US" b="1" dirty="0" smtClean="0"/>
              <a:t>Guess What:  Ducks Can Fly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5" y="1267486"/>
            <a:ext cx="3893667" cy="2604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4" y="3106826"/>
            <a:ext cx="4190340" cy="278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4016" y="1417638"/>
            <a:ext cx="4297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duck in water has very much the shape of the CAISO graphic.  The “fat body” floats, and the tall neck breathes.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513" y="4035830"/>
            <a:ext cx="412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duck in flight stretches out its body and straightens its neck in order to reduce wind resistance.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515" y="5070674"/>
            <a:ext cx="43735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Our job is to straighten this duck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92" y="265583"/>
            <a:ext cx="8247708" cy="127266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Ten Strategies To Align Loads to Resources</a:t>
            </a:r>
            <a:br>
              <a:rPr lang="en-US" sz="2800" b="1" dirty="0" smtClean="0"/>
            </a:br>
            <a:r>
              <a:rPr lang="en-US" sz="2800" b="1" dirty="0" smtClean="0"/>
              <a:t>(and Resources to Loads) </a:t>
            </a:r>
            <a:br>
              <a:rPr lang="en-US" sz="2800" b="1" dirty="0" smtClean="0"/>
            </a:br>
            <a:r>
              <a:rPr lang="en-US" sz="2800" b="1" dirty="0" smtClean="0"/>
              <a:t>with </a:t>
            </a:r>
            <a:r>
              <a:rPr lang="en-US" sz="2800" b="1" u="sng" dirty="0" smtClean="0"/>
              <a:t>Illustrative</a:t>
            </a:r>
            <a:r>
              <a:rPr lang="en-US" sz="2800" b="1" dirty="0" smtClean="0"/>
              <a:t> Values for Each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6550" y="1675414"/>
            <a:ext cx="3450555" cy="4078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energy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 solar panels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solar thermal with storage.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 electric water heat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 new large air conditioners to include storage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37062" y="1741835"/>
            <a:ext cx="5162083" cy="4078288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Retire older inflexible power plants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Concentrate demand charges into “ramping” hours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Deploy energy storage in targeted locations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aggressive demand response programs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inter-regional exchanges of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932508" y="5995685"/>
            <a:ext cx="546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every strategy will be applicable to every utility.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6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Our Starting Point:</a:t>
            </a:r>
            <a:br>
              <a:rPr lang="en-US" b="1" dirty="0" smtClean="0"/>
            </a:br>
            <a:r>
              <a:rPr lang="en-US" b="1" dirty="0" smtClean="0"/>
              <a:t>A California Utility’s Projected “Duck”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662" y="1245622"/>
            <a:ext cx="8285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4,000 MW Peak Demand;  2,000 MW Minimum Demand; </a:t>
            </a:r>
          </a:p>
          <a:p>
            <a:pPr algn="ctr"/>
            <a:r>
              <a:rPr lang="en-US" sz="2000" b="1" dirty="0" smtClean="0"/>
              <a:t>73% Load Factor;  Max 1-hour ramp:  400 MW</a:t>
            </a:r>
          </a:p>
          <a:p>
            <a:pPr algn="ctr"/>
            <a:r>
              <a:rPr lang="en-US" sz="2000" b="1" dirty="0" smtClean="0"/>
              <a:t>Forecast:   2,500 MW of wind and solar added 2012 – 2020; Predicted 63% Load Factor; Max 1-hour ramp:  550 MW</a:t>
            </a:r>
            <a:endParaRPr lang="en-US" sz="20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14044"/>
              </p:ext>
            </p:extLst>
          </p:nvPr>
        </p:nvGraphicFramePr>
        <p:xfrm>
          <a:off x="1234440" y="2908212"/>
          <a:ext cx="6461760" cy="300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1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 1: Targeted Energy Efficiency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321" y="1348966"/>
            <a:ext cx="8214479" cy="4329523"/>
          </a:xfrm>
        </p:spPr>
        <p:txBody>
          <a:bodyPr/>
          <a:lstStyle/>
          <a:p>
            <a:r>
              <a:rPr lang="en-US" dirty="0" smtClean="0"/>
              <a:t>Focus efforts on EE measures with afternoon peak orientation.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 descr="http://www.elementalled.com/images/shopbyproject/kitchens-undercab-p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41" y="2611438"/>
            <a:ext cx="6021259" cy="34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1692" y="2585652"/>
            <a:ext cx="2083690" cy="34778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5% of total usage by 2020;</a:t>
            </a:r>
          </a:p>
          <a:p>
            <a:endParaRPr lang="en-US" sz="2000" b="1" dirty="0"/>
          </a:p>
          <a:p>
            <a:r>
              <a:rPr lang="en-US" sz="2000" b="1" dirty="0"/>
              <a:t>3</a:t>
            </a:r>
            <a:r>
              <a:rPr lang="en-US" sz="2000" b="1" dirty="0" smtClean="0"/>
              <a:t>:1 ratio between on-peak and off-peak savings.</a:t>
            </a:r>
          </a:p>
          <a:p>
            <a:endParaRPr lang="en-US" sz="2000" b="1" dirty="0"/>
          </a:p>
          <a:p>
            <a:r>
              <a:rPr lang="en-US" sz="2000" b="1" dirty="0" smtClean="0"/>
              <a:t>Kitchen lighting is a great example.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37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Strategy 1: Targeted Energy Efficiency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1061" y="1219518"/>
            <a:ext cx="8214479" cy="4329523"/>
          </a:xfrm>
        </p:spPr>
        <p:txBody>
          <a:bodyPr/>
          <a:lstStyle/>
          <a:p>
            <a:r>
              <a:rPr lang="en-US" dirty="0" smtClean="0"/>
              <a:t>Focus efforts on EE measures with afternoon peak orientation.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142829"/>
              </p:ext>
            </p:extLst>
          </p:nvPr>
        </p:nvGraphicFramePr>
        <p:xfrm>
          <a:off x="822960" y="2500256"/>
          <a:ext cx="7528560" cy="341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3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09" y="274638"/>
            <a:ext cx="889050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Strategy 2: Orient Solar Panels </a:t>
            </a:r>
            <a:br>
              <a:rPr lang="en-US" b="1" dirty="0" smtClean="0"/>
            </a:br>
            <a:r>
              <a:rPr lang="en-US" b="1" dirty="0" smtClean="0"/>
              <a:t>to the West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Fixed-axis solar panels produce a more valuable output if oriented to the West.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B7FA-46CF-47F2-BA3A-536B89D455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321" y="2867232"/>
            <a:ext cx="2053596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100 MW shift out of AM into PM hours, out of ~700 total rooftop solar assumed.</a:t>
            </a:r>
            <a:endParaRPr lang="en-US" sz="2400" b="1" dirty="0"/>
          </a:p>
        </p:txBody>
      </p:sp>
      <p:pic>
        <p:nvPicPr>
          <p:cNvPr id="6" name="Picture 2" descr="http://dqbasmyouzti2.cloudfront.net/content/images/articles/west-south-pv-pan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35" y="2893828"/>
            <a:ext cx="53721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010400" y="2893828"/>
            <a:ext cx="15240" cy="2226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08520" y="3169920"/>
            <a:ext cx="10058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6 PM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07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ain Title&amp;quot;&quot;/&gt;&lt;property id=&quot;20307&quot; value=&quot;256&quot;/&gt;&lt;/object&gt;&lt;object type=&quot;3&quot; unique_id=&quot;10011&quot;&gt;&lt;property id=&quot;20148&quot; value=&quot;5&quot;/&gt;&lt;property id=&quot;20300&quot; value=&quot;Slide 2 - &amp;quot;Slide Title&amp;quot;&quot;/&gt;&lt;property id=&quot;20307&quot; value=&quot;275&quot;/&gt;&lt;/object&gt;&lt;object type=&quot;3&quot; unique_id=&quot;10012&quot;&gt;&lt;property id=&quot;20148&quot; value=&quot;5&quot;/&gt;&lt;property id=&quot;20300&quot; value=&quot;Slide 3 - &amp;quot;Slide Title&amp;quot;&quot;/&gt;&lt;property id=&quot;20307&quot; value=&quot;272&quot;/&gt;&lt;/object&gt;&lt;object type=&quot;3&quot; unique_id=&quot;10013&quot;&gt;&lt;property id=&quot;20148&quot; value=&quot;5&quot;/&gt;&lt;property id=&quot;20300&quot; value=&quot;Slide 4 - &amp;quot;Use icons to insert images/charts/etc.&amp;quot;&quot;/&gt;&lt;property id=&quot;20307&quot; value=&quot;269&quot;/&gt;&lt;/object&gt;&lt;object type=&quot;3&quot; unique_id=&quot;10014&quot;&gt;&lt;property id=&quot;20148&quot; value=&quot;5&quot;/&gt;&lt;property id=&quot;20300&quot; value=&quot;Slide 5 - &amp;quot;Slide Title&amp;quot;&quot;/&gt;&lt;property id=&quot;20307&quot; value=&quot;274&quot;/&gt;&lt;/object&gt;&lt;object type=&quot;3&quot; unique_id=&quot;10015&quot;&gt;&lt;property id=&quot;20148&quot; value=&quot;5&quot;/&gt;&lt;property id=&quot;20300&quot; value=&quot;Slide 6&quot;/&gt;&lt;property id=&quot;20307&quot; value=&quot;264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AP_USPPTTemplate_2013_FE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573b54b-d10e-475f-bee7-f1b5f900efa1">VQ7R3EEMYQHR-13-109</_dlc_DocId>
    <_dlc_DocIdUrl xmlns="1573b54b-d10e-475f-bee7-f1b5f900efa1">
      <Url>https://www.rapnetonline.net/_layouts/DocIdRedir.aspx?ID=VQ7R3EEMYQHR-13-109</Url>
      <Description>VQ7R3EEMYQHR-13-109</Description>
    </_dlc_DocIdUrl>
    <Updated xmlns="c602b82c-4ea4-438a-84bb-e365e0759e91">true</Upda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9D5A551AC18419A2CC7B2067DBF25" ma:contentTypeVersion="1" ma:contentTypeDescription="Create a new document." ma:contentTypeScope="" ma:versionID="0c21e7613fb8c0b758b2ed780f820f85">
  <xsd:schema xmlns:xsd="http://www.w3.org/2001/XMLSchema" xmlns:xs="http://www.w3.org/2001/XMLSchema" xmlns:p="http://schemas.microsoft.com/office/2006/metadata/properties" xmlns:ns2="1573b54b-d10e-475f-bee7-f1b5f900efa1" xmlns:ns3="c602b82c-4ea4-438a-84bb-e365e0759e91" targetNamespace="http://schemas.microsoft.com/office/2006/metadata/properties" ma:root="true" ma:fieldsID="7f0e847181b4a1d33d24600a1657d3c0" ns2:_="" ns3:_="">
    <xsd:import namespace="1573b54b-d10e-475f-bee7-f1b5f900efa1"/>
    <xsd:import namespace="c602b82c-4ea4-438a-84bb-e365e0759e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Upd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3b54b-d10e-475f-bee7-f1b5f900ef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2b82c-4ea4-438a-84bb-e365e0759e91" elementFormDefault="qualified">
    <xsd:import namespace="http://schemas.microsoft.com/office/2006/documentManagement/types"/>
    <xsd:import namespace="http://schemas.microsoft.com/office/infopath/2007/PartnerControls"/>
    <xsd:element name="Updated" ma:index="11" nillable="true" ma:displayName="Updated" ma:default="1" ma:internalName="Updat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B246022-0DE0-4FDB-9BBE-ECAC570747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4EC464-27F0-43C5-BDBC-CBFAA83DEEEF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c602b82c-4ea4-438a-84bb-e365e0759e91"/>
    <ds:schemaRef ds:uri="1573b54b-d10e-475f-bee7-f1b5f900efa1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96B2EF6-3E4E-4237-8B94-0997C5CD0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3b54b-d10e-475f-bee7-f1b5f900efa1"/>
    <ds:schemaRef ds:uri="c602b82c-4ea4-438a-84bb-e365e0759e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449C941-87C5-4EB0-8B22-A88EB142485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367E845-532D-46AF-9CFB-BF92FED1C1E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RAP_USPPTTemplate_2013_FEB</Template>
  <TotalTime>3439</TotalTime>
  <Words>829</Words>
  <Application>Microsoft Office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RAP_USPPTTemplate_2013_FEB</vt:lpstr>
      <vt:lpstr>Teaching The Duck To Fly</vt:lpstr>
      <vt:lpstr>The California ISO “Duck Curve”: Increasing solar means steep afternoon ramping.</vt:lpstr>
      <vt:lpstr>What Causes This Challenge?</vt:lpstr>
      <vt:lpstr>Guess What:  Ducks Can Fly</vt:lpstr>
      <vt:lpstr>Ten Strategies To Align Loads to Resources (and Resources to Loads)  with Illustrative Values for Each</vt:lpstr>
      <vt:lpstr>Our Starting Point: A California Utility’s Projected “Duck”</vt:lpstr>
      <vt:lpstr>Strategy 1: Targeted Energy Efficiency</vt:lpstr>
      <vt:lpstr>Strategy 1: Targeted Energy Efficiency</vt:lpstr>
      <vt:lpstr>Strategy 2: Orient Solar Panels  to the West</vt:lpstr>
      <vt:lpstr>Strategy 2: Orient Solar Panels  to the West</vt:lpstr>
      <vt:lpstr>Strategy 3:  Use Solar Thermal In Place of Some Solar PV</vt:lpstr>
      <vt:lpstr>Strategy 3:  Use Solar Thermal In Place of Some Solar PV</vt:lpstr>
      <vt:lpstr>Strategy 4:   Control Electric Water Heating</vt:lpstr>
      <vt:lpstr>Strategy 4:   Control Electric Water Heating</vt:lpstr>
      <vt:lpstr>Strategy 5:   Require 2-hour Storage On New AC</vt:lpstr>
      <vt:lpstr>Strategy 5:   Require 2-hour Storage On New AC</vt:lpstr>
      <vt:lpstr>Strategy 6:  Retire Older Inflexible Generating Plant</vt:lpstr>
      <vt:lpstr>Strategy 6:  Retire Older Inflexible Generating Plant</vt:lpstr>
      <vt:lpstr>Strategy 7:   Concentrate Demand Charges</vt:lpstr>
      <vt:lpstr>Strategy 7:   Concentrate Demand Charges</vt:lpstr>
      <vt:lpstr>Strategy 8:  Deploy Electrical Storage</vt:lpstr>
      <vt:lpstr>Strategy 8:  Deploy Electrical Storage</vt:lpstr>
      <vt:lpstr>Strategy 9:  Demand Response</vt:lpstr>
      <vt:lpstr>Strategy 9:  Demand Response</vt:lpstr>
      <vt:lpstr>Strategy 10:   Inter-regional Power Exchanges</vt:lpstr>
      <vt:lpstr>Strategy 10:   Inter-regional Power Exchanges</vt:lpstr>
      <vt:lpstr>How Did We Do?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the Full Value  of Energy Efficiency</dc:title>
  <dc:creator>jimlazar</dc:creator>
  <cp:lastModifiedBy>Carl Linvill</cp:lastModifiedBy>
  <cp:revision>134</cp:revision>
  <dcterms:created xsi:type="dcterms:W3CDTF">2013-09-16T21:18:19Z</dcterms:created>
  <dcterms:modified xsi:type="dcterms:W3CDTF">2014-01-23T03:20:08Z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0x01010066B9D5A551AC18419A2CC7B2067DBF25</vt:lpwstr>
  </property>
  <property fmtid="{D5CDD505-2E9C-101B-9397-08002B2CF9AE}" pid="3" name="_dlc_DocIdItemGuid">
    <vt:lpwstr>42dfa829-7dfb-42a7-9225-b2760946dc55</vt:lpwstr>
  </property>
</Properties>
</file>