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8" r:id="rId3"/>
    <p:sldId id="260" r:id="rId4"/>
    <p:sldId id="261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18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9382E-F96F-4EFA-B577-1F649CDD02B7}" type="datetimeFigureOut">
              <a:rPr lang="en-US" smtClean="0"/>
              <a:pPr/>
              <a:t>1/5/2010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5FBAF-2E40-4762-911D-8824CD8204F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9382E-F96F-4EFA-B577-1F649CDD02B7}" type="datetimeFigureOut">
              <a:rPr lang="en-US" smtClean="0"/>
              <a:pPr/>
              <a:t>1/5/2010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5FBAF-2E40-4762-911D-8824CD8204F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9382E-F96F-4EFA-B577-1F649CDD02B7}" type="datetimeFigureOut">
              <a:rPr lang="en-US" smtClean="0"/>
              <a:pPr/>
              <a:t>1/5/2010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5FBAF-2E40-4762-911D-8824CD8204F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9382E-F96F-4EFA-B577-1F649CDD02B7}" type="datetimeFigureOut">
              <a:rPr lang="en-US" smtClean="0"/>
              <a:pPr/>
              <a:t>1/5/2010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5FBAF-2E40-4762-911D-8824CD8204F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9382E-F96F-4EFA-B577-1F649CDD02B7}" type="datetimeFigureOut">
              <a:rPr lang="en-US" smtClean="0"/>
              <a:pPr/>
              <a:t>1/5/2010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5FBAF-2E40-4762-911D-8824CD8204F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9382E-F96F-4EFA-B577-1F649CDD02B7}" type="datetimeFigureOut">
              <a:rPr lang="en-US" smtClean="0"/>
              <a:pPr/>
              <a:t>1/5/2010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5FBAF-2E40-4762-911D-8824CD8204F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9382E-F96F-4EFA-B577-1F649CDD02B7}" type="datetimeFigureOut">
              <a:rPr lang="en-US" smtClean="0"/>
              <a:pPr/>
              <a:t>1/5/2010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5FBAF-2E40-4762-911D-8824CD8204F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9382E-F96F-4EFA-B577-1F649CDD02B7}" type="datetimeFigureOut">
              <a:rPr lang="en-US" smtClean="0"/>
              <a:pPr/>
              <a:t>1/5/2010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5FBAF-2E40-4762-911D-8824CD8204F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9382E-F96F-4EFA-B577-1F649CDD02B7}" type="datetimeFigureOut">
              <a:rPr lang="en-US" smtClean="0"/>
              <a:pPr/>
              <a:t>1/5/2010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5FBAF-2E40-4762-911D-8824CD8204F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9382E-F96F-4EFA-B577-1F649CDD02B7}" type="datetimeFigureOut">
              <a:rPr lang="en-US" smtClean="0"/>
              <a:pPr/>
              <a:t>1/5/2010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5FBAF-2E40-4762-911D-8824CD8204F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9382E-F96F-4EFA-B577-1F649CDD02B7}" type="datetimeFigureOut">
              <a:rPr lang="en-US" smtClean="0"/>
              <a:pPr/>
              <a:t>1/5/2010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5FBAF-2E40-4762-911D-8824CD8204F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B9382E-F96F-4EFA-B577-1F649CDD02B7}" type="datetimeFigureOut">
              <a:rPr lang="en-US" smtClean="0"/>
              <a:pPr/>
              <a:t>1/5/2010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65FBAF-2E40-4762-911D-8824CD8204F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1"/>
            <a:ext cx="7772400" cy="222885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Northwest Wind Integration Forum</a:t>
            </a:r>
            <a:br>
              <a:rPr lang="en-US" dirty="0" smtClean="0"/>
            </a:br>
            <a:r>
              <a:rPr lang="en-US" dirty="0" smtClean="0"/>
              <a:t>Policy Steering Committee Meeting January 6, 2010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WECC VGS--REC Impacts Work Team Update</a:t>
            </a:r>
          </a:p>
          <a:p>
            <a:r>
              <a:rPr lang="en-US" dirty="0" smtClean="0"/>
              <a:t>Paul F Arnold—VP ColumbiaGrid</a:t>
            </a:r>
            <a:endParaRPr lang="en-US" dirty="0"/>
          </a:p>
        </p:txBody>
      </p:sp>
      <p:pic>
        <p:nvPicPr>
          <p:cNvPr id="4" name="Picture 4" descr="columbiagrid"/>
          <p:cNvPicPr>
            <a:picLocks noChangeAspect="1" noChangeArrowheads="1"/>
          </p:cNvPicPr>
          <p:nvPr/>
        </p:nvPicPr>
        <p:blipFill>
          <a:blip r:embed="rId2"/>
          <a:srcRect l="18819" t="10823" r="12364" b="62236"/>
          <a:stretch>
            <a:fillRect/>
          </a:stretch>
        </p:blipFill>
        <p:spPr bwMode="auto">
          <a:xfrm>
            <a:off x="457200" y="381000"/>
            <a:ext cx="1752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REC </a:t>
            </a:r>
            <a:r>
              <a:rPr lang="en-US" dirty="0" smtClean="0"/>
              <a:t>Impacts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Issue: How </a:t>
            </a:r>
            <a:r>
              <a:rPr lang="en-US" dirty="0"/>
              <a:t>will REC definitions, requirement to deliver, and trading practices impact VG placement, energy marketing, and system reliability? </a:t>
            </a:r>
            <a:endParaRPr lang="en-US" dirty="0" smtClean="0"/>
          </a:p>
          <a:p>
            <a:r>
              <a:rPr lang="en-US" dirty="0" smtClean="0"/>
              <a:t>Activity: Review </a:t>
            </a:r>
            <a:r>
              <a:rPr lang="en-US" dirty="0"/>
              <a:t>current reports and discussions of REC accounting and trading practices, develop a </a:t>
            </a:r>
            <a:r>
              <a:rPr lang="en-US" dirty="0" smtClean="0"/>
              <a:t>white </a:t>
            </a:r>
            <a:r>
              <a:rPr lang="en-US" dirty="0"/>
              <a:t>paper that addresses appropriate recommendations</a:t>
            </a:r>
          </a:p>
          <a:p>
            <a:pPr lvl="1"/>
            <a:endParaRPr lang="en-US" dirty="0"/>
          </a:p>
        </p:txBody>
      </p:sp>
      <p:pic>
        <p:nvPicPr>
          <p:cNvPr id="5" name="Picture 4" descr="columbiagrid"/>
          <p:cNvPicPr>
            <a:picLocks noChangeAspect="1" noChangeArrowheads="1"/>
          </p:cNvPicPr>
          <p:nvPr/>
        </p:nvPicPr>
        <p:blipFill>
          <a:blip r:embed="rId2"/>
          <a:srcRect l="18819" t="10823" r="12364" b="62236"/>
          <a:stretch>
            <a:fillRect/>
          </a:stretch>
        </p:blipFill>
        <p:spPr bwMode="auto">
          <a:xfrm>
            <a:off x="457200" y="381000"/>
            <a:ext cx="1752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REC Impacts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sz="3200" dirty="0" smtClean="0"/>
              <a:t>Work Team is at information gathering stage. </a:t>
            </a:r>
            <a:endParaRPr lang="en-US" dirty="0" smtClean="0"/>
          </a:p>
          <a:p>
            <a:pPr lvl="1"/>
            <a:r>
              <a:rPr lang="en-US" dirty="0" smtClean="0"/>
              <a:t>Policy being made by other than operational and marketing types</a:t>
            </a:r>
          </a:p>
          <a:p>
            <a:pPr lvl="1"/>
            <a:r>
              <a:rPr lang="en-US" dirty="0" smtClean="0"/>
              <a:t>What impacts will emerge?</a:t>
            </a:r>
          </a:p>
          <a:p>
            <a:pPr lvl="2"/>
            <a:r>
              <a:rPr lang="en-US" dirty="0" smtClean="0"/>
              <a:t>Penetration levels in excess of load in off peak periods?</a:t>
            </a:r>
          </a:p>
          <a:p>
            <a:pPr lvl="2"/>
            <a:r>
              <a:rPr lang="en-US" dirty="0" smtClean="0"/>
              <a:t>Upward pressure on BA Reserve Requirements?</a:t>
            </a:r>
          </a:p>
          <a:p>
            <a:pPr lvl="2"/>
            <a:r>
              <a:rPr lang="en-US" dirty="0" smtClean="0"/>
              <a:t>More curtailments?</a:t>
            </a:r>
          </a:p>
          <a:p>
            <a:pPr lvl="2"/>
            <a:r>
              <a:rPr lang="en-US" dirty="0" smtClean="0"/>
              <a:t>Downward pressure on market prices, negative pricing, or price volatility?</a:t>
            </a:r>
          </a:p>
          <a:p>
            <a:pPr lvl="2"/>
            <a:r>
              <a:rPr lang="en-US" dirty="0" smtClean="0"/>
              <a:t>Lowering of GHG through displacement of thermal generation? Offset by need for balancing services?</a:t>
            </a:r>
          </a:p>
          <a:p>
            <a:pPr lvl="2"/>
            <a:r>
              <a:rPr lang="en-US" dirty="0" smtClean="0"/>
              <a:t>Less need for new long distance transmission to deliver VG?</a:t>
            </a:r>
          </a:p>
          <a:p>
            <a:pPr lvl="1"/>
            <a:endParaRPr lang="en-US" dirty="0"/>
          </a:p>
        </p:txBody>
      </p:sp>
      <p:pic>
        <p:nvPicPr>
          <p:cNvPr id="4" name="Picture 4" descr="columbiagrid"/>
          <p:cNvPicPr>
            <a:picLocks noChangeAspect="1" noChangeArrowheads="1"/>
          </p:cNvPicPr>
          <p:nvPr/>
        </p:nvPicPr>
        <p:blipFill>
          <a:blip r:embed="rId2"/>
          <a:srcRect l="18819" t="10823" r="12364" b="62236"/>
          <a:stretch>
            <a:fillRect/>
          </a:stretch>
        </p:blipFill>
        <p:spPr bwMode="auto">
          <a:xfrm>
            <a:off x="457200" y="381000"/>
            <a:ext cx="1752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REC Impacts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>
              <a:buFont typeface="Arial" pitchFamily="34" charset="0"/>
              <a:buChar char="•"/>
            </a:pPr>
            <a:endParaRPr lang="en-US" sz="3200" dirty="0" smtClean="0"/>
          </a:p>
          <a:p>
            <a:r>
              <a:rPr lang="en-US" dirty="0" smtClean="0"/>
              <a:t>Work Team participation is open</a:t>
            </a:r>
          </a:p>
          <a:p>
            <a:pPr lvl="1"/>
            <a:r>
              <a:rPr lang="en-US" dirty="0" smtClean="0"/>
              <a:t>APS, BPA, Chelan PUD, RNP, SDG&amp;E, PG&amp;E, NPPC</a:t>
            </a:r>
          </a:p>
          <a:p>
            <a:pPr lvl="1"/>
            <a:r>
              <a:rPr lang="en-US" dirty="0" smtClean="0"/>
              <a:t>Next conference call is 3</a:t>
            </a:r>
            <a:r>
              <a:rPr lang="en-US" baseline="30000" dirty="0" smtClean="0"/>
              <a:t>rd</a:t>
            </a:r>
            <a:r>
              <a:rPr lang="en-US" dirty="0" smtClean="0"/>
              <a:t> week in January</a:t>
            </a:r>
          </a:p>
          <a:p>
            <a:pPr lvl="1"/>
            <a:r>
              <a:rPr lang="en-US" dirty="0" smtClean="0"/>
              <a:t>Work Groups meet March 1-3</a:t>
            </a:r>
          </a:p>
          <a:p>
            <a:pPr lvl="1"/>
            <a:r>
              <a:rPr lang="en-US" dirty="0" smtClean="0"/>
              <a:t>VGS meets March 30</a:t>
            </a:r>
          </a:p>
          <a:p>
            <a:pPr lvl="1"/>
            <a:endParaRPr lang="en-US" dirty="0"/>
          </a:p>
        </p:txBody>
      </p:sp>
      <p:pic>
        <p:nvPicPr>
          <p:cNvPr id="4" name="Picture 4" descr="columbiagrid"/>
          <p:cNvPicPr>
            <a:picLocks noChangeAspect="1" noChangeArrowheads="1"/>
          </p:cNvPicPr>
          <p:nvPr/>
        </p:nvPicPr>
        <p:blipFill>
          <a:blip r:embed="rId2"/>
          <a:srcRect l="18819" t="10823" r="12364" b="62236"/>
          <a:stretch>
            <a:fillRect/>
          </a:stretch>
        </p:blipFill>
        <p:spPr bwMode="auto">
          <a:xfrm>
            <a:off x="457200" y="381000"/>
            <a:ext cx="1752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189</Words>
  <Application>Microsoft Office PowerPoint</Application>
  <PresentationFormat>On-screen Show (4:3)</PresentationFormat>
  <Paragraphs>23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Northwest Wind Integration Forum Policy Steering Committee Meeting January 6, 2010 </vt:lpstr>
      <vt:lpstr>REC Impacts</vt:lpstr>
      <vt:lpstr>REC Impacts</vt:lpstr>
      <vt:lpstr>REC Impacts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WECC VGS/REC Impacts Work Team</dc:title>
  <dc:creator>Paul Arnold</dc:creator>
  <cp:lastModifiedBy>Paul Arnold</cp:lastModifiedBy>
  <cp:revision>14</cp:revision>
  <dcterms:created xsi:type="dcterms:W3CDTF">2010-01-04T17:39:25Z</dcterms:created>
  <dcterms:modified xsi:type="dcterms:W3CDTF">2010-01-05T22:44:04Z</dcterms:modified>
</cp:coreProperties>
</file>