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4" r:id="rId7"/>
    <p:sldId id="269" r:id="rId8"/>
    <p:sldId id="266" r:id="rId9"/>
    <p:sldId id="263" r:id="rId10"/>
    <p:sldId id="281" r:id="rId11"/>
    <p:sldId id="270" r:id="rId12"/>
    <p:sldId id="279" r:id="rId13"/>
    <p:sldId id="280" r:id="rId14"/>
    <p:sldId id="271" r:id="rId15"/>
    <p:sldId id="282" r:id="rId16"/>
    <p:sldId id="267" r:id="rId17"/>
    <p:sldId id="278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CG\Main\Plan%206\Analysis\L813\Conservation%20installed%20L813%20LR%20case%20MWh%20per%20Hour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9149296110713554"/>
          <c:y val="5.6321655445243334E-2"/>
          <c:w val="0.74948902409926044"/>
          <c:h val="0.7782258064516262"/>
        </c:manualLayout>
      </c:layout>
      <c:scatterChart>
        <c:scatterStyle val="lineMarker"/>
        <c:ser>
          <c:idx val="1"/>
          <c:order val="0"/>
          <c:tx>
            <c:strRef>
              <c:f>Sheet1!$H$1</c:f>
              <c:strCache>
                <c:ptCount val="1"/>
                <c:pt idx="0">
                  <c:v>  Cnsv_GWH/yr: Mean 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Sheet1!$G$2:$G$119</c:f>
              <c:numCache>
                <c:formatCode>General</c:formatCode>
                <c:ptCount val="1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</c:numCache>
            </c:numRef>
          </c:xVal>
          <c:yVal>
            <c:numRef>
              <c:f>Sheet1!$H$2:$H$119</c:f>
              <c:numCache>
                <c:formatCode>_(* #,##0_);_(* \(#,##0\);_(* "-"??_);_(@_)</c:formatCode>
                <c:ptCount val="118"/>
                <c:pt idx="0">
                  <c:v>48416.52</c:v>
                </c:pt>
                <c:pt idx="1">
                  <c:v>48407.76</c:v>
                </c:pt>
                <c:pt idx="2">
                  <c:v>48407.76</c:v>
                </c:pt>
                <c:pt idx="3">
                  <c:v>48407.76</c:v>
                </c:pt>
                <c:pt idx="4">
                  <c:v>48407.76</c:v>
                </c:pt>
                <c:pt idx="5">
                  <c:v>48407.76</c:v>
                </c:pt>
                <c:pt idx="6">
                  <c:v>48407.76</c:v>
                </c:pt>
                <c:pt idx="7">
                  <c:v>48407.76</c:v>
                </c:pt>
                <c:pt idx="8">
                  <c:v>48399</c:v>
                </c:pt>
                <c:pt idx="9">
                  <c:v>48399</c:v>
                </c:pt>
                <c:pt idx="10">
                  <c:v>48399</c:v>
                </c:pt>
                <c:pt idx="11">
                  <c:v>49266.239999999998</c:v>
                </c:pt>
                <c:pt idx="12">
                  <c:v>49266.239999999998</c:v>
                </c:pt>
                <c:pt idx="13">
                  <c:v>49266.239999999998</c:v>
                </c:pt>
                <c:pt idx="14">
                  <c:v>49266.239999999998</c:v>
                </c:pt>
                <c:pt idx="15">
                  <c:v>49266.239999999998</c:v>
                </c:pt>
                <c:pt idx="16">
                  <c:v>49257.48</c:v>
                </c:pt>
                <c:pt idx="17">
                  <c:v>49257.48</c:v>
                </c:pt>
                <c:pt idx="18">
                  <c:v>49257.48</c:v>
                </c:pt>
                <c:pt idx="19">
                  <c:v>49257.48</c:v>
                </c:pt>
                <c:pt idx="20">
                  <c:v>49257.48</c:v>
                </c:pt>
                <c:pt idx="21">
                  <c:v>49257.48</c:v>
                </c:pt>
                <c:pt idx="22">
                  <c:v>49257.48</c:v>
                </c:pt>
                <c:pt idx="23">
                  <c:v>49257.48</c:v>
                </c:pt>
                <c:pt idx="24">
                  <c:v>49257.48</c:v>
                </c:pt>
                <c:pt idx="25">
                  <c:v>49248.72</c:v>
                </c:pt>
                <c:pt idx="26">
                  <c:v>49248.72</c:v>
                </c:pt>
                <c:pt idx="27">
                  <c:v>49248.72</c:v>
                </c:pt>
                <c:pt idx="28">
                  <c:v>49248.72</c:v>
                </c:pt>
                <c:pt idx="29">
                  <c:v>49248.72</c:v>
                </c:pt>
                <c:pt idx="30">
                  <c:v>49257.48</c:v>
                </c:pt>
                <c:pt idx="31">
                  <c:v>49248.72</c:v>
                </c:pt>
                <c:pt idx="32">
                  <c:v>49248.72</c:v>
                </c:pt>
                <c:pt idx="33">
                  <c:v>49248.72</c:v>
                </c:pt>
                <c:pt idx="34">
                  <c:v>49248.72</c:v>
                </c:pt>
                <c:pt idx="35">
                  <c:v>49248.72</c:v>
                </c:pt>
                <c:pt idx="36">
                  <c:v>49239.96</c:v>
                </c:pt>
                <c:pt idx="37">
                  <c:v>49248.72</c:v>
                </c:pt>
                <c:pt idx="38">
                  <c:v>49239.96</c:v>
                </c:pt>
                <c:pt idx="39">
                  <c:v>49239.96</c:v>
                </c:pt>
                <c:pt idx="40">
                  <c:v>49239.96</c:v>
                </c:pt>
                <c:pt idx="41">
                  <c:v>49239.96</c:v>
                </c:pt>
                <c:pt idx="42">
                  <c:v>49239.96</c:v>
                </c:pt>
                <c:pt idx="43">
                  <c:v>49239.96</c:v>
                </c:pt>
                <c:pt idx="44">
                  <c:v>49239.96</c:v>
                </c:pt>
                <c:pt idx="45">
                  <c:v>49239.96</c:v>
                </c:pt>
                <c:pt idx="46">
                  <c:v>49222.44</c:v>
                </c:pt>
                <c:pt idx="47">
                  <c:v>49239.96</c:v>
                </c:pt>
                <c:pt idx="48">
                  <c:v>49239.96</c:v>
                </c:pt>
                <c:pt idx="49">
                  <c:v>49231.199999999997</c:v>
                </c:pt>
                <c:pt idx="50">
                  <c:v>49239.96</c:v>
                </c:pt>
                <c:pt idx="51">
                  <c:v>49239.96</c:v>
                </c:pt>
                <c:pt idx="52">
                  <c:v>49257.48</c:v>
                </c:pt>
                <c:pt idx="53">
                  <c:v>49257.48</c:v>
                </c:pt>
                <c:pt idx="54">
                  <c:v>49257.48</c:v>
                </c:pt>
                <c:pt idx="55">
                  <c:v>49248.72</c:v>
                </c:pt>
                <c:pt idx="56">
                  <c:v>49266.239999999998</c:v>
                </c:pt>
                <c:pt idx="57">
                  <c:v>49257.48</c:v>
                </c:pt>
                <c:pt idx="58">
                  <c:v>49248.72</c:v>
                </c:pt>
                <c:pt idx="59">
                  <c:v>49222.44</c:v>
                </c:pt>
                <c:pt idx="60">
                  <c:v>49213.68</c:v>
                </c:pt>
                <c:pt idx="61">
                  <c:v>49222.44</c:v>
                </c:pt>
                <c:pt idx="62">
                  <c:v>49222.44</c:v>
                </c:pt>
                <c:pt idx="63">
                  <c:v>49213.68</c:v>
                </c:pt>
                <c:pt idx="64">
                  <c:v>49266.239999999998</c:v>
                </c:pt>
                <c:pt idx="65">
                  <c:v>49283.76</c:v>
                </c:pt>
                <c:pt idx="66">
                  <c:v>49257.48</c:v>
                </c:pt>
                <c:pt idx="67">
                  <c:v>49248.72</c:v>
                </c:pt>
                <c:pt idx="68">
                  <c:v>49275</c:v>
                </c:pt>
                <c:pt idx="69">
                  <c:v>49257.48</c:v>
                </c:pt>
                <c:pt idx="70">
                  <c:v>49257.48</c:v>
                </c:pt>
                <c:pt idx="71">
                  <c:v>49266.239999999998</c:v>
                </c:pt>
                <c:pt idx="72">
                  <c:v>49266.239999999998</c:v>
                </c:pt>
                <c:pt idx="73">
                  <c:v>49266.239999999998</c:v>
                </c:pt>
                <c:pt idx="74">
                  <c:v>49266.239999999998</c:v>
                </c:pt>
                <c:pt idx="75">
                  <c:v>49266.239999999998</c:v>
                </c:pt>
                <c:pt idx="76">
                  <c:v>49275</c:v>
                </c:pt>
                <c:pt idx="77">
                  <c:v>49275</c:v>
                </c:pt>
                <c:pt idx="78">
                  <c:v>49266.239999999998</c:v>
                </c:pt>
                <c:pt idx="79">
                  <c:v>49266.239999999998</c:v>
                </c:pt>
                <c:pt idx="80">
                  <c:v>49266.239999999998</c:v>
                </c:pt>
                <c:pt idx="81">
                  <c:v>49266.239999999998</c:v>
                </c:pt>
                <c:pt idx="82">
                  <c:v>49266.239999999998</c:v>
                </c:pt>
                <c:pt idx="83">
                  <c:v>49266.239999999998</c:v>
                </c:pt>
                <c:pt idx="84">
                  <c:v>49266.239999999998</c:v>
                </c:pt>
                <c:pt idx="85">
                  <c:v>49266.239999999998</c:v>
                </c:pt>
                <c:pt idx="86">
                  <c:v>49257.48</c:v>
                </c:pt>
                <c:pt idx="87">
                  <c:v>49257.48</c:v>
                </c:pt>
                <c:pt idx="88">
                  <c:v>49257.48</c:v>
                </c:pt>
                <c:pt idx="89">
                  <c:v>49984.56</c:v>
                </c:pt>
                <c:pt idx="90">
                  <c:v>49975.8</c:v>
                </c:pt>
                <c:pt idx="91">
                  <c:v>49984.56</c:v>
                </c:pt>
                <c:pt idx="92">
                  <c:v>49975.8</c:v>
                </c:pt>
                <c:pt idx="93">
                  <c:v>49984.56</c:v>
                </c:pt>
                <c:pt idx="94">
                  <c:v>49984.56</c:v>
                </c:pt>
                <c:pt idx="95">
                  <c:v>49975.8</c:v>
                </c:pt>
                <c:pt idx="96">
                  <c:v>49984.56</c:v>
                </c:pt>
                <c:pt idx="97">
                  <c:v>49975.8</c:v>
                </c:pt>
                <c:pt idx="98">
                  <c:v>49984.56</c:v>
                </c:pt>
                <c:pt idx="99">
                  <c:v>49967.040000000001</c:v>
                </c:pt>
                <c:pt idx="100">
                  <c:v>49967.040000000001</c:v>
                </c:pt>
                <c:pt idx="101">
                  <c:v>49975.8</c:v>
                </c:pt>
                <c:pt idx="102">
                  <c:v>49967.040000000001</c:v>
                </c:pt>
                <c:pt idx="103">
                  <c:v>49967.040000000001</c:v>
                </c:pt>
                <c:pt idx="104">
                  <c:v>50580.24</c:v>
                </c:pt>
                <c:pt idx="105">
                  <c:v>50571.48</c:v>
                </c:pt>
                <c:pt idx="106">
                  <c:v>50580.24</c:v>
                </c:pt>
                <c:pt idx="107">
                  <c:v>50580.24</c:v>
                </c:pt>
                <c:pt idx="108">
                  <c:v>50580.24</c:v>
                </c:pt>
                <c:pt idx="109">
                  <c:v>50580.24</c:v>
                </c:pt>
                <c:pt idx="110">
                  <c:v>50597.760000000002</c:v>
                </c:pt>
                <c:pt idx="111">
                  <c:v>50589</c:v>
                </c:pt>
                <c:pt idx="112">
                  <c:v>50597.760000000002</c:v>
                </c:pt>
                <c:pt idx="113">
                  <c:v>51062.04</c:v>
                </c:pt>
                <c:pt idx="114">
                  <c:v>51044.52</c:v>
                </c:pt>
                <c:pt idx="115">
                  <c:v>51044.52</c:v>
                </c:pt>
                <c:pt idx="116">
                  <c:v>51044.52</c:v>
                </c:pt>
                <c:pt idx="117">
                  <c:v>51044.52</c:v>
                </c:pt>
              </c:numCache>
            </c:numRef>
          </c:yVal>
        </c:ser>
        <c:axId val="87221376"/>
        <c:axId val="87223296"/>
      </c:scatterChart>
      <c:valAx>
        <c:axId val="87221376"/>
        <c:scaling>
          <c:orientation val="minMax"/>
          <c:max val="120"/>
          <c:min val="0"/>
        </c:scaling>
        <c:axPos val="b"/>
        <c:title>
          <c:tx>
            <c:rich>
              <a:bodyPr/>
              <a:lstStyle/>
              <a:p>
                <a:pPr>
                  <a:defRPr sz="1800" b="0">
                    <a:effectLst/>
                    <a:latin typeface="Arial" pitchFamily="34" charset="0"/>
                    <a:cs typeface="Arial" pitchFamily="34" charset="0"/>
                  </a:defRPr>
                </a:pPr>
                <a:r>
                  <a:rPr lang="en-US" sz="1800" b="0">
                    <a:effectLst/>
                    <a:latin typeface="Arial" pitchFamily="34" charset="0"/>
                    <a:cs typeface="Arial" pitchFamily="34" charset="0"/>
                  </a:rPr>
                  <a:t>Portfolios On Efficient Frontier</a:t>
                </a:r>
              </a:p>
            </c:rich>
          </c:tx>
          <c:layout>
            <c:manualLayout>
              <c:xMode val="edge"/>
              <c:yMode val="edge"/>
              <c:x val="0.33683882128370829"/>
              <c:y val="0.92137087030788334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7223296"/>
        <c:crosses val="autoZero"/>
        <c:crossBetween val="midCat"/>
        <c:majorUnit val="20"/>
      </c:valAx>
      <c:valAx>
        <c:axId val="87223296"/>
        <c:scaling>
          <c:orientation val="minMax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b="0">
                    <a:effectLst/>
                    <a:latin typeface="Arial" pitchFamily="34" charset="0"/>
                    <a:cs typeface="Arial" pitchFamily="34" charset="0"/>
                  </a:defRPr>
                </a:pPr>
                <a:r>
                  <a:rPr lang="en-US" b="0" dirty="0">
                    <a:effectLst/>
                    <a:latin typeface="Arial" pitchFamily="34" charset="0"/>
                    <a:cs typeface="Arial" pitchFamily="34" charset="0"/>
                  </a:rPr>
                  <a:t>Efficiency Resource </a:t>
                </a:r>
                <a:r>
                  <a:rPr lang="en-US" b="0" dirty="0" smtClean="0">
                    <a:effectLst/>
                    <a:latin typeface="Arial" pitchFamily="34" charset="0"/>
                    <a:cs typeface="Arial" pitchFamily="34" charset="0"/>
                  </a:rPr>
                  <a:t>Additions</a:t>
                </a:r>
                <a:r>
                  <a:rPr lang="en-US" b="0" baseline="0" dirty="0" smtClean="0">
                    <a:effectLst/>
                    <a:latin typeface="Arial" pitchFamily="34" charset="0"/>
                    <a:cs typeface="Arial" pitchFamily="34" charset="0"/>
                  </a:rPr>
                  <a:t> (GWH/YR</a:t>
                </a:r>
                <a:r>
                  <a:rPr lang="en-US" b="0" dirty="0" smtClean="0">
                    <a:effectLst/>
                    <a:latin typeface="Arial" pitchFamily="34" charset="0"/>
                    <a:cs typeface="Arial" pitchFamily="34" charset="0"/>
                  </a:rPr>
                  <a:t>)</a:t>
                </a:r>
                <a:endParaRPr lang="en-US" b="0" dirty="0">
                  <a:effectLst/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9.0909090909091547E-3"/>
              <c:y val="8.3060595686408764E-2"/>
            </c:manualLayout>
          </c:layout>
        </c:title>
        <c:numFmt formatCode="_(* #,##0_);_(* \(#,##0\);_(* &quot;-&quot;??_);_(@_)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7221376"/>
        <c:crosses val="autoZero"/>
        <c:crossBetween val="midCat"/>
      </c:valAx>
      <c:spPr>
        <a:ln>
          <a:solidFill>
            <a:srgbClr val="11FFFF"/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5756823821340257"/>
          <c:y val="6.5502183406113593E-2"/>
          <c:w val="0.76646903918676168"/>
          <c:h val="0.75468719395150263"/>
        </c:manualLayout>
      </c:layout>
      <c:lineChart>
        <c:grouping val="standard"/>
        <c:ser>
          <c:idx val="6"/>
          <c:order val="0"/>
          <c:tx>
            <c:strRef>
              <c:f>Sheet1!$B$1</c:f>
              <c:strCache>
                <c:ptCount val="1"/>
                <c:pt idx="0">
                  <c:v>Least Cost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square"/>
            <c:size val="13"/>
            <c:spPr>
              <a:solidFill>
                <a:srgbClr val="0066FF"/>
              </a:solidFill>
            </c:spPr>
          </c:marker>
          <c:cat>
            <c:numRef>
              <c:f>Sheet1!$A$2:$A$21</c:f>
              <c:numCache>
                <c:formatCode>0</c:formatCode>
                <c:ptCount val="2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</c:numCache>
            </c:numRef>
          </c:cat>
          <c:val>
            <c:numRef>
              <c:f>Sheet1!$E$2:$E$21</c:f>
              <c:numCache>
                <c:formatCode>_(* #,##0_);_(* \(#,##0\);_(* "-"??_);_(@_)</c:formatCode>
                <c:ptCount val="20"/>
                <c:pt idx="0">
                  <c:v>1569.5768047832116</c:v>
                </c:pt>
                <c:pt idx="1">
                  <c:v>3283.0718616274407</c:v>
                </c:pt>
                <c:pt idx="2">
                  <c:v>5162.0291854345714</c:v>
                </c:pt>
                <c:pt idx="3">
                  <c:v>7225.3933490019544</c:v>
                </c:pt>
                <c:pt idx="4">
                  <c:v>9445.1167679121663</c:v>
                </c:pt>
                <c:pt idx="5">
                  <c:v>11808.493794398437</c:v>
                </c:pt>
                <c:pt idx="6">
                  <c:v>14469.40077892969</c:v>
                </c:pt>
                <c:pt idx="7">
                  <c:v>17295.001043632819</c:v>
                </c:pt>
                <c:pt idx="8">
                  <c:v>20223.576830132821</c:v>
                </c:pt>
                <c:pt idx="9">
                  <c:v>23245.511782390626</c:v>
                </c:pt>
                <c:pt idx="10">
                  <c:v>26297.770582179695</c:v>
                </c:pt>
                <c:pt idx="11">
                  <c:v>29361.084592328123</c:v>
                </c:pt>
                <c:pt idx="12">
                  <c:v>32404.985540484377</c:v>
                </c:pt>
                <c:pt idx="13">
                  <c:v>35403.870554609392</c:v>
                </c:pt>
                <c:pt idx="14">
                  <c:v>38046.604131047003</c:v>
                </c:pt>
                <c:pt idx="15">
                  <c:v>40394.801529468743</c:v>
                </c:pt>
                <c:pt idx="16">
                  <c:v>42532.968625875001</c:v>
                </c:pt>
                <c:pt idx="17">
                  <c:v>44525.629065530855</c:v>
                </c:pt>
                <c:pt idx="18">
                  <c:v>46439.168278343743</c:v>
                </c:pt>
                <c:pt idx="19">
                  <c:v>48279.186444125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Least Risk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numRef>
              <c:f>Sheet1!$A$2:$A$21</c:f>
              <c:numCache>
                <c:formatCode>0</c:formatCode>
                <c:ptCount val="2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</c:numCache>
            </c:numRef>
          </c:cat>
          <c:val>
            <c:numRef>
              <c:f>Sheet1!$F$2:$F$21</c:f>
              <c:numCache>
                <c:formatCode>_(* #,##0_);_(* \(#,##0\);_(* "-"??_);_(@_)</c:formatCode>
                <c:ptCount val="20"/>
                <c:pt idx="0">
                  <c:v>1670.6762454750979</c:v>
                </c:pt>
                <c:pt idx="1">
                  <c:v>3503.8897043896491</c:v>
                </c:pt>
                <c:pt idx="2">
                  <c:v>5534.9781185917964</c:v>
                </c:pt>
                <c:pt idx="3">
                  <c:v>7792.1137328125005</c:v>
                </c:pt>
                <c:pt idx="4">
                  <c:v>10207.464329917961</c:v>
                </c:pt>
                <c:pt idx="5">
                  <c:v>12750.88038833985</c:v>
                </c:pt>
                <c:pt idx="6">
                  <c:v>15565.180285484365</c:v>
                </c:pt>
                <c:pt idx="7">
                  <c:v>18536.983404570321</c:v>
                </c:pt>
                <c:pt idx="8">
                  <c:v>21610.164118156255</c:v>
                </c:pt>
                <c:pt idx="9">
                  <c:v>24776.225334656261</c:v>
                </c:pt>
                <c:pt idx="10">
                  <c:v>27968.275767249997</c:v>
                </c:pt>
                <c:pt idx="11">
                  <c:v>31164.482043296921</c:v>
                </c:pt>
                <c:pt idx="12">
                  <c:v>34333.969890390617</c:v>
                </c:pt>
                <c:pt idx="13">
                  <c:v>37451.21855901563</c:v>
                </c:pt>
                <c:pt idx="14">
                  <c:v>40192.809853219012</c:v>
                </c:pt>
                <c:pt idx="15">
                  <c:v>42640.349015469066</c:v>
                </c:pt>
                <c:pt idx="16">
                  <c:v>44879.297542624976</c:v>
                </c:pt>
                <c:pt idx="17">
                  <c:v>46971.927283530975</c:v>
                </c:pt>
                <c:pt idx="18">
                  <c:v>48985.899780999986</c:v>
                </c:pt>
                <c:pt idx="19">
                  <c:v>50920.576109812508</c:v>
                </c:pt>
              </c:numCache>
            </c:numRef>
          </c:val>
        </c:ser>
        <c:marker val="1"/>
        <c:axId val="87324544"/>
        <c:axId val="88561152"/>
      </c:lineChart>
      <c:catAx>
        <c:axId val="873245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defRPr>
                </a:pPr>
                <a:r>
                  <a:rPr lang="en-US" b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53101736972702929"/>
              <c:y val="0.91266375545851564"/>
            </c:manualLayout>
          </c:layout>
        </c:title>
        <c:numFmt formatCode="0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8561152"/>
        <c:crosses val="autoZero"/>
        <c:auto val="1"/>
        <c:lblAlgn val="ctr"/>
        <c:lblOffset val="100"/>
        <c:tickLblSkip val="5"/>
        <c:tickMarkSkip val="5"/>
      </c:catAx>
      <c:valAx>
        <c:axId val="885611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b="0">
                    <a:effectLst/>
                    <a:latin typeface="+mj-lt"/>
                  </a:defRPr>
                </a:pPr>
                <a:r>
                  <a:rPr lang="en-US" b="0" dirty="0">
                    <a:effectLst/>
                    <a:latin typeface="+mj-lt"/>
                  </a:rPr>
                  <a:t>Cumulative Development </a:t>
                </a:r>
                <a:r>
                  <a:rPr lang="en-US" b="0" dirty="0" smtClean="0">
                    <a:effectLst/>
                    <a:latin typeface="+mj-lt"/>
                  </a:rPr>
                  <a:t>(GWH/yr)</a:t>
                </a:r>
                <a:endParaRPr lang="en-US" b="0" dirty="0">
                  <a:effectLst/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0"/>
              <c:y val="8.2969432314410521E-2"/>
            </c:manualLayout>
          </c:layout>
        </c:title>
        <c:numFmt formatCode="_(* #,##0_);_(* \(#,##0\);_(* &quot;-&quot;??_);_(@_)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732454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8769053686829734"/>
          <c:y val="0.14688839268225853"/>
          <c:w val="0.22586095749854188"/>
          <c:h val="0.1280377639362244"/>
        </c:manualLayout>
      </c:layout>
      <c:spPr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c:spPr>
      <c:txPr>
        <a:bodyPr/>
        <a:lstStyle/>
        <a:p>
          <a:pPr>
            <a:defRPr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LO Conservation Build Out 
for Least-Risk Plan</a:t>
            </a:r>
          </a:p>
        </c:rich>
      </c:tx>
      <c:layout>
        <c:manualLayout>
          <c:xMode val="edge"/>
          <c:yMode val="edge"/>
          <c:x val="0.27669953877124576"/>
          <c:y val="2.356020942408380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799380877359094"/>
          <c:y val="0.15152867255229527"/>
          <c:w val="0.6666677201338147"/>
          <c:h val="0.66703750099419579"/>
        </c:manualLayout>
      </c:layout>
      <c:lineChart>
        <c:grouping val="standard"/>
        <c:ser>
          <c:idx val="0"/>
          <c:order val="0"/>
          <c:tx>
            <c:strRef>
              <c:f>SC_ENR_0!$A$797</c:f>
              <c:strCache>
                <c:ptCount val="1"/>
                <c:pt idx="0">
                  <c:v>0%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SC_ENR_0!$C$797:$V$797</c:f>
              <c:numCache>
                <c:formatCode>0</c:formatCode>
                <c:ptCount val="20"/>
                <c:pt idx="0">
                  <c:v>21.609756469726591</c:v>
                </c:pt>
                <c:pt idx="1">
                  <c:v>55.958194732666001</c:v>
                </c:pt>
                <c:pt idx="2">
                  <c:v>107.93269348144587</c:v>
                </c:pt>
                <c:pt idx="3">
                  <c:v>175.31741333007821</c:v>
                </c:pt>
                <c:pt idx="4">
                  <c:v>254.86051940917969</c:v>
                </c:pt>
                <c:pt idx="5">
                  <c:v>350.34292602539205</c:v>
                </c:pt>
                <c:pt idx="6">
                  <c:v>467.76742553710926</c:v>
                </c:pt>
                <c:pt idx="7">
                  <c:v>589.15075683593739</c:v>
                </c:pt>
                <c:pt idx="8">
                  <c:v>737.77215576171841</c:v>
                </c:pt>
                <c:pt idx="9">
                  <c:v>913.56243896484341</c:v>
                </c:pt>
                <c:pt idx="10">
                  <c:v>1076.412841796875</c:v>
                </c:pt>
                <c:pt idx="11">
                  <c:v>1244.7188720703125</c:v>
                </c:pt>
                <c:pt idx="12">
                  <c:v>1407.51123046875</c:v>
                </c:pt>
                <c:pt idx="13">
                  <c:v>1561.9918212890625</c:v>
                </c:pt>
                <c:pt idx="14">
                  <c:v>1717.8975830078125</c:v>
                </c:pt>
                <c:pt idx="15">
                  <c:v>1886.5347900390598</c:v>
                </c:pt>
                <c:pt idx="16">
                  <c:v>2056.4575195312682</c:v>
                </c:pt>
                <c:pt idx="17">
                  <c:v>2230.918701171875</c:v>
                </c:pt>
                <c:pt idx="18">
                  <c:v>2404.3122558593841</c:v>
                </c:pt>
                <c:pt idx="19">
                  <c:v>2569.2666015624909</c:v>
                </c:pt>
              </c:numCache>
            </c:numRef>
          </c:val>
        </c:ser>
        <c:ser>
          <c:idx val="1"/>
          <c:order val="1"/>
          <c:tx>
            <c:strRef>
              <c:f>SC_ENR_0!$A$798</c:f>
              <c:strCache>
                <c:ptCount val="1"/>
                <c:pt idx="0">
                  <c:v>10%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SC_ENR_0!$C$798:$V$798</c:f>
              <c:numCache>
                <c:formatCode>0</c:formatCode>
                <c:ptCount val="20"/>
                <c:pt idx="0">
                  <c:v>22.97461109161377</c:v>
                </c:pt>
                <c:pt idx="1">
                  <c:v>59.949589920043948</c:v>
                </c:pt>
                <c:pt idx="2">
                  <c:v>115.48230438232405</c:v>
                </c:pt>
                <c:pt idx="3">
                  <c:v>189.11503143310532</c:v>
                </c:pt>
                <c:pt idx="4">
                  <c:v>278.85618896484374</c:v>
                </c:pt>
                <c:pt idx="5">
                  <c:v>384.15344848632878</c:v>
                </c:pt>
                <c:pt idx="6">
                  <c:v>501.853924560547</c:v>
                </c:pt>
                <c:pt idx="7">
                  <c:v>638.61419067382815</c:v>
                </c:pt>
                <c:pt idx="8">
                  <c:v>807.59559936523442</c:v>
                </c:pt>
                <c:pt idx="9">
                  <c:v>994.5366516113279</c:v>
                </c:pt>
                <c:pt idx="10">
                  <c:v>1188.5757202148391</c:v>
                </c:pt>
                <c:pt idx="11">
                  <c:v>1384.6447143554624</c:v>
                </c:pt>
                <c:pt idx="12">
                  <c:v>1576.5905029296875</c:v>
                </c:pt>
                <c:pt idx="13">
                  <c:v>1763.0314086914016</c:v>
                </c:pt>
                <c:pt idx="14">
                  <c:v>1946.796337890625</c:v>
                </c:pt>
                <c:pt idx="15">
                  <c:v>2132.7970458984373</c:v>
                </c:pt>
                <c:pt idx="16">
                  <c:v>2319.7933349609375</c:v>
                </c:pt>
                <c:pt idx="17">
                  <c:v>2503.8416015625012</c:v>
                </c:pt>
                <c:pt idx="18">
                  <c:v>2678.3472412109377</c:v>
                </c:pt>
                <c:pt idx="19">
                  <c:v>2852.6691406249997</c:v>
                </c:pt>
              </c:numCache>
            </c:numRef>
          </c:val>
        </c:ser>
        <c:ser>
          <c:idx val="2"/>
          <c:order val="2"/>
          <c:tx>
            <c:strRef>
              <c:f>SC_ENR_0!$A$799</c:f>
              <c:strCache>
                <c:ptCount val="1"/>
                <c:pt idx="0">
                  <c:v>20%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SC_ENR_0!$C$799:$V$799</c:f>
              <c:numCache>
                <c:formatCode>0</c:formatCode>
                <c:ptCount val="20"/>
                <c:pt idx="0">
                  <c:v>23.10399703979493</c:v>
                </c:pt>
                <c:pt idx="1">
                  <c:v>60.299078369140631</c:v>
                </c:pt>
                <c:pt idx="2">
                  <c:v>116.32625579833984</c:v>
                </c:pt>
                <c:pt idx="3">
                  <c:v>190.88052368164062</c:v>
                </c:pt>
                <c:pt idx="4">
                  <c:v>282.29237670898192</c:v>
                </c:pt>
                <c:pt idx="5">
                  <c:v>389.71450805664023</c:v>
                </c:pt>
                <c:pt idx="6">
                  <c:v>512.53522949218473</c:v>
                </c:pt>
                <c:pt idx="7">
                  <c:v>650.11075439453123</c:v>
                </c:pt>
                <c:pt idx="8">
                  <c:v>823.32319335937495</c:v>
                </c:pt>
                <c:pt idx="9">
                  <c:v>1013.1515625</c:v>
                </c:pt>
                <c:pt idx="10">
                  <c:v>1212.8331054687501</c:v>
                </c:pt>
                <c:pt idx="11">
                  <c:v>1412.8427001953098</c:v>
                </c:pt>
                <c:pt idx="12">
                  <c:v>1613.388159179688</c:v>
                </c:pt>
                <c:pt idx="13">
                  <c:v>1805.4838134765625</c:v>
                </c:pt>
                <c:pt idx="14">
                  <c:v>1995.3911376953067</c:v>
                </c:pt>
                <c:pt idx="15">
                  <c:v>2188.4449218750001</c:v>
                </c:pt>
                <c:pt idx="16">
                  <c:v>2377.8460937499999</c:v>
                </c:pt>
                <c:pt idx="17">
                  <c:v>2568.7157226562522</c:v>
                </c:pt>
                <c:pt idx="18">
                  <c:v>2758.9718750000002</c:v>
                </c:pt>
                <c:pt idx="19">
                  <c:v>2943.1348632812501</c:v>
                </c:pt>
              </c:numCache>
            </c:numRef>
          </c:val>
        </c:ser>
        <c:ser>
          <c:idx val="3"/>
          <c:order val="3"/>
          <c:tx>
            <c:strRef>
              <c:f>SC_ENR_0!$A$800</c:f>
              <c:strCache>
                <c:ptCount val="1"/>
                <c:pt idx="0">
                  <c:v>30%</c:v>
                </c:pt>
              </c:strCache>
            </c:strRef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SC_ENR_0!$C$800:$V$800</c:f>
              <c:numCache>
                <c:formatCode>0</c:formatCode>
                <c:ptCount val="20"/>
                <c:pt idx="0">
                  <c:v>23.207212448120089</c:v>
                </c:pt>
                <c:pt idx="1">
                  <c:v>60.552920150756826</c:v>
                </c:pt>
                <c:pt idx="2">
                  <c:v>116.91274642944336</c:v>
                </c:pt>
                <c:pt idx="3">
                  <c:v>192.38656616210937</c:v>
                </c:pt>
                <c:pt idx="4">
                  <c:v>284.49861145019253</c:v>
                </c:pt>
                <c:pt idx="5">
                  <c:v>394.09687805175764</c:v>
                </c:pt>
                <c:pt idx="6">
                  <c:v>518.4802185058594</c:v>
                </c:pt>
                <c:pt idx="7">
                  <c:v>657.48441772460933</c:v>
                </c:pt>
                <c:pt idx="8">
                  <c:v>832.55479736328152</c:v>
                </c:pt>
                <c:pt idx="9">
                  <c:v>1026.6486816406261</c:v>
                </c:pt>
                <c:pt idx="10">
                  <c:v>1229.2259765625001</c:v>
                </c:pt>
                <c:pt idx="11">
                  <c:v>1433.6032592773386</c:v>
                </c:pt>
                <c:pt idx="12">
                  <c:v>1640.4278076171881</c:v>
                </c:pt>
                <c:pt idx="13">
                  <c:v>1838.4026489257812</c:v>
                </c:pt>
                <c:pt idx="14">
                  <c:v>2033.14228515625</c:v>
                </c:pt>
                <c:pt idx="15">
                  <c:v>2228.2767822265623</c:v>
                </c:pt>
                <c:pt idx="16">
                  <c:v>2422.61767578125</c:v>
                </c:pt>
                <c:pt idx="17">
                  <c:v>2619.7144287109277</c:v>
                </c:pt>
                <c:pt idx="18">
                  <c:v>2812.5184570312522</c:v>
                </c:pt>
                <c:pt idx="19">
                  <c:v>2998.8224853515617</c:v>
                </c:pt>
              </c:numCache>
            </c:numRef>
          </c:val>
        </c:ser>
        <c:ser>
          <c:idx val="4"/>
          <c:order val="4"/>
          <c:tx>
            <c:strRef>
              <c:f>SC_ENR_0!$A$801</c:f>
              <c:strCache>
                <c:ptCount val="1"/>
                <c:pt idx="0">
                  <c:v>40%</c:v>
                </c:pt>
              </c:strCache>
            </c:strRef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SC_ENR_0!$C$801:$V$801</c:f>
              <c:numCache>
                <c:formatCode>0</c:formatCode>
                <c:ptCount val="20"/>
                <c:pt idx="0">
                  <c:v>23.289005661010741</c:v>
                </c:pt>
                <c:pt idx="1">
                  <c:v>60.777178955078163</c:v>
                </c:pt>
                <c:pt idx="2">
                  <c:v>117.44381561279297</c:v>
                </c:pt>
                <c:pt idx="3">
                  <c:v>193.47166137695314</c:v>
                </c:pt>
                <c:pt idx="4">
                  <c:v>287.00129394531223</c:v>
                </c:pt>
                <c:pt idx="5">
                  <c:v>397.21168212890632</c:v>
                </c:pt>
                <c:pt idx="6">
                  <c:v>523.4909545898438</c:v>
                </c:pt>
                <c:pt idx="7">
                  <c:v>665.40850830078125</c:v>
                </c:pt>
                <c:pt idx="8">
                  <c:v>842.70036621093755</c:v>
                </c:pt>
                <c:pt idx="9">
                  <c:v>1039.4746826171875</c:v>
                </c:pt>
                <c:pt idx="10">
                  <c:v>1244.4236572265631</c:v>
                </c:pt>
                <c:pt idx="11">
                  <c:v>1454.2666748046881</c:v>
                </c:pt>
                <c:pt idx="12">
                  <c:v>1661.3594726562499</c:v>
                </c:pt>
                <c:pt idx="13">
                  <c:v>1863.564697265625</c:v>
                </c:pt>
                <c:pt idx="14">
                  <c:v>2064.263427734375</c:v>
                </c:pt>
                <c:pt idx="15">
                  <c:v>2265.39794921875</c:v>
                </c:pt>
                <c:pt idx="16">
                  <c:v>2463.7170410156159</c:v>
                </c:pt>
                <c:pt idx="17">
                  <c:v>2664.2795410156159</c:v>
                </c:pt>
                <c:pt idx="18">
                  <c:v>2858.9813964843861</c:v>
                </c:pt>
                <c:pt idx="19">
                  <c:v>3050.1328613281139</c:v>
                </c:pt>
              </c:numCache>
            </c:numRef>
          </c:val>
        </c:ser>
        <c:ser>
          <c:idx val="5"/>
          <c:order val="5"/>
          <c:tx>
            <c:strRef>
              <c:f>SC_ENR_0!$A$802</c:f>
              <c:strCache>
                <c:ptCount val="1"/>
                <c:pt idx="0">
                  <c:v>50%</c:v>
                </c:pt>
              </c:strCache>
            </c:strRef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SC_ENR_0!$C$802:$V$802</c:f>
              <c:numCache>
                <c:formatCode>0</c:formatCode>
                <c:ptCount val="20"/>
                <c:pt idx="0">
                  <c:v>23.36898136138916</c:v>
                </c:pt>
                <c:pt idx="1">
                  <c:v>60.96253776550293</c:v>
                </c:pt>
                <c:pt idx="2">
                  <c:v>118.05794143676758</c:v>
                </c:pt>
                <c:pt idx="3">
                  <c:v>194.66728210449219</c:v>
                </c:pt>
                <c:pt idx="4">
                  <c:v>289.45993041992187</c:v>
                </c:pt>
                <c:pt idx="5">
                  <c:v>401.26084899902372</c:v>
                </c:pt>
                <c:pt idx="6">
                  <c:v>528.56762695312239</c:v>
                </c:pt>
                <c:pt idx="7">
                  <c:v>671.94451904296739</c:v>
                </c:pt>
                <c:pt idx="8">
                  <c:v>851.75631713867301</c:v>
                </c:pt>
                <c:pt idx="9">
                  <c:v>1051.2034912109348</c:v>
                </c:pt>
                <c:pt idx="10">
                  <c:v>1259.1616821289058</c:v>
                </c:pt>
                <c:pt idx="11">
                  <c:v>1470.37451171875</c:v>
                </c:pt>
                <c:pt idx="12">
                  <c:v>1684.2069702148428</c:v>
                </c:pt>
                <c:pt idx="13">
                  <c:v>1890.9678344726562</c:v>
                </c:pt>
                <c:pt idx="14">
                  <c:v>2090.0627441406159</c:v>
                </c:pt>
                <c:pt idx="15">
                  <c:v>2293.2429199218659</c:v>
                </c:pt>
                <c:pt idx="16">
                  <c:v>2499.472900390625</c:v>
                </c:pt>
                <c:pt idx="17">
                  <c:v>2702.9525146484521</c:v>
                </c:pt>
                <c:pt idx="18">
                  <c:v>2904.9189453125</c:v>
                </c:pt>
                <c:pt idx="19">
                  <c:v>3099.06298828125</c:v>
                </c:pt>
              </c:numCache>
            </c:numRef>
          </c:val>
        </c:ser>
        <c:ser>
          <c:idx val="6"/>
          <c:order val="6"/>
          <c:tx>
            <c:strRef>
              <c:f>SC_ENR_0!$A$803</c:f>
              <c:strCache>
                <c:ptCount val="1"/>
                <c:pt idx="0">
                  <c:v>60%</c:v>
                </c:pt>
              </c:strCache>
            </c:strRef>
          </c:tx>
          <c:spPr>
            <a:ln w="12700">
              <a:solidFill>
                <a:srgbClr val="008080"/>
              </a:solidFill>
              <a:prstDash val="solid"/>
            </a:ln>
          </c:spPr>
          <c:marker>
            <c:symbol val="plus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SC_ENR_0!$C$803:$V$803</c:f>
              <c:numCache>
                <c:formatCode>0</c:formatCode>
                <c:ptCount val="20"/>
                <c:pt idx="0">
                  <c:v>23.439537811279205</c:v>
                </c:pt>
                <c:pt idx="1">
                  <c:v>61.17165832519531</c:v>
                </c:pt>
                <c:pt idx="2">
                  <c:v>118.61111145019532</c:v>
                </c:pt>
                <c:pt idx="3">
                  <c:v>195.97979125976505</c:v>
                </c:pt>
                <c:pt idx="4">
                  <c:v>291.94235229492187</c:v>
                </c:pt>
                <c:pt idx="5">
                  <c:v>404.84835205078127</c:v>
                </c:pt>
                <c:pt idx="6">
                  <c:v>533.78966064453152</c:v>
                </c:pt>
                <c:pt idx="7">
                  <c:v>679.25179443359377</c:v>
                </c:pt>
                <c:pt idx="8">
                  <c:v>863.49857177734748</c:v>
                </c:pt>
                <c:pt idx="9">
                  <c:v>1065.5105712890631</c:v>
                </c:pt>
                <c:pt idx="10">
                  <c:v>1275.3234619140626</c:v>
                </c:pt>
                <c:pt idx="11">
                  <c:v>1489.9077636718803</c:v>
                </c:pt>
                <c:pt idx="12">
                  <c:v>1703.9254882812511</c:v>
                </c:pt>
                <c:pt idx="13">
                  <c:v>1912.3988281249999</c:v>
                </c:pt>
                <c:pt idx="14">
                  <c:v>2118.9803710937499</c:v>
                </c:pt>
                <c:pt idx="15">
                  <c:v>2326.6811035156252</c:v>
                </c:pt>
                <c:pt idx="16">
                  <c:v>2535.7287109375002</c:v>
                </c:pt>
                <c:pt idx="17">
                  <c:v>2744.0371093750091</c:v>
                </c:pt>
                <c:pt idx="18">
                  <c:v>2949.4800292968748</c:v>
                </c:pt>
                <c:pt idx="19">
                  <c:v>3144.1373535156272</c:v>
                </c:pt>
              </c:numCache>
            </c:numRef>
          </c:val>
        </c:ser>
        <c:ser>
          <c:idx val="7"/>
          <c:order val="7"/>
          <c:tx>
            <c:strRef>
              <c:f>SC_ENR_0!$A$804</c:f>
              <c:strCache>
                <c:ptCount val="1"/>
                <c:pt idx="0">
                  <c:v>70%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dot"/>
            <c:size val="5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SC_ENR_0!$C$804:$V$804</c:f>
              <c:numCache>
                <c:formatCode>0</c:formatCode>
                <c:ptCount val="20"/>
                <c:pt idx="0">
                  <c:v>23.527075386047365</c:v>
                </c:pt>
                <c:pt idx="1">
                  <c:v>61.398593902588139</c:v>
                </c:pt>
                <c:pt idx="2">
                  <c:v>119.12973251342686</c:v>
                </c:pt>
                <c:pt idx="3">
                  <c:v>197.75851440429685</c:v>
                </c:pt>
                <c:pt idx="4">
                  <c:v>294.25970153808595</c:v>
                </c:pt>
                <c:pt idx="5">
                  <c:v>408.86124572753909</c:v>
                </c:pt>
                <c:pt idx="6">
                  <c:v>538.58533325195572</c:v>
                </c:pt>
                <c:pt idx="7">
                  <c:v>686.55940551757851</c:v>
                </c:pt>
                <c:pt idx="8">
                  <c:v>872.0577270507813</c:v>
                </c:pt>
                <c:pt idx="9">
                  <c:v>1078.6942504882809</c:v>
                </c:pt>
                <c:pt idx="10">
                  <c:v>1290.8679809570308</c:v>
                </c:pt>
                <c:pt idx="11">
                  <c:v>1508.3738525390572</c:v>
                </c:pt>
                <c:pt idx="12">
                  <c:v>1725.7370117187511</c:v>
                </c:pt>
                <c:pt idx="13">
                  <c:v>1936.6625488281197</c:v>
                </c:pt>
                <c:pt idx="14">
                  <c:v>2144.4240234375002</c:v>
                </c:pt>
                <c:pt idx="15">
                  <c:v>2353.2168945312501</c:v>
                </c:pt>
                <c:pt idx="16">
                  <c:v>2566.5421142578125</c:v>
                </c:pt>
                <c:pt idx="17">
                  <c:v>2782.6586425781252</c:v>
                </c:pt>
                <c:pt idx="18">
                  <c:v>2991.1180175781351</c:v>
                </c:pt>
                <c:pt idx="19">
                  <c:v>3192.0205078125091</c:v>
                </c:pt>
              </c:numCache>
            </c:numRef>
          </c:val>
        </c:ser>
        <c:ser>
          <c:idx val="8"/>
          <c:order val="8"/>
          <c:tx>
            <c:strRef>
              <c:f>SC_ENR_0!$A$805</c:f>
              <c:strCache>
                <c:ptCount val="1"/>
                <c:pt idx="0">
                  <c:v>80%</c:v>
                </c:pt>
              </c:strCache>
            </c:strRef>
          </c:tx>
          <c:spPr>
            <a:ln w="12700">
              <a:solidFill>
                <a:srgbClr val="00CCFF"/>
              </a:solidFill>
              <a:prstDash val="solid"/>
            </a:ln>
          </c:spPr>
          <c:marker>
            <c:symbol val="dash"/>
            <c:size val="5"/>
            <c:spPr>
              <a:noFill/>
              <a:ln>
                <a:solidFill>
                  <a:srgbClr val="00CCFF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SC_ENR_0!$C$805:$V$805</c:f>
              <c:numCache>
                <c:formatCode>0</c:formatCode>
                <c:ptCount val="20"/>
                <c:pt idx="0">
                  <c:v>23.625955200195314</c:v>
                </c:pt>
                <c:pt idx="1">
                  <c:v>61.716879272460936</c:v>
                </c:pt>
                <c:pt idx="2">
                  <c:v>120.01115264892607</c:v>
                </c:pt>
                <c:pt idx="3">
                  <c:v>199.14177856445312</c:v>
                </c:pt>
                <c:pt idx="4">
                  <c:v>297.24641723632811</c:v>
                </c:pt>
                <c:pt idx="5">
                  <c:v>413.81015014648369</c:v>
                </c:pt>
                <c:pt idx="6">
                  <c:v>546.37246093750002</c:v>
                </c:pt>
                <c:pt idx="7">
                  <c:v>694.65444335937809</c:v>
                </c:pt>
                <c:pt idx="8">
                  <c:v>882.04666748046418</c:v>
                </c:pt>
                <c:pt idx="9">
                  <c:v>1090.9652832031261</c:v>
                </c:pt>
                <c:pt idx="10">
                  <c:v>1307.0670166015625</c:v>
                </c:pt>
                <c:pt idx="11">
                  <c:v>1527.5516601562501</c:v>
                </c:pt>
                <c:pt idx="12">
                  <c:v>1748.103271484375</c:v>
                </c:pt>
                <c:pt idx="13">
                  <c:v>1960.8121093749999</c:v>
                </c:pt>
                <c:pt idx="14">
                  <c:v>2177.5869628906248</c:v>
                </c:pt>
                <c:pt idx="15">
                  <c:v>2388.7578613281139</c:v>
                </c:pt>
                <c:pt idx="16">
                  <c:v>2604.1193359375111</c:v>
                </c:pt>
                <c:pt idx="17">
                  <c:v>2818.3675292968751</c:v>
                </c:pt>
                <c:pt idx="18">
                  <c:v>3030.2709472656247</c:v>
                </c:pt>
                <c:pt idx="19">
                  <c:v>3234.6458007812498</c:v>
                </c:pt>
              </c:numCache>
            </c:numRef>
          </c:val>
        </c:ser>
        <c:ser>
          <c:idx val="9"/>
          <c:order val="9"/>
          <c:tx>
            <c:strRef>
              <c:f>SC_ENR_0!$A$806</c:f>
              <c:strCache>
                <c:ptCount val="1"/>
                <c:pt idx="0">
                  <c:v>90%</c:v>
                </c:pt>
              </c:strCache>
            </c:strRef>
          </c:tx>
          <c:spPr>
            <a:ln w="12700">
              <a:solidFill>
                <a:srgbClr val="CCFFFF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CCFFFF"/>
              </a:solidFill>
              <a:ln>
                <a:solidFill>
                  <a:srgbClr val="CCFFFF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SC_ENR_0!$C$806:$V$806</c:f>
              <c:numCache>
                <c:formatCode>0</c:formatCode>
                <c:ptCount val="20"/>
                <c:pt idx="0">
                  <c:v>23.75550403594962</c:v>
                </c:pt>
                <c:pt idx="1">
                  <c:v>62.126737976074416</c:v>
                </c:pt>
                <c:pt idx="2">
                  <c:v>121.17796401977539</c:v>
                </c:pt>
                <c:pt idx="3">
                  <c:v>202.04868927001954</c:v>
                </c:pt>
                <c:pt idx="4">
                  <c:v>301.56549682617185</c:v>
                </c:pt>
                <c:pt idx="5">
                  <c:v>419.97393798827795</c:v>
                </c:pt>
                <c:pt idx="6">
                  <c:v>554.69375000000309</c:v>
                </c:pt>
                <c:pt idx="7">
                  <c:v>705.26228637695317</c:v>
                </c:pt>
                <c:pt idx="8">
                  <c:v>895.66155395507792</c:v>
                </c:pt>
                <c:pt idx="9">
                  <c:v>1108.077612304688</c:v>
                </c:pt>
                <c:pt idx="10">
                  <c:v>1330.0076904296911</c:v>
                </c:pt>
                <c:pt idx="11">
                  <c:v>1553.2525268554648</c:v>
                </c:pt>
                <c:pt idx="12">
                  <c:v>1781.3656127929687</c:v>
                </c:pt>
                <c:pt idx="13">
                  <c:v>2000.6900268554598</c:v>
                </c:pt>
                <c:pt idx="14">
                  <c:v>2219.7860839843747</c:v>
                </c:pt>
                <c:pt idx="15">
                  <c:v>2437.9374267578123</c:v>
                </c:pt>
                <c:pt idx="16">
                  <c:v>2659.9285156250003</c:v>
                </c:pt>
                <c:pt idx="17">
                  <c:v>2889.2072509765626</c:v>
                </c:pt>
                <c:pt idx="18">
                  <c:v>3107.092016601579</c:v>
                </c:pt>
                <c:pt idx="19">
                  <c:v>3318.6984130859373</c:v>
                </c:pt>
              </c:numCache>
            </c:numRef>
          </c:val>
        </c:ser>
        <c:ser>
          <c:idx val="10"/>
          <c:order val="10"/>
          <c:tx>
            <c:strRef>
              <c:f>SC_ENR_0!$A$807</c:f>
              <c:strCache>
                <c:ptCount val="1"/>
                <c:pt idx="0">
                  <c:v>100%</c:v>
                </c:pt>
              </c:strCache>
            </c:strRef>
          </c:tx>
          <c:spPr>
            <a:ln w="12700">
              <a:solidFill>
                <a:srgbClr val="CCFFCC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CCFFCC"/>
              </a:solidFill>
              <a:ln>
                <a:solidFill>
                  <a:srgbClr val="CCFFCC"/>
                </a:solidFill>
                <a:prstDash val="solid"/>
              </a:ln>
            </c:spPr>
          </c:marker>
          <c:cat>
            <c:numRef>
              <c:f>SC_ENR_0!$C$796:$V$796</c:f>
              <c:numCache>
                <c:formatCode>mmm\-yy</c:formatCode>
                <c:ptCount val="20"/>
                <c:pt idx="0">
                  <c:v>40330</c:v>
                </c:pt>
                <c:pt idx="1">
                  <c:v>40695</c:v>
                </c:pt>
                <c:pt idx="2">
                  <c:v>41061</c:v>
                </c:pt>
                <c:pt idx="3">
                  <c:v>41426</c:v>
                </c:pt>
                <c:pt idx="4">
                  <c:v>41791</c:v>
                </c:pt>
                <c:pt idx="5">
                  <c:v>42156</c:v>
                </c:pt>
                <c:pt idx="6">
                  <c:v>42522</c:v>
                </c:pt>
                <c:pt idx="7">
                  <c:v>42887</c:v>
                </c:pt>
                <c:pt idx="8">
                  <c:v>43252</c:v>
                </c:pt>
                <c:pt idx="9">
                  <c:v>43617</c:v>
                </c:pt>
                <c:pt idx="10">
                  <c:v>43983</c:v>
                </c:pt>
                <c:pt idx="11">
                  <c:v>44348</c:v>
                </c:pt>
                <c:pt idx="12">
                  <c:v>44713</c:v>
                </c:pt>
                <c:pt idx="13">
                  <c:v>45078</c:v>
                </c:pt>
                <c:pt idx="14">
                  <c:v>45444</c:v>
                </c:pt>
                <c:pt idx="15">
                  <c:v>45809</c:v>
                </c:pt>
                <c:pt idx="16">
                  <c:v>46174</c:v>
                </c:pt>
                <c:pt idx="17">
                  <c:v>46539</c:v>
                </c:pt>
                <c:pt idx="18">
                  <c:v>46905</c:v>
                </c:pt>
                <c:pt idx="19">
                  <c:v>47270</c:v>
                </c:pt>
              </c:numCache>
            </c:numRef>
          </c:cat>
          <c:val>
            <c:numRef>
              <c:f>SC_ENR_0!$C$807:$V$807</c:f>
              <c:numCache>
                <c:formatCode>0</c:formatCode>
                <c:ptCount val="20"/>
                <c:pt idx="0">
                  <c:v>24.834039688110352</c:v>
                </c:pt>
                <c:pt idx="1">
                  <c:v>65.795127868652344</c:v>
                </c:pt>
                <c:pt idx="2">
                  <c:v>130.4385986328125</c:v>
                </c:pt>
                <c:pt idx="3">
                  <c:v>215.93544006347707</c:v>
                </c:pt>
                <c:pt idx="4">
                  <c:v>320.608642578125</c:v>
                </c:pt>
                <c:pt idx="5">
                  <c:v>439.07333374023216</c:v>
                </c:pt>
                <c:pt idx="6">
                  <c:v>582.33172607421739</c:v>
                </c:pt>
                <c:pt idx="7">
                  <c:v>743.79412841796841</c:v>
                </c:pt>
                <c:pt idx="8">
                  <c:v>950.32263183593318</c:v>
                </c:pt>
                <c:pt idx="9">
                  <c:v>1166.96923828125</c:v>
                </c:pt>
                <c:pt idx="10">
                  <c:v>1413.3831787109348</c:v>
                </c:pt>
                <c:pt idx="11">
                  <c:v>1654.73828125</c:v>
                </c:pt>
                <c:pt idx="12">
                  <c:v>1903.627685546875</c:v>
                </c:pt>
                <c:pt idx="13">
                  <c:v>2141.2854003906159</c:v>
                </c:pt>
                <c:pt idx="14">
                  <c:v>2369.3215332031432</c:v>
                </c:pt>
                <c:pt idx="15">
                  <c:v>2604.0263671875</c:v>
                </c:pt>
                <c:pt idx="16">
                  <c:v>2837.2973632812591</c:v>
                </c:pt>
                <c:pt idx="17">
                  <c:v>3096.0913085937591</c:v>
                </c:pt>
                <c:pt idx="18">
                  <c:v>3360.3847656249909</c:v>
                </c:pt>
                <c:pt idx="19">
                  <c:v>3611.2170410156159</c:v>
                </c:pt>
              </c:numCache>
            </c:numRef>
          </c:val>
        </c:ser>
        <c:marker val="1"/>
        <c:axId val="77927168"/>
        <c:axId val="77929472"/>
      </c:lineChart>
      <c:dateAx>
        <c:axId val="779271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47566716660417446"/>
              <c:y val="0.9072675574644079"/>
            </c:manualLayout>
          </c:layout>
          <c:spPr>
            <a:noFill/>
            <a:ln w="25400">
              <a:noFill/>
            </a:ln>
          </c:spPr>
        </c:title>
        <c:numFmt formatCode="yyyy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29472"/>
        <c:crosses val="autoZero"/>
        <c:auto val="1"/>
        <c:lblOffset val="100"/>
        <c:baseTimeUnit val="years"/>
        <c:majorUnit val="2"/>
        <c:majorTimeUnit val="years"/>
        <c:minorUnit val="1"/>
        <c:minorTimeUnit val="years"/>
      </c:dateAx>
      <c:valAx>
        <c:axId val="7792947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MWa</a:t>
                </a:r>
              </a:p>
            </c:rich>
          </c:tx>
          <c:layout>
            <c:manualLayout>
              <c:xMode val="edge"/>
              <c:yMode val="edge"/>
              <c:x val="2.5889967637540621E-2"/>
              <c:y val="0.40314191092605567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2716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922466002429365"/>
          <c:y val="0.16230393975622256"/>
          <c:w val="0.12459563913734092"/>
          <c:h val="0.66492229047285589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0.20909</cdr:x>
      <cdr:y>0.2381</cdr:y>
    </cdr:from>
    <cdr:to>
      <cdr:x>0.3865</cdr:x>
      <cdr:y>0.37274</cdr:y>
    </cdr:to>
    <cdr:sp macro="" textlink="">
      <cdr:nvSpPr>
        <cdr:cNvPr id="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52592" y="1143023"/>
          <a:ext cx="1487051" cy="646331"/>
        </a:xfrm>
        <a:prstGeom xmlns:a="http://schemas.openxmlformats.org/drawingml/2006/main" prst="rect">
          <a:avLst/>
        </a:prstGeom>
        <a:ln xmlns:a="http://schemas.openxmlformats.org/drawingml/2006/main">
          <a:headEnd type="none" w="sm" len="sm"/>
          <a:tailEnd type="none" w="med" len="lg"/>
        </a:ln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1000" kern="1200">
              <a:solidFill>
                <a:srgbClr val="FFFFFF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1000" kern="1200">
              <a:solidFill>
                <a:srgbClr val="FFFFFF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1000" kern="1200">
              <a:solidFill>
                <a:srgbClr val="FFFFFF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1000" kern="1200">
              <a:solidFill>
                <a:srgbClr val="FFFFFF"/>
              </a:solidFill>
              <a:latin typeface="Times New Roman" pitchFamily="18" charset="0"/>
            </a:defRPr>
          </a:lvl9pPr>
        </a:lstStyle>
        <a:p xmlns:a="http://schemas.openxmlformats.org/drawingml/2006/main">
          <a:pPr>
            <a:spcBef>
              <a:spcPct val="50000"/>
            </a:spcBef>
          </a:pPr>
          <a:r>
            <a:rPr lang="en-US" sz="1800" dirty="0">
              <a:solidFill>
                <a:schemeClr val="tx1"/>
              </a:solidFill>
              <a:latin typeface="Arial" charset="0"/>
            </a:rPr>
            <a:t>Least Cost Portfolios</a:t>
          </a:r>
        </a:p>
      </cdr:txBody>
    </cdr:sp>
  </cdr:relSizeAnchor>
  <cdr:relSizeAnchor xmlns:cdr="http://schemas.openxmlformats.org/drawingml/2006/chartDrawing">
    <cdr:from>
      <cdr:x>0.74545</cdr:x>
      <cdr:y>0.24638</cdr:y>
    </cdr:from>
    <cdr:to>
      <cdr:x>0.90458</cdr:x>
      <cdr:y>0.38102</cdr:y>
    </cdr:to>
    <cdr:sp macro="" textlink="">
      <cdr:nvSpPr>
        <cdr:cNvPr id="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48362" y="1182772"/>
          <a:ext cx="1333828" cy="646331"/>
        </a:xfrm>
        <a:prstGeom xmlns:a="http://schemas.openxmlformats.org/drawingml/2006/main" prst="rect">
          <a:avLst/>
        </a:prstGeom>
        <a:ln xmlns:a="http://schemas.openxmlformats.org/drawingml/2006/main">
          <a:headEnd type="none" w="sm" len="sm"/>
          <a:tailEnd type="none" w="med" len="lg"/>
        </a:ln>
      </cdr:spPr>
      <cdr:style>
        <a:lnRef xmlns:a="http://schemas.openxmlformats.org/drawingml/2006/main" idx="0">
          <a:schemeClr val="accent4"/>
        </a:lnRef>
        <a:fillRef xmlns:a="http://schemas.openxmlformats.org/drawingml/2006/main" idx="3">
          <a:schemeClr val="accent4"/>
        </a:fillRef>
        <a:effectRef xmlns:a="http://schemas.openxmlformats.org/drawingml/2006/main" idx="3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000" kern="1200">
              <a:solidFill>
                <a:srgbClr val="FFFFFF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1000" kern="1200">
              <a:solidFill>
                <a:srgbClr val="FFFFFF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1000" kern="1200">
              <a:solidFill>
                <a:srgbClr val="FFFFFF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1000" kern="1200">
              <a:solidFill>
                <a:srgbClr val="FFFFFF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1000" kern="1200">
              <a:solidFill>
                <a:srgbClr val="FFFFFF"/>
              </a:solidFill>
              <a:latin typeface="Times New Roman" pitchFamily="18" charset="0"/>
            </a:defRPr>
          </a:lvl9pPr>
        </a:lstStyle>
        <a:p xmlns:a="http://schemas.openxmlformats.org/drawingml/2006/main">
          <a:pPr>
            <a:spcBef>
              <a:spcPct val="50000"/>
            </a:spcBef>
          </a:pPr>
          <a:r>
            <a:rPr lang="en-US" sz="1800" dirty="0" smtClean="0">
              <a:solidFill>
                <a:schemeClr val="tx1"/>
              </a:solidFill>
              <a:latin typeface="Arial" charset="0"/>
            </a:rPr>
            <a:t>Least Risk Portfolios</a:t>
          </a:r>
          <a:endParaRPr lang="en-US" sz="1800" dirty="0">
            <a:solidFill>
              <a:schemeClr val="tx1"/>
            </a:solidFill>
            <a:latin typeface="Arial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8/23/2013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0999"/>
            <a:ext cx="80772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057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4052C0F2-7F4E-42A5-A686-241C4F47B015}" type="datetimeFigureOut">
              <a:rPr lang="en-US" smtClean="0"/>
              <a:pPr/>
              <a:t>8/23/2013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0" r:id="rId3"/>
    <p:sldLayoutId id="2147483652" r:id="rId4"/>
    <p:sldLayoutId id="2147483654" r:id="rId5"/>
    <p:sldLayoutId id="2147483657" r:id="rId6"/>
    <p:sldLayoutId id="2147483659" r:id="rId7"/>
    <p:sldLayoutId id="2147483658" r:id="rId8"/>
    <p:sldLayoutId id="2147483655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57400"/>
            <a:ext cx="7467600" cy="3048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entury Gothic" pitchFamily="34" charset="0"/>
              </a:rPr>
              <a:t>Regional Portfolio Model Redevelopment</a:t>
            </a:r>
          </a:p>
          <a:p>
            <a:endParaRPr lang="en-US" sz="1800" dirty="0" smtClean="0">
              <a:latin typeface="Century Gothic" pitchFamily="34" charset="0"/>
            </a:endParaRPr>
          </a:p>
          <a:p>
            <a:r>
              <a:rPr lang="en-US" sz="2800" dirty="0" smtClean="0">
                <a:latin typeface="Century Gothic" pitchFamily="34" charset="0"/>
              </a:rPr>
              <a:t>Presentation to System Analysis</a:t>
            </a:r>
          </a:p>
          <a:p>
            <a:r>
              <a:rPr lang="en-US" sz="2800" dirty="0" smtClean="0">
                <a:latin typeface="Century Gothic" pitchFamily="34" charset="0"/>
              </a:rPr>
              <a:t>Advisory Committee</a:t>
            </a:r>
          </a:p>
          <a:p>
            <a:endParaRPr lang="en-US" sz="1000" dirty="0" smtClean="0">
              <a:latin typeface="Century Gothic" pitchFamily="34" charset="0"/>
            </a:endParaRPr>
          </a:p>
          <a:p>
            <a:r>
              <a:rPr lang="en-US" sz="2400" dirty="0" smtClean="0">
                <a:latin typeface="Century Gothic" pitchFamily="34" charset="0"/>
              </a:rPr>
              <a:t>August 23, 2013</a:t>
            </a:r>
            <a:endParaRPr lang="en-US" sz="2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Situation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Not an existing pool of users prepared for hands-on use of RPM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Significant user intervention needed to run RPM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New users will need in-depth training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Unique combination of specialized capabilities needed to use existing version of RPM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Situation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Council not likely to find another staff person with the same breadth and depth of skills</a:t>
            </a:r>
          </a:p>
          <a:p>
            <a:endParaRPr lang="en-US" sz="2400" dirty="0" smtClean="0"/>
          </a:p>
          <a:p>
            <a:r>
              <a:rPr lang="en-US" sz="2400" dirty="0" smtClean="0"/>
              <a:t>In any event, depending on one person to bear such a broad scope of responsibilities is burdensome and risky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Purpose and Goals for Redevelopment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Carry forward the overall RPM strategic risk analysis methodology</a:t>
            </a:r>
          </a:p>
          <a:p>
            <a:endParaRPr lang="en-US" sz="2400" dirty="0" smtClean="0"/>
          </a:p>
          <a:p>
            <a:r>
              <a:rPr lang="en-US" sz="2400" dirty="0" smtClean="0"/>
              <a:t>Update the model to current software technology</a:t>
            </a:r>
          </a:p>
          <a:p>
            <a:endParaRPr lang="en-US" sz="2400" dirty="0" smtClean="0"/>
          </a:p>
          <a:p>
            <a:r>
              <a:rPr lang="en-US" sz="2400" dirty="0" smtClean="0"/>
              <a:t>Improve robustness of RPM for use by Council staff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Purpose and Goals for Redevelopment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Facilitate improvements to the process for using the model, including clarity of communication, actionable intelligence</a:t>
            </a:r>
          </a:p>
          <a:p>
            <a:endParaRPr lang="en-US" sz="2400" dirty="0" smtClean="0"/>
          </a:p>
          <a:p>
            <a:r>
              <a:rPr lang="en-US" sz="2400" dirty="0" smtClean="0"/>
              <a:t>Complete a working version of the model by the end of 2014, so that it can be used to support development of the Seventh Power plan</a:t>
            </a:r>
          </a:p>
          <a:p>
            <a:endParaRPr lang="en-US" sz="2400" dirty="0" smtClean="0"/>
          </a:p>
          <a:p>
            <a:r>
              <a:rPr lang="en-US" sz="2400" dirty="0" smtClean="0"/>
              <a:t>Develop data linkages, user interface,  other elements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Redevelopment Approach</a:t>
            </a:r>
            <a:endParaRPr lang="en-US" sz="3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2443750"/>
          <a:ext cx="6095999" cy="1970500"/>
        </p:xfrm>
        <a:graphic>
          <a:graphicData uri="http://schemas.openxmlformats.org/drawingml/2006/table">
            <a:tbl>
              <a:tblPr/>
              <a:tblGrid>
                <a:gridCol w="354247"/>
                <a:gridCol w="1387467"/>
                <a:gridCol w="612552"/>
                <a:gridCol w="1387467"/>
                <a:gridCol w="612552"/>
                <a:gridCol w="1387467"/>
                <a:gridCol w="354247"/>
              </a:tblGrid>
              <a:tr h="94097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097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097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632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218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b="0" i="0" u="none" strike="noStrike" dirty="0">
                          <a:solidFill>
                            <a:srgbClr val="1F497D"/>
                          </a:solidFill>
                          <a:latin typeface="Arial"/>
                        </a:rPr>
                        <a:t>Inputs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b="0" i="0" u="none" strike="noStrike">
                          <a:solidFill>
                            <a:srgbClr val="1F497D"/>
                          </a:solidFill>
                          <a:latin typeface="Arial"/>
                        </a:rPr>
                        <a:t>Model Algorithms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b="0" i="0" u="none" strike="noStrike">
                          <a:solidFill>
                            <a:srgbClr val="1F497D"/>
                          </a:solidFill>
                          <a:latin typeface="Arial"/>
                        </a:rPr>
                        <a:t>Outputs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097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097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097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097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276600" y="3429000"/>
            <a:ext cx="609600" cy="0"/>
          </a:xfrm>
          <a:prstGeom prst="straightConnector1">
            <a:avLst/>
          </a:prstGeom>
          <a:ln w="1016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257800" y="3429000"/>
            <a:ext cx="609600" cy="0"/>
          </a:xfrm>
          <a:prstGeom prst="straightConnector1">
            <a:avLst/>
          </a:prstGeom>
          <a:ln w="1016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81200" y="48768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itchFamily="18" charset="0"/>
              </a:rPr>
              <a:t>Initial redevelopment work will focus on core model algorithms</a:t>
            </a:r>
            <a:endParaRPr lang="en-US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Redevelopment Approach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Redevelop RPM using current software technology</a:t>
            </a:r>
          </a:p>
          <a:p>
            <a:r>
              <a:rPr lang="en-US" sz="2400" dirty="0" smtClean="0"/>
              <a:t>Focus first on core model algorithms</a:t>
            </a:r>
          </a:p>
          <a:p>
            <a:r>
              <a:rPr lang="en-US" sz="2400" dirty="0" smtClean="0"/>
              <a:t>To extent necessary, implement existing methodology in order of priority</a:t>
            </a:r>
          </a:p>
          <a:p>
            <a:r>
              <a:rPr lang="en-US" sz="2400" dirty="0" smtClean="0"/>
              <a:t>To extent possible, implement new methodologies (e.g., review panel recommendations)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Redevelopment Approach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Outsource software redevelopment to resource planning  modeling vendor</a:t>
            </a:r>
          </a:p>
          <a:p>
            <a:r>
              <a:rPr lang="en-US" sz="2400" dirty="0" smtClean="0"/>
              <a:t>Explore feasibility of trading (some of) the development cost in exchange for granting rights to vendor to market the new model to third parties</a:t>
            </a:r>
          </a:p>
          <a:p>
            <a:r>
              <a:rPr lang="en-US" sz="2400" dirty="0" smtClean="0"/>
              <a:t>Assign additional Council staff to RPM activities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Draft Schedule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Compile documentation of RPM methodology, logical implementation – September 2013</a:t>
            </a:r>
          </a:p>
          <a:p>
            <a:r>
              <a:rPr lang="en-US" sz="2400" dirty="0" smtClean="0"/>
              <a:t>Independent documentation of  model operation and software usability – October 2013</a:t>
            </a:r>
          </a:p>
          <a:p>
            <a:r>
              <a:rPr lang="en-US" sz="2400" dirty="0" smtClean="0"/>
              <a:t>Issue RFP for software development of core model functionality – November 2013</a:t>
            </a:r>
          </a:p>
          <a:p>
            <a:r>
              <a:rPr lang="en-US" sz="2400" dirty="0" smtClean="0"/>
              <a:t>Select developer for new version of core model – January 2014</a:t>
            </a:r>
          </a:p>
          <a:p>
            <a:r>
              <a:rPr lang="en-US" sz="2400" dirty="0" smtClean="0"/>
              <a:t>Complete development of new version of core model – January 2015</a:t>
            </a:r>
          </a:p>
          <a:p>
            <a:r>
              <a:rPr lang="en-US" sz="2400" dirty="0" smtClean="0"/>
              <a:t>Analyses using the new version of core model for draft Seventh Power Plan – mid 2015 </a:t>
            </a:r>
          </a:p>
          <a:p>
            <a:r>
              <a:rPr lang="en-US" sz="2400" dirty="0" smtClean="0"/>
              <a:t>Council adoption of Seventh Power Plan – late 2015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entury Gothic" pitchFamily="34" charset="0"/>
              </a:rPr>
              <a:t>Backup Slides</a:t>
            </a:r>
            <a:endParaRPr lang="en-US" sz="3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Least Cost and Least Risk Resource Portfolios Rely Heavily on Energy Efficiency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slide </a:t>
            </a:r>
            <a:fld id="{CBB5013F-FBAB-424B-861D-0252408E3661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04800" y="1600200"/>
          <a:ext cx="8382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Topics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Summary</a:t>
            </a:r>
          </a:p>
          <a:p>
            <a:r>
              <a:rPr lang="en-US" sz="2800" dirty="0" smtClean="0"/>
              <a:t>Situation Analysis</a:t>
            </a:r>
          </a:p>
          <a:p>
            <a:r>
              <a:rPr lang="en-US" sz="2800" dirty="0" smtClean="0"/>
              <a:t>Purpose and Goals for Redevelopment</a:t>
            </a:r>
          </a:p>
          <a:p>
            <a:r>
              <a:rPr lang="en-US" sz="2800" dirty="0" smtClean="0"/>
              <a:t>Redevelopment Approach</a:t>
            </a:r>
          </a:p>
          <a:p>
            <a:r>
              <a:rPr lang="en-US" sz="2800" dirty="0" smtClean="0"/>
              <a:t>Draft Schedule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</a:rPr>
              <a:t>Least Cost and Least Risk Portfolios Have Similar Pace of Energy Efficiency Development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slide </a:t>
            </a:r>
            <a:fld id="{CBB5013F-FBAB-424B-861D-0252408E3661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57200" y="1524000"/>
          <a:ext cx="8461945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944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Discretionary Conservation Does Not Vary Across Futures Until Late in the Plan Period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1"/>
            <a:ext cx="8077199" cy="518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Lost-Opportunity Conservation Does Not Vary Much Across Futures in Early Years of the Plan</a:t>
            </a:r>
            <a:endParaRPr lang="en-US" sz="2800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609600" y="15240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Council staff is preparing to redevelop the Regional Portfolio Model using modern software technology</a:t>
            </a:r>
          </a:p>
          <a:p>
            <a:r>
              <a:rPr lang="en-US" sz="2400" dirty="0" smtClean="0"/>
              <a:t>The overall RPM strategic risk analysis methodology will continue to be used</a:t>
            </a:r>
          </a:p>
          <a:p>
            <a:r>
              <a:rPr lang="en-US" sz="2400" dirty="0" smtClean="0"/>
              <a:t>A working prototype is needed in time to use for the Seventh Northwest Power Plan</a:t>
            </a:r>
          </a:p>
          <a:p>
            <a:r>
              <a:rPr lang="en-US" sz="2400" dirty="0" smtClean="0"/>
              <a:t>Software development to be outsourced to a resource planning model vendor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Initial development to focus on the core RPM analytic engine</a:t>
            </a:r>
          </a:p>
          <a:p>
            <a:r>
              <a:rPr lang="en-US" sz="2400" dirty="0" smtClean="0"/>
              <a:t>Further development will then complete the model input and output linkages, user interface</a:t>
            </a:r>
          </a:p>
          <a:p>
            <a:r>
              <a:rPr lang="en-US" sz="2400" dirty="0" smtClean="0"/>
              <a:t>Upon completion, RPM to be made available for use by  other parties; perhaps via the software vendor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Situation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RPM is the primary model the Council has used to support development of its last two regional power plans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Fifth Northwest Power Plan (December 2004)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Sixth Northwest Power Plan (February 2010)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Situation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RPM methodology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Strategic risk analysis (“scenarios on steroids”)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Differs from typical integrated resource planning models (RPM recognizes lack of foresight)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RPM is unique, sophisticated </a:t>
            </a:r>
            <a:r>
              <a:rPr lang="en-US" sz="2400" u="sng" dirty="0" smtClean="0"/>
              <a:t>and</a:t>
            </a:r>
            <a:r>
              <a:rPr lang="en-US" sz="2400" dirty="0" smtClean="0"/>
              <a:t> highly complex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Situation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Michael Schilmoeller developed the RPM methodology, and designed and programmed the model’s various software components</a:t>
            </a:r>
          </a:p>
          <a:p>
            <a:r>
              <a:rPr lang="en-US" sz="2400" dirty="0" smtClean="0"/>
              <a:t>Michael also the primary modeling analyst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gathered and reconciled input data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set up studies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ran the model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interpreted outputs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drew conclusions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presented results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Situation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Existing RPM software platform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Excel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C++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Crystal Ball</a:t>
            </a:r>
          </a:p>
          <a:p>
            <a:r>
              <a:rPr lang="en-US" sz="2400" dirty="0" smtClean="0"/>
              <a:t>While updates have been made to the analytic methodology, the RPM software platform/technology  has not significantly changed since about 2003</a:t>
            </a:r>
          </a:p>
          <a:p>
            <a:r>
              <a:rPr lang="en-US" sz="2400" dirty="0" smtClean="0"/>
              <a:t>Has not been feasible for Council staff to bring RPM software up to commercial capability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Situation Analysis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RPM Review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Three independent experts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Completed December 2012, presented February 2013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Topics and Conclusions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u="sng" dirty="0" smtClean="0"/>
              <a:t>RPM methodology</a:t>
            </a:r>
            <a:r>
              <a:rPr lang="en-US" sz="2000" dirty="0" smtClean="0"/>
              <a:t>:  solid approach to resource planning under uncertainty</a:t>
            </a:r>
          </a:p>
          <a:p>
            <a:pPr lvl="1">
              <a:buFont typeface="Arial" pitchFamily="34" charset="0"/>
              <a:buChar char="•"/>
            </a:pPr>
            <a:r>
              <a:rPr lang="en-US" sz="2000" u="sng" dirty="0" smtClean="0"/>
              <a:t>RPM maintenance and enhancement</a:t>
            </a:r>
            <a:r>
              <a:rPr lang="en-US" sz="2000" dirty="0" smtClean="0"/>
              <a:t>:  requires additional staff; suggest greater involvement of subject matter experts; identified enhancements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u="sng" dirty="0" smtClean="0"/>
              <a:t>Use of RPM by Council staff</a:t>
            </a:r>
            <a:r>
              <a:rPr lang="en-US" sz="2000" dirty="0" smtClean="0"/>
              <a:t>:  areas for improvement identified (e.g., communication, actionable intelligence)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u="sng" dirty="0" smtClean="0"/>
              <a:t>Use of RPM by others</a:t>
            </a:r>
            <a:r>
              <a:rPr lang="en-US" sz="2000" dirty="0" smtClean="0"/>
              <a:t>:  not feasible in current state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unc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786</TotalTime>
  <Words>786</Words>
  <Application>Microsoft Office PowerPoint</Application>
  <PresentationFormat>On-screen Show (4:3)</PresentationFormat>
  <Paragraphs>114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Council</vt:lpstr>
      <vt:lpstr>Slide 1</vt:lpstr>
      <vt:lpstr>Topics</vt:lpstr>
      <vt:lpstr>Summary</vt:lpstr>
      <vt:lpstr>Summary</vt:lpstr>
      <vt:lpstr>Situation Analysis</vt:lpstr>
      <vt:lpstr>Situation Analysis</vt:lpstr>
      <vt:lpstr>Situation Analysis</vt:lpstr>
      <vt:lpstr>Situation Analysis</vt:lpstr>
      <vt:lpstr>Situation Analysis</vt:lpstr>
      <vt:lpstr>Situation Analysis</vt:lpstr>
      <vt:lpstr>Situation Analysis</vt:lpstr>
      <vt:lpstr>Purpose and Goals for Redevelopment</vt:lpstr>
      <vt:lpstr>Purpose and Goals for Redevelopment</vt:lpstr>
      <vt:lpstr>Redevelopment Approach</vt:lpstr>
      <vt:lpstr>Redevelopment Approach</vt:lpstr>
      <vt:lpstr>Redevelopment Approach</vt:lpstr>
      <vt:lpstr>Draft Schedule</vt:lpstr>
      <vt:lpstr>Slide 18</vt:lpstr>
      <vt:lpstr>Least Cost and Least Risk Resource Portfolios Rely Heavily on Energy Efficiency</vt:lpstr>
      <vt:lpstr>Least Cost and Least Risk Portfolios Have Similar Pace of Energy Efficiency Development</vt:lpstr>
      <vt:lpstr>Discretionary Conservation Does Not Vary Across Futures Until Late in the Plan Period</vt:lpstr>
      <vt:lpstr>Lost-Opportunity Conservation Does Not Vary Much Across Futures in Early Years of the Plan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 Black</dc:creator>
  <cp:lastModifiedBy>Charlie Black</cp:lastModifiedBy>
  <cp:revision>98</cp:revision>
  <dcterms:created xsi:type="dcterms:W3CDTF">2013-07-01T16:30:31Z</dcterms:created>
  <dcterms:modified xsi:type="dcterms:W3CDTF">2013-08-23T21:28:14Z</dcterms:modified>
</cp:coreProperties>
</file>