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74" r:id="rId4"/>
    <p:sldId id="263" r:id="rId5"/>
    <p:sldId id="257" r:id="rId6"/>
    <p:sldId id="269" r:id="rId7"/>
    <p:sldId id="270" r:id="rId8"/>
    <p:sldId id="272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393" autoAdjust="0"/>
  </p:normalViewPr>
  <p:slideViewPr>
    <p:cSldViewPr>
      <p:cViewPr varScale="1">
        <p:scale>
          <a:sx n="83" d="100"/>
          <a:sy n="83" d="100"/>
        </p:scale>
        <p:origin x="-2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chilmoeller\Dropbox\Current_Projects\Conferences\Future%20Energy%20Conference%20130417\Data%20conversion%20workbook%20031.xlsm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scatterChart>
        <c:scatterStyle val="lineMarker"/>
        <c:ser>
          <c:idx val="0"/>
          <c:order val="0"/>
          <c:tx>
            <c:v>supply_curve</c:v>
          </c:tx>
          <c:marker>
            <c:symbol val="none"/>
          </c:marker>
          <c:xVal>
            <c:numRef>
              <c:f>'Graph for supply curve'!$G$7:$G$14</c:f>
              <c:numCache>
                <c:formatCode>General</c:formatCode>
                <c:ptCount val="8"/>
                <c:pt idx="0">
                  <c:v>0</c:v>
                </c:pt>
                <c:pt idx="1">
                  <c:v>11</c:v>
                </c:pt>
                <c:pt idx="2">
                  <c:v>17</c:v>
                </c:pt>
                <c:pt idx="3">
                  <c:v>21</c:v>
                </c:pt>
                <c:pt idx="4">
                  <c:v>23</c:v>
                </c:pt>
                <c:pt idx="5">
                  <c:v>24</c:v>
                </c:pt>
                <c:pt idx="6">
                  <c:v>24.5</c:v>
                </c:pt>
                <c:pt idx="7">
                  <c:v>24.75</c:v>
                </c:pt>
              </c:numCache>
            </c:numRef>
          </c:xVal>
          <c:yVal>
            <c:numRef>
              <c:f>'Graph for supply curve'!$E$7:$E$14</c:f>
              <c:numCache>
                <c:formatCode>General</c:formatCode>
                <c:ptCount val="8"/>
                <c:pt idx="0">
                  <c:v>-2.5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</c:numCache>
            </c:numRef>
          </c:yVal>
        </c:ser>
        <c:axId val="44042880"/>
        <c:axId val="44698624"/>
      </c:scatterChart>
      <c:valAx>
        <c:axId val="440428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200"/>
                  <a:t>MWa</a:t>
                </a:r>
              </a:p>
            </c:rich>
          </c:tx>
          <c:layout/>
        </c:title>
        <c:numFmt formatCode="General" sourceLinked="1"/>
        <c:tickLblPos val="nextTo"/>
        <c:crossAx val="44698624"/>
        <c:crosses val="autoZero"/>
        <c:crossBetween val="midCat"/>
      </c:valAx>
      <c:valAx>
        <c:axId val="44698624"/>
        <c:scaling>
          <c:orientation val="minMax"/>
          <c:max val="6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/>
                  <a:t>wholesale market price ($/MWh)</a:t>
                </a:r>
              </a:p>
            </c:rich>
          </c:tx>
          <c:layout/>
        </c:title>
        <c:numFmt formatCode="General" sourceLinked="1"/>
        <c:tickLblPos val="nextTo"/>
        <c:crossAx val="44042880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7451915690416794"/>
          <c:y val="3.609341825902368E-2"/>
          <c:w val="0.7964548924524677"/>
          <c:h val="0.87261146496815711"/>
        </c:manualLayout>
      </c:layout>
      <c:bar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Regional Total (aMW)</c:v>
                </c:pt>
              </c:strCache>
            </c:strRef>
          </c:tx>
          <c:spPr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0800000" scaled="1"/>
              <a:tileRect/>
            </a:gradFill>
          </c:spPr>
          <c:cat>
            <c:strRef>
              <c:f>Sheet1!$B$1:$AI$1</c:f>
              <c:strCache>
                <c:ptCount val="34"/>
                <c:pt idx="0">
                  <c:v>1978</c:v>
                </c:pt>
                <c:pt idx="1">
                  <c:v>1979</c:v>
                </c:pt>
                <c:pt idx="2">
                  <c:v>1980</c:v>
                </c:pt>
                <c:pt idx="3">
                  <c:v>1981</c:v>
                </c:pt>
                <c:pt idx="4">
                  <c:v>1982</c:v>
                </c:pt>
                <c:pt idx="5">
                  <c:v>1983</c:v>
                </c:pt>
                <c:pt idx="6">
                  <c:v>1984</c:v>
                </c:pt>
                <c:pt idx="7">
                  <c:v>1985</c:v>
                </c:pt>
                <c:pt idx="8">
                  <c:v>1986</c:v>
                </c:pt>
                <c:pt idx="9">
                  <c:v>1987</c:v>
                </c:pt>
                <c:pt idx="10">
                  <c:v>1988</c:v>
                </c:pt>
                <c:pt idx="11">
                  <c:v>1989</c:v>
                </c:pt>
                <c:pt idx="12">
                  <c:v>1990</c:v>
                </c:pt>
                <c:pt idx="13">
                  <c:v>1991</c:v>
                </c:pt>
                <c:pt idx="14">
                  <c:v>1992</c:v>
                </c:pt>
                <c:pt idx="15">
                  <c:v>1993</c:v>
                </c:pt>
                <c:pt idx="16">
                  <c:v>1994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1999</c:v>
                </c:pt>
                <c:pt idx="22">
                  <c:v>2000</c:v>
                </c:pt>
                <c:pt idx="23">
                  <c:v>2001</c:v>
                </c:pt>
                <c:pt idx="24">
                  <c:v>2002</c:v>
                </c:pt>
                <c:pt idx="25">
                  <c:v>2003</c:v>
                </c:pt>
                <c:pt idx="26">
                  <c:v>2004</c:v>
                </c:pt>
                <c:pt idx="27">
                  <c:v>2005</c:v>
                </c:pt>
                <c:pt idx="28">
                  <c:v>2006</c:v>
                </c:pt>
                <c:pt idx="29">
                  <c:v>2007</c:v>
                </c:pt>
                <c:pt idx="30">
                  <c:v>2008</c:v>
                </c:pt>
                <c:pt idx="31">
                  <c:v>2009</c:v>
                </c:pt>
                <c:pt idx="32">
                  <c:v>2010</c:v>
                </c:pt>
                <c:pt idx="33">
                  <c:v>2011</c:v>
                </c:pt>
              </c:strCache>
            </c:strRef>
          </c:cat>
          <c:val>
            <c:numRef>
              <c:f>Sheet1!$B$2:$AI$2</c:f>
              <c:numCache>
                <c:formatCode>_(* #,##0.0_);_(* \(#,##0.0\);_(* "-"??_);_(@_)</c:formatCode>
                <c:ptCount val="34"/>
                <c:pt idx="0">
                  <c:v>0.75982981735159938</c:v>
                </c:pt>
                <c:pt idx="1">
                  <c:v>10.621908945205472</c:v>
                </c:pt>
                <c:pt idx="2">
                  <c:v>30.866405537671216</c:v>
                </c:pt>
                <c:pt idx="3">
                  <c:v>37.041265530251145</c:v>
                </c:pt>
                <c:pt idx="4">
                  <c:v>64.371830475570732</c:v>
                </c:pt>
                <c:pt idx="5">
                  <c:v>93.04698024651826</c:v>
                </c:pt>
                <c:pt idx="6">
                  <c:v>35.006075626712324</c:v>
                </c:pt>
                <c:pt idx="7">
                  <c:v>29.651632079452064</c:v>
                </c:pt>
                <c:pt idx="8">
                  <c:v>32.975324762785398</c:v>
                </c:pt>
                <c:pt idx="9">
                  <c:v>18.093525487100443</c:v>
                </c:pt>
                <c:pt idx="10">
                  <c:v>30.271620168721473</c:v>
                </c:pt>
                <c:pt idx="11">
                  <c:v>39.146172614611892</c:v>
                </c:pt>
                <c:pt idx="12">
                  <c:v>38.121279639155283</c:v>
                </c:pt>
                <c:pt idx="13">
                  <c:v>33.176408740182616</c:v>
                </c:pt>
                <c:pt idx="14">
                  <c:v>72.353781643264767</c:v>
                </c:pt>
                <c:pt idx="15">
                  <c:v>119.12067722545657</c:v>
                </c:pt>
                <c:pt idx="16">
                  <c:v>106.54565180057078</c:v>
                </c:pt>
                <c:pt idx="17">
                  <c:v>132.34289807238301</c:v>
                </c:pt>
                <c:pt idx="18">
                  <c:v>93.118144851864841</c:v>
                </c:pt>
                <c:pt idx="19">
                  <c:v>61.594701998640055</c:v>
                </c:pt>
                <c:pt idx="20">
                  <c:v>62.397082138254675</c:v>
                </c:pt>
                <c:pt idx="21">
                  <c:v>58.062615634454289</c:v>
                </c:pt>
                <c:pt idx="22">
                  <c:v>65.409287127543109</c:v>
                </c:pt>
                <c:pt idx="23">
                  <c:v>146.09323914462561</c:v>
                </c:pt>
                <c:pt idx="24">
                  <c:v>146.05106063309043</c:v>
                </c:pt>
                <c:pt idx="25">
                  <c:v>133.0045708496242</c:v>
                </c:pt>
                <c:pt idx="26">
                  <c:v>123.6824767012267</c:v>
                </c:pt>
                <c:pt idx="27">
                  <c:v>135.16070559156657</c:v>
                </c:pt>
                <c:pt idx="28">
                  <c:v>146.91703565064347</c:v>
                </c:pt>
                <c:pt idx="29">
                  <c:v>202.86730247526785</c:v>
                </c:pt>
                <c:pt idx="30">
                  <c:v>234.23691615206894</c:v>
                </c:pt>
                <c:pt idx="31">
                  <c:v>231.45835151619369</c:v>
                </c:pt>
                <c:pt idx="32">
                  <c:v>254.8223859420832</c:v>
                </c:pt>
                <c:pt idx="33">
                  <c:v>277.1996205983047</c:v>
                </c:pt>
              </c:numCache>
            </c:numRef>
          </c:val>
        </c:ser>
        <c:overlap val="100"/>
        <c:axId val="86004864"/>
        <c:axId val="86006400"/>
      </c:barChart>
      <c:catAx>
        <c:axId val="86004864"/>
        <c:scaling>
          <c:orientation val="minMax"/>
        </c:scaling>
        <c:axPos val="b"/>
        <c:numFmt formatCode="#,##0" sourceLinked="1"/>
        <c:tickLblPos val="nextTo"/>
        <c:spPr>
          <a:ln w="323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25" b="0" i="0" u="none" strike="noStrike" baseline="0">
                <a:solidFill>
                  <a:schemeClr val="tx1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86006400"/>
        <c:crosses val="autoZero"/>
        <c:auto val="1"/>
        <c:lblAlgn val="ctr"/>
        <c:lblOffset val="100"/>
        <c:tickLblSkip val="4"/>
        <c:tickMarkSkip val="1"/>
      </c:catAx>
      <c:valAx>
        <c:axId val="86006400"/>
        <c:scaling>
          <c:orientation val="minMax"/>
          <c:max val="350"/>
        </c:scaling>
        <c:axPos val="l"/>
        <c:majorGridlines>
          <c:spPr>
            <a:ln w="3231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25" b="0" i="0" u="none" strike="noStrike" baseline="0">
                    <a:solidFill>
                      <a:schemeClr val="tx1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 dirty="0" smtClean="0"/>
                  <a:t>Annual</a:t>
                </a:r>
                <a:r>
                  <a:rPr lang="en-US" baseline="0" dirty="0" smtClean="0"/>
                  <a:t> Efficiency</a:t>
                </a:r>
                <a:r>
                  <a:rPr lang="en-US" dirty="0" smtClean="0"/>
                  <a:t> Acquisition</a:t>
                </a:r>
                <a:r>
                  <a:rPr lang="en-US" baseline="0" dirty="0" smtClean="0"/>
                  <a:t> </a:t>
                </a:r>
              </a:p>
              <a:p>
                <a:pPr>
                  <a:defRPr sz="1425" b="0" i="0" u="none" strike="noStrike" baseline="0">
                    <a:solidFill>
                      <a:schemeClr val="tx1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 baseline="0" dirty="0" smtClean="0"/>
                  <a:t>(MWa</a:t>
                </a:r>
                <a:r>
                  <a:rPr lang="en-US" dirty="0" smtClean="0"/>
                  <a:t>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4302741358760473E-2"/>
              <c:y val="0.12526539278131762"/>
            </c:manualLayout>
          </c:layout>
          <c:spPr>
            <a:noFill/>
            <a:ln w="25848">
              <a:noFill/>
            </a:ln>
          </c:spPr>
        </c:title>
        <c:numFmt formatCode="#,##0" sourceLinked="0"/>
        <c:tickLblPos val="nextTo"/>
        <c:spPr>
          <a:ln w="323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25" b="0" i="0" u="none" strike="noStrike" baseline="0">
                <a:solidFill>
                  <a:schemeClr val="tx1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86004864"/>
        <c:crosses val="autoZero"/>
        <c:crossBetween val="between"/>
      </c:valAx>
      <c:spPr>
        <a:noFill/>
        <a:ln w="1292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425" b="0" i="0" u="none" strike="noStrike" baseline="0">
          <a:solidFill>
            <a:schemeClr val="tx1"/>
          </a:solidFill>
          <a:latin typeface="Verdana"/>
          <a:ea typeface="Verdana"/>
          <a:cs typeface="Verdana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7451915690416794"/>
          <c:y val="3.60934182590237E-2"/>
          <c:w val="0.7964548924524677"/>
          <c:h val="0.87261146496815756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Regional Total (aMW)</c:v>
                </c:pt>
              </c:strCache>
            </c:strRef>
          </c:tx>
          <c:spPr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0800000" scaled="1"/>
              <a:tileRect/>
            </a:gradFill>
          </c:spPr>
          <c:cat>
            <c:strRef>
              <c:f>Sheet1!$B$1:$AI$1</c:f>
              <c:strCache>
                <c:ptCount val="34"/>
                <c:pt idx="0">
                  <c:v>1978</c:v>
                </c:pt>
                <c:pt idx="1">
                  <c:v>1979</c:v>
                </c:pt>
                <c:pt idx="2">
                  <c:v>1980</c:v>
                </c:pt>
                <c:pt idx="3">
                  <c:v>1981</c:v>
                </c:pt>
                <c:pt idx="4">
                  <c:v>1982</c:v>
                </c:pt>
                <c:pt idx="5">
                  <c:v>1983</c:v>
                </c:pt>
                <c:pt idx="6">
                  <c:v>1984</c:v>
                </c:pt>
                <c:pt idx="7">
                  <c:v>1985</c:v>
                </c:pt>
                <c:pt idx="8">
                  <c:v>1986</c:v>
                </c:pt>
                <c:pt idx="9">
                  <c:v>1987</c:v>
                </c:pt>
                <c:pt idx="10">
                  <c:v>1988</c:v>
                </c:pt>
                <c:pt idx="11">
                  <c:v>1989</c:v>
                </c:pt>
                <c:pt idx="12">
                  <c:v>1990</c:v>
                </c:pt>
                <c:pt idx="13">
                  <c:v>1991</c:v>
                </c:pt>
                <c:pt idx="14">
                  <c:v>1992</c:v>
                </c:pt>
                <c:pt idx="15">
                  <c:v>1993</c:v>
                </c:pt>
                <c:pt idx="16">
                  <c:v>1994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1999</c:v>
                </c:pt>
                <c:pt idx="22">
                  <c:v>2000</c:v>
                </c:pt>
                <c:pt idx="23">
                  <c:v>2001</c:v>
                </c:pt>
                <c:pt idx="24">
                  <c:v>2002</c:v>
                </c:pt>
                <c:pt idx="25">
                  <c:v>2003</c:v>
                </c:pt>
                <c:pt idx="26">
                  <c:v>2004</c:v>
                </c:pt>
                <c:pt idx="27">
                  <c:v>2005</c:v>
                </c:pt>
                <c:pt idx="28">
                  <c:v>2006</c:v>
                </c:pt>
                <c:pt idx="29">
                  <c:v>2007</c:v>
                </c:pt>
                <c:pt idx="30">
                  <c:v>2008</c:v>
                </c:pt>
                <c:pt idx="31">
                  <c:v>2009</c:v>
                </c:pt>
                <c:pt idx="32">
                  <c:v>2010</c:v>
                </c:pt>
                <c:pt idx="33">
                  <c:v>2011</c:v>
                </c:pt>
              </c:strCache>
            </c:strRef>
          </c:cat>
          <c:val>
            <c:numRef>
              <c:f>Sheet1!$B$2:$AI$2</c:f>
              <c:numCache>
                <c:formatCode>_(* #,##0.0_);_(* \(#,##0.0\);_(* "-"??_);_(@_)</c:formatCode>
                <c:ptCount val="34"/>
                <c:pt idx="0">
                  <c:v>0.75982981735159827</c:v>
                </c:pt>
                <c:pt idx="1">
                  <c:v>10.62190894520548</c:v>
                </c:pt>
                <c:pt idx="2">
                  <c:v>30.866405537671227</c:v>
                </c:pt>
                <c:pt idx="3">
                  <c:v>37.041265530251145</c:v>
                </c:pt>
                <c:pt idx="4">
                  <c:v>64.371830475570775</c:v>
                </c:pt>
                <c:pt idx="5">
                  <c:v>93.04698024651826</c:v>
                </c:pt>
                <c:pt idx="6">
                  <c:v>35.006075626712331</c:v>
                </c:pt>
                <c:pt idx="7">
                  <c:v>29.651632079452064</c:v>
                </c:pt>
                <c:pt idx="8">
                  <c:v>32.975324762785398</c:v>
                </c:pt>
                <c:pt idx="9">
                  <c:v>18.093525487100443</c:v>
                </c:pt>
                <c:pt idx="10">
                  <c:v>30.271620168721473</c:v>
                </c:pt>
                <c:pt idx="11">
                  <c:v>39.146172614611871</c:v>
                </c:pt>
                <c:pt idx="12">
                  <c:v>38.121279639155276</c:v>
                </c:pt>
                <c:pt idx="13">
                  <c:v>33.176408740182616</c:v>
                </c:pt>
                <c:pt idx="14">
                  <c:v>72.353781643264838</c:v>
                </c:pt>
                <c:pt idx="15">
                  <c:v>119.12067722545666</c:v>
                </c:pt>
                <c:pt idx="16">
                  <c:v>106.54565180057079</c:v>
                </c:pt>
                <c:pt idx="17">
                  <c:v>132.34289807238292</c:v>
                </c:pt>
                <c:pt idx="18">
                  <c:v>93.118144851864884</c:v>
                </c:pt>
                <c:pt idx="19">
                  <c:v>61.594701998640055</c:v>
                </c:pt>
                <c:pt idx="20">
                  <c:v>62.397082138254675</c:v>
                </c:pt>
                <c:pt idx="21">
                  <c:v>58.062615634454261</c:v>
                </c:pt>
                <c:pt idx="22">
                  <c:v>65.409287127543109</c:v>
                </c:pt>
                <c:pt idx="23">
                  <c:v>146.09323914462561</c:v>
                </c:pt>
                <c:pt idx="24">
                  <c:v>146.05106063309043</c:v>
                </c:pt>
                <c:pt idx="25">
                  <c:v>133.0045708496242</c:v>
                </c:pt>
                <c:pt idx="26">
                  <c:v>123.68247670122679</c:v>
                </c:pt>
                <c:pt idx="27">
                  <c:v>135.16070559156674</c:v>
                </c:pt>
                <c:pt idx="28">
                  <c:v>146.91703565064347</c:v>
                </c:pt>
                <c:pt idx="29">
                  <c:v>202.86730247526776</c:v>
                </c:pt>
                <c:pt idx="30">
                  <c:v>234.23691615206894</c:v>
                </c:pt>
                <c:pt idx="31">
                  <c:v>231.4583515161936</c:v>
                </c:pt>
                <c:pt idx="32">
                  <c:v>254.82238594208303</c:v>
                </c:pt>
                <c:pt idx="33">
                  <c:v>277.19962059830453</c:v>
                </c:pt>
              </c:numCache>
            </c:numRef>
          </c:val>
        </c:ser>
        <c:ser>
          <c:idx val="1"/>
          <c:order val="1"/>
          <c:tx>
            <c:v>Without CE premium</c:v>
          </c:tx>
          <c:spPr>
            <a:solidFill>
              <a:schemeClr val="accent1"/>
            </a:solidFill>
          </c:spPr>
          <c:val>
            <c:numRef>
              <c:f>Sheet1!$B$5:$AI$5</c:f>
              <c:numCache>
                <c:formatCode>_(* #,##0.0_);_(* \(#,##0.0\);_(* "-"??_);_(@_)</c:formatCode>
                <c:ptCount val="34"/>
                <c:pt idx="15">
                  <c:v>173.4</c:v>
                </c:pt>
                <c:pt idx="16">
                  <c:v>102.65874290466309</c:v>
                </c:pt>
                <c:pt idx="17">
                  <c:v>33.259143829345703</c:v>
                </c:pt>
                <c:pt idx="18">
                  <c:v>43.601310729980469</c:v>
                </c:pt>
                <c:pt idx="19">
                  <c:v>50.953468322753906</c:v>
                </c:pt>
                <c:pt idx="20">
                  <c:v>54.536453247070312</c:v>
                </c:pt>
                <c:pt idx="21">
                  <c:v>62.588088989257813</c:v>
                </c:pt>
                <c:pt idx="22">
                  <c:v>187.94338989257812</c:v>
                </c:pt>
                <c:pt idx="23">
                  <c:v>270.75228881835937</c:v>
                </c:pt>
                <c:pt idx="24">
                  <c:v>318.89727783203125</c:v>
                </c:pt>
                <c:pt idx="25">
                  <c:v>332.62255859375</c:v>
                </c:pt>
                <c:pt idx="26">
                  <c:v>297.7017822265625</c:v>
                </c:pt>
                <c:pt idx="27">
                  <c:v>343.9007568359375</c:v>
                </c:pt>
                <c:pt idx="28">
                  <c:v>331.9420166015625</c:v>
                </c:pt>
                <c:pt idx="29">
                  <c:v>329.8211669921875</c:v>
                </c:pt>
                <c:pt idx="30">
                  <c:v>327.392333984375</c:v>
                </c:pt>
                <c:pt idx="31">
                  <c:v>331.577392578125</c:v>
                </c:pt>
                <c:pt idx="32">
                  <c:v>331.598876953125</c:v>
                </c:pt>
                <c:pt idx="33">
                  <c:v>329.20263671875</c:v>
                </c:pt>
              </c:numCache>
            </c:numRef>
          </c:val>
        </c:ser>
        <c:axId val="94348800"/>
        <c:axId val="94372224"/>
      </c:barChart>
      <c:catAx>
        <c:axId val="94348800"/>
        <c:scaling>
          <c:orientation val="minMax"/>
        </c:scaling>
        <c:axPos val="b"/>
        <c:numFmt formatCode="#,##0" sourceLinked="1"/>
        <c:tickLblPos val="nextTo"/>
        <c:spPr>
          <a:ln w="323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25" b="0" i="0" u="none" strike="noStrike" baseline="0">
                <a:solidFill>
                  <a:schemeClr val="tx1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94372224"/>
        <c:crosses val="autoZero"/>
        <c:auto val="1"/>
        <c:lblAlgn val="ctr"/>
        <c:lblOffset val="100"/>
        <c:tickLblSkip val="4"/>
        <c:tickMarkSkip val="1"/>
      </c:catAx>
      <c:valAx>
        <c:axId val="94372224"/>
        <c:scaling>
          <c:orientation val="minMax"/>
          <c:max val="350"/>
        </c:scaling>
        <c:axPos val="l"/>
        <c:majorGridlines>
          <c:spPr>
            <a:ln w="3231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25" b="0" i="0" u="none" strike="noStrike" baseline="0">
                    <a:solidFill>
                      <a:schemeClr val="tx1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 dirty="0" smtClean="0"/>
                  <a:t>Annual</a:t>
                </a:r>
                <a:r>
                  <a:rPr lang="en-US" baseline="0" dirty="0" smtClean="0"/>
                  <a:t> Efficiency</a:t>
                </a:r>
                <a:r>
                  <a:rPr lang="en-US" dirty="0" smtClean="0"/>
                  <a:t> Acquisition</a:t>
                </a:r>
                <a:r>
                  <a:rPr lang="en-US" baseline="0" dirty="0" smtClean="0"/>
                  <a:t> </a:t>
                </a:r>
              </a:p>
              <a:p>
                <a:pPr>
                  <a:defRPr sz="1425" b="0" i="0" u="none" strike="noStrike" baseline="0">
                    <a:solidFill>
                      <a:schemeClr val="tx1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 baseline="0" dirty="0" smtClean="0"/>
                  <a:t>(MWa</a:t>
                </a:r>
                <a:r>
                  <a:rPr lang="en-US" dirty="0" smtClean="0"/>
                  <a:t>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4302741358760479E-2"/>
              <c:y val="0.12526539278131779"/>
            </c:manualLayout>
          </c:layout>
          <c:spPr>
            <a:noFill/>
            <a:ln w="25848">
              <a:noFill/>
            </a:ln>
          </c:spPr>
        </c:title>
        <c:numFmt formatCode="#,##0" sourceLinked="0"/>
        <c:tickLblPos val="nextTo"/>
        <c:spPr>
          <a:ln w="323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25" b="0" i="0" u="none" strike="noStrike" baseline="0">
                <a:solidFill>
                  <a:schemeClr val="tx1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94348800"/>
        <c:crosses val="autoZero"/>
        <c:crossBetween val="between"/>
      </c:valAx>
      <c:spPr>
        <a:noFill/>
        <a:ln w="1292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425" b="0" i="0" u="none" strike="noStrike" baseline="0">
          <a:solidFill>
            <a:schemeClr val="tx1"/>
          </a:solidFill>
          <a:latin typeface="Verdana"/>
          <a:ea typeface="Verdana"/>
          <a:cs typeface="Verdana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7451915690416794"/>
          <c:y val="3.6093418259023749E-2"/>
          <c:w val="0.7964548924524677"/>
          <c:h val="0.87261146496815811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Regional Total (aMW)</c:v>
                </c:pt>
              </c:strCache>
            </c:strRef>
          </c:tx>
          <c:spPr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0800000" scaled="1"/>
              <a:tileRect/>
            </a:gradFill>
          </c:spPr>
          <c:cat>
            <c:strRef>
              <c:f>Sheet1!$B$1:$AI$1</c:f>
              <c:strCache>
                <c:ptCount val="34"/>
                <c:pt idx="0">
                  <c:v>1978</c:v>
                </c:pt>
                <c:pt idx="1">
                  <c:v>1979</c:v>
                </c:pt>
                <c:pt idx="2">
                  <c:v>1980</c:v>
                </c:pt>
                <c:pt idx="3">
                  <c:v>1981</c:v>
                </c:pt>
                <c:pt idx="4">
                  <c:v>1982</c:v>
                </c:pt>
                <c:pt idx="5">
                  <c:v>1983</c:v>
                </c:pt>
                <c:pt idx="6">
                  <c:v>1984</c:v>
                </c:pt>
                <c:pt idx="7">
                  <c:v>1985</c:v>
                </c:pt>
                <c:pt idx="8">
                  <c:v>1986</c:v>
                </c:pt>
                <c:pt idx="9">
                  <c:v>1987</c:v>
                </c:pt>
                <c:pt idx="10">
                  <c:v>1988</c:v>
                </c:pt>
                <c:pt idx="11">
                  <c:v>1989</c:v>
                </c:pt>
                <c:pt idx="12">
                  <c:v>1990</c:v>
                </c:pt>
                <c:pt idx="13">
                  <c:v>1991</c:v>
                </c:pt>
                <c:pt idx="14">
                  <c:v>1992</c:v>
                </c:pt>
                <c:pt idx="15">
                  <c:v>1993</c:v>
                </c:pt>
                <c:pt idx="16">
                  <c:v>1994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1999</c:v>
                </c:pt>
                <c:pt idx="22">
                  <c:v>2000</c:v>
                </c:pt>
                <c:pt idx="23">
                  <c:v>2001</c:v>
                </c:pt>
                <c:pt idx="24">
                  <c:v>2002</c:v>
                </c:pt>
                <c:pt idx="25">
                  <c:v>2003</c:v>
                </c:pt>
                <c:pt idx="26">
                  <c:v>2004</c:v>
                </c:pt>
                <c:pt idx="27">
                  <c:v>2005</c:v>
                </c:pt>
                <c:pt idx="28">
                  <c:v>2006</c:v>
                </c:pt>
                <c:pt idx="29">
                  <c:v>2007</c:v>
                </c:pt>
                <c:pt idx="30">
                  <c:v>2008</c:v>
                </c:pt>
                <c:pt idx="31">
                  <c:v>2009</c:v>
                </c:pt>
                <c:pt idx="32">
                  <c:v>2010</c:v>
                </c:pt>
                <c:pt idx="33">
                  <c:v>2011</c:v>
                </c:pt>
              </c:strCache>
            </c:strRef>
          </c:cat>
          <c:val>
            <c:numRef>
              <c:f>Sheet1!$B$2:$AI$2</c:f>
              <c:numCache>
                <c:formatCode>_(* #,##0.0_);_(* \(#,##0.0\);_(* "-"??_);_(@_)</c:formatCode>
                <c:ptCount val="34"/>
                <c:pt idx="0">
                  <c:v>0.75982981735159827</c:v>
                </c:pt>
                <c:pt idx="1">
                  <c:v>10.62190894520548</c:v>
                </c:pt>
                <c:pt idx="2">
                  <c:v>30.866405537671227</c:v>
                </c:pt>
                <c:pt idx="3">
                  <c:v>37.041265530251145</c:v>
                </c:pt>
                <c:pt idx="4">
                  <c:v>64.371830475570775</c:v>
                </c:pt>
                <c:pt idx="5">
                  <c:v>93.04698024651826</c:v>
                </c:pt>
                <c:pt idx="6">
                  <c:v>35.006075626712331</c:v>
                </c:pt>
                <c:pt idx="7">
                  <c:v>29.651632079452064</c:v>
                </c:pt>
                <c:pt idx="8">
                  <c:v>32.975324762785398</c:v>
                </c:pt>
                <c:pt idx="9">
                  <c:v>18.093525487100443</c:v>
                </c:pt>
                <c:pt idx="10">
                  <c:v>30.271620168721473</c:v>
                </c:pt>
                <c:pt idx="11">
                  <c:v>39.146172614611871</c:v>
                </c:pt>
                <c:pt idx="12">
                  <c:v>38.121279639155276</c:v>
                </c:pt>
                <c:pt idx="13">
                  <c:v>33.176408740182616</c:v>
                </c:pt>
                <c:pt idx="14">
                  <c:v>72.353781643264838</c:v>
                </c:pt>
                <c:pt idx="15">
                  <c:v>119.12067722545666</c:v>
                </c:pt>
                <c:pt idx="16">
                  <c:v>106.54565180057079</c:v>
                </c:pt>
                <c:pt idx="17">
                  <c:v>132.34289807238292</c:v>
                </c:pt>
                <c:pt idx="18">
                  <c:v>93.118144851864884</c:v>
                </c:pt>
                <c:pt idx="19">
                  <c:v>61.594701998640055</c:v>
                </c:pt>
                <c:pt idx="20">
                  <c:v>62.397082138254675</c:v>
                </c:pt>
                <c:pt idx="21">
                  <c:v>58.062615634454261</c:v>
                </c:pt>
                <c:pt idx="22">
                  <c:v>65.409287127543109</c:v>
                </c:pt>
                <c:pt idx="23">
                  <c:v>146.09323914462561</c:v>
                </c:pt>
                <c:pt idx="24">
                  <c:v>146.05106063309043</c:v>
                </c:pt>
                <c:pt idx="25">
                  <c:v>133.0045708496242</c:v>
                </c:pt>
                <c:pt idx="26">
                  <c:v>123.68247670122679</c:v>
                </c:pt>
                <c:pt idx="27">
                  <c:v>135.16070559156674</c:v>
                </c:pt>
                <c:pt idx="28">
                  <c:v>146.91703565064347</c:v>
                </c:pt>
                <c:pt idx="29">
                  <c:v>202.86730247526776</c:v>
                </c:pt>
                <c:pt idx="30">
                  <c:v>234.23691615206894</c:v>
                </c:pt>
                <c:pt idx="31">
                  <c:v>231.4583515161936</c:v>
                </c:pt>
                <c:pt idx="32">
                  <c:v>254.82238594208303</c:v>
                </c:pt>
                <c:pt idx="33">
                  <c:v>277.19962059830453</c:v>
                </c:pt>
              </c:numCache>
            </c:numRef>
          </c:val>
        </c:ser>
        <c:ser>
          <c:idx val="1"/>
          <c:order val="1"/>
          <c:tx>
            <c:v>Without CE premium</c:v>
          </c:tx>
          <c:spPr>
            <a:solidFill>
              <a:schemeClr val="accent1"/>
            </a:solidFill>
          </c:spPr>
          <c:val>
            <c:numRef>
              <c:f>Sheet1!$B$5:$AI$5</c:f>
              <c:numCache>
                <c:formatCode>_(* #,##0.0_);_(* \(#,##0.0\);_(* "-"??_);_(@_)</c:formatCode>
                <c:ptCount val="34"/>
                <c:pt idx="15">
                  <c:v>173.43853259086609</c:v>
                </c:pt>
                <c:pt idx="16">
                  <c:v>102.7</c:v>
                </c:pt>
                <c:pt idx="17">
                  <c:v>33.299999999999997</c:v>
                </c:pt>
                <c:pt idx="18">
                  <c:v>43.6</c:v>
                </c:pt>
                <c:pt idx="19">
                  <c:v>51</c:v>
                </c:pt>
                <c:pt idx="20">
                  <c:v>54.5</c:v>
                </c:pt>
                <c:pt idx="21">
                  <c:v>62.6</c:v>
                </c:pt>
                <c:pt idx="22">
                  <c:v>187.9</c:v>
                </c:pt>
                <c:pt idx="23">
                  <c:v>270.8</c:v>
                </c:pt>
                <c:pt idx="24">
                  <c:v>318.89999999999998</c:v>
                </c:pt>
                <c:pt idx="25">
                  <c:v>332.6</c:v>
                </c:pt>
                <c:pt idx="26">
                  <c:v>297.7</c:v>
                </c:pt>
                <c:pt idx="27">
                  <c:v>343.9</c:v>
                </c:pt>
                <c:pt idx="28">
                  <c:v>331.9</c:v>
                </c:pt>
                <c:pt idx="29">
                  <c:v>329.8</c:v>
                </c:pt>
                <c:pt idx="30">
                  <c:v>327.39999999999998</c:v>
                </c:pt>
                <c:pt idx="31">
                  <c:v>331.6</c:v>
                </c:pt>
                <c:pt idx="32">
                  <c:v>331.6</c:v>
                </c:pt>
                <c:pt idx="33">
                  <c:v>329.2</c:v>
                </c:pt>
              </c:numCache>
            </c:numRef>
          </c:val>
        </c:ser>
        <c:ser>
          <c:idx val="2"/>
          <c:order val="2"/>
          <c:tx>
            <c:v>With CE premiums</c:v>
          </c:tx>
          <c:val>
            <c:numRef>
              <c:f>Sheet1!$B$6:$AI$6</c:f>
              <c:numCache>
                <c:formatCode>_(* #,##0.0_);_(* \(#,##0.0\);_(* "-"??_);_(@_)</c:formatCode>
                <c:ptCount val="34"/>
                <c:pt idx="15">
                  <c:v>229.3681468963623</c:v>
                </c:pt>
                <c:pt idx="16">
                  <c:v>201.5</c:v>
                </c:pt>
                <c:pt idx="17">
                  <c:v>220.1</c:v>
                </c:pt>
                <c:pt idx="18">
                  <c:v>238.6</c:v>
                </c:pt>
                <c:pt idx="19">
                  <c:v>252.1</c:v>
                </c:pt>
                <c:pt idx="20">
                  <c:v>265.3</c:v>
                </c:pt>
                <c:pt idx="21">
                  <c:v>273.5</c:v>
                </c:pt>
                <c:pt idx="22">
                  <c:v>282.89999999999998</c:v>
                </c:pt>
                <c:pt idx="23">
                  <c:v>332.1</c:v>
                </c:pt>
                <c:pt idx="24">
                  <c:v>355.7</c:v>
                </c:pt>
                <c:pt idx="25">
                  <c:v>369</c:v>
                </c:pt>
                <c:pt idx="26">
                  <c:v>370</c:v>
                </c:pt>
                <c:pt idx="27">
                  <c:v>372.1</c:v>
                </c:pt>
                <c:pt idx="28">
                  <c:v>358.2</c:v>
                </c:pt>
                <c:pt idx="29">
                  <c:v>355.7</c:v>
                </c:pt>
                <c:pt idx="30">
                  <c:v>352.9</c:v>
                </c:pt>
                <c:pt idx="31">
                  <c:v>357.8</c:v>
                </c:pt>
                <c:pt idx="32">
                  <c:v>357.8</c:v>
                </c:pt>
                <c:pt idx="33">
                  <c:v>357.8</c:v>
                </c:pt>
              </c:numCache>
            </c:numRef>
          </c:val>
        </c:ser>
        <c:axId val="93536640"/>
        <c:axId val="93538176"/>
      </c:barChart>
      <c:catAx>
        <c:axId val="93536640"/>
        <c:scaling>
          <c:orientation val="minMax"/>
        </c:scaling>
        <c:axPos val="b"/>
        <c:numFmt formatCode="#,##0" sourceLinked="1"/>
        <c:tickLblPos val="nextTo"/>
        <c:spPr>
          <a:ln w="323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25" b="0" i="0" u="none" strike="noStrike" baseline="0">
                <a:solidFill>
                  <a:schemeClr val="tx1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93538176"/>
        <c:crosses val="autoZero"/>
        <c:auto val="1"/>
        <c:lblAlgn val="ctr"/>
        <c:lblOffset val="100"/>
        <c:tickLblSkip val="4"/>
        <c:tickMarkSkip val="1"/>
      </c:catAx>
      <c:valAx>
        <c:axId val="93538176"/>
        <c:scaling>
          <c:orientation val="minMax"/>
          <c:max val="350"/>
        </c:scaling>
        <c:axPos val="l"/>
        <c:majorGridlines>
          <c:spPr>
            <a:ln w="3231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25" b="0" i="0" u="none" strike="noStrike" baseline="0">
                    <a:solidFill>
                      <a:schemeClr val="tx1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 dirty="0" smtClean="0"/>
                  <a:t>Annual</a:t>
                </a:r>
                <a:r>
                  <a:rPr lang="en-US" baseline="0" dirty="0" smtClean="0"/>
                  <a:t> Efficiency</a:t>
                </a:r>
                <a:r>
                  <a:rPr lang="en-US" dirty="0" smtClean="0"/>
                  <a:t> Acquisition</a:t>
                </a:r>
                <a:r>
                  <a:rPr lang="en-US" baseline="0" dirty="0" smtClean="0"/>
                  <a:t> </a:t>
                </a:r>
              </a:p>
              <a:p>
                <a:pPr>
                  <a:defRPr sz="1425" b="0" i="0" u="none" strike="noStrike" baseline="0">
                    <a:solidFill>
                      <a:schemeClr val="tx1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 baseline="0" dirty="0" smtClean="0"/>
                  <a:t>(MWa</a:t>
                </a:r>
                <a:r>
                  <a:rPr lang="en-US" dirty="0" smtClean="0"/>
                  <a:t>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4302741358760489E-2"/>
              <c:y val="0.12526539278131796"/>
            </c:manualLayout>
          </c:layout>
          <c:spPr>
            <a:noFill/>
            <a:ln w="25848">
              <a:noFill/>
            </a:ln>
          </c:spPr>
        </c:title>
        <c:numFmt formatCode="#,##0" sourceLinked="0"/>
        <c:tickLblPos val="nextTo"/>
        <c:spPr>
          <a:ln w="323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25" b="0" i="0" u="none" strike="noStrike" baseline="0">
                <a:solidFill>
                  <a:schemeClr val="tx1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93536640"/>
        <c:crosses val="autoZero"/>
        <c:crossBetween val="between"/>
      </c:valAx>
      <c:spPr>
        <a:noFill/>
        <a:ln w="1292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425" b="0" i="0" u="none" strike="noStrike" baseline="0">
          <a:solidFill>
            <a:schemeClr val="tx1"/>
          </a:solidFill>
          <a:latin typeface="Verdana"/>
          <a:ea typeface="Verdana"/>
          <a:cs typeface="Verdana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7451915690416794"/>
          <c:y val="3.60934182590237E-2"/>
          <c:w val="0.7964548924524677"/>
          <c:h val="0.87261146496815756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Regional Total (aMW)</c:v>
                </c:pt>
              </c:strCache>
            </c:strRef>
          </c:tx>
          <c:spPr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0800000" scaled="1"/>
              <a:tileRect/>
            </a:gradFill>
          </c:spPr>
          <c:cat>
            <c:strRef>
              <c:f>Sheet1!$B$1:$AI$1</c:f>
              <c:strCache>
                <c:ptCount val="34"/>
                <c:pt idx="0">
                  <c:v>1978</c:v>
                </c:pt>
                <c:pt idx="1">
                  <c:v>1979</c:v>
                </c:pt>
                <c:pt idx="2">
                  <c:v>1980</c:v>
                </c:pt>
                <c:pt idx="3">
                  <c:v>1981</c:v>
                </c:pt>
                <c:pt idx="4">
                  <c:v>1982</c:v>
                </c:pt>
                <c:pt idx="5">
                  <c:v>1983</c:v>
                </c:pt>
                <c:pt idx="6">
                  <c:v>1984</c:v>
                </c:pt>
                <c:pt idx="7">
                  <c:v>1985</c:v>
                </c:pt>
                <c:pt idx="8">
                  <c:v>1986</c:v>
                </c:pt>
                <c:pt idx="9">
                  <c:v>1987</c:v>
                </c:pt>
                <c:pt idx="10">
                  <c:v>1988</c:v>
                </c:pt>
                <c:pt idx="11">
                  <c:v>1989</c:v>
                </c:pt>
                <c:pt idx="12">
                  <c:v>1990</c:v>
                </c:pt>
                <c:pt idx="13">
                  <c:v>1991</c:v>
                </c:pt>
                <c:pt idx="14">
                  <c:v>1992</c:v>
                </c:pt>
                <c:pt idx="15">
                  <c:v>1993</c:v>
                </c:pt>
                <c:pt idx="16">
                  <c:v>1994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1999</c:v>
                </c:pt>
                <c:pt idx="22">
                  <c:v>2000</c:v>
                </c:pt>
                <c:pt idx="23">
                  <c:v>2001</c:v>
                </c:pt>
                <c:pt idx="24">
                  <c:v>2002</c:v>
                </c:pt>
                <c:pt idx="25">
                  <c:v>2003</c:v>
                </c:pt>
                <c:pt idx="26">
                  <c:v>2004</c:v>
                </c:pt>
                <c:pt idx="27">
                  <c:v>2005</c:v>
                </c:pt>
                <c:pt idx="28">
                  <c:v>2006</c:v>
                </c:pt>
                <c:pt idx="29">
                  <c:v>2007</c:v>
                </c:pt>
                <c:pt idx="30">
                  <c:v>2008</c:v>
                </c:pt>
                <c:pt idx="31">
                  <c:v>2009</c:v>
                </c:pt>
                <c:pt idx="32">
                  <c:v>2010</c:v>
                </c:pt>
                <c:pt idx="33">
                  <c:v>2011</c:v>
                </c:pt>
              </c:strCache>
            </c:strRef>
          </c:cat>
          <c:val>
            <c:numRef>
              <c:f>Sheet1!$B$2:$AI$2</c:f>
              <c:numCache>
                <c:formatCode>_(* #,##0.0_);_(* \(#,##0.0\);_(* "-"??_);_(@_)</c:formatCode>
                <c:ptCount val="34"/>
                <c:pt idx="0">
                  <c:v>0.75982981735160016</c:v>
                </c:pt>
                <c:pt idx="1">
                  <c:v>10.621908945205467</c:v>
                </c:pt>
                <c:pt idx="2">
                  <c:v>30.866405537671209</c:v>
                </c:pt>
                <c:pt idx="3">
                  <c:v>37.041265530251145</c:v>
                </c:pt>
                <c:pt idx="4">
                  <c:v>64.371830475570718</c:v>
                </c:pt>
                <c:pt idx="5">
                  <c:v>93.04698024651826</c:v>
                </c:pt>
                <c:pt idx="6">
                  <c:v>35.006075626712324</c:v>
                </c:pt>
                <c:pt idx="7">
                  <c:v>29.651632079452064</c:v>
                </c:pt>
                <c:pt idx="8">
                  <c:v>32.975324762785398</c:v>
                </c:pt>
                <c:pt idx="9">
                  <c:v>18.093525487100443</c:v>
                </c:pt>
                <c:pt idx="10">
                  <c:v>30.271620168721473</c:v>
                </c:pt>
                <c:pt idx="11">
                  <c:v>39.146172614611906</c:v>
                </c:pt>
                <c:pt idx="12">
                  <c:v>38.121279639155283</c:v>
                </c:pt>
                <c:pt idx="13">
                  <c:v>33.176408740182616</c:v>
                </c:pt>
                <c:pt idx="14">
                  <c:v>72.353781643264725</c:v>
                </c:pt>
                <c:pt idx="15">
                  <c:v>119.12067722545653</c:v>
                </c:pt>
                <c:pt idx="16">
                  <c:v>106.54565180057078</c:v>
                </c:pt>
                <c:pt idx="17">
                  <c:v>132.34289807238306</c:v>
                </c:pt>
                <c:pt idx="18">
                  <c:v>93.118144851864798</c:v>
                </c:pt>
                <c:pt idx="19">
                  <c:v>61.594701998640055</c:v>
                </c:pt>
                <c:pt idx="20">
                  <c:v>62.397082138254675</c:v>
                </c:pt>
                <c:pt idx="21">
                  <c:v>58.062615634454311</c:v>
                </c:pt>
                <c:pt idx="22">
                  <c:v>65.409287127543109</c:v>
                </c:pt>
                <c:pt idx="23">
                  <c:v>146.09323914462561</c:v>
                </c:pt>
                <c:pt idx="24">
                  <c:v>146.05106063309043</c:v>
                </c:pt>
                <c:pt idx="25">
                  <c:v>133.0045708496242</c:v>
                </c:pt>
                <c:pt idx="26">
                  <c:v>123.68247670122666</c:v>
                </c:pt>
                <c:pt idx="27">
                  <c:v>135.16070559156645</c:v>
                </c:pt>
                <c:pt idx="28">
                  <c:v>146.91703565064347</c:v>
                </c:pt>
                <c:pt idx="29">
                  <c:v>202.86730247526791</c:v>
                </c:pt>
                <c:pt idx="30">
                  <c:v>234.23691615206894</c:v>
                </c:pt>
                <c:pt idx="31">
                  <c:v>231.45835151619377</c:v>
                </c:pt>
                <c:pt idx="32">
                  <c:v>254.82238594208332</c:v>
                </c:pt>
                <c:pt idx="33">
                  <c:v>277.1996205983047</c:v>
                </c:pt>
              </c:numCache>
            </c:numRef>
          </c:val>
        </c:ser>
        <c:ser>
          <c:idx val="1"/>
          <c:order val="1"/>
          <c:tx>
            <c:v>Without CE premium</c:v>
          </c:tx>
          <c:spPr>
            <a:solidFill>
              <a:schemeClr val="accent1"/>
            </a:solidFill>
          </c:spPr>
          <c:val>
            <c:numRef>
              <c:f>Sheet1!$B$5:$AI$5</c:f>
              <c:numCache>
                <c:formatCode>General</c:formatCode>
                <c:ptCount val="34"/>
                <c:pt idx="15" formatCode="_(* #,##0.0_);_(* \(#,##0.0\);_(* &quot;-&quot;??_);_(@_)">
                  <c:v>173.43853259086598</c:v>
                </c:pt>
                <c:pt idx="16" formatCode="_(* #,##0.0_);_(* \(#,##0.0\);_(* &quot;-&quot;??_);_(@_)">
                  <c:v>102.65874290466294</c:v>
                </c:pt>
                <c:pt idx="17" formatCode="_(* #,##0.0_);_(* \(#,##0.0\);_(* &quot;-&quot;??_);_(@_)">
                  <c:v>33.259143829345703</c:v>
                </c:pt>
                <c:pt idx="18" formatCode="_(* #,##0.0_);_(* \(#,##0.0\);_(* &quot;-&quot;??_);_(@_)">
                  <c:v>43.601310729980469</c:v>
                </c:pt>
                <c:pt idx="19" formatCode="_(* #,##0.0_);_(* \(#,##0.0\);_(* &quot;-&quot;??_);_(@_)">
                  <c:v>50.953468322753906</c:v>
                </c:pt>
                <c:pt idx="20" formatCode="_(* #,##0.0_);_(* \(#,##0.0\);_(* &quot;-&quot;??_);_(@_)">
                  <c:v>54.536453247070312</c:v>
                </c:pt>
                <c:pt idx="21" formatCode="_(* #,##0.0_);_(* \(#,##0.0\);_(* &quot;-&quot;??_);_(@_)">
                  <c:v>62.588088989257805</c:v>
                </c:pt>
                <c:pt idx="22" formatCode="_(* #,##0.0_);_(* \(#,##0.0\);_(* &quot;-&quot;??_);_(@_)">
                  <c:v>187.94338989257812</c:v>
                </c:pt>
                <c:pt idx="23" formatCode="_(* #,##0.0_);_(* \(#,##0.0\);_(* &quot;-&quot;??_);_(@_)">
                  <c:v>251.43869018554685</c:v>
                </c:pt>
                <c:pt idx="24" formatCode="_(* #,##0.0_);_(* \(#,##0.0\);_(* &quot;-&quot;??_);_(@_)">
                  <c:v>258.9229736328125</c:v>
                </c:pt>
                <c:pt idx="25" formatCode="_(* #,##0.0_);_(* \(#,##0.0\);_(* &quot;-&quot;??_);_(@_)">
                  <c:v>270.66833496093722</c:v>
                </c:pt>
                <c:pt idx="26" formatCode="_(* #,##0.0_);_(* \(#,##0.0\);_(* &quot;-&quot;??_);_(@_)">
                  <c:v>237.93792724609392</c:v>
                </c:pt>
                <c:pt idx="27" formatCode="_(* #,##0.0_);_(* \(#,##0.0\);_(* &quot;-&quot;??_);_(@_)">
                  <c:v>286.271484375</c:v>
                </c:pt>
                <c:pt idx="28" formatCode="_(* #,##0.0_);_(* \(#,##0.0\);_(* &quot;-&quot;??_);_(@_)">
                  <c:v>283.20025634765625</c:v>
                </c:pt>
                <c:pt idx="29" formatCode="_(* #,##0.0_);_(* \(#,##0.0\);_(* &quot;-&quot;??_);_(@_)">
                  <c:v>286.53009033203131</c:v>
                </c:pt>
                <c:pt idx="30" formatCode="_(* #,##0.0_);_(* \(#,##0.0\);_(* &quot;-&quot;??_);_(@_)">
                  <c:v>286.730224609375</c:v>
                </c:pt>
                <c:pt idx="31" formatCode="_(* #,##0.0_);_(* \(#,##0.0\);_(* &quot;-&quot;??_);_(@_)">
                  <c:v>291.5328369140625</c:v>
                </c:pt>
                <c:pt idx="32" formatCode="_(* #,##0.0_);_(* \(#,##0.0\);_(* &quot;-&quot;??_);_(@_)">
                  <c:v>291.666015625</c:v>
                </c:pt>
                <c:pt idx="33" formatCode="_(* #,##0.0_);_(* \(#,##0.0\);_(* &quot;-&quot;??_);_(@_)">
                  <c:v>289.7525634765625</c:v>
                </c:pt>
              </c:numCache>
            </c:numRef>
          </c:val>
        </c:ser>
        <c:axId val="88701184"/>
        <c:axId val="88723456"/>
      </c:barChart>
      <c:catAx>
        <c:axId val="88701184"/>
        <c:scaling>
          <c:orientation val="minMax"/>
        </c:scaling>
        <c:axPos val="b"/>
        <c:numFmt formatCode="#,##0" sourceLinked="1"/>
        <c:tickLblPos val="nextTo"/>
        <c:spPr>
          <a:ln w="323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25" b="0" i="0" u="none" strike="noStrike" baseline="0">
                <a:solidFill>
                  <a:schemeClr val="tx1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88723456"/>
        <c:crosses val="autoZero"/>
        <c:auto val="1"/>
        <c:lblAlgn val="ctr"/>
        <c:lblOffset val="100"/>
        <c:tickLblSkip val="4"/>
        <c:tickMarkSkip val="1"/>
      </c:catAx>
      <c:valAx>
        <c:axId val="88723456"/>
        <c:scaling>
          <c:orientation val="minMax"/>
          <c:max val="350"/>
        </c:scaling>
        <c:axPos val="l"/>
        <c:majorGridlines>
          <c:spPr>
            <a:ln w="3231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25" b="0" i="0" u="none" strike="noStrike" baseline="0">
                    <a:solidFill>
                      <a:schemeClr val="tx1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 dirty="0" smtClean="0"/>
                  <a:t>Annual</a:t>
                </a:r>
                <a:r>
                  <a:rPr lang="en-US" baseline="0" dirty="0" smtClean="0"/>
                  <a:t> Efficiency</a:t>
                </a:r>
                <a:r>
                  <a:rPr lang="en-US" dirty="0" smtClean="0"/>
                  <a:t> Acquisition</a:t>
                </a:r>
                <a:r>
                  <a:rPr lang="en-US" baseline="0" dirty="0" smtClean="0"/>
                  <a:t> </a:t>
                </a:r>
              </a:p>
              <a:p>
                <a:pPr>
                  <a:defRPr sz="1425" b="0" i="0" u="none" strike="noStrike" baseline="0">
                    <a:solidFill>
                      <a:schemeClr val="tx1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 baseline="0" dirty="0" smtClean="0"/>
                  <a:t>(MWa</a:t>
                </a:r>
                <a:r>
                  <a:rPr lang="en-US" dirty="0" smtClean="0"/>
                  <a:t>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4302741358760479E-2"/>
              <c:y val="0.12526539278131779"/>
            </c:manualLayout>
          </c:layout>
          <c:spPr>
            <a:noFill/>
            <a:ln w="25848">
              <a:noFill/>
            </a:ln>
          </c:spPr>
        </c:title>
        <c:numFmt formatCode="#,##0" sourceLinked="0"/>
        <c:tickLblPos val="nextTo"/>
        <c:spPr>
          <a:ln w="323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25" b="0" i="0" u="none" strike="noStrike" baseline="0">
                <a:solidFill>
                  <a:schemeClr val="tx1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88701184"/>
        <c:crosses val="autoZero"/>
        <c:crossBetween val="between"/>
      </c:valAx>
      <c:spPr>
        <a:noFill/>
        <a:ln w="1292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425" b="0" i="0" u="none" strike="noStrike" baseline="0">
          <a:solidFill>
            <a:schemeClr val="tx1"/>
          </a:solidFill>
          <a:latin typeface="Verdana"/>
          <a:ea typeface="Verdana"/>
          <a:cs typeface="Verdana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7451915690416794"/>
          <c:y val="3.6093418259023721E-2"/>
          <c:w val="0.7964548924524677"/>
          <c:h val="0.87261146496815789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Regional Total (aMW)</c:v>
                </c:pt>
              </c:strCache>
            </c:strRef>
          </c:tx>
          <c:spPr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0800000" scaled="1"/>
              <a:tileRect/>
            </a:gradFill>
          </c:spPr>
          <c:cat>
            <c:strRef>
              <c:f>Sheet1!$B$1:$AI$1</c:f>
              <c:strCache>
                <c:ptCount val="34"/>
                <c:pt idx="0">
                  <c:v>1978</c:v>
                </c:pt>
                <c:pt idx="1">
                  <c:v>1979</c:v>
                </c:pt>
                <c:pt idx="2">
                  <c:v>1980</c:v>
                </c:pt>
                <c:pt idx="3">
                  <c:v>1981</c:v>
                </c:pt>
                <c:pt idx="4">
                  <c:v>1982</c:v>
                </c:pt>
                <c:pt idx="5">
                  <c:v>1983</c:v>
                </c:pt>
                <c:pt idx="6">
                  <c:v>1984</c:v>
                </c:pt>
                <c:pt idx="7">
                  <c:v>1985</c:v>
                </c:pt>
                <c:pt idx="8">
                  <c:v>1986</c:v>
                </c:pt>
                <c:pt idx="9">
                  <c:v>1987</c:v>
                </c:pt>
                <c:pt idx="10">
                  <c:v>1988</c:v>
                </c:pt>
                <c:pt idx="11">
                  <c:v>1989</c:v>
                </c:pt>
                <c:pt idx="12">
                  <c:v>1990</c:v>
                </c:pt>
                <c:pt idx="13">
                  <c:v>1991</c:v>
                </c:pt>
                <c:pt idx="14">
                  <c:v>1992</c:v>
                </c:pt>
                <c:pt idx="15">
                  <c:v>1993</c:v>
                </c:pt>
                <c:pt idx="16">
                  <c:v>1994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1999</c:v>
                </c:pt>
                <c:pt idx="22">
                  <c:v>2000</c:v>
                </c:pt>
                <c:pt idx="23">
                  <c:v>2001</c:v>
                </c:pt>
                <c:pt idx="24">
                  <c:v>2002</c:v>
                </c:pt>
                <c:pt idx="25">
                  <c:v>2003</c:v>
                </c:pt>
                <c:pt idx="26">
                  <c:v>2004</c:v>
                </c:pt>
                <c:pt idx="27">
                  <c:v>2005</c:v>
                </c:pt>
                <c:pt idx="28">
                  <c:v>2006</c:v>
                </c:pt>
                <c:pt idx="29">
                  <c:v>2007</c:v>
                </c:pt>
                <c:pt idx="30">
                  <c:v>2008</c:v>
                </c:pt>
                <c:pt idx="31">
                  <c:v>2009</c:v>
                </c:pt>
                <c:pt idx="32">
                  <c:v>2010</c:v>
                </c:pt>
                <c:pt idx="33">
                  <c:v>2011</c:v>
                </c:pt>
              </c:strCache>
            </c:strRef>
          </c:cat>
          <c:val>
            <c:numRef>
              <c:f>Sheet1!$B$2:$AI$2</c:f>
              <c:numCache>
                <c:formatCode>_(* #,##0.0_);_(* \(#,##0.0\);_(* "-"??_);_(@_)</c:formatCode>
                <c:ptCount val="34"/>
                <c:pt idx="0">
                  <c:v>0.75982981735160082</c:v>
                </c:pt>
                <c:pt idx="1">
                  <c:v>10.621908945205464</c:v>
                </c:pt>
                <c:pt idx="2">
                  <c:v>30.866405537671202</c:v>
                </c:pt>
                <c:pt idx="3">
                  <c:v>37.041265530251145</c:v>
                </c:pt>
                <c:pt idx="4">
                  <c:v>64.371830475570718</c:v>
                </c:pt>
                <c:pt idx="5">
                  <c:v>93.04698024651826</c:v>
                </c:pt>
                <c:pt idx="6">
                  <c:v>35.006075626712324</c:v>
                </c:pt>
                <c:pt idx="7">
                  <c:v>29.651632079452064</c:v>
                </c:pt>
                <c:pt idx="8">
                  <c:v>32.975324762785398</c:v>
                </c:pt>
                <c:pt idx="9">
                  <c:v>18.093525487100443</c:v>
                </c:pt>
                <c:pt idx="10">
                  <c:v>30.271620168721473</c:v>
                </c:pt>
                <c:pt idx="11">
                  <c:v>39.146172614611913</c:v>
                </c:pt>
                <c:pt idx="12">
                  <c:v>38.121279639155283</c:v>
                </c:pt>
                <c:pt idx="13">
                  <c:v>33.176408740182616</c:v>
                </c:pt>
                <c:pt idx="14">
                  <c:v>72.353781643264668</c:v>
                </c:pt>
                <c:pt idx="15">
                  <c:v>119.12067722545648</c:v>
                </c:pt>
                <c:pt idx="16">
                  <c:v>106.54565180057078</c:v>
                </c:pt>
                <c:pt idx="17">
                  <c:v>132.34289807238312</c:v>
                </c:pt>
                <c:pt idx="18">
                  <c:v>93.11814485186477</c:v>
                </c:pt>
                <c:pt idx="19">
                  <c:v>61.594701998640055</c:v>
                </c:pt>
                <c:pt idx="20">
                  <c:v>62.397082138254675</c:v>
                </c:pt>
                <c:pt idx="21">
                  <c:v>58.062615634454325</c:v>
                </c:pt>
                <c:pt idx="22">
                  <c:v>65.409287127543109</c:v>
                </c:pt>
                <c:pt idx="23">
                  <c:v>146.09323914462561</c:v>
                </c:pt>
                <c:pt idx="24">
                  <c:v>146.05106063309043</c:v>
                </c:pt>
                <c:pt idx="25">
                  <c:v>133.0045708496242</c:v>
                </c:pt>
                <c:pt idx="26">
                  <c:v>123.68247670122661</c:v>
                </c:pt>
                <c:pt idx="27">
                  <c:v>135.16070559156634</c:v>
                </c:pt>
                <c:pt idx="28">
                  <c:v>146.91703565064347</c:v>
                </c:pt>
                <c:pt idx="29">
                  <c:v>202.86730247526796</c:v>
                </c:pt>
                <c:pt idx="30">
                  <c:v>234.23691615206894</c:v>
                </c:pt>
                <c:pt idx="31">
                  <c:v>231.45835151619383</c:v>
                </c:pt>
                <c:pt idx="32">
                  <c:v>254.82238594208346</c:v>
                </c:pt>
                <c:pt idx="33">
                  <c:v>277.1996205983047</c:v>
                </c:pt>
              </c:numCache>
            </c:numRef>
          </c:val>
        </c:ser>
        <c:ser>
          <c:idx val="1"/>
          <c:order val="1"/>
          <c:tx>
            <c:v>Without CE premium</c:v>
          </c:tx>
          <c:spPr>
            <a:solidFill>
              <a:schemeClr val="accent1"/>
            </a:solidFill>
          </c:spPr>
          <c:val>
            <c:numRef>
              <c:f>Sheet1!$B$5:$AI$5</c:f>
              <c:numCache>
                <c:formatCode>General</c:formatCode>
                <c:ptCount val="34"/>
                <c:pt idx="15" formatCode="_(* #,##0.0_);_(* \(#,##0.0\);_(* &quot;-&quot;??_);_(@_)">
                  <c:v>173.43853259086598</c:v>
                </c:pt>
                <c:pt idx="16" formatCode="_(* #,##0.0_);_(* \(#,##0.0\);_(* &quot;-&quot;??_);_(@_)">
                  <c:v>102.65874290466289</c:v>
                </c:pt>
                <c:pt idx="17" formatCode="_(* #,##0.0_);_(* \(#,##0.0\);_(* &quot;-&quot;??_);_(@_)">
                  <c:v>33.259143829345703</c:v>
                </c:pt>
                <c:pt idx="18" formatCode="_(* #,##0.0_);_(* \(#,##0.0\);_(* &quot;-&quot;??_);_(@_)">
                  <c:v>43.601310729980469</c:v>
                </c:pt>
                <c:pt idx="19" formatCode="_(* #,##0.0_);_(* \(#,##0.0\);_(* &quot;-&quot;??_);_(@_)">
                  <c:v>50.953468322753906</c:v>
                </c:pt>
                <c:pt idx="20" formatCode="_(* #,##0.0_);_(* \(#,##0.0\);_(* &quot;-&quot;??_);_(@_)">
                  <c:v>54.536453247070312</c:v>
                </c:pt>
                <c:pt idx="21" formatCode="_(* #,##0.0_);_(* \(#,##0.0\);_(* &quot;-&quot;??_);_(@_)">
                  <c:v>62.588088989257805</c:v>
                </c:pt>
                <c:pt idx="22" formatCode="_(* #,##0.0_);_(* \(#,##0.0\);_(* &quot;-&quot;??_);_(@_)">
                  <c:v>187.94338989257812</c:v>
                </c:pt>
                <c:pt idx="23" formatCode="_(* #,##0.0_);_(* \(#,##0.0\);_(* &quot;-&quot;??_);_(@_)">
                  <c:v>251.43869018554685</c:v>
                </c:pt>
                <c:pt idx="24" formatCode="_(* #,##0.0_);_(* \(#,##0.0\);_(* &quot;-&quot;??_);_(@_)">
                  <c:v>258.9229736328125</c:v>
                </c:pt>
                <c:pt idx="25" formatCode="_(* #,##0.0_);_(* \(#,##0.0\);_(* &quot;-&quot;??_);_(@_)">
                  <c:v>270.6683349609371</c:v>
                </c:pt>
                <c:pt idx="26" formatCode="_(* #,##0.0_);_(* \(#,##0.0\);_(* &quot;-&quot;??_);_(@_)">
                  <c:v>237.93792724609403</c:v>
                </c:pt>
                <c:pt idx="27" formatCode="_(* #,##0.0_);_(* \(#,##0.0\);_(* &quot;-&quot;??_);_(@_)">
                  <c:v>286.271484375</c:v>
                </c:pt>
                <c:pt idx="28" formatCode="_(* #,##0.0_);_(* \(#,##0.0\);_(* &quot;-&quot;??_);_(@_)">
                  <c:v>283.20025634765625</c:v>
                </c:pt>
                <c:pt idx="29" formatCode="_(* #,##0.0_);_(* \(#,##0.0\);_(* &quot;-&quot;??_);_(@_)">
                  <c:v>286.53009033203131</c:v>
                </c:pt>
                <c:pt idx="30" formatCode="_(* #,##0.0_);_(* \(#,##0.0\);_(* &quot;-&quot;??_);_(@_)">
                  <c:v>286.730224609375</c:v>
                </c:pt>
                <c:pt idx="31" formatCode="_(* #,##0.0_);_(* \(#,##0.0\);_(* &quot;-&quot;??_);_(@_)">
                  <c:v>291.5328369140625</c:v>
                </c:pt>
                <c:pt idx="32" formatCode="_(* #,##0.0_);_(* \(#,##0.0\);_(* &quot;-&quot;??_);_(@_)">
                  <c:v>291.666015625</c:v>
                </c:pt>
                <c:pt idx="33" formatCode="_(* #,##0.0_);_(* \(#,##0.0\);_(* &quot;-&quot;??_);_(@_)">
                  <c:v>289.7525634765625</c:v>
                </c:pt>
              </c:numCache>
            </c:numRef>
          </c:val>
        </c:ser>
        <c:ser>
          <c:idx val="2"/>
          <c:order val="2"/>
          <c:tx>
            <c:v>With CE premiums</c:v>
          </c:tx>
          <c:val>
            <c:numRef>
              <c:f>Sheet1!$B$6:$AI$6</c:f>
              <c:numCache>
                <c:formatCode>General</c:formatCode>
                <c:ptCount val="34"/>
                <c:pt idx="15" formatCode="_(* #,##0.0_);_(* \(#,##0.0\);_(* &quot;-&quot;??_);_(@_)">
                  <c:v>229.3681468963625</c:v>
                </c:pt>
                <c:pt idx="16" formatCode="_(* #,##0.0_);_(* \(#,##0.0\);_(* &quot;-&quot;??_);_(@_)">
                  <c:v>201.54542732238781</c:v>
                </c:pt>
                <c:pt idx="17" formatCode="_(* #,##0.0_);_(* \(#,##0.0\);_(* &quot;-&quot;??_);_(@_)">
                  <c:v>220.07365417480412</c:v>
                </c:pt>
                <c:pt idx="18" formatCode="_(* #,##0.0_);_(* \(#,##0.0\);_(* &quot;-&quot;??_);_(@_)">
                  <c:v>238.63131713867187</c:v>
                </c:pt>
                <c:pt idx="19" formatCode="_(* #,##0.0_);_(* \(#,##0.0\);_(* &quot;-&quot;??_);_(@_)">
                  <c:v>252.10832214355469</c:v>
                </c:pt>
                <c:pt idx="20" formatCode="_(* #,##0.0_);_(* \(#,##0.0\);_(* &quot;-&quot;??_);_(@_)">
                  <c:v>265.33676147460892</c:v>
                </c:pt>
                <c:pt idx="21" formatCode="_(* #,##0.0_);_(* \(#,##0.0\);_(* &quot;-&quot;??_);_(@_)">
                  <c:v>273.54989624023426</c:v>
                </c:pt>
                <c:pt idx="22" formatCode="_(* #,##0.0_);_(* \(#,##0.0\);_(* &quot;-&quot;??_);_(@_)">
                  <c:v>282.86328125</c:v>
                </c:pt>
                <c:pt idx="23" formatCode="_(* #,##0.0_);_(* \(#,##0.0\);_(* &quot;-&quot;??_);_(@_)">
                  <c:v>322.47039794921807</c:v>
                </c:pt>
                <c:pt idx="24" formatCode="_(* #,##0.0_);_(* \(#,##0.0\);_(* &quot;-&quot;??_);_(@_)">
                  <c:v>329.9205322265621</c:v>
                </c:pt>
                <c:pt idx="25" formatCode="_(* #,##0.0_);_(* \(#,##0.0\);_(* &quot;-&quot;??_);_(@_)">
                  <c:v>344.08587646484375</c:v>
                </c:pt>
                <c:pt idx="26" formatCode="_(* #,##0.0_);_(* \(#,##0.0\);_(* &quot;-&quot;??_);_(@_)">
                  <c:v>346.36572265625</c:v>
                </c:pt>
                <c:pt idx="27" formatCode="_(* #,##0.0_);_(* \(#,##0.0\);_(* &quot;-&quot;??_);_(@_)">
                  <c:v>348.51000976562455</c:v>
                </c:pt>
                <c:pt idx="28" formatCode="_(* #,##0.0_);_(* \(#,##0.0\);_(* &quot;-&quot;??_);_(@_)">
                  <c:v>336.2259521484371</c:v>
                </c:pt>
                <c:pt idx="29" formatCode="_(* #,##0.0_);_(* \(#,##0.0\);_(* &quot;-&quot;??_);_(@_)">
                  <c:v>336.2994384765621</c:v>
                </c:pt>
                <c:pt idx="30" formatCode="_(* #,##0.0_);_(* \(#,##0.0\);_(* &quot;-&quot;??_);_(@_)">
                  <c:v>336.224609375</c:v>
                </c:pt>
                <c:pt idx="31" formatCode="_(* #,##0.0_);_(* \(#,##0.0\);_(* &quot;-&quot;??_);_(@_)">
                  <c:v>342.62011718749955</c:v>
                </c:pt>
                <c:pt idx="32" formatCode="_(* #,##0.0_);_(* \(#,##0.0\);_(* &quot;-&quot;??_);_(@_)">
                  <c:v>342.62011718749955</c:v>
                </c:pt>
                <c:pt idx="33" formatCode="_(* #,##0.0_);_(* \(#,##0.0\);_(* &quot;-&quot;??_);_(@_)">
                  <c:v>342.62011718749955</c:v>
                </c:pt>
              </c:numCache>
            </c:numRef>
          </c:val>
        </c:ser>
        <c:axId val="39822848"/>
        <c:axId val="39824384"/>
      </c:barChart>
      <c:catAx>
        <c:axId val="39822848"/>
        <c:scaling>
          <c:orientation val="minMax"/>
        </c:scaling>
        <c:axPos val="b"/>
        <c:numFmt formatCode="#,##0" sourceLinked="1"/>
        <c:tickLblPos val="nextTo"/>
        <c:spPr>
          <a:ln w="323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25" b="0" i="0" u="none" strike="noStrike" baseline="0">
                <a:solidFill>
                  <a:schemeClr val="tx1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39824384"/>
        <c:crosses val="autoZero"/>
        <c:auto val="1"/>
        <c:lblAlgn val="ctr"/>
        <c:lblOffset val="100"/>
        <c:tickLblSkip val="4"/>
        <c:tickMarkSkip val="1"/>
      </c:catAx>
      <c:valAx>
        <c:axId val="39824384"/>
        <c:scaling>
          <c:orientation val="minMax"/>
          <c:max val="350"/>
        </c:scaling>
        <c:axPos val="l"/>
        <c:majorGridlines>
          <c:spPr>
            <a:ln w="3231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25" b="0" i="0" u="none" strike="noStrike" baseline="0">
                    <a:solidFill>
                      <a:schemeClr val="tx1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 dirty="0" smtClean="0"/>
                  <a:t>Annual</a:t>
                </a:r>
                <a:r>
                  <a:rPr lang="en-US" baseline="0" dirty="0" smtClean="0"/>
                  <a:t> Efficiency</a:t>
                </a:r>
                <a:r>
                  <a:rPr lang="en-US" dirty="0" smtClean="0"/>
                  <a:t> Acquisition</a:t>
                </a:r>
                <a:r>
                  <a:rPr lang="en-US" baseline="0" dirty="0" smtClean="0"/>
                  <a:t> </a:t>
                </a:r>
              </a:p>
              <a:p>
                <a:pPr>
                  <a:defRPr sz="1425" b="0" i="0" u="none" strike="noStrike" baseline="0">
                    <a:solidFill>
                      <a:schemeClr val="tx1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 baseline="0" dirty="0" smtClean="0"/>
                  <a:t>(MWa</a:t>
                </a:r>
                <a:r>
                  <a:rPr lang="en-US" dirty="0" smtClean="0"/>
                  <a:t>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4302741358760484E-2"/>
              <c:y val="0.12526539278131787"/>
            </c:manualLayout>
          </c:layout>
          <c:spPr>
            <a:noFill/>
            <a:ln w="25848">
              <a:noFill/>
            </a:ln>
          </c:spPr>
        </c:title>
        <c:numFmt formatCode="#,##0" sourceLinked="0"/>
        <c:tickLblPos val="nextTo"/>
        <c:spPr>
          <a:ln w="323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25" b="0" i="0" u="none" strike="noStrike" baseline="0">
                <a:solidFill>
                  <a:schemeClr val="tx1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39822848"/>
        <c:crosses val="autoZero"/>
        <c:crossBetween val="between"/>
      </c:valAx>
      <c:spPr>
        <a:noFill/>
        <a:ln w="1292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425" b="0" i="0" u="none" strike="noStrike" baseline="0">
          <a:solidFill>
            <a:schemeClr val="tx1"/>
          </a:solidFill>
          <a:latin typeface="Verdana"/>
          <a:ea typeface="Verdana"/>
          <a:cs typeface="Verdana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0B8FE-7BCB-43BE-A1BA-151098EF6D09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98075-620C-4916-838C-1531AB204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38ADCD-3DFE-41D9-8347-C36A7F9A799F}" type="slidenum">
              <a:rPr lang="en-US"/>
              <a:pPr/>
              <a:t>5</a:t>
            </a:fld>
            <a:endParaRPr lang="en-US"/>
          </a:p>
        </p:txBody>
      </p:sp>
      <p:sp>
        <p:nvSpPr>
          <p:cNvPr id="83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38ADCD-3DFE-41D9-8347-C36A7F9A799F}" type="slidenum">
              <a:rPr lang="en-US"/>
              <a:pPr/>
              <a:t>6</a:t>
            </a:fld>
            <a:endParaRPr lang="en-US"/>
          </a:p>
        </p:txBody>
      </p:sp>
      <p:sp>
        <p:nvSpPr>
          <p:cNvPr id="83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38ADCD-3DFE-41D9-8347-C36A7F9A799F}" type="slidenum">
              <a:rPr lang="en-US"/>
              <a:pPr/>
              <a:t>7</a:t>
            </a:fld>
            <a:endParaRPr lang="en-US"/>
          </a:p>
        </p:txBody>
      </p:sp>
      <p:sp>
        <p:nvSpPr>
          <p:cNvPr id="83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50/80</a:t>
            </a:r>
            <a:r>
              <a:rPr lang="en-US" dirty="0" smtClean="0"/>
              <a:t>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dirty="0" smtClean="0"/>
              <a:t>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dirty="0" smtClean="0"/>
              <a:t>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0/0</a:t>
            </a:r>
            <a:r>
              <a:rPr lang="en-US" dirty="0" smtClean="0"/>
              <a:t>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dirty="0" smtClean="0"/>
              <a:t>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difference</a:t>
            </a:r>
            <a:r>
              <a:rPr lang="en-US" dirty="0" smtClean="0"/>
              <a:t>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total EE</a:t>
            </a:r>
            <a:b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(20 years, MWa)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5,759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total EE</a:t>
            </a:r>
            <a:b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(20 years, MWa)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4,504       1,255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total EE (20 years, </a:t>
            </a:r>
            <a:b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average $/MWa RL 2006$)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34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total EE (20 years, </a:t>
            </a:r>
            <a:b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average $/MWa RL 2006$)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23           11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total EE gross cost</a:t>
            </a:r>
            <a:b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(20 years, NPV 2006$)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7,464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total EE gross cost</a:t>
            </a:r>
            <a:b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(20 years, NPV 2006$)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3,290       4,174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total EE cost, net of market value</a:t>
            </a:r>
            <a:b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(20 years, NPV 2006$)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(16,792)</a:t>
            </a:r>
            <a:r>
              <a:rPr lang="en-US" dirty="0" smtClean="0"/>
              <a:t>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total EE cost, net of market value</a:t>
            </a:r>
            <a:b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(20 years, NPV 2006$)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(10,305)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(6,487)</a:t>
            </a:r>
            <a:r>
              <a:rPr lang="en-US" dirty="0" smtClean="0"/>
              <a:t>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gross value increase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10,661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(6,487)</a:t>
            </a:r>
            <a:r>
              <a:rPr lang="en-US" dirty="0" smtClean="0"/>
              <a:t>  is a NPV in 1993 – moving</a:t>
            </a:r>
            <a:r>
              <a:rPr lang="en-US" baseline="0" dirty="0" smtClean="0"/>
              <a:t> up to 2012 increases this to 14.9 B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38ADCD-3DFE-41D9-8347-C36A7F9A799F}" type="slidenum">
              <a:rPr lang="en-US"/>
              <a:pPr/>
              <a:t>9</a:t>
            </a:fld>
            <a:endParaRPr lang="en-US"/>
          </a:p>
        </p:txBody>
      </p:sp>
      <p:sp>
        <p:nvSpPr>
          <p:cNvPr id="83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38ADCD-3DFE-41D9-8347-C36A7F9A799F}" type="slidenum">
              <a:rPr lang="en-US"/>
              <a:pPr/>
              <a:t>10</a:t>
            </a:fld>
            <a:endParaRPr lang="en-US"/>
          </a:p>
        </p:txBody>
      </p:sp>
      <p:sp>
        <p:nvSpPr>
          <p:cNvPr id="83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066800" y="3733800"/>
            <a:ext cx="6858000" cy="1752600"/>
          </a:xfrm>
        </p:spPr>
        <p:txBody>
          <a:bodyPr>
            <a:normAutofit/>
          </a:bodyPr>
          <a:lstStyle>
            <a:lvl1pPr algn="ctr">
              <a:buFontTx/>
              <a:buNone/>
              <a:defRPr/>
            </a:lvl1pPr>
          </a:lstStyle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Subtitle Here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Name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Date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1066800" y="1600200"/>
            <a:ext cx="1981200" cy="12954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4/12/2013</a:t>
            </a:fld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3200400" y="1600200"/>
            <a:ext cx="4953000" cy="1219200"/>
          </a:xfrm>
        </p:spPr>
        <p:txBody>
          <a:bodyPr/>
          <a:lstStyle>
            <a:lvl1pPr marL="0" algn="l">
              <a:buNone/>
              <a:defRPr>
                <a:latin typeface="Century Gothic" pitchFamily="34" charset="0"/>
              </a:defRPr>
            </a:lvl1pPr>
            <a:lvl2pPr algn="l">
              <a:buNone/>
              <a:defRPr>
                <a:latin typeface="Century Gothic" pitchFamily="34" charset="0"/>
              </a:defRPr>
            </a:lvl2pPr>
            <a:lvl3pPr algn="l">
              <a:buNone/>
              <a:defRPr>
                <a:latin typeface="Century Gothic" pitchFamily="34" charset="0"/>
              </a:defRPr>
            </a:lvl3pPr>
            <a:lvl4pPr algn="l">
              <a:buNone/>
              <a:defRPr>
                <a:latin typeface="Century Gothic" pitchFamily="34" charset="0"/>
              </a:defRPr>
            </a:lvl4pPr>
            <a:lvl5pPr algn="l">
              <a:buNone/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641475"/>
            <a:ext cx="7772400" cy="4454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/>
            </a:r>
            <a:br>
              <a:rPr lang="en-US"/>
            </a:br>
            <a:r>
              <a:rPr lang="en-US"/>
              <a:t>slide </a:t>
            </a:r>
            <a:fld id="{2AB6870F-C03C-4CB2-9F23-4AF0067794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248400"/>
            <a:ext cx="4038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0999"/>
            <a:ext cx="8077200" cy="8382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0574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D9F4-9DB8-4559-B0F9-416DEB181593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D9F4-9DB8-4559-B0F9-416DEB181593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D9F4-9DB8-4559-B0F9-416DEB181593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24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4052C0F2-7F4E-42A5-A686-241C4F47B015}" type="datetimeFigureOut">
              <a:rPr lang="en-US" smtClean="0"/>
              <a:pPr/>
              <a:t>4/12/2013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49" r:id="rId2"/>
    <p:sldLayoutId id="2147483650" r:id="rId3"/>
    <p:sldLayoutId id="2147483652" r:id="rId4"/>
    <p:sldLayoutId id="2147483654" r:id="rId5"/>
    <p:sldLayoutId id="2147483657" r:id="rId6"/>
    <p:sldLayoutId id="2147483659" r:id="rId7"/>
    <p:sldLayoutId id="2147483658" r:id="rId8"/>
    <p:sldLayoutId id="2147483655" r:id="rId9"/>
    <p:sldLayoutId id="214748366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8000"/>
        </a:buClr>
        <a:buFont typeface="Wingdings" pitchFamily="2" charset="2"/>
        <a:buChar char="§"/>
        <a:defRPr sz="32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8000"/>
        </a:buClr>
        <a:buFont typeface="Arial" pitchFamily="34" charset="0"/>
        <a:buChar char="–"/>
        <a:defRPr sz="28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8000"/>
        </a:buClr>
        <a:buFont typeface="Wingdings" pitchFamily="2" charset="2"/>
        <a:buChar char="§"/>
        <a:defRPr sz="24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8000"/>
        </a:buClr>
        <a:buFont typeface="Arial" pitchFamily="34" charset="0"/>
        <a:buChar char="–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8000"/>
        </a:buClr>
        <a:buFont typeface="Arial" pitchFamily="34" charset="0"/>
        <a:buChar char="»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Rethinking Energy Efficiency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057400"/>
            <a:ext cx="8001000" cy="41910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Cost-Effectiveness Premium</a:t>
            </a:r>
          </a:p>
          <a:p>
            <a:r>
              <a:rPr lang="en-US" sz="2800" dirty="0" smtClean="0"/>
              <a:t>Sources of Value</a:t>
            </a:r>
          </a:p>
          <a:p>
            <a:endParaRPr lang="en-US" sz="2800" dirty="0" smtClean="0"/>
          </a:p>
          <a:p>
            <a:r>
              <a:rPr lang="en-US" sz="1800" dirty="0" smtClean="0"/>
              <a:t>Michael Schilmoeller, Ph.D.</a:t>
            </a:r>
          </a:p>
          <a:p>
            <a:r>
              <a:rPr lang="en-US" sz="1800" dirty="0" smtClean="0"/>
              <a:t>Northwest Power and Conservation Council</a:t>
            </a:r>
          </a:p>
          <a:p>
            <a:r>
              <a:rPr lang="en-US" sz="1800" dirty="0" smtClean="0"/>
              <a:t>April 23, 2013</a:t>
            </a:r>
          </a:p>
          <a:p>
            <a:r>
              <a:rPr lang="en-US" sz="1800" dirty="0" smtClean="0"/>
              <a:t>Future Energy Conference</a:t>
            </a:r>
          </a:p>
          <a:p>
            <a:r>
              <a:rPr lang="en-US" sz="1400" dirty="0" smtClean="0"/>
              <a:t>Red Lion Hotel on the River</a:t>
            </a:r>
          </a:p>
          <a:p>
            <a:r>
              <a:rPr lang="en-US" sz="1400" dirty="0" err="1" smtClean="0"/>
              <a:t>Jantzen</a:t>
            </a:r>
            <a:r>
              <a:rPr lang="en-US" sz="1400" dirty="0" smtClean="0"/>
              <a:t> Beach, Portland, Oregon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slide </a:t>
            </a:r>
            <a:fld id="{AC60A159-6CD3-4A69-8B34-D240A4E60C4B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33858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610600" cy="990600"/>
          </a:xfrm>
        </p:spPr>
        <p:txBody>
          <a:bodyPr>
            <a:normAutofit fontScale="90000"/>
          </a:bodyPr>
          <a:lstStyle/>
          <a:p>
            <a:r>
              <a:rPr lang="en-US" sz="3600" i="1" dirty="0" smtClean="0"/>
              <a:t>Effect of the Cost-Effectiveness </a:t>
            </a:r>
            <a:r>
              <a:rPr lang="en-US" sz="3600" i="1" dirty="0" smtClean="0"/>
              <a:t>Premium</a:t>
            </a:r>
            <a:br>
              <a:rPr lang="en-US" sz="3600" i="1" dirty="0" smtClean="0"/>
            </a:br>
            <a:r>
              <a:rPr lang="en-US" sz="3600" i="1" dirty="0" smtClean="0"/>
              <a:t>Without Energy Crisis</a:t>
            </a:r>
            <a:endParaRPr lang="en-US" sz="1800" i="1" dirty="0"/>
          </a:p>
        </p:txBody>
      </p:sp>
      <p:graphicFrame>
        <p:nvGraphicFramePr>
          <p:cNvPr id="14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04800" y="1730375"/>
          <a:ext cx="8534400" cy="4560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 of Value</a:t>
            </a:r>
            <a:br>
              <a:rPr lang="en-US" dirty="0" smtClean="0"/>
            </a:br>
            <a:r>
              <a:rPr lang="en-US" sz="2200" dirty="0" smtClean="0"/>
              <a:t>(“deterministic”)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2390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Capacity deferral and displacement</a:t>
            </a:r>
          </a:p>
          <a:p>
            <a:pPr lvl="1"/>
            <a:r>
              <a:rPr lang="en-US" dirty="0" smtClean="0"/>
              <a:t>shape of conservation</a:t>
            </a:r>
          </a:p>
          <a:p>
            <a:pPr lvl="1"/>
            <a:r>
              <a:rPr lang="en-US" dirty="0" smtClean="0"/>
              <a:t>for anticipated hourly peaks</a:t>
            </a:r>
          </a:p>
          <a:p>
            <a:pPr lvl="1"/>
            <a:r>
              <a:rPr lang="en-US" dirty="0" smtClean="0"/>
              <a:t>freeing up flexible resources</a:t>
            </a:r>
          </a:p>
          <a:p>
            <a:r>
              <a:rPr lang="en-US" dirty="0" smtClean="0"/>
              <a:t>Reducing Renewable Portfolio Standard (RPS) obligations</a:t>
            </a:r>
          </a:p>
          <a:p>
            <a:r>
              <a:rPr lang="en-US" dirty="0" smtClean="0"/>
              <a:t>Potentially</a:t>
            </a:r>
          </a:p>
          <a:p>
            <a:pPr lvl="1"/>
            <a:r>
              <a:rPr lang="en-US" dirty="0" smtClean="0"/>
              <a:t>cost reduction even for surplus utilities</a:t>
            </a:r>
          </a:p>
          <a:p>
            <a:pPr lvl="1"/>
            <a:r>
              <a:rPr lang="en-US" dirty="0" smtClean="0"/>
              <a:t>opportunities to develop and resell</a:t>
            </a:r>
          </a:p>
          <a:p>
            <a:r>
              <a:rPr lang="en-US" dirty="0" smtClean="0"/>
              <a:t>Purchases at below-average prices</a:t>
            </a:r>
          </a:p>
          <a:p>
            <a:pPr lvl="1"/>
            <a:r>
              <a:rPr lang="en-US" dirty="0" smtClean="0"/>
              <a:t>the “constant-dollar averaging effect”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dirty="0" smtClean="0"/>
              <a:t>Non-linear </a:t>
            </a:r>
            <a:r>
              <a:rPr lang="en-US" dirty="0" smtClean="0"/>
              <a:t>EE supply </a:t>
            </a:r>
            <a:r>
              <a:rPr lang="en-US" dirty="0" smtClean="0"/>
              <a:t>curve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447800" y="1752600"/>
          <a:ext cx="5998152" cy="4039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139662" y="4410200"/>
            <a:ext cx="178983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149187" y="2905745"/>
            <a:ext cx="388446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139662" y="3918240"/>
            <a:ext cx="2879886" cy="1000218"/>
            <a:chOff x="2139662" y="3918240"/>
            <a:chExt cx="2879886" cy="1000218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139662" y="3918240"/>
              <a:ext cx="2843645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3532909" y="3946815"/>
              <a:ext cx="0" cy="44433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3"/>
            <p:cNvSpPr txBox="1"/>
            <p:nvPr/>
          </p:nvSpPr>
          <p:spPr>
            <a:xfrm>
              <a:off x="3618634" y="4003964"/>
              <a:ext cx="472787" cy="31209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l-GR" sz="1600" dirty="0"/>
                <a:t>δ</a:t>
              </a:r>
              <a:endParaRPr lang="en-US" sz="1600" dirty="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4016710" y="3924885"/>
              <a:ext cx="1002838" cy="993573"/>
            </a:xfrm>
            <a:custGeom>
              <a:avLst/>
              <a:gdLst>
                <a:gd name="connsiteX0" fmla="*/ 0 w 990600"/>
                <a:gd name="connsiteY0" fmla="*/ 0 h 466725"/>
                <a:gd name="connsiteX1" fmla="*/ 990600 w 990600"/>
                <a:gd name="connsiteY1" fmla="*/ 0 h 466725"/>
                <a:gd name="connsiteX2" fmla="*/ 990600 w 990600"/>
                <a:gd name="connsiteY2" fmla="*/ 466725 h 466725"/>
                <a:gd name="connsiteX3" fmla="*/ 0 w 990600"/>
                <a:gd name="connsiteY3" fmla="*/ 466725 h 466725"/>
                <a:gd name="connsiteX4" fmla="*/ 0 w 990600"/>
                <a:gd name="connsiteY4" fmla="*/ 0 h 466725"/>
                <a:gd name="connsiteX0" fmla="*/ 0 w 1000217"/>
                <a:gd name="connsiteY0" fmla="*/ 457574 h 924299"/>
                <a:gd name="connsiteX1" fmla="*/ 1000217 w 1000217"/>
                <a:gd name="connsiteY1" fmla="*/ 0 h 924299"/>
                <a:gd name="connsiteX2" fmla="*/ 990600 w 1000217"/>
                <a:gd name="connsiteY2" fmla="*/ 924299 h 924299"/>
                <a:gd name="connsiteX3" fmla="*/ 0 w 1000217"/>
                <a:gd name="connsiteY3" fmla="*/ 924299 h 924299"/>
                <a:gd name="connsiteX4" fmla="*/ 0 w 1000217"/>
                <a:gd name="connsiteY4" fmla="*/ 457574 h 924299"/>
                <a:gd name="connsiteX0" fmla="*/ 0 w 1000217"/>
                <a:gd name="connsiteY0" fmla="*/ 457574 h 951753"/>
                <a:gd name="connsiteX1" fmla="*/ 1000217 w 1000217"/>
                <a:gd name="connsiteY1" fmla="*/ 0 h 951753"/>
                <a:gd name="connsiteX2" fmla="*/ 990601 w 1000217"/>
                <a:gd name="connsiteY2" fmla="*/ 951753 h 951753"/>
                <a:gd name="connsiteX3" fmla="*/ 0 w 1000217"/>
                <a:gd name="connsiteY3" fmla="*/ 924299 h 951753"/>
                <a:gd name="connsiteX4" fmla="*/ 0 w 1000217"/>
                <a:gd name="connsiteY4" fmla="*/ 457574 h 951753"/>
                <a:gd name="connsiteX0" fmla="*/ 0 w 1000217"/>
                <a:gd name="connsiteY0" fmla="*/ 457574 h 951753"/>
                <a:gd name="connsiteX1" fmla="*/ 1000217 w 1000217"/>
                <a:gd name="connsiteY1" fmla="*/ 0 h 951753"/>
                <a:gd name="connsiteX2" fmla="*/ 990601 w 1000217"/>
                <a:gd name="connsiteY2" fmla="*/ 951753 h 951753"/>
                <a:gd name="connsiteX3" fmla="*/ 19235 w 1000217"/>
                <a:gd name="connsiteY3" fmla="*/ 942602 h 951753"/>
                <a:gd name="connsiteX4" fmla="*/ 0 w 1000217"/>
                <a:gd name="connsiteY4" fmla="*/ 457574 h 951753"/>
                <a:gd name="connsiteX0" fmla="*/ 0 w 986301"/>
                <a:gd name="connsiteY0" fmla="*/ 457574 h 951753"/>
                <a:gd name="connsiteX1" fmla="*/ 986301 w 986301"/>
                <a:gd name="connsiteY1" fmla="*/ 0 h 951753"/>
                <a:gd name="connsiteX2" fmla="*/ 976685 w 986301"/>
                <a:gd name="connsiteY2" fmla="*/ 951753 h 951753"/>
                <a:gd name="connsiteX3" fmla="*/ 5319 w 986301"/>
                <a:gd name="connsiteY3" fmla="*/ 942602 h 951753"/>
                <a:gd name="connsiteX4" fmla="*/ 0 w 986301"/>
                <a:gd name="connsiteY4" fmla="*/ 457574 h 951753"/>
                <a:gd name="connsiteX0" fmla="*/ 0 w 989084"/>
                <a:gd name="connsiteY0" fmla="*/ 465486 h 951753"/>
                <a:gd name="connsiteX1" fmla="*/ 989084 w 989084"/>
                <a:gd name="connsiteY1" fmla="*/ 0 h 951753"/>
                <a:gd name="connsiteX2" fmla="*/ 979468 w 989084"/>
                <a:gd name="connsiteY2" fmla="*/ 951753 h 951753"/>
                <a:gd name="connsiteX3" fmla="*/ 8102 w 989084"/>
                <a:gd name="connsiteY3" fmla="*/ 942602 h 951753"/>
                <a:gd name="connsiteX4" fmla="*/ 0 w 989084"/>
                <a:gd name="connsiteY4" fmla="*/ 465486 h 951753"/>
                <a:gd name="connsiteX0" fmla="*/ 0 w 1025263"/>
                <a:gd name="connsiteY0" fmla="*/ 489219 h 975486"/>
                <a:gd name="connsiteX1" fmla="*/ 1025263 w 1025263"/>
                <a:gd name="connsiteY1" fmla="*/ 0 h 975486"/>
                <a:gd name="connsiteX2" fmla="*/ 979468 w 1025263"/>
                <a:gd name="connsiteY2" fmla="*/ 975486 h 975486"/>
                <a:gd name="connsiteX3" fmla="*/ 8102 w 1025263"/>
                <a:gd name="connsiteY3" fmla="*/ 966335 h 975486"/>
                <a:gd name="connsiteX4" fmla="*/ 0 w 1025263"/>
                <a:gd name="connsiteY4" fmla="*/ 489219 h 975486"/>
                <a:gd name="connsiteX0" fmla="*/ 0 w 1025263"/>
                <a:gd name="connsiteY0" fmla="*/ 489219 h 972849"/>
                <a:gd name="connsiteX1" fmla="*/ 1025263 w 1025263"/>
                <a:gd name="connsiteY1" fmla="*/ 0 h 972849"/>
                <a:gd name="connsiteX2" fmla="*/ 1012865 w 1025263"/>
                <a:gd name="connsiteY2" fmla="*/ 972849 h 972849"/>
                <a:gd name="connsiteX3" fmla="*/ 8102 w 1025263"/>
                <a:gd name="connsiteY3" fmla="*/ 966335 h 972849"/>
                <a:gd name="connsiteX4" fmla="*/ 0 w 1025263"/>
                <a:gd name="connsiteY4" fmla="*/ 489219 h 972849"/>
                <a:gd name="connsiteX0" fmla="*/ 0 w 1016070"/>
                <a:gd name="connsiteY0" fmla="*/ 477256 h 960886"/>
                <a:gd name="connsiteX1" fmla="*/ 975130 w 1016070"/>
                <a:gd name="connsiteY1" fmla="*/ 0 h 960886"/>
                <a:gd name="connsiteX2" fmla="*/ 1012865 w 1016070"/>
                <a:gd name="connsiteY2" fmla="*/ 960886 h 960886"/>
                <a:gd name="connsiteX3" fmla="*/ 8102 w 1016070"/>
                <a:gd name="connsiteY3" fmla="*/ 954372 h 960886"/>
                <a:gd name="connsiteX4" fmla="*/ 0 w 1016070"/>
                <a:gd name="connsiteY4" fmla="*/ 477256 h 960886"/>
                <a:gd name="connsiteX0" fmla="*/ 0 w 1016070"/>
                <a:gd name="connsiteY0" fmla="*/ 477256 h 960886"/>
                <a:gd name="connsiteX1" fmla="*/ 1012731 w 1016070"/>
                <a:gd name="connsiteY1" fmla="*/ 0 h 960886"/>
                <a:gd name="connsiteX2" fmla="*/ 1012865 w 1016070"/>
                <a:gd name="connsiteY2" fmla="*/ 960886 h 960886"/>
                <a:gd name="connsiteX3" fmla="*/ 8102 w 1016070"/>
                <a:gd name="connsiteY3" fmla="*/ 954372 h 960886"/>
                <a:gd name="connsiteX4" fmla="*/ 0 w 1016070"/>
                <a:gd name="connsiteY4" fmla="*/ 477256 h 960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070" h="960886">
                  <a:moveTo>
                    <a:pt x="0" y="477256"/>
                  </a:moveTo>
                  <a:lnTo>
                    <a:pt x="1012731" y="0"/>
                  </a:lnTo>
                  <a:cubicBezTo>
                    <a:pt x="1009526" y="317251"/>
                    <a:pt x="1016070" y="643635"/>
                    <a:pt x="1012865" y="960886"/>
                  </a:cubicBezTo>
                  <a:lnTo>
                    <a:pt x="8102" y="954372"/>
                  </a:lnTo>
                  <a:lnTo>
                    <a:pt x="0" y="477256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10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139662" y="2397389"/>
            <a:ext cx="4079868" cy="2525582"/>
            <a:chOff x="2139662" y="2397389"/>
            <a:chExt cx="4079868" cy="2525582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2139662" y="2405373"/>
              <a:ext cx="4065443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4897582" y="2414898"/>
              <a:ext cx="0" cy="44433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5"/>
            <p:cNvSpPr txBox="1"/>
            <p:nvPr/>
          </p:nvSpPr>
          <p:spPr>
            <a:xfrm>
              <a:off x="5011882" y="2499509"/>
              <a:ext cx="472786" cy="31209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l-GR" sz="1600"/>
                <a:t>δ</a:t>
              </a:r>
              <a:endParaRPr lang="en-US" sz="160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6057110" y="2397389"/>
              <a:ext cx="162420" cy="2525582"/>
            </a:xfrm>
            <a:custGeom>
              <a:avLst/>
              <a:gdLst>
                <a:gd name="connsiteX0" fmla="*/ 0 w 990600"/>
                <a:gd name="connsiteY0" fmla="*/ 0 h 466725"/>
                <a:gd name="connsiteX1" fmla="*/ 990600 w 990600"/>
                <a:gd name="connsiteY1" fmla="*/ 0 h 466725"/>
                <a:gd name="connsiteX2" fmla="*/ 990600 w 990600"/>
                <a:gd name="connsiteY2" fmla="*/ 466725 h 466725"/>
                <a:gd name="connsiteX3" fmla="*/ 0 w 990600"/>
                <a:gd name="connsiteY3" fmla="*/ 466725 h 466725"/>
                <a:gd name="connsiteX4" fmla="*/ 0 w 990600"/>
                <a:gd name="connsiteY4" fmla="*/ 0 h 466725"/>
                <a:gd name="connsiteX0" fmla="*/ 0 w 1000217"/>
                <a:gd name="connsiteY0" fmla="*/ 457574 h 924299"/>
                <a:gd name="connsiteX1" fmla="*/ 1000217 w 1000217"/>
                <a:gd name="connsiteY1" fmla="*/ 0 h 924299"/>
                <a:gd name="connsiteX2" fmla="*/ 990600 w 1000217"/>
                <a:gd name="connsiteY2" fmla="*/ 924299 h 924299"/>
                <a:gd name="connsiteX3" fmla="*/ 0 w 1000217"/>
                <a:gd name="connsiteY3" fmla="*/ 924299 h 924299"/>
                <a:gd name="connsiteX4" fmla="*/ 0 w 1000217"/>
                <a:gd name="connsiteY4" fmla="*/ 457574 h 924299"/>
                <a:gd name="connsiteX0" fmla="*/ 0 w 1000217"/>
                <a:gd name="connsiteY0" fmla="*/ 457574 h 951753"/>
                <a:gd name="connsiteX1" fmla="*/ 1000217 w 1000217"/>
                <a:gd name="connsiteY1" fmla="*/ 0 h 951753"/>
                <a:gd name="connsiteX2" fmla="*/ 990601 w 1000217"/>
                <a:gd name="connsiteY2" fmla="*/ 951753 h 951753"/>
                <a:gd name="connsiteX3" fmla="*/ 0 w 1000217"/>
                <a:gd name="connsiteY3" fmla="*/ 924299 h 951753"/>
                <a:gd name="connsiteX4" fmla="*/ 0 w 1000217"/>
                <a:gd name="connsiteY4" fmla="*/ 457574 h 951753"/>
                <a:gd name="connsiteX0" fmla="*/ 0 w 1000217"/>
                <a:gd name="connsiteY0" fmla="*/ 457574 h 951753"/>
                <a:gd name="connsiteX1" fmla="*/ 1000217 w 1000217"/>
                <a:gd name="connsiteY1" fmla="*/ 0 h 951753"/>
                <a:gd name="connsiteX2" fmla="*/ 990601 w 1000217"/>
                <a:gd name="connsiteY2" fmla="*/ 951753 h 951753"/>
                <a:gd name="connsiteX3" fmla="*/ 19235 w 1000217"/>
                <a:gd name="connsiteY3" fmla="*/ 942602 h 951753"/>
                <a:gd name="connsiteX4" fmla="*/ 0 w 1000217"/>
                <a:gd name="connsiteY4" fmla="*/ 457574 h 951753"/>
                <a:gd name="connsiteX0" fmla="*/ 0 w 986301"/>
                <a:gd name="connsiteY0" fmla="*/ 457574 h 951753"/>
                <a:gd name="connsiteX1" fmla="*/ 986301 w 986301"/>
                <a:gd name="connsiteY1" fmla="*/ 0 h 951753"/>
                <a:gd name="connsiteX2" fmla="*/ 976685 w 986301"/>
                <a:gd name="connsiteY2" fmla="*/ 951753 h 951753"/>
                <a:gd name="connsiteX3" fmla="*/ 5319 w 986301"/>
                <a:gd name="connsiteY3" fmla="*/ 942602 h 951753"/>
                <a:gd name="connsiteX4" fmla="*/ 0 w 986301"/>
                <a:gd name="connsiteY4" fmla="*/ 457574 h 951753"/>
                <a:gd name="connsiteX0" fmla="*/ 0 w 989084"/>
                <a:gd name="connsiteY0" fmla="*/ 465486 h 951753"/>
                <a:gd name="connsiteX1" fmla="*/ 989084 w 989084"/>
                <a:gd name="connsiteY1" fmla="*/ 0 h 951753"/>
                <a:gd name="connsiteX2" fmla="*/ 979468 w 989084"/>
                <a:gd name="connsiteY2" fmla="*/ 951753 h 951753"/>
                <a:gd name="connsiteX3" fmla="*/ 8102 w 989084"/>
                <a:gd name="connsiteY3" fmla="*/ 942602 h 951753"/>
                <a:gd name="connsiteX4" fmla="*/ 0 w 989084"/>
                <a:gd name="connsiteY4" fmla="*/ 465486 h 951753"/>
                <a:gd name="connsiteX0" fmla="*/ 0 w 1025263"/>
                <a:gd name="connsiteY0" fmla="*/ 489219 h 975486"/>
                <a:gd name="connsiteX1" fmla="*/ 1025263 w 1025263"/>
                <a:gd name="connsiteY1" fmla="*/ 0 h 975486"/>
                <a:gd name="connsiteX2" fmla="*/ 979468 w 1025263"/>
                <a:gd name="connsiteY2" fmla="*/ 975486 h 975486"/>
                <a:gd name="connsiteX3" fmla="*/ 8102 w 1025263"/>
                <a:gd name="connsiteY3" fmla="*/ 966335 h 975486"/>
                <a:gd name="connsiteX4" fmla="*/ 0 w 1025263"/>
                <a:gd name="connsiteY4" fmla="*/ 489219 h 975486"/>
                <a:gd name="connsiteX0" fmla="*/ 0 w 1025263"/>
                <a:gd name="connsiteY0" fmla="*/ 489219 h 972849"/>
                <a:gd name="connsiteX1" fmla="*/ 1025263 w 1025263"/>
                <a:gd name="connsiteY1" fmla="*/ 0 h 972849"/>
                <a:gd name="connsiteX2" fmla="*/ 1012865 w 1025263"/>
                <a:gd name="connsiteY2" fmla="*/ 972849 h 972849"/>
                <a:gd name="connsiteX3" fmla="*/ 8102 w 1025263"/>
                <a:gd name="connsiteY3" fmla="*/ 966335 h 972849"/>
                <a:gd name="connsiteX4" fmla="*/ 0 w 1025263"/>
                <a:gd name="connsiteY4" fmla="*/ 489219 h 972849"/>
                <a:gd name="connsiteX0" fmla="*/ 56988 w 1017158"/>
                <a:gd name="connsiteY0" fmla="*/ 192861 h 972849"/>
                <a:gd name="connsiteX1" fmla="*/ 1017158 w 1017158"/>
                <a:gd name="connsiteY1" fmla="*/ 0 h 972849"/>
                <a:gd name="connsiteX2" fmla="*/ 1004760 w 1017158"/>
                <a:gd name="connsiteY2" fmla="*/ 972849 h 972849"/>
                <a:gd name="connsiteX3" fmla="*/ -3 w 1017158"/>
                <a:gd name="connsiteY3" fmla="*/ 966335 h 972849"/>
                <a:gd name="connsiteX4" fmla="*/ 56988 w 1017158"/>
                <a:gd name="connsiteY4" fmla="*/ 192861 h 972849"/>
                <a:gd name="connsiteX0" fmla="*/ 0 w 960170"/>
                <a:gd name="connsiteY0" fmla="*/ 192861 h 973665"/>
                <a:gd name="connsiteX1" fmla="*/ 960170 w 960170"/>
                <a:gd name="connsiteY1" fmla="*/ 0 h 973665"/>
                <a:gd name="connsiteX2" fmla="*/ 947772 w 960170"/>
                <a:gd name="connsiteY2" fmla="*/ 972849 h 973665"/>
                <a:gd name="connsiteX3" fmla="*/ 73204 w 960170"/>
                <a:gd name="connsiteY3" fmla="*/ 973665 h 973665"/>
                <a:gd name="connsiteX4" fmla="*/ 0 w 960170"/>
                <a:gd name="connsiteY4" fmla="*/ 192861 h 973665"/>
                <a:gd name="connsiteX0" fmla="*/ 0 w 960170"/>
                <a:gd name="connsiteY0" fmla="*/ 192861 h 973665"/>
                <a:gd name="connsiteX1" fmla="*/ 960170 w 960170"/>
                <a:gd name="connsiteY1" fmla="*/ 0 h 973665"/>
                <a:gd name="connsiteX2" fmla="*/ 947773 w 960170"/>
                <a:gd name="connsiteY2" fmla="*/ 969708 h 973665"/>
                <a:gd name="connsiteX3" fmla="*/ 73204 w 960170"/>
                <a:gd name="connsiteY3" fmla="*/ 973665 h 973665"/>
                <a:gd name="connsiteX4" fmla="*/ 0 w 960170"/>
                <a:gd name="connsiteY4" fmla="*/ 192861 h 973665"/>
                <a:gd name="connsiteX0" fmla="*/ 0 w 960170"/>
                <a:gd name="connsiteY0" fmla="*/ 192861 h 970524"/>
                <a:gd name="connsiteX1" fmla="*/ 960170 w 960170"/>
                <a:gd name="connsiteY1" fmla="*/ 0 h 970524"/>
                <a:gd name="connsiteX2" fmla="*/ 947773 w 960170"/>
                <a:gd name="connsiteY2" fmla="*/ 969708 h 970524"/>
                <a:gd name="connsiteX3" fmla="*/ 56929 w 960170"/>
                <a:gd name="connsiteY3" fmla="*/ 970524 h 970524"/>
                <a:gd name="connsiteX4" fmla="*/ 0 w 960170"/>
                <a:gd name="connsiteY4" fmla="*/ 192861 h 970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0170" h="970524">
                  <a:moveTo>
                    <a:pt x="0" y="192861"/>
                  </a:moveTo>
                  <a:lnTo>
                    <a:pt x="960170" y="0"/>
                  </a:lnTo>
                  <a:cubicBezTo>
                    <a:pt x="956965" y="317251"/>
                    <a:pt x="950978" y="652457"/>
                    <a:pt x="947773" y="969708"/>
                  </a:cubicBezTo>
                  <a:lnTo>
                    <a:pt x="56929" y="970524"/>
                  </a:lnTo>
                  <a:lnTo>
                    <a:pt x="0" y="192861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1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 of Value</a:t>
            </a:r>
            <a:br>
              <a:rPr lang="en-US" dirty="0" smtClean="0"/>
            </a:br>
            <a:r>
              <a:rPr lang="en-US" sz="1800" dirty="0" smtClean="0"/>
              <a:t> (risk mitigation)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“Strategic” risk mitigation</a:t>
            </a:r>
          </a:p>
          <a:p>
            <a:pPr lvl="1"/>
            <a:r>
              <a:rPr lang="en-US" dirty="0" smtClean="0"/>
              <a:t>fuel price exposure</a:t>
            </a:r>
          </a:p>
          <a:p>
            <a:pPr lvl="1"/>
            <a:r>
              <a:rPr lang="en-US" dirty="0" smtClean="0"/>
              <a:t>wholesale power prices</a:t>
            </a:r>
          </a:p>
          <a:p>
            <a:pPr lvl="1"/>
            <a:r>
              <a:rPr lang="en-US" dirty="0" smtClean="0"/>
              <a:t>carbon risk </a:t>
            </a:r>
          </a:p>
          <a:p>
            <a:r>
              <a:rPr lang="en-US" dirty="0" smtClean="0"/>
              <a:t>Superiority in both low-market and high-market futures relative to fuel-based resources</a:t>
            </a:r>
          </a:p>
          <a:p>
            <a:r>
              <a:rPr lang="en-US" dirty="0" smtClean="0"/>
              <a:t>“Inverse elasticity” effect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slide </a:t>
            </a:r>
            <a:fld id="{AC60A159-6CD3-4A69-8B34-D240A4E60C4B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33858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610600" cy="1143000"/>
          </a:xfrm>
        </p:spPr>
        <p:txBody>
          <a:bodyPr>
            <a:normAutofit/>
          </a:bodyPr>
          <a:lstStyle/>
          <a:p>
            <a:r>
              <a:rPr lang="en-US" sz="3600" i="1" dirty="0" smtClean="0"/>
              <a:t>Annual Acquisition</a:t>
            </a:r>
            <a:endParaRPr lang="en-US" sz="1800" i="1" dirty="0"/>
          </a:p>
        </p:txBody>
      </p:sp>
      <p:graphicFrame>
        <p:nvGraphicFramePr>
          <p:cNvPr id="14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04800" y="1730375"/>
          <a:ext cx="8534400" cy="4560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33860" name="Text Box 2052"/>
          <p:cNvSpPr txBox="1">
            <a:spLocks noChangeArrowheads="1"/>
          </p:cNvSpPr>
          <p:nvPr/>
        </p:nvSpPr>
        <p:spPr bwMode="auto">
          <a:xfrm>
            <a:off x="4343400" y="1981200"/>
            <a:ext cx="1600200" cy="83099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Response to West Coast Energy Crisis</a:t>
            </a:r>
          </a:p>
        </p:txBody>
      </p:sp>
      <p:sp>
        <p:nvSpPr>
          <p:cNvPr id="633861" name="Line 2053"/>
          <p:cNvSpPr>
            <a:spLocks noChangeShapeType="1"/>
          </p:cNvSpPr>
          <p:nvPr/>
        </p:nvSpPr>
        <p:spPr bwMode="auto">
          <a:xfrm>
            <a:off x="5867400" y="2819400"/>
            <a:ext cx="457200" cy="1219200"/>
          </a:xfrm>
          <a:prstGeom prst="line">
            <a:avLst/>
          </a:prstGeom>
          <a:ln>
            <a:headEnd type="none" w="sm" len="sm"/>
            <a:tailEnd type="stealth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wrap="none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3862" name="Text Box 2054"/>
          <p:cNvSpPr txBox="1">
            <a:spLocks noChangeArrowheads="1"/>
          </p:cNvSpPr>
          <p:nvPr/>
        </p:nvSpPr>
        <p:spPr bwMode="auto">
          <a:xfrm>
            <a:off x="2057400" y="3657600"/>
            <a:ext cx="1295400" cy="83099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Response to </a:t>
            </a:r>
            <a:r>
              <a:rPr lang="en-US" sz="1600" b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PNW </a:t>
            </a:r>
            <a:r>
              <a:rPr lang="en-US" sz="1600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Recession</a:t>
            </a:r>
          </a:p>
        </p:txBody>
      </p:sp>
      <p:sp>
        <p:nvSpPr>
          <p:cNvPr id="633863" name="Line 2055"/>
          <p:cNvSpPr>
            <a:spLocks noChangeShapeType="1"/>
          </p:cNvSpPr>
          <p:nvPr/>
        </p:nvSpPr>
        <p:spPr bwMode="auto">
          <a:xfrm>
            <a:off x="3048000" y="4495800"/>
            <a:ext cx="76200" cy="762000"/>
          </a:xfrm>
          <a:prstGeom prst="line">
            <a:avLst/>
          </a:prstGeom>
          <a:ln>
            <a:headEnd type="none" w="sm" len="sm"/>
            <a:tailEnd type="stealth" w="med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wrap="none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3864" name="Text Box 2056"/>
          <p:cNvSpPr txBox="1">
            <a:spLocks noChangeArrowheads="1"/>
          </p:cNvSpPr>
          <p:nvPr/>
        </p:nvSpPr>
        <p:spPr bwMode="auto">
          <a:xfrm>
            <a:off x="3733800" y="3048000"/>
            <a:ext cx="1600200" cy="107721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Response to “Restructuring Discussions</a:t>
            </a:r>
            <a:r>
              <a:rPr lang="en-US" sz="1600" b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and surplus</a:t>
            </a:r>
            <a:endParaRPr lang="en-US" sz="1600" b="1" dirty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3865" name="Line 2057"/>
          <p:cNvSpPr>
            <a:spLocks noChangeShapeType="1"/>
          </p:cNvSpPr>
          <p:nvPr/>
        </p:nvSpPr>
        <p:spPr bwMode="auto">
          <a:xfrm>
            <a:off x="5334000" y="3886200"/>
            <a:ext cx="304800" cy="990600"/>
          </a:xfrm>
          <a:prstGeom prst="line">
            <a:avLst/>
          </a:prstGeom>
          <a:ln>
            <a:headEnd type="none" w="sm" len="sm"/>
            <a:tailEnd type="stealth" w="lg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wrap="none"/>
          <a:lstStyle/>
          <a:p>
            <a:endParaRPr lang="en-US"/>
          </a:p>
        </p:txBody>
      </p:sp>
      <p:sp>
        <p:nvSpPr>
          <p:cNvPr id="633868" name="Text Box 2060"/>
          <p:cNvSpPr txBox="1">
            <a:spLocks noChangeArrowheads="1"/>
          </p:cNvSpPr>
          <p:nvPr/>
        </p:nvSpPr>
        <p:spPr bwMode="auto">
          <a:xfrm>
            <a:off x="6248400" y="2667000"/>
            <a:ext cx="1143000" cy="83099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Short Term Memory Loss?</a:t>
            </a:r>
          </a:p>
        </p:txBody>
      </p:sp>
      <p:sp>
        <p:nvSpPr>
          <p:cNvPr id="633869" name="Line 2061"/>
          <p:cNvSpPr>
            <a:spLocks noChangeShapeType="1"/>
          </p:cNvSpPr>
          <p:nvPr/>
        </p:nvSpPr>
        <p:spPr bwMode="auto">
          <a:xfrm>
            <a:off x="6705600" y="3505200"/>
            <a:ext cx="152400" cy="381000"/>
          </a:xfrm>
          <a:prstGeom prst="line">
            <a:avLst/>
          </a:prstGeom>
          <a:ln>
            <a:headEnd type="none" w="sm" len="sm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wrap="none"/>
          <a:lstStyle/>
          <a:p>
            <a:endParaRPr lang="en-US"/>
          </a:p>
        </p:txBody>
      </p:sp>
      <p:pic>
        <p:nvPicPr>
          <p:cNvPr id="15" name="Picture 6" descr="getawa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4953000"/>
            <a:ext cx="771525" cy="9144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1066800" y="9144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Utility programs only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59259E-6 C 0.00329 -0.01459 0.00625 -0.03287 0.01267 -0.04561 C 0.01336 -0.04723 0.01475 -0.04815 0.01562 -0.04954 C 0.01701 -0.05209 0.01822 -0.05486 0.01961 -0.05741 C 0.02031 -0.0588 0.02118 -0.05996 0.02152 -0.06135 C 0.02187 -0.06274 0.02204 -0.06412 0.02256 -0.06528 C 0.02447 -0.06922 0.02743 -0.07176 0.02934 -0.0757 C 0.03038 -0.08079 0.03038 -0.08403 0.03333 -0.0875 C 0.03576 -0.10186 0.03229 -0.08473 0.03628 -0.09676 C 0.0394 -0.10625 0.04114 -0.11436 0.04704 -0.12153 C 0.04982 -0.13403 0.05989 -0.14283 0.06562 -0.15278 C 0.06701 -0.15787 0.06822 -0.15903 0.07152 -0.16204 C 0.07881 -0.17732 0.08871 -0.19144 0.1 -0.20116 C 0.10781 -0.20787 0.09479 -0.19977 0.10486 -0.20649 C 0.10763 -0.20834 0.11093 -0.20903 0.11371 -0.21042 C 0.13697 -0.20903 0.13177 -0.20973 0.14704 -0.20255 C 0.15277 -0.19445 0.15173 -0.1882 0.1559 -0.18033 C 0.15746 -0.17061 0.16215 -0.16389 0.16371 -0.15417 C 0.16562 -0.14236 0.16423 -0.12778 0.16961 -0.1176 C 0.17048 -0.11088 0.1717 -0.1051 0.17447 -0.09931 C 0.17552 -0.09468 0.1769 -0.09352 0.17934 -0.09005 C 0.18211 -0.07986 0.18819 -0.07107 0.19496 -0.06528 C 0.20052 -0.05486 0.20972 -0.05232 0.21857 -0.05093 C 0.23055 -0.04676 0.23975 -0.04885 0.25295 -0.04954 C 0.25972 -0.05278 0.25677 -0.05162 0.26163 -0.05348 C 0.26892 -0.0632 0.25711 -0.04838 0.26753 -0.05741 C 0.26944 -0.05903 0.27065 -0.06227 0.27256 -0.06389 C 0.27534 -0.06899 0.27881 -0.07292 0.28125 -0.07848 C 0.28732 -0.09213 0.2927 -0.10764 0.3 -0.12014 C 0.30069 -0.12315 0.30086 -0.12662 0.3019 -0.1294 C 0.30295 -0.13218 0.3059 -0.13727 0.3059 -0.13727 C 0.30711 -0.1426 0.30711 -0.14468 0.31076 -0.14769 C 0.31267 -0.15926 0.32031 -0.16528 0.32447 -0.175 C 0.3302 -0.1882 0.32534 -0.18311 0.33125 -0.1882 C 0.33246 -0.19445 0.33524 -0.19723 0.33819 -0.20255 C 0.3401 -0.21274 0.34513 -0.22361 0.35086 -0.23125 C 0.3519 -0.23473 0.35243 -0.23843 0.35381 -0.24167 C 0.35503 -0.24445 0.35781 -0.24954 0.35781 -0.24954 C 0.36006 -0.25973 0.35694 -0.24792 0.36076 -0.25625 C 0.36388 -0.26297 0.36493 -0.27153 0.36753 -0.27848 C 0.3717 -0.28936 0.37725 -0.29954 0.38229 -0.30973 C 0.3835 -0.31621 0.38645 -0.3176 0.38923 -0.32292 C 0.39149 -0.33218 0.38819 -0.32014 0.39305 -0.33056 C 0.39548 -0.33542 0.39635 -0.34167 0.39895 -0.3463 C 0.40069 -0.34954 0.40312 -0.35232 0.40486 -0.35556 C 0.40711 -0.35973 0.40885 -0.36412 0.41076 -0.36852 C 0.41145 -0.36991 0.41267 -0.37246 0.41267 -0.37246 C 0.41388 -0.37871 0.41666 -0.38241 0.41857 -0.3882 C 0.42083 -0.39561 0.42256 -0.40301 0.42447 -0.41042 C 0.425 -0.41806 0.42656 -0.43496 0.42447 -0.44167 C 0.42361 -0.44422 0.41857 -0.44445 0.41857 -0.44445 C 0.41128 -0.44306 0.41041 -0.44283 0.40677 -0.43519 C 0.40572 -0.43079 0.40468 -0.42662 0.40381 -0.42223 C 0.40399 -0.41945 0.40503 -0.39514 0.4059 -0.38959 C 0.40677 -0.38334 0.40815 -0.38311 0.40972 -0.37778 C 0.41267 -0.3676 0.41388 -0.35649 0.41666 -0.3463 C 0.41736 -0.33426 0.4184 -0.32269 0.42152 -0.31111 C 0.42326 -0.29584 0.42552 -0.27986 0.42934 -0.26528 C 0.43038 -0.25672 0.43107 -0.24746 0.43333 -0.23912 C 0.43472 -0.22686 0.43593 -0.21181 0.44114 -0.20116 C 0.44392 -0.18496 0.43975 -0.20463 0.44409 -0.19329 C 0.44565 -0.18936 0.44635 -0.18449 0.44791 -0.18033 C 0.45243 -0.16852 0.45347 -0.15602 0.46076 -0.1463 C 0.46284 -0.13102 0.46996 -0.12246 0.48125 -0.11899 C 0.48454 -0.11945 0.48784 -0.11945 0.49114 -0.12014 C 0.49947 -0.12176 0.49809 -0.14283 0.5 -0.15024 C 0.50104 -0.16297 0.50277 -0.17616 0.5059 -0.1882 C 0.50729 -0.19329 0.50659 -0.19885 0.50781 -0.20394 C 0.51041 -0.21551 0.51579 -0.22662 0.51961 -0.23774 C 0.52343 -0.24885 0.5243 -0.26135 0.52934 -0.27176 C 0.53055 -0.27824 0.53159 -0.28172 0.5342 -0.2875 C 0.53559 -0.29468 0.53802 -0.30116 0.53923 -0.30834 C 0.54079 -0.31783 0.54166 -0.3257 0.54496 -0.33449 C 0.546 -0.34769 0.54809 -0.35949 0.55 -0.37246 C 0.55086 -0.37801 0.55104 -0.38403 0.5519 -0.38959 C 0.5526 -0.39352 0.55381 -0.40116 0.55381 -0.40116 C 0.55243 -0.55139 0.56718 -0.46899 0.54895 -0.5044 C 0.54652 -0.51713 0.53211 -0.53149 0.52343 -0.53727 C 0.52152 -0.53843 0.51944 -0.53912 0.51753 -0.53982 C 0.51527 -0.54074 0.51076 -0.54236 0.51076 -0.54236 C 0.50434 -0.54121 0.50503 -0.54098 0.50086 -0.53588 C 0.4967 -0.5169 0.4993 -0.49468 0.50295 -0.4757 C 0.50364 -0.46574 0.50468 -0.45834 0.50781 -0.44954 C 0.50885 -0.44213 0.51041 -0.43357 0.51371 -0.42732 C 0.51597 -0.41736 0.51701 -0.40672 0.51961 -0.39723 C 0.521 -0.39213 0.52361 -0.38681 0.52534 -0.38172 C 0.53003 -0.36736 0.53211 -0.35417 0.5401 -0.34236 C 0.54166 -0.33658 0.54531 -0.3301 0.54895 -0.32662 C 0.55104 -0.32246 0.55364 -0.31899 0.5559 -0.31505 C 0.55729 -0.30903 0.56666 -0.29468 0.57152 -0.29283 C 0.57604 -0.28635 0.57013 -0.29375 0.57743 -0.28889 C 0.57829 -0.28843 0.57847 -0.28681 0.57934 -0.28611 C 0.5802 -0.28542 0.58125 -0.28542 0.58229 -0.28496 C 0.58663 -0.27871 0.59184 -0.27292 0.59791 -0.27061 C 0.60868 -0.27176 0.61041 -0.27153 0.61666 -0.28218 C 0.62013 -0.29769 0.62656 -0.31158 0.63229 -0.32547 C 0.63836 -0.34005 0.64218 -0.35556 0.64895 -0.36991 C 0.65312 -0.37871 0.65885 -0.38565 0.66267 -0.39468 C 0.66788 -0.40718 0.67343 -0.41829 0.67934 -0.4301 C 0.68229 -0.43588 0.68454 -0.44213 0.68819 -0.44699 C 0.68975 -0.45533 0.69427 -0.45811 0.69704 -0.46528 C 0.70052 -0.47431 0.70486 -0.48959 0.70972 -0.49676 C 0.71076 -0.49977 0.71145 -0.50301 0.71267 -0.50579 C 0.7144 -0.50949 0.71857 -0.51621 0.71857 -0.51621 C 0.72083 -0.52385 0.72378 -0.53102 0.72638 -0.53843 C 0.73003 -0.54861 0.73142 -0.56065 0.73628 -0.56991 C 0.7375 -0.5757 0.73871 -0.58079 0.74114 -0.58565 C 0.74201 -0.59005 0.74201 -0.5882 0.74201 -0.59074 " pathEditMode="relative" ptsTypes="fffffffffffffffffffffffffffffffffffffffffffffffffffffffffffffffffffffffffffffffffffffffffffffffffffffffffffA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 animBg="1" autoUpdateAnimBg="0"/>
      <p:bldP spid="633861" grpId="0" animBg="1"/>
      <p:bldP spid="633862" grpId="0" animBg="1" autoUpdateAnimBg="0"/>
      <p:bldP spid="633863" grpId="0" animBg="1"/>
      <p:bldP spid="633864" grpId="0" animBg="1" autoUpdateAnimBg="0"/>
      <p:bldP spid="633865" grpId="0" animBg="1"/>
      <p:bldP spid="633868" grpId="0" animBg="1" autoUpdateAnimBg="0"/>
      <p:bldP spid="63386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slide </a:t>
            </a:r>
            <a:fld id="{AC60A159-6CD3-4A69-8B34-D240A4E60C4B}" type="slidenum">
              <a:rPr lang="en-US"/>
              <a:pPr/>
              <a:t>6</a:t>
            </a:fld>
            <a:endParaRPr lang="en-US" dirty="0"/>
          </a:p>
        </p:txBody>
      </p:sp>
      <p:graphicFrame>
        <p:nvGraphicFramePr>
          <p:cNvPr id="14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04800" y="1730375"/>
          <a:ext cx="8534400" cy="4560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205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i="1" dirty="0" smtClean="0"/>
              <a:t>Modeled Acquisition</a:t>
            </a:r>
            <a:br>
              <a:rPr lang="en-US" sz="4800" i="1" dirty="0" smtClean="0"/>
            </a:br>
            <a:r>
              <a:rPr lang="en-US" sz="2800" i="1" dirty="0" smtClean="0">
                <a:solidFill>
                  <a:srgbClr val="FF0000"/>
                </a:solidFill>
              </a:rPr>
              <a:t>No </a:t>
            </a:r>
            <a:r>
              <a:rPr lang="en-US" sz="2800" i="1" dirty="0" smtClean="0">
                <a:solidFill>
                  <a:srgbClr val="FF0000"/>
                </a:solidFill>
              </a:rPr>
              <a:t>Cost-Effectiveness Premium</a:t>
            </a:r>
            <a:endParaRPr lang="en-US" sz="12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slide </a:t>
            </a:r>
            <a:fld id="{AC60A159-6CD3-4A69-8B34-D240A4E60C4B}" type="slidenum">
              <a:rPr lang="en-US"/>
              <a:pPr/>
              <a:t>7</a:t>
            </a:fld>
            <a:endParaRPr lang="en-US" dirty="0"/>
          </a:p>
        </p:txBody>
      </p:sp>
      <p:graphicFrame>
        <p:nvGraphicFramePr>
          <p:cNvPr id="14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04800" y="1730375"/>
          <a:ext cx="8534400" cy="4560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905000" y="19812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Smoothing Mr. Toad’s Wild Ride!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24384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Just the value of EE in the market would have saved the region </a:t>
            </a:r>
            <a:r>
              <a:rPr lang="en-US" dirty="0" smtClean="0"/>
              <a:t>$14.9 </a:t>
            </a:r>
            <a:r>
              <a:rPr lang="en-US" dirty="0" smtClean="0"/>
              <a:t>Billion!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05000" y="3200400"/>
            <a:ext cx="2743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Even if the energy crisis had </a:t>
            </a:r>
            <a:r>
              <a:rPr lang="en-US" u="sng" dirty="0" smtClean="0"/>
              <a:t>not</a:t>
            </a:r>
            <a:r>
              <a:rPr lang="en-US" dirty="0" smtClean="0"/>
              <a:t> occurred, the market value would have saved the region </a:t>
            </a:r>
            <a:r>
              <a:rPr lang="en-US" dirty="0" smtClean="0"/>
              <a:t>$8.9 </a:t>
            </a:r>
            <a:r>
              <a:rPr lang="en-US" dirty="0" smtClean="0"/>
              <a:t>Billion</a:t>
            </a:r>
            <a:endParaRPr lang="en-US" dirty="0"/>
          </a:p>
        </p:txBody>
      </p:sp>
      <p:sp>
        <p:nvSpPr>
          <p:cNvPr id="10" name="Rectangle 205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i="1" dirty="0" smtClean="0"/>
              <a:t>Modeled Acquisition</a:t>
            </a:r>
            <a:br>
              <a:rPr lang="en-US" sz="4800" i="1" dirty="0" smtClean="0"/>
            </a:br>
            <a:r>
              <a:rPr lang="en-US" sz="2800" i="1" dirty="0" smtClean="0">
                <a:solidFill>
                  <a:srgbClr val="FF0000"/>
                </a:solidFill>
              </a:rPr>
              <a:t>With </a:t>
            </a:r>
            <a:r>
              <a:rPr lang="en-US" sz="2800" i="1" dirty="0" smtClean="0">
                <a:solidFill>
                  <a:srgbClr val="FF0000"/>
                </a:solidFill>
              </a:rPr>
              <a:t>Cost-Effectiveness Premium</a:t>
            </a:r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724400" y="3048000"/>
            <a:ext cx="1828800" cy="2286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slide </a:t>
            </a:r>
            <a:fld id="{AC60A159-6CD3-4A69-8B34-D240A4E60C4B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33858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610600" cy="990600"/>
          </a:xfrm>
        </p:spPr>
        <p:txBody>
          <a:bodyPr>
            <a:normAutofit fontScale="90000"/>
          </a:bodyPr>
          <a:lstStyle/>
          <a:p>
            <a:r>
              <a:rPr lang="en-US" sz="3600" i="1" dirty="0" smtClean="0"/>
              <a:t>Effect of the Cost-Effectiveness </a:t>
            </a:r>
            <a:r>
              <a:rPr lang="en-US" sz="3600" i="1" dirty="0" smtClean="0"/>
              <a:t>Premium</a:t>
            </a:r>
            <a:br>
              <a:rPr lang="en-US" sz="3600" i="1" dirty="0" smtClean="0"/>
            </a:br>
            <a:r>
              <a:rPr lang="en-US" sz="3600" i="1" dirty="0" smtClean="0"/>
              <a:t>Without Energy Crisis</a:t>
            </a:r>
            <a:endParaRPr lang="en-US" sz="1800" i="1" dirty="0"/>
          </a:p>
        </p:txBody>
      </p:sp>
      <p:graphicFrame>
        <p:nvGraphicFramePr>
          <p:cNvPr id="14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04800" y="1730375"/>
          <a:ext cx="8534400" cy="4560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unci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Council</Template>
  <TotalTime>725</TotalTime>
  <Words>252</Words>
  <Application>Microsoft Office PowerPoint</Application>
  <PresentationFormat>On-screen Show (4:3)</PresentationFormat>
  <Paragraphs>69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Council</vt:lpstr>
      <vt:lpstr>Rethinking Energy Efficiency</vt:lpstr>
      <vt:lpstr>Sources of Value (“deterministic”)</vt:lpstr>
      <vt:lpstr>Non-linear EE supply curve</vt:lpstr>
      <vt:lpstr>Sources of Value  (risk mitigation)</vt:lpstr>
      <vt:lpstr>Annual Acquisition</vt:lpstr>
      <vt:lpstr>Modeled Acquisition No Cost-Effectiveness Premium</vt:lpstr>
      <vt:lpstr>Modeled Acquisition With Cost-Effectiveness Premium</vt:lpstr>
      <vt:lpstr>Slide 8</vt:lpstr>
      <vt:lpstr>Effect of the Cost-Effectiveness Premium Without Energy Crisis</vt:lpstr>
      <vt:lpstr>Effect of the Cost-Effectiveness Premium Without Energy Crisis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Rethinking Energy Efficiency</dc:title>
  <dc:creator>Michael Schilmoeller, 2/22/2013</dc:creator>
  <cp:lastModifiedBy>Michael Schilmoeller, 2/22/2013</cp:lastModifiedBy>
  <cp:revision>48</cp:revision>
  <dcterms:created xsi:type="dcterms:W3CDTF">2013-04-02T20:45:04Z</dcterms:created>
  <dcterms:modified xsi:type="dcterms:W3CDTF">2013-04-12T20:30:30Z</dcterms:modified>
</cp:coreProperties>
</file>