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3"/>
  </p:notesMasterIdLst>
  <p:sldIdLst>
    <p:sldId id="270" r:id="rId2"/>
    <p:sldId id="259" r:id="rId3"/>
    <p:sldId id="263" r:id="rId4"/>
    <p:sldId id="257" r:id="rId5"/>
    <p:sldId id="260" r:id="rId6"/>
    <p:sldId id="264" r:id="rId7"/>
    <p:sldId id="265" r:id="rId8"/>
    <p:sldId id="266" r:id="rId9"/>
    <p:sldId id="262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PA User" initials="BPA_USER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2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DA454-B218-4CF5-8AAC-EFD8B74EB12E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87B8-B225-4720-88BD-FEE481B24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96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7BDF2-2DAC-4F39-BA59-22E70CE5FE60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F2B3-4B6B-41DE-AB6C-195B6DA4B52E}" type="datetime1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131-79EE-4F1F-B984-27D4E1638F22}" type="datetime1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E11C-2642-4347-BDB3-2243780E455E}" type="datetime1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87AA-9402-47C3-8750-E8C3989E0DC6}" type="datetime1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D2DB-C67E-4051-8CEF-517988BDA8B6}" type="datetime1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9BE7-7C7A-43D8-BA2B-62176E0999DC}" type="datetime1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08C6-4F6C-477C-A625-8A2C7D79C101}" type="datetime1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66663-B025-4738-A6EE-09B2DCAC1F95}" type="datetime1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BEE7-D0F0-40AA-81C4-C86480640FD6}" type="datetime1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3F3F-D3F8-461F-A1F5-181C2123799B}" type="datetime1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B44E-BE70-439A-95B0-E8F384D27A52}" type="datetime1">
              <a:rPr lang="en-US" smtClean="0"/>
              <a:t>8/19/2014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FDAE9B3-0BC7-4D86-A975-2D1E0E8F44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9417442-D0FE-4F55-AAA7-7418E62CF687}" type="datetime1">
              <a:rPr lang="en-US" smtClean="0"/>
              <a:t>8/19/2014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boiseguardian.com/wp/wp-content/uploads/2010/12/deer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pa.gov/applications/publiccomments/OpenCommentListing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7848600" cy="2829560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3200" dirty="0" smtClean="0"/>
              <a:t>Proposed Southern Idaho Wildlife Settlement</a:t>
            </a:r>
            <a:br>
              <a:rPr lang="en-US" sz="3200" dirty="0" smtClean="0"/>
            </a:br>
            <a:r>
              <a:rPr lang="en-US" sz="3200" dirty="0" smtClean="0"/>
              <a:t>between Idaho and Bonneville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2400" dirty="0"/>
          </a:p>
        </p:txBody>
      </p:sp>
      <p:pic>
        <p:nvPicPr>
          <p:cNvPr id="2054" name="Picture 6" descr="Hammer Flat, above the cliffs along Highway 21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80287"/>
            <a:ext cx="476250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606956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360" y="2780287"/>
            <a:ext cx="228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Northwest Power and Conservation Council </a:t>
            </a:r>
            <a:br>
              <a:rPr lang="en-US" sz="2400" dirty="0"/>
            </a:br>
            <a:r>
              <a:rPr lang="en-US" sz="2400" dirty="0" smtClean="0"/>
              <a:t>Wildlife </a:t>
            </a:r>
          </a:p>
          <a:p>
            <a:pPr algn="ctr"/>
            <a:r>
              <a:rPr lang="en-US" sz="2400" dirty="0" smtClean="0"/>
              <a:t>Advisory</a:t>
            </a:r>
          </a:p>
          <a:p>
            <a:pPr algn="ctr"/>
            <a:r>
              <a:rPr lang="en-US" sz="2400" dirty="0" smtClean="0"/>
              <a:t>Committee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August 19, </a:t>
            </a:r>
            <a:r>
              <a:rPr lang="en-US" sz="2400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2696923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441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BPA and </a:t>
            </a:r>
            <a:r>
              <a:rPr lang="en-US" sz="2400" dirty="0" smtClean="0"/>
              <a:t>Idaho </a:t>
            </a:r>
            <a:r>
              <a:rPr lang="en-US" sz="2400" dirty="0"/>
              <a:t>will </a:t>
            </a:r>
            <a:r>
              <a:rPr lang="en-US" sz="2400" dirty="0" smtClean="0"/>
              <a:t>continue refining the draft </a:t>
            </a:r>
            <a:r>
              <a:rPr lang="en-US" sz="2400" dirty="0"/>
              <a:t>settlement </a:t>
            </a:r>
            <a:r>
              <a:rPr lang="en-US" sz="2400" dirty="0" smtClean="0"/>
              <a:t>agreement and consider public comments.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BPA and </a:t>
            </a:r>
            <a:r>
              <a:rPr lang="en-US" sz="2400" dirty="0" smtClean="0"/>
              <a:t>Idaho are continuing outreach </a:t>
            </a:r>
            <a:r>
              <a:rPr lang="en-US" sz="2400" dirty="0"/>
              <a:t>to share the draft agreement with:</a:t>
            </a:r>
          </a:p>
          <a:p>
            <a:pPr lvl="1"/>
            <a:r>
              <a:rPr lang="en-US" sz="2400" dirty="0" smtClean="0"/>
              <a:t>Shoshone-Bannock </a:t>
            </a:r>
            <a:r>
              <a:rPr lang="en-US" sz="2400" dirty="0"/>
              <a:t>Tribes of the Fort Hall Indian </a:t>
            </a:r>
            <a:r>
              <a:rPr lang="en-US" sz="2400" dirty="0" smtClean="0"/>
              <a:t>Reservation</a:t>
            </a:r>
          </a:p>
          <a:p>
            <a:pPr lvl="1"/>
            <a:r>
              <a:rPr lang="en-US" sz="2400" dirty="0" smtClean="0"/>
              <a:t>Shoshone-Paiute </a:t>
            </a:r>
            <a:r>
              <a:rPr lang="en-US" sz="2400" dirty="0"/>
              <a:t>Tribes of the Duck Valley Indian Reservation</a:t>
            </a:r>
          </a:p>
          <a:p>
            <a:pPr lvl="1"/>
            <a:r>
              <a:rPr lang="en-US" sz="2400" dirty="0" smtClean="0"/>
              <a:t>Northwest Power and Conservation Council</a:t>
            </a:r>
            <a:endParaRPr lang="en-US" sz="2400" dirty="0"/>
          </a:p>
          <a:p>
            <a:pPr lvl="1"/>
            <a:r>
              <a:rPr lang="en-US" sz="2400" dirty="0" smtClean="0"/>
              <a:t>BPA Customers</a:t>
            </a:r>
            <a:endParaRPr lang="en-US" sz="2400" dirty="0"/>
          </a:p>
          <a:p>
            <a:endParaRPr lang="en-US" sz="2600" dirty="0"/>
          </a:p>
          <a:p>
            <a:pPr lvl="0"/>
            <a:r>
              <a:rPr lang="en-US" sz="2400" dirty="0" smtClean="0"/>
              <a:t>30-day </a:t>
            </a:r>
            <a:r>
              <a:rPr lang="en-US" sz="2400" dirty="0"/>
              <a:t>public comment period </a:t>
            </a:r>
            <a:r>
              <a:rPr lang="en-US" sz="2400" dirty="0" smtClean="0"/>
              <a:t>is now underway.  </a:t>
            </a:r>
            <a:endParaRPr lang="en-US" sz="2400" dirty="0"/>
          </a:p>
        </p:txBody>
      </p:sp>
      <p:pic>
        <p:nvPicPr>
          <p:cNvPr id="4" name="Picture 2" descr="http://boiseguardian.com/wp/wp-content/uploads/2010/12/dee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8599"/>
            <a:ext cx="23336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anada geese with goslings / Photo by Steve Kraem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033" y="2362200"/>
            <a:ext cx="2333625" cy="191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El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602018"/>
            <a:ext cx="2350093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9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Southern Idaho Wildlife Mitigation to Date</a:t>
            </a:r>
            <a:endParaRPr lang="en-US" sz="32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536044"/>
              </p:ext>
            </p:extLst>
          </p:nvPr>
        </p:nvGraphicFramePr>
        <p:xfrm>
          <a:off x="1143000" y="685800"/>
          <a:ext cx="6781800" cy="596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Worksheet" r:id="rId3" imgW="6143743" imgH="5400684" progId="Excel.Sheet.8">
                  <p:embed/>
                </p:oleObj>
              </mc:Choice>
              <mc:Fallback>
                <p:oleObj name="Worksheet" r:id="rId3" imgW="6143743" imgH="540068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685800"/>
                        <a:ext cx="6781800" cy="596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0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Proposed Settlement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The 10-year wildlife mitigation agreement fully resolves half of all wildlife mitigation, “Idaho’s share,” associated with the construction, inundation, and operational impacts from Black Canyon, Anderson Ranch, Palisades, and Minidoka dams. </a:t>
            </a:r>
          </a:p>
          <a:p>
            <a:pPr lvl="1"/>
            <a:r>
              <a:rPr lang="en-US" dirty="0" smtClean="0"/>
              <a:t>The agreement also covers half of the estimated operational impacts on fish and wildlife habitat from Deadwood Dam.</a:t>
            </a:r>
          </a:p>
          <a:p>
            <a:r>
              <a:rPr lang="en-US" sz="2400" dirty="0" smtClean="0"/>
              <a:t>The other 50% is addressed by the Shoshone-Bannock </a:t>
            </a:r>
            <a:r>
              <a:rPr lang="en-US" sz="2400" dirty="0"/>
              <a:t>Tribes of the Fort Hall Indian </a:t>
            </a:r>
            <a:r>
              <a:rPr lang="en-US" sz="2400" dirty="0" smtClean="0"/>
              <a:t>Reservation </a:t>
            </a:r>
            <a:r>
              <a:rPr lang="en-US" sz="2400" dirty="0"/>
              <a:t>and the Shoshone-Paiute Tribes of the Duck Valley Indian </a:t>
            </a:r>
            <a:r>
              <a:rPr lang="en-US" sz="2400" dirty="0" smtClean="0"/>
              <a:t>Reservation, and is not covered in this agreement.</a:t>
            </a:r>
          </a:p>
          <a:p>
            <a:r>
              <a:rPr lang="en-US" sz="2400" dirty="0" smtClean="0"/>
              <a:t>The agreement </a:t>
            </a:r>
            <a:r>
              <a:rPr lang="en-US" sz="2400" dirty="0"/>
              <a:t>would also </a:t>
            </a:r>
            <a:r>
              <a:rPr lang="en-US" sz="2400" dirty="0" smtClean="0"/>
              <a:t>provide habitat benefits for southern Idaho fish habitat. </a:t>
            </a:r>
          </a:p>
          <a:p>
            <a:r>
              <a:rPr lang="en-US" sz="2400" dirty="0" smtClean="0"/>
              <a:t>The approach is similar to the 2010 Willamette Wildlife Agreement and builds on the efficiencies pioneered there.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Council Program</a:t>
            </a:r>
            <a:r>
              <a:rPr lang="en-US" sz="3200" dirty="0"/>
              <a:t> </a:t>
            </a:r>
            <a:r>
              <a:rPr lang="en-US" sz="3200" dirty="0" smtClean="0"/>
              <a:t> on Settlement </a:t>
            </a:r>
            <a:r>
              <a:rPr lang="en-US" sz="3200" dirty="0"/>
              <a:t>Agreements	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524000"/>
            <a:ext cx="4876800" cy="4590288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kern="100" dirty="0"/>
              <a:t>Measureable Objectives – Acres of habitat types, number of habitat units by </a:t>
            </a:r>
            <a:r>
              <a:rPr lang="en-US" sz="1400" kern="100" dirty="0" smtClean="0"/>
              <a:t>species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sz="1400" kern="1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kern="100" dirty="0" smtClean="0"/>
              <a:t>Demonstration </a:t>
            </a:r>
            <a:r>
              <a:rPr lang="en-US" sz="1400" kern="100" dirty="0"/>
              <a:t>of consistency with policies, objectives and strategies of </a:t>
            </a:r>
            <a:r>
              <a:rPr lang="en-US" sz="1400" kern="100" dirty="0" smtClean="0"/>
              <a:t>Program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sz="1400" kern="1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kern="100" dirty="0"/>
              <a:t>Open public </a:t>
            </a:r>
            <a:r>
              <a:rPr lang="en-US" sz="1400" kern="100" dirty="0" smtClean="0"/>
              <a:t>process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sz="1400" kern="1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kern="100" dirty="0"/>
              <a:t>Protection of riparian habitat for both fish and wildlife, and high quality native </a:t>
            </a:r>
            <a:r>
              <a:rPr lang="en-US" sz="1400" kern="100" dirty="0" smtClean="0"/>
              <a:t>habitat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sz="1400" kern="1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kern="100" dirty="0"/>
              <a:t>Annual </a:t>
            </a:r>
            <a:r>
              <a:rPr lang="en-US" sz="1400" kern="100" dirty="0" smtClean="0"/>
              <a:t>reports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sz="1400" kern="1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kern="100" dirty="0"/>
              <a:t>Provision of long-term </a:t>
            </a:r>
            <a:r>
              <a:rPr lang="en-US" sz="1400" kern="100" dirty="0" smtClean="0"/>
              <a:t>maintenance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sz="1400" kern="1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1400" kern="100" dirty="0"/>
              <a:t>Sufficient funding for substantial likelihood of achieving and sustaining objectives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4B9D-965B-4804-B5B6-54C39695A75B}" type="slidenum">
              <a:rPr lang="en-US"/>
              <a:pPr/>
              <a:t>3</a:t>
            </a:fld>
            <a:endParaRPr lang="en-US"/>
          </a:p>
        </p:txBody>
      </p:sp>
      <p:pic>
        <p:nvPicPr>
          <p:cNvPr id="9" name="Picture 2" descr="Deer Parks Wildlife Mitigation Complex in the foreground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1"/>
            <a:ext cx="35052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42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Proposed </a:t>
            </a:r>
            <a:r>
              <a:rPr lang="en-US" sz="3200" dirty="0"/>
              <a:t>Settlement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01000" cy="5334000"/>
          </a:xfrm>
        </p:spPr>
        <p:txBody>
          <a:bodyPr>
            <a:no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1. Measurable Objectives</a:t>
            </a:r>
          </a:p>
          <a:p>
            <a:r>
              <a:rPr lang="en-US" dirty="0"/>
              <a:t>Objectives would be stated in acres.  </a:t>
            </a:r>
          </a:p>
          <a:p>
            <a:pPr lvl="2">
              <a:buFont typeface="Arial" panose="020B0604020202020204" pitchFamily="34" charset="0"/>
              <a:buChar char="₋"/>
            </a:pPr>
            <a:r>
              <a:rPr lang="en-US" sz="2000" dirty="0"/>
              <a:t>Total acreage for construction and inundation </a:t>
            </a:r>
            <a:r>
              <a:rPr lang="en-US" sz="2000" dirty="0" smtClean="0"/>
              <a:t>losses is </a:t>
            </a:r>
            <a:r>
              <a:rPr lang="en-US" sz="2000" dirty="0"/>
              <a:t>33,290, of which </a:t>
            </a:r>
            <a:r>
              <a:rPr lang="en-US" sz="2000" dirty="0" smtClean="0"/>
              <a:t>16,645 (50%) will </a:t>
            </a:r>
            <a:r>
              <a:rPr lang="en-US" sz="2000" dirty="0"/>
              <a:t>be settled with </a:t>
            </a:r>
            <a:r>
              <a:rPr lang="en-US" sz="2000" dirty="0" smtClean="0"/>
              <a:t>Idaho.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₋"/>
            </a:pPr>
            <a:r>
              <a:rPr lang="en-US" sz="2000" dirty="0" smtClean="0"/>
              <a:t>Idaho has acquired 8,722 </a:t>
            </a:r>
            <a:r>
              <a:rPr lang="en-US" sz="2000" dirty="0"/>
              <a:t>acres </a:t>
            </a:r>
            <a:r>
              <a:rPr lang="en-US" sz="2000" dirty="0" smtClean="0"/>
              <a:t>to </a:t>
            </a:r>
            <a:r>
              <a:rPr lang="en-US" sz="2000" dirty="0"/>
              <a:t>date.</a:t>
            </a:r>
          </a:p>
          <a:p>
            <a:pPr lvl="2">
              <a:buFont typeface="Arial" panose="020B0604020202020204" pitchFamily="34" charset="0"/>
              <a:buChar char="₋"/>
            </a:pPr>
            <a:r>
              <a:rPr lang="en-US" sz="2000" dirty="0"/>
              <a:t>An additional </a:t>
            </a:r>
            <a:r>
              <a:rPr lang="en-US" sz="2000" dirty="0" smtClean="0"/>
              <a:t>665 acres </a:t>
            </a:r>
            <a:r>
              <a:rPr lang="en-US" sz="2000" dirty="0"/>
              <a:t>will be included to address operational </a:t>
            </a:r>
            <a:r>
              <a:rPr lang="en-US" sz="2000" dirty="0" smtClean="0"/>
              <a:t>losses, including those from Deadwood Dam.</a:t>
            </a:r>
            <a:endParaRPr lang="en-US" sz="2000" dirty="0"/>
          </a:p>
          <a:p>
            <a:r>
              <a:rPr lang="en-US" dirty="0" smtClean="0"/>
              <a:t>Under this agreement, Idaho </a:t>
            </a:r>
            <a:r>
              <a:rPr lang="en-US" dirty="0"/>
              <a:t>commits to protecting at least 8,588 </a:t>
            </a:r>
            <a:r>
              <a:rPr lang="en-US" dirty="0" smtClean="0"/>
              <a:t>acres.</a:t>
            </a:r>
            <a:endParaRPr lang="en-US" dirty="0"/>
          </a:p>
          <a:p>
            <a:r>
              <a:rPr lang="en-US" dirty="0" smtClean="0"/>
              <a:t>BPA </a:t>
            </a:r>
            <a:r>
              <a:rPr lang="en-US" dirty="0"/>
              <a:t>guarantees the total funding of this Settlement.</a:t>
            </a:r>
          </a:p>
          <a:p>
            <a:r>
              <a:rPr lang="en-US" dirty="0" smtClean="0"/>
              <a:t>Idaho </a:t>
            </a:r>
            <a:r>
              <a:rPr lang="en-US" dirty="0"/>
              <a:t>stipulates that this will satisfy </a:t>
            </a:r>
            <a:r>
              <a:rPr lang="en-US" dirty="0" smtClean="0"/>
              <a:t>the Federal </a:t>
            </a:r>
            <a:r>
              <a:rPr lang="en-US" dirty="0"/>
              <a:t>wildlife mitigation </a:t>
            </a:r>
            <a:r>
              <a:rPr lang="en-US" dirty="0" smtClean="0"/>
              <a:t>obligation for southern Idaho dams.</a:t>
            </a:r>
            <a:endParaRPr lang="en-US" dirty="0"/>
          </a:p>
          <a:p>
            <a:r>
              <a:rPr lang="en-US" dirty="0"/>
              <a:t>Additional acres may be purchased, but costs would not exceed agreed amount.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7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Proposed </a:t>
            </a:r>
            <a:r>
              <a:rPr lang="en-US" sz="3200" dirty="0"/>
              <a:t>Settlement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2. Demonstration of consistency with policies, objectives, and strategies of the Fish and Wildlife Program</a:t>
            </a:r>
          </a:p>
          <a:p>
            <a:pPr marL="0" indent="0">
              <a:buNone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The ecosystem approach used by </a:t>
            </a:r>
            <a:r>
              <a:rPr lang="en-US" sz="2000" dirty="0" smtClean="0"/>
              <a:t>Idaho </a:t>
            </a:r>
            <a:r>
              <a:rPr lang="en-US" sz="2000" dirty="0"/>
              <a:t>would be consistent with F&amp;W program strategies benefiting wildlife and fish.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Project selection would address wildlife limiting factors identified in </a:t>
            </a:r>
            <a:r>
              <a:rPr lang="en-US" sz="2000" dirty="0" err="1"/>
              <a:t>subbasin</a:t>
            </a:r>
            <a:r>
              <a:rPr lang="en-US" sz="2000" dirty="0"/>
              <a:t> plans.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The Council recommends resolution of outstanding mitigation through settlement agreements.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Calibri" panose="020F0502020204030204" pitchFamily="34" charset="0"/>
              <a:buChar char="⁻"/>
            </a:pPr>
            <a:endParaRPr lang="en-US" sz="2400" dirty="0" smtClean="0"/>
          </a:p>
          <a:p>
            <a:pPr lvl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88010" y="5410200"/>
            <a:ext cx="237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78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Proposed </a:t>
            </a:r>
            <a:r>
              <a:rPr lang="en-US" sz="3200" dirty="0"/>
              <a:t>Settlement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3. Open public process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Planned public comment period opened August 15 for 30 days.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www.bpa.gov/applications/publiccomments/OpenCommentListing.aspx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Idaho will seek to leverage funding from other sources.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Idaho </a:t>
            </a:r>
            <a:r>
              <a:rPr lang="en-US" sz="2000" dirty="0"/>
              <a:t>would </a:t>
            </a:r>
            <a:r>
              <a:rPr lang="en-US" sz="2000" dirty="0" smtClean="0"/>
              <a:t>participate in </a:t>
            </a:r>
            <a:r>
              <a:rPr lang="en-US" sz="2000" dirty="0"/>
              <a:t>the </a:t>
            </a:r>
            <a:r>
              <a:rPr lang="en-US" sz="2000" dirty="0" smtClean="0"/>
              <a:t>categorical or periodic </a:t>
            </a:r>
            <a:r>
              <a:rPr lang="en-US" sz="2000" dirty="0"/>
              <a:t>assessments of wildlife habitat </a:t>
            </a:r>
            <a:r>
              <a:rPr lang="en-US" sz="2000" dirty="0" smtClean="0"/>
              <a:t>projects, including ISRP review.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Idaho </a:t>
            </a:r>
            <a:r>
              <a:rPr lang="en-US" sz="2000" dirty="0"/>
              <a:t>would coordinate its efforts under this agreement with the </a:t>
            </a:r>
            <a:r>
              <a:rPr lang="en-US" sz="2000" dirty="0" smtClean="0"/>
              <a:t>Shoshone-Bannock Tribes </a:t>
            </a:r>
            <a:r>
              <a:rPr lang="en-US" sz="2000" dirty="0"/>
              <a:t>and the Shoshone-Paiute </a:t>
            </a:r>
            <a:r>
              <a:rPr lang="en-US" sz="2000" dirty="0" smtClean="0"/>
              <a:t>Tribes.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46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87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Proposed Settlement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96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4. Protection of habitat for both fish and wildlife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Idaho </a:t>
            </a:r>
            <a:r>
              <a:rPr lang="en-US" sz="2000" dirty="0"/>
              <a:t>will use an ecosystem approach to selecting acquisitions.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In many cases, projects will provide dual benefits for both wildlife and fish.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/>
            <a:r>
              <a:rPr lang="en-US" dirty="0"/>
              <a:t>Priorities will be consistent with Fish and Game Land Acquisition Policy and informed by species management plans, state wildlife action plans, and </a:t>
            </a:r>
            <a:r>
              <a:rPr lang="en-US" dirty="0" err="1"/>
              <a:t>subbasin</a:t>
            </a:r>
            <a:r>
              <a:rPr lang="en-US" dirty="0"/>
              <a:t> plans</a:t>
            </a:r>
            <a:r>
              <a:rPr lang="en-US" dirty="0" smtClean="0"/>
              <a:t>.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Projects may also </a:t>
            </a:r>
            <a:r>
              <a:rPr lang="en-US" sz="2000" dirty="0" smtClean="0"/>
              <a:t>benefit </a:t>
            </a:r>
            <a:r>
              <a:rPr lang="en-US" sz="2000" dirty="0"/>
              <a:t>other species and resources of interest to </a:t>
            </a:r>
            <a:r>
              <a:rPr lang="en-US" sz="2000" dirty="0" smtClean="0"/>
              <a:t>regional stakeholders.</a:t>
            </a:r>
            <a:endParaRPr lang="en-US" sz="2000" dirty="0"/>
          </a:p>
          <a:p>
            <a:pPr marL="400050" lvl="1" indent="0">
              <a:buNone/>
            </a:pPr>
            <a:endParaRPr lang="en-US" sz="24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42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Proposed Settlement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5. Annual Reports</a:t>
            </a:r>
          </a:p>
          <a:p>
            <a:pPr marL="0" indent="0">
              <a:buNone/>
            </a:pPr>
            <a:endParaRPr lang="en-US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Through 2024, Idaho would prepare an annual report </a:t>
            </a:r>
            <a:r>
              <a:rPr lang="en-US" dirty="0" smtClean="0"/>
              <a:t>for BPA and Council for wildlife mitigation funded under this agreement; Idaho would also use the BPA tracking system, PISCES.</a:t>
            </a:r>
          </a:p>
          <a:p>
            <a:pPr marL="411480" lvl="1" indent="0">
              <a:buNone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BPA and Idaho </a:t>
            </a:r>
            <a:r>
              <a:rPr lang="en-US" sz="2000" dirty="0"/>
              <a:t>would </a:t>
            </a:r>
            <a:r>
              <a:rPr lang="en-US" sz="2000" dirty="0" smtClean="0"/>
              <a:t>meet annually to </a:t>
            </a:r>
            <a:r>
              <a:rPr lang="en-US" sz="2000" dirty="0"/>
              <a:t>assess progress and discuss future project </a:t>
            </a:r>
            <a:r>
              <a:rPr lang="en-US" sz="2000" dirty="0" smtClean="0"/>
              <a:t>opportunities.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Idaho would report to the Council as appropriate.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Proposed Settlement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0010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6</a:t>
            </a:r>
            <a:r>
              <a:rPr lang="en-US" sz="2400" dirty="0" smtClean="0"/>
              <a:t>. Sufficient funding for substantial likelihood of achieving and sustaining objectives, including long term maintenance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10-year </a:t>
            </a:r>
            <a:r>
              <a:rPr lang="en-US" dirty="0"/>
              <a:t>agreement from FY15 – FY24.</a:t>
            </a:r>
          </a:p>
          <a:p>
            <a:pPr lvl="1"/>
            <a:endParaRPr lang="en-US" sz="1400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total of $22 million for new </a:t>
            </a:r>
            <a:r>
              <a:rPr lang="en-US" dirty="0" smtClean="0"/>
              <a:t>acquisitions, ($</a:t>
            </a:r>
            <a:r>
              <a:rPr lang="en-US" dirty="0"/>
              <a:t>5 million per/year for FY15 -</a:t>
            </a:r>
            <a:r>
              <a:rPr lang="en-US" dirty="0" smtClean="0"/>
              <a:t>17, </a:t>
            </a:r>
            <a:r>
              <a:rPr lang="en-US" dirty="0"/>
              <a:t>$2.5 million per year for FY18 </a:t>
            </a:r>
            <a:r>
              <a:rPr lang="en-US" dirty="0" smtClean="0"/>
              <a:t>– FY19, and $2.0 million for FY20).  </a:t>
            </a:r>
            <a:r>
              <a:rPr lang="en-US" dirty="0"/>
              <a:t>Stewardship costs for the new acquisitions will also be covered by this fund. </a:t>
            </a:r>
          </a:p>
          <a:p>
            <a:pPr lvl="1"/>
            <a:endParaRPr lang="en-US" sz="1400" dirty="0"/>
          </a:p>
          <a:p>
            <a:pPr lvl="1"/>
            <a:r>
              <a:rPr lang="en-US" dirty="0"/>
              <a:t>$</a:t>
            </a:r>
            <a:r>
              <a:rPr lang="en-US" dirty="0" smtClean="0"/>
              <a:t>14 </a:t>
            </a:r>
            <a:r>
              <a:rPr lang="en-US" dirty="0"/>
              <a:t>million provided </a:t>
            </a:r>
            <a:r>
              <a:rPr lang="en-US" dirty="0" smtClean="0"/>
              <a:t>upfront at the initiation of the agreement </a:t>
            </a:r>
            <a:r>
              <a:rPr lang="en-US" dirty="0"/>
              <a:t>for </a:t>
            </a:r>
            <a:r>
              <a:rPr lang="en-US" dirty="0" smtClean="0"/>
              <a:t>permanent stewardship </a:t>
            </a:r>
            <a:r>
              <a:rPr lang="en-US" dirty="0"/>
              <a:t>of past acquisitions.</a:t>
            </a:r>
          </a:p>
          <a:p>
            <a:pPr lvl="1"/>
            <a:endParaRPr lang="en-US" sz="1400" dirty="0"/>
          </a:p>
          <a:p>
            <a:pPr lvl="1"/>
            <a:r>
              <a:rPr lang="en-US" dirty="0" smtClean="0"/>
              <a:t>$400,000 </a:t>
            </a:r>
            <a:r>
              <a:rPr lang="en-US" dirty="0"/>
              <a:t>per year </a:t>
            </a:r>
            <a:r>
              <a:rPr lang="en-US" dirty="0" smtClean="0"/>
              <a:t>for 10 years </a:t>
            </a:r>
            <a:r>
              <a:rPr lang="en-US" dirty="0"/>
              <a:t>for pre-acquisition costs and </a:t>
            </a:r>
            <a:r>
              <a:rPr lang="en-US" dirty="0" smtClean="0"/>
              <a:t>administration of Idaho’s SIWM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9B3-0BC7-4D86-A975-2D1E0E8F44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32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2088</TotalTime>
  <Words>766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Adjacency</vt:lpstr>
      <vt:lpstr>Worksheet</vt:lpstr>
      <vt:lpstr>  Proposed Southern Idaho Wildlife Settlement between Idaho and Bonneville  </vt:lpstr>
      <vt:lpstr>Proposed Settlement </vt:lpstr>
      <vt:lpstr>Council Program  on Settlement Agreements </vt:lpstr>
      <vt:lpstr>Proposed Settlement </vt:lpstr>
      <vt:lpstr>Proposed Settlement </vt:lpstr>
      <vt:lpstr>Proposed Settlement </vt:lpstr>
      <vt:lpstr>Proposed Settlement </vt:lpstr>
      <vt:lpstr>Proposed Settlement </vt:lpstr>
      <vt:lpstr>Proposed Settlement </vt:lpstr>
      <vt:lpstr>Next Steps</vt:lpstr>
      <vt:lpstr>Southern Idaho Wildlife Mitigation to Date</vt:lpstr>
    </vt:vector>
  </TitlesOfParts>
  <Company>Bonneville Power Administration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BPA User</dc:creator>
  <cp:lastModifiedBy>Peter  Paquet</cp:lastModifiedBy>
  <cp:revision>155</cp:revision>
  <dcterms:created xsi:type="dcterms:W3CDTF">2014-06-02T22:12:40Z</dcterms:created>
  <dcterms:modified xsi:type="dcterms:W3CDTF">2014-08-19T19:57:15Z</dcterms:modified>
</cp:coreProperties>
</file>