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0" r:id="rId3"/>
    <p:sldId id="257" r:id="rId4"/>
    <p:sldId id="258" r:id="rId5"/>
    <p:sldId id="263" r:id="rId6"/>
    <p:sldId id="259" r:id="rId7"/>
    <p:sldId id="262" r:id="rId8"/>
    <p:sldId id="264" r:id="rId9"/>
    <p:sldId id="265" r:id="rId10"/>
    <p:sldId id="267" r:id="rId11"/>
    <p:sldId id="268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jamin Ellis" initials="BE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2145" autoAdjust="0"/>
  </p:normalViewPr>
  <p:slideViewPr>
    <p:cSldViewPr>
      <p:cViewPr varScale="1">
        <p:scale>
          <a:sx n="105" d="100"/>
          <a:sy n="105" d="100"/>
        </p:scale>
        <p:origin x="-15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Computer%207\Desktop\NWwinddevelopmentchar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6.8709575216693922E-2"/>
          <c:y val="4.1699604450852107E-2"/>
          <c:w val="0.88387824457139907"/>
          <c:h val="0.83630653210602202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Idaho</c:v>
                </c:pt>
              </c:strCache>
            </c:strRef>
          </c:tx>
          <c:marker>
            <c:symbol val="none"/>
          </c:marker>
          <c:cat>
            <c:strRef>
              <c:f>Sheet1!$B$1:$I$1</c:f>
              <c:strCache>
                <c:ptCount val="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2011*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 formatCode="General">
                  <c:v>0</c:v>
                </c:pt>
                <c:pt idx="1">
                  <c:v>75</c:v>
                </c:pt>
                <c:pt idx="2">
                  <c:v>75</c:v>
                </c:pt>
                <c:pt idx="3">
                  <c:v>75</c:v>
                </c:pt>
                <c:pt idx="4">
                  <c:v>75</c:v>
                </c:pt>
                <c:pt idx="5">
                  <c:v>147</c:v>
                </c:pt>
                <c:pt idx="6">
                  <c:v>327.8</c:v>
                </c:pt>
                <c:pt idx="7">
                  <c:v>570.79999999999995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Montana</c:v>
                </c:pt>
              </c:strCache>
            </c:strRef>
          </c:tx>
          <c:marker>
            <c:symbol val="none"/>
          </c:marker>
          <c:cat>
            <c:strRef>
              <c:f>Sheet1!$B$1:$I$1</c:f>
              <c:strCache>
                <c:ptCount val="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2011*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 formatCode="General">
                  <c:v>0</c:v>
                </c:pt>
                <c:pt idx="1">
                  <c:v>136.53</c:v>
                </c:pt>
                <c:pt idx="2">
                  <c:v>146</c:v>
                </c:pt>
                <c:pt idx="3">
                  <c:v>146</c:v>
                </c:pt>
                <c:pt idx="4">
                  <c:v>272</c:v>
                </c:pt>
                <c:pt idx="5">
                  <c:v>375</c:v>
                </c:pt>
                <c:pt idx="6">
                  <c:v>386</c:v>
                </c:pt>
                <c:pt idx="7">
                  <c:v>386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Oregon</c:v>
                </c:pt>
              </c:strCache>
            </c:strRef>
          </c:tx>
          <c:marker>
            <c:symbol val="none"/>
          </c:marker>
          <c:cat>
            <c:strRef>
              <c:f>Sheet1!$B$1:$I$1</c:f>
              <c:strCache>
                <c:ptCount val="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2011*</c:v>
                </c:pt>
              </c:strCache>
            </c:strRef>
          </c:cat>
          <c:val>
            <c:numRef>
              <c:f>Sheet1!$B$4:$I$4</c:f>
              <c:numCache>
                <c:formatCode>0</c:formatCode>
                <c:ptCount val="8"/>
                <c:pt idx="0" formatCode="General">
                  <c:v>263</c:v>
                </c:pt>
                <c:pt idx="1">
                  <c:v>337.64000000000027</c:v>
                </c:pt>
                <c:pt idx="2">
                  <c:v>438.14000000000027</c:v>
                </c:pt>
                <c:pt idx="3">
                  <c:v>885</c:v>
                </c:pt>
                <c:pt idx="4">
                  <c:v>1067</c:v>
                </c:pt>
                <c:pt idx="5">
                  <c:v>1758</c:v>
                </c:pt>
                <c:pt idx="6">
                  <c:v>2031.5</c:v>
                </c:pt>
                <c:pt idx="7">
                  <c:v>2232.8000000000002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Washington</c:v>
                </c:pt>
              </c:strCache>
            </c:strRef>
          </c:tx>
          <c:marker>
            <c:symbol val="none"/>
          </c:marker>
          <c:cat>
            <c:strRef>
              <c:f>Sheet1!$B$1:$I$1</c:f>
              <c:strCache>
                <c:ptCount val="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2011*</c:v>
                </c:pt>
              </c:strCache>
            </c:strRef>
          </c:cat>
          <c:val>
            <c:numRef>
              <c:f>Sheet1!$B$5:$I$5</c:f>
              <c:numCache>
                <c:formatCode>0</c:formatCode>
                <c:ptCount val="8"/>
                <c:pt idx="0" formatCode="0.0">
                  <c:v>436.1</c:v>
                </c:pt>
                <c:pt idx="1">
                  <c:v>585.5</c:v>
                </c:pt>
                <c:pt idx="2">
                  <c:v>734.9</c:v>
                </c:pt>
                <c:pt idx="3">
                  <c:v>1163</c:v>
                </c:pt>
                <c:pt idx="4">
                  <c:v>1447</c:v>
                </c:pt>
                <c:pt idx="5">
                  <c:v>1980</c:v>
                </c:pt>
                <c:pt idx="6">
                  <c:v>2036</c:v>
                </c:pt>
                <c:pt idx="7">
                  <c:v>2770.7</c:v>
                </c:pt>
              </c:numCache>
            </c:numRef>
          </c:val>
        </c:ser>
        <c:dLbls/>
        <c:marker val="1"/>
        <c:axId val="144843520"/>
        <c:axId val="144845056"/>
      </c:lineChart>
      <c:catAx>
        <c:axId val="144843520"/>
        <c:scaling>
          <c:orientation val="minMax"/>
        </c:scaling>
        <c:axPos val="b"/>
        <c:numFmt formatCode="General" sourceLinked="1"/>
        <c:tickLblPos val="nextTo"/>
        <c:crossAx val="144845056"/>
        <c:crosses val="autoZero"/>
        <c:auto val="1"/>
        <c:lblAlgn val="ctr"/>
        <c:lblOffset val="100"/>
      </c:catAx>
      <c:valAx>
        <c:axId val="144845056"/>
        <c:scaling>
          <c:orientation val="minMax"/>
        </c:scaling>
        <c:axPos val="l"/>
        <c:majorGridlines/>
        <c:numFmt formatCode="General" sourceLinked="1"/>
        <c:tickLblPos val="nextTo"/>
        <c:crossAx val="1448435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9.2555336554976692E-2"/>
          <c:y val="7.1297918746072317E-2"/>
          <c:w val="0.13381624628560601"/>
          <c:h val="0.27166818232228107"/>
        </c:manualLayout>
      </c:layout>
      <c:spPr>
        <a:solidFill>
          <a:schemeClr val="bg1"/>
        </a:solidFill>
      </c:spPr>
    </c:legend>
    <c:plotVisOnly val="1"/>
    <c:dispBlanksAs val="gap"/>
  </c:chart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0.78761</cdr:x>
      <cdr:y>0.72131</cdr:y>
    </cdr:from>
    <cdr:to>
      <cdr:x>0.84071</cdr:x>
      <cdr:y>0.80328</cdr:y>
    </cdr:to>
    <cdr:sp macro="" textlink="">
      <cdr:nvSpPr>
        <cdr:cNvPr id="3" name="Oval 2"/>
        <cdr:cNvSpPr/>
      </cdr:nvSpPr>
      <cdr:spPr>
        <a:xfrm xmlns:a="http://schemas.openxmlformats.org/drawingml/2006/main">
          <a:off x="6781800" y="3352800"/>
          <a:ext cx="457200" cy="381000"/>
        </a:xfrm>
        <a:prstGeom xmlns:a="http://schemas.openxmlformats.org/drawingml/2006/main" prst="ellipse">
          <a:avLst/>
        </a:prstGeom>
        <a:solidFill xmlns:a="http://schemas.openxmlformats.org/drawingml/2006/main">
          <a:srgbClr val="FFFF00">
            <a:alpha val="49000"/>
          </a:srgbClr>
        </a:solidFill>
        <a:ln xmlns:a="http://schemas.openxmlformats.org/drawingml/2006/main">
          <a:solidFill>
            <a:srgbClr val="FFFF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0.75221</cdr:x>
      <cdr:y>0.67213</cdr:y>
    </cdr:from>
    <cdr:to>
      <cdr:x>0.79646</cdr:x>
      <cdr:y>0.7377</cdr:y>
    </cdr:to>
    <cdr:sp macro="" textlink="">
      <cdr:nvSpPr>
        <cdr:cNvPr id="5" name="Straight Arrow Connector 4"/>
        <cdr:cNvSpPr/>
      </cdr:nvSpPr>
      <cdr:spPr>
        <a:xfrm xmlns:a="http://schemas.openxmlformats.org/drawingml/2006/main">
          <a:off x="6477000" y="3124200"/>
          <a:ext cx="381000" cy="304800"/>
        </a:xfrm>
        <a:prstGeom xmlns:a="http://schemas.openxmlformats.org/drawingml/2006/main" prst="straightConnector1">
          <a:avLst/>
        </a:prstGeom>
        <a:ln xmlns:a="http://schemas.openxmlformats.org/drawingml/2006/main" w="15875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0.68142</cdr:x>
      <cdr:y>0.60656</cdr:y>
    </cdr:from>
    <cdr:to>
      <cdr:x>0.78761</cdr:x>
      <cdr:y>0.80328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867400" y="28194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0.63717</cdr:x>
      <cdr:y>0.57377</cdr:y>
    </cdr:from>
    <cdr:to>
      <cdr:x>0.78761</cdr:x>
      <cdr:y>0.67213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5486400" y="2667000"/>
          <a:ext cx="1295400" cy="4572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Idaho will surpass Montana in 2011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0.90265</cdr:x>
      <cdr:y>0.59016</cdr:y>
    </cdr:from>
    <cdr:to>
      <cdr:x>0.95575</cdr:x>
      <cdr:y>0.70492</cdr:y>
    </cdr:to>
    <cdr:sp macro="" textlink="">
      <cdr:nvSpPr>
        <cdr:cNvPr id="11" name="Straight Connector 10"/>
        <cdr:cNvSpPr/>
      </cdr:nvSpPr>
      <cdr:spPr>
        <a:xfrm xmlns:a="http://schemas.openxmlformats.org/drawingml/2006/main" flipV="1">
          <a:off x="7772400" y="2743200"/>
          <a:ext cx="457200" cy="53340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0.88496</cdr:x>
      <cdr:y>0.54098</cdr:y>
    </cdr:from>
    <cdr:to>
      <cdr:x>0.9292</cdr:x>
      <cdr:y>0.65574</cdr:y>
    </cdr:to>
    <cdr:sp macro="" textlink="">
      <cdr:nvSpPr>
        <cdr:cNvPr id="12" name="Straight Arrow Connector 11"/>
        <cdr:cNvSpPr/>
      </cdr:nvSpPr>
      <cdr:spPr>
        <a:xfrm xmlns:a="http://schemas.openxmlformats.org/drawingml/2006/main">
          <a:off x="7620000" y="2514600"/>
          <a:ext cx="381000" cy="53340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15875" cap="flat" cmpd="sng" algn="ctr">
          <a:solidFill>
            <a:sysClr val="windowText" lastClr="000000"/>
          </a:solidFill>
          <a:prstDash val="solid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0.77876</cdr:x>
      <cdr:y>0.44262</cdr:y>
    </cdr:from>
    <cdr:to>
      <cdr:x>0.9292</cdr:x>
      <cdr:y>0.55738</cdr:y>
    </cdr:to>
    <cdr:sp macro="" textlink="">
      <cdr:nvSpPr>
        <cdr:cNvPr id="13" name="TextBox 2"/>
        <cdr:cNvSpPr txBox="1"/>
      </cdr:nvSpPr>
      <cdr:spPr>
        <a:xfrm xmlns:a="http://schemas.openxmlformats.org/drawingml/2006/main">
          <a:off x="6705600" y="2057400"/>
          <a:ext cx="1295400" cy="533400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>
          <a:solidFill>
            <a:sysClr val="windowText" lastClr="00000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100" dirty="0" smtClean="0"/>
            <a:t>Idaho is on track to break 1000 MW by 2013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0.87611</cdr:x>
      <cdr:y>0.31148</cdr:y>
    </cdr:from>
    <cdr:to>
      <cdr:x>0.9823</cdr:x>
      <cdr:y>0.40984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7543800" y="1447800"/>
          <a:ext cx="914382" cy="457197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>
          <a:solidFill>
            <a:sysClr val="windowText" lastClr="00000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dirty="0" smtClean="0"/>
            <a:t>350 MW in MT in 2012?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0.93805</cdr:x>
      <cdr:y>0.40984</cdr:y>
    </cdr:from>
    <cdr:to>
      <cdr:x>0.97345</cdr:x>
      <cdr:y>0.63934</cdr:y>
    </cdr:to>
    <cdr:sp macro="" textlink="">
      <cdr:nvSpPr>
        <cdr:cNvPr id="10" name="Straight Arrow Connector 9"/>
        <cdr:cNvSpPr/>
      </cdr:nvSpPr>
      <cdr:spPr>
        <a:xfrm xmlns:a="http://schemas.openxmlformats.org/drawingml/2006/main">
          <a:off x="8077201" y="1905000"/>
          <a:ext cx="304799" cy="106680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15875" cap="flat" cmpd="sng" algn="ctr">
          <a:solidFill>
            <a:sysClr val="windowText" lastClr="000000"/>
          </a:solidFill>
          <a:prstDash val="solid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0.9469</cdr:x>
      <cdr:y>0.63934</cdr:y>
    </cdr:from>
    <cdr:to>
      <cdr:x>0.9823</cdr:x>
      <cdr:y>0.77049</cdr:y>
    </cdr:to>
    <cdr:sp macro="" textlink="">
      <cdr:nvSpPr>
        <cdr:cNvPr id="15" name="Straight Connector 14"/>
        <cdr:cNvSpPr/>
      </cdr:nvSpPr>
      <cdr:spPr>
        <a:xfrm xmlns:a="http://schemas.openxmlformats.org/drawingml/2006/main" flipV="1">
          <a:off x="8153400" y="2971800"/>
          <a:ext cx="304800" cy="60960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accent2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08669-5CD4-429B-8200-53BFBD49493A}" type="datetimeFigureOut">
              <a:rPr lang="en-US" smtClean="0"/>
              <a:pPr/>
              <a:t>1/11/2011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2DF01-D5D3-4A17-85CA-B39D6EA0D3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3522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2DF01-D5D3-4A17-85CA-B39D6EA0D35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2DF01-D5D3-4A17-85CA-B39D6EA0D35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2DF01-D5D3-4A17-85CA-B39D6EA0D35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2DF01-D5D3-4A17-85CA-B39D6EA0D35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2DF01-D5D3-4A17-85CA-B39D6EA0D35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2DF01-D5D3-4A17-85CA-B39D6EA0D35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2DF01-D5D3-4A17-85CA-B39D6EA0D35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2DF01-D5D3-4A17-85CA-B39D6EA0D35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2DF01-D5D3-4A17-85CA-B39D6EA0D35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2DF01-D5D3-4A17-85CA-B39D6EA0D35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2DF01-D5D3-4A17-85CA-B39D6EA0D35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2DF01-D5D3-4A17-85CA-B39D6EA0D35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55E0-B929-4267-936C-0969051FA522}" type="datetimeFigureOut">
              <a:rPr lang="en-US" smtClean="0"/>
              <a:pPr/>
              <a:t>1/11/2011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04F4-F566-411D-9055-7FD58F44D1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55E0-B929-4267-936C-0969051FA522}" type="datetimeFigureOut">
              <a:rPr lang="en-US" smtClean="0"/>
              <a:pPr/>
              <a:t>1/11/2011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04F4-F566-411D-9055-7FD58F44D1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55E0-B929-4267-936C-0969051FA522}" type="datetimeFigureOut">
              <a:rPr lang="en-US" smtClean="0"/>
              <a:pPr/>
              <a:t>1/11/2011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04F4-F566-411D-9055-7FD58F44D1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55E0-B929-4267-936C-0969051FA522}" type="datetimeFigureOut">
              <a:rPr lang="en-US" smtClean="0"/>
              <a:pPr/>
              <a:t>1/11/2011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04F4-F566-411D-9055-7FD58F44D1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55E0-B929-4267-936C-0969051FA522}" type="datetimeFigureOut">
              <a:rPr lang="en-US" smtClean="0"/>
              <a:pPr/>
              <a:t>1/11/2011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04F4-F566-411D-9055-7FD58F44D1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55E0-B929-4267-936C-0969051FA522}" type="datetimeFigureOut">
              <a:rPr lang="en-US" smtClean="0"/>
              <a:pPr/>
              <a:t>1/11/2011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04F4-F566-411D-9055-7FD58F44D1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55E0-B929-4267-936C-0969051FA522}" type="datetimeFigureOut">
              <a:rPr lang="en-US" smtClean="0"/>
              <a:pPr/>
              <a:t>1/11/2011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04F4-F566-411D-9055-7FD58F44D1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55E0-B929-4267-936C-0969051FA522}" type="datetimeFigureOut">
              <a:rPr lang="en-US" smtClean="0"/>
              <a:pPr/>
              <a:t>1/11/2011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04F4-F566-411D-9055-7FD58F44D1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55E0-B929-4267-936C-0969051FA522}" type="datetimeFigureOut">
              <a:rPr lang="en-US" smtClean="0"/>
              <a:pPr/>
              <a:t>1/11/2011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04F4-F566-411D-9055-7FD58F44D1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55E0-B929-4267-936C-0969051FA522}" type="datetimeFigureOut">
              <a:rPr lang="en-US" smtClean="0"/>
              <a:pPr/>
              <a:t>1/11/2011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04F4-F566-411D-9055-7FD58F44D1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55E0-B929-4267-936C-0969051FA522}" type="datetimeFigureOut">
              <a:rPr lang="en-US" smtClean="0"/>
              <a:pPr/>
              <a:t>1/11/2011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04F4-F566-411D-9055-7FD58F44D1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955E0-B929-4267-936C-0969051FA522}" type="datetimeFigureOut">
              <a:rPr lang="en-US" smtClean="0"/>
              <a:pPr/>
              <a:t>1/11/2011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004F4-F566-411D-9055-7FD58F44D1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ross.keogh@sagebrushenergy.net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orthernbroadcasting.com/Talk/FlintReportHeadlines/tabid/519/articleType/ArticleView/articleId/1729/Tester-Claims-Wind-Power-is-Cheaper.aspx" TargetMode="External"/><Relationship Id="rId4" Type="http://schemas.openxmlformats.org/officeDocument/2006/relationships/hyperlink" Target="http://editio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Developing the next 200 MW of Wind in Montana</a:t>
            </a:r>
            <a:br>
              <a:rPr lang="en-US" dirty="0" smtClean="0"/>
            </a:br>
            <a:r>
              <a:rPr lang="en-US" dirty="0" smtClean="0"/>
              <a:t>(what we don’t export)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1752600"/>
          </a:xfrm>
        </p:spPr>
        <p:txBody>
          <a:bodyPr/>
          <a:lstStyle/>
          <a:p>
            <a:r>
              <a:rPr lang="en-US" dirty="0" smtClean="0"/>
              <a:t>Ross Keogh, Sagebrush Energy</a:t>
            </a:r>
          </a:p>
          <a:p>
            <a:r>
              <a:rPr lang="en-US" dirty="0" smtClean="0"/>
              <a:t>For the NW Power &amp; Conservation Council, 1/12/2011</a:t>
            </a:r>
            <a:endParaRPr lang="en-US" dirty="0"/>
          </a:p>
        </p:txBody>
      </p:sp>
      <p:pic>
        <p:nvPicPr>
          <p:cNvPr id="4" name="Picture 3" descr="SagebrushEnergyLogo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52400"/>
            <a:ext cx="3429000" cy="12430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The Ghosts of Deregulation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295400"/>
            <a:ext cx="80772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NorthWestern Energy was prohibited from owning generation assets until 2007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Resource Planning Process in Montana is weak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Most large industrial loads purchase energy from PPL Energy Plus (314 MW)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With no resources, NWE was truly stranded for capacity to regulate wind and load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BPA supported COOPs abandoned NorthWestern Energy for load regulation in 2009 (184 MW)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NorthWestern Energy was trying to sell out to BBI until 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quarter 2007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Steps Forward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1066800"/>
            <a:ext cx="8305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FERC NOPR on integrating VERs is significant and has real potential to lessen RRR need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Dialogue </a:t>
            </a:r>
            <a:r>
              <a:rPr lang="en-US" sz="2400" dirty="0" smtClean="0"/>
              <a:t>is important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Long-term subsidy solution (or real carbon cost) are persistent federal </a:t>
            </a:r>
            <a:r>
              <a:rPr lang="en-US" sz="2400" dirty="0" smtClean="0"/>
              <a:t>issues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BAA consolidation and RTO formation are long-term and real solutions to cost allocation and regulation issues that should not be </a:t>
            </a:r>
            <a:r>
              <a:rPr lang="en-US" sz="2400" dirty="0" smtClean="0"/>
              <a:t>forgotten…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Contact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1752600"/>
            <a:ext cx="6172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Ross Keogh</a:t>
            </a:r>
          </a:p>
          <a:p>
            <a:r>
              <a:rPr lang="en-US" sz="3200" dirty="0" smtClean="0"/>
              <a:t>Sagebrush Energy, Analyst</a:t>
            </a:r>
          </a:p>
          <a:p>
            <a:r>
              <a:rPr lang="en-US" sz="3200" dirty="0" smtClean="0">
                <a:hlinkClick r:id="rId3"/>
              </a:rPr>
              <a:t>ross.keogh@sagebrushenergy.net</a:t>
            </a:r>
            <a:endParaRPr lang="en-US" sz="3200" dirty="0" smtClean="0"/>
          </a:p>
          <a:p>
            <a:r>
              <a:rPr lang="en-US" sz="3200" dirty="0" smtClean="0"/>
              <a:t>406-298-0991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About Sagebrush Energy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362200"/>
            <a:ext cx="7543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A renewable energy development and consulting company founded in 2006 by Paul Kimball &amp; Ben Ellis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Focused on developing 300 MW of wind in Idaho &amp; Montana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Two 20 MW projects in </a:t>
            </a:r>
            <a:r>
              <a:rPr lang="en-US" dirty="0" smtClean="0"/>
              <a:t>Montana in late stage development (Mission </a:t>
            </a:r>
            <a:r>
              <a:rPr lang="en-US" dirty="0" smtClean="0"/>
              <a:t>&amp; Norris)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Supported UAMPs on </a:t>
            </a:r>
            <a:r>
              <a:rPr lang="en-US" dirty="0" smtClean="0"/>
              <a:t>the 100 MW </a:t>
            </a:r>
            <a:r>
              <a:rPr lang="en-US" dirty="0" smtClean="0"/>
              <a:t>Horse Butte Wind Farm near Idaho Falls, ID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Developer for </a:t>
            </a:r>
            <a:r>
              <a:rPr lang="en-US" dirty="0" smtClean="0"/>
              <a:t>a </a:t>
            </a:r>
            <a:r>
              <a:rPr lang="en-US" dirty="0" smtClean="0"/>
              <a:t>joint </a:t>
            </a:r>
            <a:r>
              <a:rPr lang="en-US" dirty="0" smtClean="0"/>
              <a:t>partnership of the Shoshone-Bannock and Southern Ute Tribes on the 160 MW </a:t>
            </a:r>
            <a:r>
              <a:rPr lang="en-US" dirty="0" err="1" smtClean="0"/>
              <a:t>WheatGrass</a:t>
            </a:r>
            <a:r>
              <a:rPr lang="en-US" dirty="0" smtClean="0"/>
              <a:t> Ridge Wind Project near Pocatello, ID</a:t>
            </a:r>
            <a:endParaRPr lang="en-US" dirty="0"/>
          </a:p>
        </p:txBody>
      </p:sp>
      <p:pic>
        <p:nvPicPr>
          <p:cNvPr id="7" name="Picture 6" descr="SagebrushEnergyLogo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838200"/>
            <a:ext cx="3429000" cy="12430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Wind Energy Growth in Power Council States</a:t>
            </a:r>
            <a:endParaRPr lang="en-US" sz="3200" dirty="0">
              <a:solidFill>
                <a:schemeClr val="bg1"/>
              </a:solidFill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304800" y="762000"/>
          <a:ext cx="8610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9600" y="57150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2011 capacity reflects projects under construction at the end of the 3</a:t>
            </a:r>
            <a:r>
              <a:rPr lang="en-US" baseline="30000" dirty="0" smtClean="0"/>
              <a:t>rd</a:t>
            </a:r>
            <a:r>
              <a:rPr lang="en-US" dirty="0" smtClean="0"/>
              <a:t> quarter 2010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Data is from AWEA’s project database, 9/30/2010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Wind Energy </a:t>
            </a:r>
            <a:r>
              <a:rPr lang="en-US" sz="3200" dirty="0" smtClean="0">
                <a:solidFill>
                  <a:schemeClr val="bg1"/>
                </a:solidFill>
              </a:rPr>
              <a:t>Penetration</a:t>
            </a:r>
            <a:endParaRPr lang="en-US" sz="3200" dirty="0">
              <a:solidFill>
                <a:schemeClr val="bg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914400" y="4572000"/>
          <a:ext cx="3048000" cy="990600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1447030"/>
                <a:gridCol w="1600970"/>
              </a:tblGrid>
              <a:tr h="2476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/>
                        <a:t>Today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7.3%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76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/>
                        <a:t>100 New MW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9.2%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76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/>
                        <a:t>200 New MW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11.1%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76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/>
                        <a:t>300 New MW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/>
                        <a:t>12.9%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52814997"/>
              </p:ext>
            </p:extLst>
          </p:nvPr>
        </p:nvGraphicFramePr>
        <p:xfrm>
          <a:off x="609600" y="1143000"/>
          <a:ext cx="7848601" cy="1773613"/>
        </p:xfrm>
        <a:graphic>
          <a:graphicData uri="http://schemas.openxmlformats.org/drawingml/2006/table">
            <a:tbl>
              <a:tblPr firstRow="1" firstCol="1">
                <a:tableStyleId>{B301B821-A1FF-4177-AEE7-76D212191A09}</a:tableStyleId>
              </a:tblPr>
              <a:tblGrid>
                <a:gridCol w="914400"/>
                <a:gridCol w="954315"/>
                <a:gridCol w="1179285"/>
                <a:gridCol w="1676400"/>
                <a:gridCol w="1524000"/>
                <a:gridCol w="1600201"/>
              </a:tblGrid>
              <a:tr h="189317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Total Potential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2011 </a:t>
                      </a:r>
                      <a:r>
                        <a:rPr lang="en-US" sz="1400" u="none" strike="noStrike" dirty="0" smtClean="0"/>
                        <a:t>Wind</a:t>
                      </a:r>
                      <a:r>
                        <a:rPr lang="en-US" sz="1400" u="none" strike="noStrike" baseline="0" dirty="0" smtClean="0"/>
                        <a:t> </a:t>
                      </a:r>
                      <a:r>
                        <a:rPr lang="en-US" sz="1400" u="none" strike="noStrike" dirty="0" smtClean="0"/>
                        <a:t>Capacity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/>
                        <a:t>Installed Capacity by Potential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/>
                        <a:t>2008 aMW demand, EIA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/>
                        <a:t>% </a:t>
                      </a:r>
                      <a:r>
                        <a:rPr lang="en-US" sz="1400" b="1" u="none" strike="noStrike" dirty="0" smtClean="0"/>
                        <a:t>of load met </a:t>
                      </a:r>
                      <a:r>
                        <a:rPr lang="en-US" sz="1400" b="1" u="none" strike="noStrike" dirty="0" smtClean="0"/>
                        <a:t>by Wind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b"/>
                </a:tc>
              </a:tr>
              <a:tr h="3258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Idaho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18,076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/>
                        <a:t>571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2.14%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/>
                        <a:t>2,728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/>
                        <a:t>6.9%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b"/>
                </a:tc>
              </a:tr>
              <a:tr h="3315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Montana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944,004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386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0.04%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/>
                        <a:t>1,750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/>
                        <a:t>7.3%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b"/>
                </a:tc>
              </a:tr>
              <a:tr h="337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Oregon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27,100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2233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8.24%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/>
                        <a:t>5,612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/>
                        <a:t>13.1%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b"/>
                </a:tc>
              </a:tr>
              <a:tr h="3426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Washington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18,478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2771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14.99%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/>
                        <a:t>9,971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/>
                        <a:t>9.2%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b"/>
                </a:tc>
              </a:tr>
            </a:tbl>
          </a:graphicData>
        </a:graphic>
      </p:graphicFrame>
      <p:sp>
        <p:nvSpPr>
          <p:cNvPr id="12" name="Oval 11"/>
          <p:cNvSpPr/>
          <p:nvPr/>
        </p:nvSpPr>
        <p:spPr>
          <a:xfrm>
            <a:off x="7315200" y="1905000"/>
            <a:ext cx="685800" cy="1143000"/>
          </a:xfrm>
          <a:prstGeom prst="ellipse">
            <a:avLst/>
          </a:prstGeom>
          <a:solidFill>
            <a:srgbClr val="FFFF00">
              <a:alpha val="49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Straight Arrow Connector 12"/>
          <p:cNvSpPr/>
          <p:nvPr/>
        </p:nvSpPr>
        <p:spPr>
          <a:xfrm flipV="1">
            <a:off x="7467600" y="2971800"/>
            <a:ext cx="76200" cy="4572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TextBox 3"/>
          <p:cNvSpPr txBox="1"/>
          <p:nvPr/>
        </p:nvSpPr>
        <p:spPr>
          <a:xfrm>
            <a:off x="6096000" y="3429000"/>
            <a:ext cx="22098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/>
              <a:t>Montana lags </a:t>
            </a:r>
            <a:r>
              <a:rPr lang="en-US" sz="1100" dirty="0" smtClean="0"/>
              <a:t>behind in penetration </a:t>
            </a:r>
            <a:r>
              <a:rPr lang="en-US" sz="1100" dirty="0" smtClean="0"/>
              <a:t>the </a:t>
            </a:r>
            <a:r>
              <a:rPr lang="en-US" dirty="0" smtClean="0"/>
              <a:t>relatively resource poor </a:t>
            </a:r>
            <a:r>
              <a:rPr lang="en-US" sz="1100" dirty="0" smtClean="0"/>
              <a:t>states of OR &amp; WA</a:t>
            </a:r>
            <a:endParaRPr lang="en-US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304800" y="41148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much wind does Montana need to </a:t>
            </a:r>
            <a:r>
              <a:rPr lang="en-US" dirty="0" smtClean="0"/>
              <a:t>meet </a:t>
            </a:r>
            <a:r>
              <a:rPr lang="en-US" dirty="0" smtClean="0"/>
              <a:t>OR &amp; </a:t>
            </a:r>
            <a:r>
              <a:rPr lang="en-US" dirty="0" smtClean="0"/>
              <a:t>WA penetration?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3505200" y="5105400"/>
            <a:ext cx="533400" cy="228600"/>
          </a:xfrm>
          <a:prstGeom prst="ellipse">
            <a:avLst/>
          </a:prstGeom>
          <a:solidFill>
            <a:srgbClr val="FFFF00">
              <a:alpha val="49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TextBox 3"/>
          <p:cNvSpPr txBox="1"/>
          <p:nvPr/>
        </p:nvSpPr>
        <p:spPr>
          <a:xfrm>
            <a:off x="4800600" y="4800600"/>
            <a:ext cx="1981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/>
              <a:t>200 MW to meet the average of OR &amp; </a:t>
            </a:r>
            <a:r>
              <a:rPr lang="en-US" sz="1100" dirty="0" smtClean="0"/>
              <a:t>WA penetration</a:t>
            </a:r>
            <a:endParaRPr lang="en-US" sz="1100" dirty="0"/>
          </a:p>
        </p:txBody>
      </p:sp>
      <p:sp>
        <p:nvSpPr>
          <p:cNvPr id="20" name="Straight Arrow Connector 19"/>
          <p:cNvSpPr/>
          <p:nvPr/>
        </p:nvSpPr>
        <p:spPr>
          <a:xfrm flipH="1">
            <a:off x="4038600" y="5059681"/>
            <a:ext cx="762000" cy="121919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81000" y="594360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/>
              <a:t>Potential is from AWS </a:t>
            </a:r>
            <a:r>
              <a:rPr lang="en-US" sz="1400" dirty="0" err="1" smtClean="0"/>
              <a:t>Truewind</a:t>
            </a:r>
            <a:r>
              <a:rPr lang="en-US" sz="1400" dirty="0" smtClean="0"/>
              <a:t> and NREL, 2/2010 (http://www.windpoweringamerica.gov/pdfs/wind_maps/wind_potential_80m_30percent.pdf)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Demand Exists in Montana for 200 MW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91440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Electrical COOPs in the state are building natural gas plants as sole resource solution: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Southern Montana Electric: 46 MW (35 </a:t>
            </a:r>
            <a:r>
              <a:rPr lang="en-US" dirty="0" err="1" smtClean="0"/>
              <a:t>aMW</a:t>
            </a:r>
            <a:r>
              <a:rPr lang="en-US" dirty="0" smtClean="0"/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Basin Electric: 95 MW (72 </a:t>
            </a:r>
            <a:r>
              <a:rPr lang="en-US" dirty="0" err="1" smtClean="0"/>
              <a:t>aMW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2057401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If 25% of </a:t>
            </a:r>
            <a:r>
              <a:rPr lang="en-US" b="1" dirty="0" err="1" smtClean="0">
                <a:solidFill>
                  <a:srgbClr val="7030A0"/>
                </a:solidFill>
              </a:rPr>
              <a:t>aMW</a:t>
            </a:r>
            <a:r>
              <a:rPr lang="en-US" b="1" dirty="0" smtClean="0">
                <a:solidFill>
                  <a:srgbClr val="7030A0"/>
                </a:solidFill>
              </a:rPr>
              <a:t> were derived from wind by COOPs :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solidFill>
                  <a:srgbClr val="7030A0"/>
                </a:solidFill>
              </a:rPr>
              <a:t>SME: 34.5 MW Gas &amp; 23 MW Wind  = 35 </a:t>
            </a:r>
            <a:r>
              <a:rPr lang="en-US" b="1" dirty="0" err="1" smtClean="0">
                <a:solidFill>
                  <a:srgbClr val="7030A0"/>
                </a:solidFill>
              </a:rPr>
              <a:t>aMW</a:t>
            </a:r>
            <a:endParaRPr lang="en-US" b="1" dirty="0" smtClean="0">
              <a:solidFill>
                <a:srgbClr val="7030A0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solidFill>
                  <a:srgbClr val="7030A0"/>
                </a:solidFill>
              </a:rPr>
              <a:t>Basin Electric = 71 MW Gas &amp; 48 MW Wind = 95 </a:t>
            </a:r>
            <a:r>
              <a:rPr lang="en-US" b="1" dirty="0" err="1" smtClean="0">
                <a:solidFill>
                  <a:srgbClr val="7030A0"/>
                </a:solidFill>
              </a:rPr>
              <a:t>aMW</a:t>
            </a:r>
            <a:endParaRPr lang="en-US" b="1" dirty="0" smtClean="0">
              <a:solidFill>
                <a:srgbClr val="7030A0"/>
              </a:solidFill>
            </a:endParaRPr>
          </a:p>
          <a:p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3276600"/>
            <a:ext cx="7086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NorthWestern Energy’s 2009 IRP (released 2</a:t>
            </a:r>
            <a:r>
              <a:rPr lang="en-US" baseline="30000" dirty="0" smtClean="0"/>
              <a:t>nd</a:t>
            </a:r>
            <a:r>
              <a:rPr lang="en-US" dirty="0" smtClean="0"/>
              <a:t> quarter 2010):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Significant aggregate annual demand not met by contract resources 210 </a:t>
            </a:r>
            <a:r>
              <a:rPr lang="en-US" dirty="0" err="1" smtClean="0"/>
              <a:t>aMW</a:t>
            </a:r>
            <a:r>
              <a:rPr lang="en-US" dirty="0" smtClean="0"/>
              <a:t> in 2010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Existing contract resources and Judith Gap (496 MW), fail to meet even average light load (602 MW)</a:t>
            </a:r>
          </a:p>
          <a:p>
            <a:pPr lvl="1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4953000"/>
            <a:ext cx="5943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If 130 MW of wind was added to NWE: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solidFill>
                  <a:srgbClr val="7030A0"/>
                </a:solidFill>
              </a:rPr>
              <a:t>50 </a:t>
            </a:r>
            <a:r>
              <a:rPr lang="en-US" b="1" dirty="0" err="1" smtClean="0">
                <a:solidFill>
                  <a:srgbClr val="7030A0"/>
                </a:solidFill>
              </a:rPr>
              <a:t>aMW</a:t>
            </a:r>
            <a:r>
              <a:rPr lang="en-US" b="1" dirty="0" smtClean="0">
                <a:solidFill>
                  <a:srgbClr val="7030A0"/>
                </a:solidFill>
              </a:rPr>
              <a:t> (24% of need)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solidFill>
                  <a:srgbClr val="7030A0"/>
                </a:solidFill>
              </a:rPr>
              <a:t>361 MW of contract + 265 MW Wind = 626 MW, 24 MW over average  light load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solidFill>
                  <a:srgbClr val="7030A0"/>
                </a:solidFill>
              </a:rPr>
              <a:t>50 MW of wind under “MOU” for 2012 construction</a:t>
            </a:r>
          </a:p>
          <a:p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0800" y="2209801"/>
            <a:ext cx="1676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= 71 MW</a:t>
            </a:r>
          </a:p>
          <a:p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53200" y="5181600"/>
            <a:ext cx="2133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= 130 MW</a:t>
            </a:r>
          </a:p>
          <a:p>
            <a:endParaRPr lang="en-US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Key barriers to Wind Energy Development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" y="2514600"/>
            <a:ext cx="8077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Extraordinary Regulation Costs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Minimal Political Support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The Ghosts of Deregulation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1000" y="838200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7030A0"/>
                </a:solidFill>
              </a:rPr>
              <a:t>Montana has demand and resource potential for 200 MW of wind, but development has stalled.</a:t>
            </a:r>
          </a:p>
          <a:p>
            <a:pPr>
              <a:buFont typeface="Arial" pitchFamily="34" charset="0"/>
              <a:buChar char="•"/>
            </a:pPr>
            <a:r>
              <a:rPr lang="en-US" b="1" u="sng" dirty="0" smtClean="0">
                <a:solidFill>
                  <a:srgbClr val="7030A0"/>
                </a:solidFill>
              </a:rPr>
              <a:t>No new wind in NWE’s BAA since 2006.</a:t>
            </a:r>
          </a:p>
          <a:p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1000" y="2057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Why?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Regulation Resource Costs in Montana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0668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NWE requires 25-31 MW of RRR to balance Judith Gap (19-23% of nameplate)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33400" y="1600200"/>
          <a:ext cx="76962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1898543"/>
                <a:gridCol w="313065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RRR Costs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KW Month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 per MWh</a:t>
                      </a:r>
                    </a:p>
                    <a:p>
                      <a:r>
                        <a:rPr lang="en-US" dirty="0" smtClean="0"/>
                        <a:t>(20% RRR)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2008  NWE Contract Blend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$12.2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$8.8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Mill Creek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$27.70?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$20.0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3962400"/>
            <a:ext cx="7772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Assumes 38% project capacity factor, no balancing energy, and $2.5/kW transmission cost for external resources.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Avista, </a:t>
            </a:r>
            <a:r>
              <a:rPr lang="en-US" dirty="0" err="1" smtClean="0"/>
              <a:t>PowerEx</a:t>
            </a:r>
            <a:r>
              <a:rPr lang="en-US" dirty="0" smtClean="0"/>
              <a:t> and Grant PUD rates are from 2008.  No guarantee of future availability or price.  </a:t>
            </a:r>
            <a:r>
              <a:rPr lang="en-US" dirty="0" err="1" smtClean="0"/>
              <a:t>Avista’s</a:t>
            </a:r>
            <a:r>
              <a:rPr lang="en-US" dirty="0" smtClean="0"/>
              <a:t> rate increased 15% from 2007 to 2008.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Need to draw RRR from Grant PUD and </a:t>
            </a:r>
            <a:r>
              <a:rPr lang="en-US" dirty="0" err="1" smtClean="0"/>
              <a:t>PowerEx</a:t>
            </a:r>
            <a:r>
              <a:rPr lang="en-US" dirty="0" smtClean="0"/>
              <a:t> (two wheel resources), shows highly inelastic RRR supply curve.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Mill Creek has been granted only interim approval by FERC, Settlement negotiations underway, decision expected 2</a:t>
            </a:r>
            <a:r>
              <a:rPr lang="en-US" baseline="30000" dirty="0" smtClean="0"/>
              <a:t>nd</a:t>
            </a:r>
            <a:r>
              <a:rPr lang="en-US" dirty="0" smtClean="0"/>
              <a:t> quarter 2011.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Mill Creek is only an RRR solution for the next 300 MW of wind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6324600" y="2590800"/>
            <a:ext cx="685800" cy="457200"/>
          </a:xfrm>
          <a:prstGeom prst="ellipse">
            <a:avLst/>
          </a:prstGeom>
          <a:solidFill>
            <a:srgbClr val="FFFF00">
              <a:alpha val="49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Straight Arrow Connector 9"/>
          <p:cNvSpPr/>
          <p:nvPr/>
        </p:nvSpPr>
        <p:spPr>
          <a:xfrm flipV="1">
            <a:off x="5943600" y="3048000"/>
            <a:ext cx="685800" cy="3810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TextBox 3"/>
          <p:cNvSpPr txBox="1"/>
          <p:nvPr/>
        </p:nvSpPr>
        <p:spPr>
          <a:xfrm>
            <a:off x="3352800" y="3200400"/>
            <a:ext cx="2590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RRR cost in MT is the monetized PTC value going forward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Regulation Resource Outside of Montana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838200"/>
            <a:ext cx="6172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PacifiCorp, 2010 Wind Integration Study,  $8.85 per MWh (including cost of economic dispatch and day-ahead error)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BPA, 2010 Rate Case, $5.70 per MWh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NPCC, (p.14 of Appendix 1):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667000"/>
            <a:ext cx="5791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Minimal Political Support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68580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LC1497, Jason Priest (R), would repeal MT RPS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LC 1618, Derek </a:t>
            </a:r>
            <a:r>
              <a:rPr lang="en-US" dirty="0" err="1" smtClean="0"/>
              <a:t>Skees</a:t>
            </a:r>
            <a:r>
              <a:rPr lang="en-US" dirty="0" smtClean="0"/>
              <a:t> (R), would also repeal the MT RPS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Three other bills to weaken or effectively eliminate the RPS (SB 109, LC0325, HB 59)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r="46554" b="47826"/>
          <a:stretch>
            <a:fillRect/>
          </a:stretch>
        </p:blipFill>
        <p:spPr bwMode="auto">
          <a:xfrm>
            <a:off x="228600" y="2971800"/>
            <a:ext cx="2277533" cy="3726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04800" y="22098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Democratic PSC Commissioner, John Vincent: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733800" y="3200400"/>
            <a:ext cx="51054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hlinkClick r:id="rId4"/>
              </a:rPr>
              <a:t>All Aboard the Green Bandwagon, Jon Tester Edition</a:t>
            </a:r>
            <a:endParaRPr lang="en-US" b="1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1400" dirty="0" smtClean="0"/>
              <a:t>Written by Travis </a:t>
            </a:r>
            <a:r>
              <a:rPr lang="en-US" sz="1400" dirty="0" err="1" smtClean="0"/>
              <a:t>Kavulla</a:t>
            </a:r>
            <a:r>
              <a:rPr lang="en-US" sz="1400" dirty="0" smtClean="0"/>
              <a:t> on 16 November 2010 </a:t>
            </a:r>
          </a:p>
          <a:p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Our junior senator ably proves in an op-ed yesterday why he’s considered one of the dimmer </a:t>
            </a:r>
            <a:r>
              <a:rPr lang="en-US" sz="1400" dirty="0" err="1" smtClean="0"/>
              <a:t>lightbulbs</a:t>
            </a:r>
            <a:r>
              <a:rPr lang="en-US" sz="1400" dirty="0" smtClean="0"/>
              <a:t> in the U.S. Senate. Barely</a:t>
            </a:r>
            <a:r>
              <a:rPr lang="en-US" sz="1400" dirty="0" smtClean="0">
                <a:hlinkClick r:id="rId5"/>
              </a:rPr>
              <a:t> a single number</a:t>
            </a:r>
            <a:r>
              <a:rPr lang="en-US" sz="1400" dirty="0" smtClean="0"/>
              <a:t> is quoted, at least one factual error is committed, and an obvious internal contradiction is left unresolved in a </a:t>
            </a:r>
            <a:r>
              <a:rPr lang="en-US" sz="1400" dirty="0" err="1" smtClean="0"/>
              <a:t>cliche</a:t>
            </a:r>
            <a:r>
              <a:rPr lang="en-US" sz="1400" dirty="0" smtClean="0"/>
              <a:t>-ridden piece of writing which reminds me what I never, ever must become in a public office: a panderer who cannot even muster a logically consistent argument.</a:t>
            </a:r>
            <a:br>
              <a:rPr lang="en-US" sz="1400" dirty="0" smtClean="0"/>
            </a:b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962400" y="22860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Republican PSC Commissioner, Travis </a:t>
            </a:r>
            <a:r>
              <a:rPr lang="en-US" b="1" dirty="0" err="1" smtClean="0"/>
              <a:t>Kavulla</a:t>
            </a:r>
            <a:r>
              <a:rPr lang="en-US" b="1" dirty="0" smtClean="0"/>
              <a:t>: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1025</TotalTime>
  <Words>935</Words>
  <Application>Microsoft Office PowerPoint</Application>
  <PresentationFormat>On-screen Show (4:3)</PresentationFormat>
  <Paragraphs>140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Developing the next 200 MW of Wind in Montana (what we don’t export)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the next 200 MW of Wind in Montana</dc:title>
  <dc:creator>Sagebrush Energy</dc:creator>
  <cp:lastModifiedBy>Sagebrush Energy</cp:lastModifiedBy>
  <cp:revision>13</cp:revision>
  <dcterms:created xsi:type="dcterms:W3CDTF">2011-01-04T17:07:59Z</dcterms:created>
  <dcterms:modified xsi:type="dcterms:W3CDTF">2011-01-12T01:15:39Z</dcterms:modified>
</cp:coreProperties>
</file>