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notesSlides/notesSlide6.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18"/>
  </p:notesMasterIdLst>
  <p:sldIdLst>
    <p:sldId id="256" r:id="rId2"/>
    <p:sldId id="257" r:id="rId3"/>
    <p:sldId id="267" r:id="rId4"/>
    <p:sldId id="258" r:id="rId5"/>
    <p:sldId id="259" r:id="rId6"/>
    <p:sldId id="260" r:id="rId7"/>
    <p:sldId id="261" r:id="rId8"/>
    <p:sldId id="271" r:id="rId9"/>
    <p:sldId id="262" r:id="rId10"/>
    <p:sldId id="263" r:id="rId11"/>
    <p:sldId id="264" r:id="rId12"/>
    <p:sldId id="265" r:id="rId13"/>
    <p:sldId id="266" r:id="rId14"/>
    <p:sldId id="268" r:id="rId15"/>
    <p:sldId id="269" r:id="rId16"/>
    <p:sldId id="270" r:id="rId1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1" d="100"/>
          <a:sy n="51" d="100"/>
        </p:scale>
        <p:origin x="-492"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vl1pPr>
          </a:lstStyle>
          <a:p>
            <a:endParaRPr lang="en-US"/>
          </a:p>
        </p:txBody>
      </p:sp>
      <p:sp>
        <p:nvSpPr>
          <p:cNvPr id="327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fld id="{B379D92A-DED4-4D21-8C94-3107F83BFB38}" type="datetimeFigureOut">
              <a:rPr lang="en-US"/>
              <a:pPr/>
              <a:t>4/14/2010</a:t>
            </a:fld>
            <a:endParaRPr lang="en-US"/>
          </a:p>
        </p:txBody>
      </p:sp>
      <p:sp>
        <p:nvSpPr>
          <p:cNvPr id="32772"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327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27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vl1pPr>
          </a:lstStyle>
          <a:p>
            <a:endParaRPr lang="en-US"/>
          </a:p>
        </p:txBody>
      </p:sp>
      <p:sp>
        <p:nvSpPr>
          <p:cNvPr id="327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fld id="{F1092A2C-E464-486E-B83D-00614C567C52}"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itchFamily="34" charset="0"/>
        <a:ea typeface="+mn-ea"/>
        <a:cs typeface="+mn-cs"/>
      </a:defRPr>
    </a:lvl1pPr>
    <a:lvl2pPr marL="457200" algn="l" rtl="0" fontAlgn="base">
      <a:spcBef>
        <a:spcPct val="30000"/>
      </a:spcBef>
      <a:spcAft>
        <a:spcPct val="0"/>
      </a:spcAft>
      <a:defRPr sz="1200" kern="1200">
        <a:solidFill>
          <a:schemeClr val="tx1"/>
        </a:solidFill>
        <a:latin typeface="Calibri" pitchFamily="34" charset="0"/>
        <a:ea typeface="+mn-ea"/>
        <a:cs typeface="+mn-cs"/>
      </a:defRPr>
    </a:lvl2pPr>
    <a:lvl3pPr marL="914400" algn="l" rtl="0" fontAlgn="base">
      <a:spcBef>
        <a:spcPct val="30000"/>
      </a:spcBef>
      <a:spcAft>
        <a:spcPct val="0"/>
      </a:spcAft>
      <a:defRPr sz="1200" kern="1200">
        <a:solidFill>
          <a:schemeClr val="tx1"/>
        </a:solidFill>
        <a:latin typeface="Calibri" pitchFamily="34" charset="0"/>
        <a:ea typeface="+mn-ea"/>
        <a:cs typeface="+mn-cs"/>
      </a:defRPr>
    </a:lvl3pPr>
    <a:lvl4pPr marL="1371600" algn="l" rtl="0" fontAlgn="base">
      <a:spcBef>
        <a:spcPct val="30000"/>
      </a:spcBef>
      <a:spcAft>
        <a:spcPct val="0"/>
      </a:spcAft>
      <a:defRPr sz="1200" kern="1200">
        <a:solidFill>
          <a:schemeClr val="tx1"/>
        </a:solidFill>
        <a:latin typeface="Calibri" pitchFamily="34" charset="0"/>
        <a:ea typeface="+mn-ea"/>
        <a:cs typeface="+mn-cs"/>
      </a:defRPr>
    </a:lvl4pPr>
    <a:lvl5pPr marL="1828800" algn="l" rtl="0" fontAlgn="base">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Rot="1" noChangeArrowheads="1" noTextEdit="1"/>
          </p:cNvSpPr>
          <p:nvPr>
            <p:ph type="sldImg"/>
          </p:nvPr>
        </p:nvSpPr>
        <p:spPr>
          <a:ln/>
        </p:spPr>
      </p:sp>
      <p:sp>
        <p:nvSpPr>
          <p:cNvPr id="337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Rot="1" noChangeArrowheads="1" noTextEdit="1"/>
          </p:cNvSpPr>
          <p:nvPr>
            <p:ph type="sldImg"/>
          </p:nvPr>
        </p:nvSpPr>
        <p:spPr>
          <a:ln/>
        </p:spPr>
      </p:sp>
      <p:sp>
        <p:nvSpPr>
          <p:cNvPr id="348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Rot="1" noChangeArrowheads="1" noTextEdit="1"/>
          </p:cNvSpPr>
          <p:nvPr>
            <p:ph type="sldImg"/>
          </p:nvPr>
        </p:nvSpPr>
        <p:spPr>
          <a:ln/>
        </p:spPr>
      </p:sp>
      <p:sp>
        <p:nvSpPr>
          <p:cNvPr id="358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Rot="1" noChangeArrowheads="1" noTextEdit="1"/>
          </p:cNvSpPr>
          <p:nvPr>
            <p:ph type="sldImg"/>
          </p:nvPr>
        </p:nvSpPr>
        <p:spPr>
          <a:ln/>
        </p:spPr>
      </p:sp>
      <p:sp>
        <p:nvSpPr>
          <p:cNvPr id="368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Rot="1" noChangeArrowheads="1" noTextEdit="1"/>
          </p:cNvSpPr>
          <p:nvPr>
            <p:ph type="sldImg"/>
          </p:nvPr>
        </p:nvSpPr>
        <p:spPr>
          <a:ln/>
        </p:spPr>
      </p:sp>
      <p:sp>
        <p:nvSpPr>
          <p:cNvPr id="378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Rot="1" noChangeArrowheads="1" noTextEdit="1"/>
          </p:cNvSpPr>
          <p:nvPr>
            <p:ph type="sldImg"/>
          </p:nvPr>
        </p:nvSpPr>
        <p:spPr>
          <a:ln/>
        </p:spPr>
      </p:sp>
      <p:sp>
        <p:nvSpPr>
          <p:cNvPr id="38915"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smtClean="0"/>
              <a:t>Click to edit Master title style</a:t>
            </a:r>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CA052C16-27E7-4B2F-915D-0F202B530EF5}"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4C3CF9C1-59A3-48C6-AEBC-CEA2EE0DA8C9}"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5D67A8CA-561A-4E7A-89BD-D64D97A8625D}"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20B71F79-009D-4F12-A97C-33E65A1FC897}"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5FC931BD-3C51-4A8C-B89E-21E46BD69974}"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1600200" y="2507786"/>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BA85BC8-FEB5-4ED6-A838-DB3F5DC5DEC4}"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26AFEF29-CE96-48CA-907B-E4F966B022CC}"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pPr>
              <a:defRPr/>
            </a:pPr>
            <a:endParaRPr lang="en-US"/>
          </a:p>
        </p:txBody>
      </p:sp>
      <p:sp>
        <p:nvSpPr>
          <p:cNvPr id="8" name="Footer Placeholder 2"/>
          <p:cNvSpPr>
            <a:spLocks noGrp="1"/>
          </p:cNvSpPr>
          <p:nvPr>
            <p:ph type="ftr" sz="quarter" idx="11"/>
          </p:nvPr>
        </p:nvSpPr>
        <p:spPr/>
        <p:txBody>
          <a:bodyPr/>
          <a:lstStyle>
            <a:lvl1pPr>
              <a:defRPr/>
            </a:lvl1pPr>
          </a:lstStyle>
          <a:p>
            <a:pPr>
              <a:defRPr/>
            </a:pPr>
            <a:endParaRPr lang="en-US"/>
          </a:p>
        </p:txBody>
      </p:sp>
      <p:sp>
        <p:nvSpPr>
          <p:cNvPr id="9" name="Slide Number Placeholder 22"/>
          <p:cNvSpPr>
            <a:spLocks noGrp="1"/>
          </p:cNvSpPr>
          <p:nvPr>
            <p:ph type="sldNum" sz="quarter" idx="12"/>
          </p:nvPr>
        </p:nvSpPr>
        <p:spPr/>
        <p:txBody>
          <a:bodyPr/>
          <a:lstStyle>
            <a:lvl1pPr>
              <a:defRPr/>
            </a:lvl1pPr>
          </a:lstStyle>
          <a:p>
            <a:pPr>
              <a:defRPr/>
            </a:pPr>
            <a:fld id="{D5E1033D-4EFF-4635-AE28-2EB5CF89DAE7}"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5F3D4757-5B9B-46E5-BFFB-BCBB1143A6B6}"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883E55E6-8B7A-4EBA-98FB-82BCB249D03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A5FCC1B5-3E34-41F0-A36B-FED108AA10F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7C8C1EEF-8439-4248-881E-0269054EE681}"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smtClean="0"/>
              <a:t>Click to edit Master title style</a:t>
            </a:r>
            <a:endParaRPr lang="en-US"/>
          </a:p>
        </p:txBody>
      </p:sp>
      <p:sp>
        <p:nvSpPr>
          <p:cNvPr id="1027" name="Text Placeholder 12"/>
          <p:cNvSpPr>
            <a:spLocks noGrp="1"/>
          </p:cNvSpPr>
          <p:nvPr>
            <p:ph type="body" idx="1"/>
          </p:nvPr>
        </p:nvSpPr>
        <p:spPr bwMode="auto">
          <a:xfrm>
            <a:off x="457200" y="1600200"/>
            <a:ext cx="8229600" cy="4708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cs typeface="+mn-cs"/>
              </a:defRPr>
            </a:lvl1pPr>
          </a:lstStyle>
          <a:p>
            <a:pPr>
              <a:defRPr/>
            </a:pPr>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cs typeface="+mn-cs"/>
              </a:defRPr>
            </a:lvl1pPr>
          </a:lstStyle>
          <a:p>
            <a:pPr>
              <a:defRPr/>
            </a:pPr>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smtClean="0">
                <a:solidFill>
                  <a:schemeClr val="tx1">
                    <a:shade val="50000"/>
                  </a:schemeClr>
                </a:solidFill>
                <a:cs typeface="+mn-cs"/>
              </a:defRPr>
            </a:lvl1pPr>
          </a:lstStyle>
          <a:p>
            <a:pPr>
              <a:defRPr/>
            </a:pPr>
            <a:fld id="{49B95A03-C47A-4B38-B9F8-9C56D5FB7997}"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3674" r:id="rId1"/>
    <p:sldLayoutId id="2147483673" r:id="rId2"/>
    <p:sldLayoutId id="2147483675" r:id="rId3"/>
    <p:sldLayoutId id="2147483672" r:id="rId4"/>
    <p:sldLayoutId id="2147483671" r:id="rId5"/>
    <p:sldLayoutId id="2147483670" r:id="rId6"/>
    <p:sldLayoutId id="2147483669" r:id="rId7"/>
    <p:sldLayoutId id="2147483668" r:id="rId8"/>
    <p:sldLayoutId id="2147483667" r:id="rId9"/>
    <p:sldLayoutId id="2147483666" r:id="rId10"/>
    <p:sldLayoutId id="2147483665" r:id="rId11"/>
    <p:sldLayoutId id="2147483676" r:id="rId12"/>
  </p:sldLayoutIdLst>
  <p:txStyles>
    <p:titleStyle>
      <a:lvl1pPr algn="ctr" rtl="0" fontAlgn="base">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fontAlgn="base">
        <a:spcBef>
          <a:spcPct val="0"/>
        </a:spcBef>
        <a:spcAft>
          <a:spcPct val="0"/>
        </a:spcAft>
        <a:defRPr sz="4100" b="1">
          <a:solidFill>
            <a:schemeClr val="tx1"/>
          </a:solidFill>
          <a:latin typeface="Lucida Sans" pitchFamily="34" charset="0"/>
        </a:defRPr>
      </a:lvl2pPr>
      <a:lvl3pPr algn="ctr" rtl="0" fontAlgn="base">
        <a:spcBef>
          <a:spcPct val="0"/>
        </a:spcBef>
        <a:spcAft>
          <a:spcPct val="0"/>
        </a:spcAft>
        <a:defRPr sz="4100" b="1">
          <a:solidFill>
            <a:schemeClr val="tx1"/>
          </a:solidFill>
          <a:latin typeface="Lucida Sans" pitchFamily="34" charset="0"/>
        </a:defRPr>
      </a:lvl3pPr>
      <a:lvl4pPr algn="ctr" rtl="0" fontAlgn="base">
        <a:spcBef>
          <a:spcPct val="0"/>
        </a:spcBef>
        <a:spcAft>
          <a:spcPct val="0"/>
        </a:spcAft>
        <a:defRPr sz="4100" b="1">
          <a:solidFill>
            <a:schemeClr val="tx1"/>
          </a:solidFill>
          <a:latin typeface="Lucida Sans" pitchFamily="34" charset="0"/>
        </a:defRPr>
      </a:lvl4pPr>
      <a:lvl5pPr algn="ctr" rtl="0" fontAlgn="base">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fontAlgn="base">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fontAlgn="base">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fontAlgn="base">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fontAlgn="base">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fontAlgn="base">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fontAlgn="auto">
              <a:spcAft>
                <a:spcPts val="0"/>
              </a:spcAft>
              <a:defRPr/>
            </a:pPr>
            <a:r>
              <a:rPr lang="en-US" dirty="0"/>
              <a:t>Shoshone-Bannock </a:t>
            </a:r>
            <a:r>
              <a:rPr lang="en-US" dirty="0" smtClean="0"/>
              <a:t>Tribes’ </a:t>
            </a:r>
            <a:r>
              <a:rPr lang="en-US" dirty="0"/>
              <a:t>Fish Accord</a:t>
            </a:r>
          </a:p>
        </p:txBody>
      </p:sp>
      <p:sp>
        <p:nvSpPr>
          <p:cNvPr id="14338" name="Rectangle 3"/>
          <p:cNvSpPr>
            <a:spLocks noGrp="1" noChangeArrowheads="1"/>
          </p:cNvSpPr>
          <p:nvPr>
            <p:ph type="subTitle" idx="1"/>
          </p:nvPr>
        </p:nvSpPr>
        <p:spPr>
          <a:xfrm>
            <a:off x="1371600" y="3332163"/>
            <a:ext cx="6400800" cy="1752600"/>
          </a:xfrm>
        </p:spPr>
        <p:txBody>
          <a:bodyPr/>
          <a:lstStyle/>
          <a:p>
            <a:r>
              <a:rPr lang="en-US" smtClean="0"/>
              <a:t>Daniel Stone , Policy Analyst</a:t>
            </a:r>
          </a:p>
          <a:p>
            <a:r>
              <a:rPr lang="en-US" smtClean="0"/>
              <a:t>Fish and Wildlife Department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4"/>
          <p:cNvSpPr>
            <a:spLocks noGrp="1" noChangeArrowheads="1"/>
          </p:cNvSpPr>
          <p:nvPr>
            <p:ph type="title"/>
          </p:nvPr>
        </p:nvSpPr>
        <p:spPr/>
        <p:txBody>
          <a:bodyPr>
            <a:normAutofit fontScale="90000"/>
          </a:bodyPr>
          <a:lstStyle/>
          <a:p>
            <a:pPr fontAlgn="auto">
              <a:spcAft>
                <a:spcPts val="0"/>
              </a:spcAft>
              <a:defRPr/>
            </a:pPr>
            <a:r>
              <a:rPr lang="en-US" sz="4000"/>
              <a:t>Southern Idaho Wildlife Mitigation Program</a:t>
            </a:r>
          </a:p>
        </p:txBody>
      </p:sp>
      <p:sp>
        <p:nvSpPr>
          <p:cNvPr id="23554" name="Rectangle 5"/>
          <p:cNvSpPr>
            <a:spLocks noGrp="1" noChangeArrowheads="1"/>
          </p:cNvSpPr>
          <p:nvPr>
            <p:ph type="body" sz="half" idx="1"/>
          </p:nvPr>
        </p:nvSpPr>
        <p:spPr/>
        <p:txBody>
          <a:bodyPr/>
          <a:lstStyle/>
          <a:p>
            <a:r>
              <a:rPr lang="en-US" sz="2400" smtClean="0"/>
              <a:t>The SIWM program was created to mitigate for habitat losses associated with hydropower development in southern Idaho.  The program works with BPA staff to acquire property or easements to benefit fish and wildlife in perpetuity.</a:t>
            </a:r>
          </a:p>
        </p:txBody>
      </p:sp>
      <p:pic>
        <p:nvPicPr>
          <p:cNvPr id="23555" name="Picture 7" descr="Soda Hills"/>
          <p:cNvPicPr>
            <a:picLocks noGrp="1" noChangeAspect="1" noChangeArrowheads="1"/>
          </p:cNvPicPr>
          <p:nvPr>
            <p:ph sz="half" idx="2"/>
          </p:nvPr>
        </p:nvPicPr>
        <p:blipFill>
          <a:blip r:embed="rId2"/>
          <a:srcRect/>
          <a:stretch>
            <a:fillRect/>
          </a:stretch>
        </p:blipFill>
        <p:spPr>
          <a:xfrm>
            <a:off x="4724400" y="1752600"/>
            <a:ext cx="3962400" cy="3429000"/>
          </a:xfrm>
        </p:spPr>
      </p:pic>
      <p:sp>
        <p:nvSpPr>
          <p:cNvPr id="23556" name="Text Box 8"/>
          <p:cNvSpPr txBox="1">
            <a:spLocks noChangeArrowheads="1"/>
          </p:cNvSpPr>
          <p:nvPr/>
        </p:nvSpPr>
        <p:spPr bwMode="auto">
          <a:xfrm>
            <a:off x="5943600" y="5410200"/>
            <a:ext cx="1539875" cy="274638"/>
          </a:xfrm>
          <a:prstGeom prst="rect">
            <a:avLst/>
          </a:prstGeom>
          <a:noFill/>
          <a:ln w="9525">
            <a:noFill/>
            <a:miter lim="800000"/>
            <a:headEnd/>
            <a:tailEnd/>
          </a:ln>
        </p:spPr>
        <p:txBody>
          <a:bodyPr>
            <a:spAutoFit/>
          </a:bodyPr>
          <a:lstStyle/>
          <a:p>
            <a:r>
              <a:rPr lang="en-US" sz="1200"/>
              <a:t>Soda Hills Project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4"/>
          <p:cNvSpPr>
            <a:spLocks noGrp="1" noChangeArrowheads="1"/>
          </p:cNvSpPr>
          <p:nvPr>
            <p:ph type="title"/>
          </p:nvPr>
        </p:nvSpPr>
        <p:spPr/>
        <p:txBody>
          <a:bodyPr>
            <a:normAutofit fontScale="90000"/>
          </a:bodyPr>
          <a:lstStyle/>
          <a:p>
            <a:pPr fontAlgn="auto">
              <a:spcAft>
                <a:spcPts val="0"/>
              </a:spcAft>
              <a:defRPr/>
            </a:pPr>
            <a:r>
              <a:rPr lang="en-US" sz="4000"/>
              <a:t>Snake River Sockeye Salmon Research Program</a:t>
            </a:r>
          </a:p>
        </p:txBody>
      </p:sp>
      <p:sp>
        <p:nvSpPr>
          <p:cNvPr id="24578" name="Rectangle 5"/>
          <p:cNvSpPr>
            <a:spLocks noGrp="1" noChangeArrowheads="1"/>
          </p:cNvSpPr>
          <p:nvPr>
            <p:ph type="body" sz="half" idx="1"/>
          </p:nvPr>
        </p:nvSpPr>
        <p:spPr/>
        <p:txBody>
          <a:bodyPr/>
          <a:lstStyle/>
          <a:p>
            <a:r>
              <a:rPr lang="en-US" smtClean="0"/>
              <a:t>In 1990 the Tribes petitioned NMFS to list the Sockeye as endangered.  The Tribal goal is to preserve the unique genetics of the species and promote recovery, eventually providing harvest. </a:t>
            </a:r>
          </a:p>
        </p:txBody>
      </p:sp>
      <p:pic>
        <p:nvPicPr>
          <p:cNvPr id="24579" name="Picture 7"/>
          <p:cNvPicPr>
            <a:picLocks noGrp="1" noChangeAspect="1" noChangeArrowheads="1"/>
          </p:cNvPicPr>
          <p:nvPr>
            <p:ph sz="half" idx="2"/>
          </p:nvPr>
        </p:nvPicPr>
        <p:blipFill>
          <a:blip r:embed="rId2"/>
          <a:srcRect/>
          <a:stretch>
            <a:fillRect/>
          </a:stretch>
        </p:blipFill>
        <p:spPr>
          <a:xfrm>
            <a:off x="4648200" y="2347913"/>
            <a:ext cx="4038600" cy="3028950"/>
          </a:xfrm>
        </p:spPr>
      </p:pic>
      <p:sp>
        <p:nvSpPr>
          <p:cNvPr id="24580" name="Text Box 8"/>
          <p:cNvSpPr txBox="1">
            <a:spLocks noChangeArrowheads="1"/>
          </p:cNvSpPr>
          <p:nvPr/>
        </p:nvSpPr>
        <p:spPr bwMode="auto">
          <a:xfrm>
            <a:off x="4648200" y="5410200"/>
            <a:ext cx="4114800" cy="342900"/>
          </a:xfrm>
          <a:prstGeom prst="rect">
            <a:avLst/>
          </a:prstGeom>
          <a:noFill/>
          <a:ln w="9525">
            <a:noFill/>
            <a:miter lim="800000"/>
            <a:headEnd/>
            <a:tailEnd/>
          </a:ln>
        </p:spPr>
        <p:txBody>
          <a:bodyPr/>
          <a:lstStyle/>
          <a:p>
            <a:r>
              <a:rPr lang="en-US" sz="1200"/>
              <a:t>Snake River sockeye salmon in Redfish Lake, October 2008.  IDFG Mike Peterson photo.</a:t>
            </a:r>
          </a:p>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fontAlgn="auto">
              <a:spcAft>
                <a:spcPts val="0"/>
              </a:spcAft>
              <a:defRPr/>
            </a:pPr>
            <a:r>
              <a:rPr lang="en-US"/>
              <a:t>Crystal Springs Hatchery</a:t>
            </a:r>
          </a:p>
        </p:txBody>
      </p:sp>
      <p:sp>
        <p:nvSpPr>
          <p:cNvPr id="25602" name="Rectangle 3"/>
          <p:cNvSpPr>
            <a:spLocks noGrp="1" noChangeArrowheads="1"/>
          </p:cNvSpPr>
          <p:nvPr>
            <p:ph idx="1"/>
          </p:nvPr>
        </p:nvSpPr>
        <p:spPr/>
        <p:txBody>
          <a:bodyPr/>
          <a:lstStyle/>
          <a:p>
            <a:pPr>
              <a:lnSpc>
                <a:spcPct val="90000"/>
              </a:lnSpc>
            </a:pPr>
            <a:r>
              <a:rPr lang="en-US" smtClean="0"/>
              <a:t>The Tribes secured a commitment of funding for construction of a Tribal hatchery at Crystal Springs and an associated adult trapping facility in the Salmon River basin.</a:t>
            </a:r>
          </a:p>
          <a:p>
            <a:pPr>
              <a:lnSpc>
                <a:spcPct val="90000"/>
              </a:lnSpc>
            </a:pPr>
            <a:r>
              <a:rPr lang="en-US" smtClean="0"/>
              <a:t>The Tribes are diligently following the NPCC 3-Step process to ensure this project becomes reality.</a:t>
            </a:r>
          </a:p>
          <a:p>
            <a:pPr>
              <a:lnSpc>
                <a:spcPct val="90000"/>
              </a:lnSpc>
            </a:pPr>
            <a:r>
              <a:rPr lang="en-US" smtClean="0"/>
              <a:t>The Tribes are in the process of contracting experts to design the hatchery and draft the associated scientific documents.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4"/>
          <p:cNvSpPr>
            <a:spLocks noGrp="1" noChangeArrowheads="1"/>
          </p:cNvSpPr>
          <p:nvPr>
            <p:ph type="title"/>
          </p:nvPr>
        </p:nvSpPr>
        <p:spPr/>
        <p:txBody>
          <a:bodyPr>
            <a:normAutofit fontScale="90000"/>
          </a:bodyPr>
          <a:lstStyle/>
          <a:p>
            <a:pPr fontAlgn="auto">
              <a:spcAft>
                <a:spcPts val="0"/>
              </a:spcAft>
              <a:defRPr/>
            </a:pPr>
            <a:r>
              <a:rPr lang="en-US" sz="4000"/>
              <a:t>Fort Hall Habitat Improvement Project</a:t>
            </a:r>
          </a:p>
        </p:txBody>
      </p:sp>
      <p:sp>
        <p:nvSpPr>
          <p:cNvPr id="26626" name="Rectangle 5"/>
          <p:cNvSpPr>
            <a:spLocks noGrp="1" noChangeArrowheads="1"/>
          </p:cNvSpPr>
          <p:nvPr>
            <p:ph type="body" sz="half" idx="1"/>
          </p:nvPr>
        </p:nvSpPr>
        <p:spPr/>
        <p:txBody>
          <a:bodyPr/>
          <a:lstStyle/>
          <a:p>
            <a:r>
              <a:rPr lang="en-US" smtClean="0"/>
              <a:t>The Bottoms has been negatively affected by hydropower influences and grazing.  The Project goal is to rehabilitate  habitat to promote recovery of native species.</a:t>
            </a:r>
          </a:p>
        </p:txBody>
      </p:sp>
      <p:pic>
        <p:nvPicPr>
          <p:cNvPr id="26627" name="Picture 7" descr="Head-end Sloping2005 014"/>
          <p:cNvPicPr>
            <a:picLocks noGrp="1" noChangeAspect="1" noChangeArrowheads="1"/>
          </p:cNvPicPr>
          <p:nvPr>
            <p:ph sz="half" idx="2"/>
          </p:nvPr>
        </p:nvPicPr>
        <p:blipFill>
          <a:blip r:embed="rId2"/>
          <a:srcRect/>
          <a:stretch>
            <a:fillRect/>
          </a:stretch>
        </p:blipFill>
        <p:spPr>
          <a:xfrm>
            <a:off x="4648200" y="2057400"/>
            <a:ext cx="4038600" cy="3028950"/>
          </a:xfrm>
        </p:spPr>
      </p:pic>
      <p:sp>
        <p:nvSpPr>
          <p:cNvPr id="26628" name="Text Box 8"/>
          <p:cNvSpPr txBox="1">
            <a:spLocks noChangeArrowheads="1"/>
          </p:cNvSpPr>
          <p:nvPr/>
        </p:nvSpPr>
        <p:spPr bwMode="auto">
          <a:xfrm>
            <a:off x="5029200" y="5410200"/>
            <a:ext cx="3505200" cy="342900"/>
          </a:xfrm>
          <a:prstGeom prst="rect">
            <a:avLst/>
          </a:prstGeom>
          <a:noFill/>
          <a:ln w="9525">
            <a:noFill/>
            <a:miter lim="800000"/>
            <a:headEnd/>
            <a:tailEnd/>
          </a:ln>
        </p:spPr>
        <p:txBody>
          <a:bodyPr/>
          <a:lstStyle/>
          <a:p>
            <a:r>
              <a:rPr lang="en-US" sz="1200"/>
              <a:t>Bank Sloping and Wetland Plantings, Fort Hall</a:t>
            </a:r>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fontAlgn="auto">
              <a:spcAft>
                <a:spcPts val="0"/>
              </a:spcAft>
              <a:defRPr/>
            </a:pPr>
            <a:r>
              <a:rPr lang="en-US" dirty="0" smtClean="0"/>
              <a:t>Project Specific Funding</a:t>
            </a:r>
            <a:endParaRPr lang="en-US" dirty="0"/>
          </a:p>
        </p:txBody>
      </p:sp>
      <p:sp>
        <p:nvSpPr>
          <p:cNvPr id="27650" name="Content Placeholder 5"/>
          <p:cNvSpPr>
            <a:spLocks noGrp="1"/>
          </p:cNvSpPr>
          <p:nvPr>
            <p:ph idx="1"/>
          </p:nvPr>
        </p:nvSpPr>
        <p:spPr/>
        <p:txBody>
          <a:bodyPr/>
          <a:lstStyle/>
          <a:p>
            <a:r>
              <a:rPr lang="en-US" smtClean="0"/>
              <a:t>The Fish Accord commits funding for project specific actions, primarily designed to meet obligations from the 2008 FCRPS Biological Opinion.</a:t>
            </a:r>
          </a:p>
          <a:p>
            <a:r>
              <a:rPr lang="en-US" smtClean="0"/>
              <a:t>These actions represent a component of the total Tribal effort in Columbia Basin Management.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auto">
              <a:spcAft>
                <a:spcPts val="0"/>
              </a:spcAft>
              <a:defRPr/>
            </a:pPr>
            <a:r>
              <a:rPr lang="en-US" dirty="0" smtClean="0"/>
              <a:t>Administration and Rights Protection</a:t>
            </a:r>
            <a:endParaRPr lang="en-US" dirty="0"/>
          </a:p>
        </p:txBody>
      </p:sp>
      <p:sp>
        <p:nvSpPr>
          <p:cNvPr id="28674" name="Content Placeholder 2"/>
          <p:cNvSpPr>
            <a:spLocks noGrp="1"/>
          </p:cNvSpPr>
          <p:nvPr>
            <p:ph idx="1"/>
          </p:nvPr>
        </p:nvSpPr>
        <p:spPr/>
        <p:txBody>
          <a:bodyPr/>
          <a:lstStyle/>
          <a:p>
            <a:r>
              <a:rPr lang="en-US" smtClean="0"/>
              <a:t>Tribal administrative and policy staff actively participate in various regional forums to protect Tribal rights and interests.</a:t>
            </a:r>
          </a:p>
          <a:p>
            <a:r>
              <a:rPr lang="en-US" smtClean="0"/>
              <a:t>Regional coordination through groups such as the Upper Snake River Tribes, Columbia Basin Fish and Wildlife Authority and the US v. Oregon technical/policy working groups is essential to effective Fish and Wildlife co-management.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pPr fontAlgn="auto">
              <a:spcAft>
                <a:spcPts val="0"/>
              </a:spcAft>
              <a:defRPr/>
            </a:pPr>
            <a:r>
              <a:rPr lang="en-US" dirty="0" smtClean="0"/>
              <a:t>Thank You,</a:t>
            </a:r>
            <a:endParaRPr lang="en-US" dirty="0"/>
          </a:p>
        </p:txBody>
      </p:sp>
      <p:sp>
        <p:nvSpPr>
          <p:cNvPr id="29698" name="Subtitle 4"/>
          <p:cNvSpPr>
            <a:spLocks noGrp="1"/>
          </p:cNvSpPr>
          <p:nvPr>
            <p:ph type="subTitle" idx="1"/>
          </p:nvPr>
        </p:nvSpPr>
        <p:spPr>
          <a:xfrm>
            <a:off x="1371600" y="3332163"/>
            <a:ext cx="6400800" cy="1752600"/>
          </a:xfrm>
        </p:spPr>
        <p:txBody>
          <a:bodyPr/>
          <a:lstStyle/>
          <a:p>
            <a:r>
              <a:rPr lang="en-US" smtClean="0"/>
              <a:t>Questions?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4"/>
          <p:cNvSpPr>
            <a:spLocks noGrp="1" noChangeArrowheads="1"/>
          </p:cNvSpPr>
          <p:nvPr>
            <p:ph type="title"/>
          </p:nvPr>
        </p:nvSpPr>
        <p:spPr/>
        <p:txBody>
          <a:bodyPr/>
          <a:lstStyle/>
          <a:p>
            <a:pPr fontAlgn="auto">
              <a:spcAft>
                <a:spcPts val="0"/>
              </a:spcAft>
              <a:defRPr/>
            </a:pPr>
            <a:r>
              <a:rPr lang="en-US"/>
              <a:t>Fish Accord Overview</a:t>
            </a:r>
          </a:p>
        </p:txBody>
      </p:sp>
      <p:sp>
        <p:nvSpPr>
          <p:cNvPr id="15362" name="Rectangle 7"/>
          <p:cNvSpPr>
            <a:spLocks noGrp="1" noChangeArrowheads="1"/>
          </p:cNvSpPr>
          <p:nvPr>
            <p:ph idx="1"/>
          </p:nvPr>
        </p:nvSpPr>
        <p:spPr/>
        <p:txBody>
          <a:bodyPr/>
          <a:lstStyle/>
          <a:p>
            <a:r>
              <a:rPr lang="en-US" smtClean="0"/>
              <a:t>Funding Commitment from Bonneville Power Administration for $61 million over 10 years.</a:t>
            </a:r>
          </a:p>
          <a:p>
            <a:r>
              <a:rPr lang="en-US" smtClean="0"/>
              <a:t>Cover an integrated program for salmon restoration for the next decade.</a:t>
            </a:r>
          </a:p>
          <a:p>
            <a:r>
              <a:rPr lang="en-US" smtClean="0"/>
              <a:t>Designed to take an active role in salmon recovery and protect the resources Tribal members rely on for harvest.</a:t>
            </a:r>
          </a:p>
          <a:p>
            <a:r>
              <a:rPr lang="en-US" smtClean="0"/>
              <a:t>Part of a regional cooperative among “Accord Parties” to implement on-the-ground actions.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fontAlgn="auto">
              <a:spcAft>
                <a:spcPts val="0"/>
              </a:spcAft>
              <a:defRPr/>
            </a:pPr>
            <a:r>
              <a:rPr lang="en-US"/>
              <a:t>MOA</a:t>
            </a:r>
          </a:p>
        </p:txBody>
      </p:sp>
      <p:sp>
        <p:nvSpPr>
          <p:cNvPr id="16386" name="Rectangle 3"/>
          <p:cNvSpPr>
            <a:spLocks noGrp="1" noChangeArrowheads="1"/>
          </p:cNvSpPr>
          <p:nvPr>
            <p:ph idx="1"/>
          </p:nvPr>
        </p:nvSpPr>
        <p:spPr/>
        <p:txBody>
          <a:bodyPr/>
          <a:lstStyle/>
          <a:p>
            <a:pPr>
              <a:lnSpc>
                <a:spcPct val="80000"/>
              </a:lnSpc>
            </a:pPr>
            <a:r>
              <a:rPr lang="en-US" smtClean="0"/>
              <a:t>Agrees to adaptive management of the Federal Columbia River Power System and improving survival at every hydro project for migrating fish.</a:t>
            </a:r>
          </a:p>
          <a:p>
            <a:pPr>
              <a:lnSpc>
                <a:spcPct val="80000"/>
              </a:lnSpc>
            </a:pPr>
            <a:r>
              <a:rPr lang="en-US" smtClean="0"/>
              <a:t>The Tribes agree not to pursue, initiate or join in litigation regarding the operation of the FCRPS.</a:t>
            </a:r>
          </a:p>
          <a:p>
            <a:pPr>
              <a:lnSpc>
                <a:spcPct val="80000"/>
              </a:lnSpc>
            </a:pPr>
            <a:r>
              <a:rPr lang="en-US" smtClean="0"/>
              <a:t>The Tribes further agree to refrain from advocating for dam breaching for ten years to see if changes to the hydro system are providing working.</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fontAlgn="auto">
              <a:spcAft>
                <a:spcPts val="0"/>
              </a:spcAft>
              <a:defRPr/>
            </a:pPr>
            <a:r>
              <a:rPr lang="en-US" dirty="0" smtClean="0"/>
              <a:t>Accord Projects</a:t>
            </a:r>
            <a:endParaRPr lang="en-US" dirty="0"/>
          </a:p>
        </p:txBody>
      </p:sp>
      <p:sp>
        <p:nvSpPr>
          <p:cNvPr id="17410" name="Rectangle 3"/>
          <p:cNvSpPr>
            <a:spLocks noGrp="1" noChangeArrowheads="1"/>
          </p:cNvSpPr>
          <p:nvPr>
            <p:ph sz="half" idx="1"/>
          </p:nvPr>
        </p:nvSpPr>
        <p:spPr/>
        <p:txBody>
          <a:bodyPr/>
          <a:lstStyle/>
          <a:p>
            <a:r>
              <a:rPr lang="en-US" sz="2400" smtClean="0"/>
              <a:t>Tribal Supplementation Project</a:t>
            </a:r>
          </a:p>
          <a:p>
            <a:r>
              <a:rPr lang="en-US" sz="2400" smtClean="0"/>
              <a:t>Salmon River Enhancement Program</a:t>
            </a:r>
          </a:p>
          <a:p>
            <a:r>
              <a:rPr lang="en-US" sz="2400" smtClean="0"/>
              <a:t>Yankee Fork Floodplain Restoration</a:t>
            </a:r>
          </a:p>
          <a:p>
            <a:r>
              <a:rPr lang="en-US" sz="2400" smtClean="0"/>
              <a:t>Nutrient Enhancement Project</a:t>
            </a:r>
          </a:p>
          <a:p>
            <a:r>
              <a:rPr lang="en-US" sz="2400" smtClean="0"/>
              <a:t>ESA Habitat Program</a:t>
            </a:r>
          </a:p>
        </p:txBody>
      </p:sp>
      <p:sp>
        <p:nvSpPr>
          <p:cNvPr id="17411" name="Rectangle 4"/>
          <p:cNvSpPr>
            <a:spLocks noGrp="1" noChangeArrowheads="1"/>
          </p:cNvSpPr>
          <p:nvPr>
            <p:ph sz="half" idx="2"/>
          </p:nvPr>
        </p:nvSpPr>
        <p:spPr/>
        <p:txBody>
          <a:bodyPr/>
          <a:lstStyle/>
          <a:p>
            <a:r>
              <a:rPr lang="en-US" sz="2400" smtClean="0"/>
              <a:t>Southern Idaho Wildlife Mitigation Program</a:t>
            </a:r>
          </a:p>
          <a:p>
            <a:r>
              <a:rPr lang="en-US" sz="2400" smtClean="0"/>
              <a:t>Snake River Sockeye Research Project</a:t>
            </a:r>
          </a:p>
          <a:p>
            <a:r>
              <a:rPr lang="en-US" sz="2400" smtClean="0"/>
              <a:t>Crystal Springs Hatchery</a:t>
            </a:r>
          </a:p>
          <a:p>
            <a:r>
              <a:rPr lang="en-US" sz="2400" smtClean="0"/>
              <a:t>Habitat Improvement and Enhancement on Fort Hall Bottoms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normAutofit fontScale="90000"/>
          </a:bodyPr>
          <a:lstStyle/>
          <a:p>
            <a:pPr fontAlgn="auto">
              <a:spcAft>
                <a:spcPts val="0"/>
              </a:spcAft>
              <a:defRPr/>
            </a:pPr>
            <a:r>
              <a:rPr lang="en-US"/>
              <a:t>Tribal Supplementation Project</a:t>
            </a:r>
          </a:p>
        </p:txBody>
      </p:sp>
      <p:sp>
        <p:nvSpPr>
          <p:cNvPr id="8196" name="Rectangle 4"/>
          <p:cNvSpPr>
            <a:spLocks noGrp="1" noChangeArrowheads="1"/>
          </p:cNvSpPr>
          <p:nvPr>
            <p:ph type="body" sz="half" idx="1"/>
          </p:nvPr>
        </p:nvSpPr>
        <p:spPr/>
        <p:txBody>
          <a:bodyPr>
            <a:normAutofit fontScale="92500"/>
          </a:bodyPr>
          <a:lstStyle/>
          <a:p>
            <a:pPr marL="548640" indent="-411480" fontAlgn="auto">
              <a:spcAft>
                <a:spcPts val="0"/>
              </a:spcAft>
              <a:buClr>
                <a:schemeClr val="tx1">
                  <a:shade val="95000"/>
                </a:schemeClr>
              </a:buClr>
              <a:buFont typeface="Wingdings 2"/>
              <a:buChar char=""/>
              <a:defRPr/>
            </a:pPr>
            <a:r>
              <a:rPr lang="en-US"/>
              <a:t>A decline in natural production of salmon and steelhead led to a listing under the ESA.  The Tribes will initiate supplementation actions to improve runs, re-distribute fish and improve natural production.</a:t>
            </a:r>
          </a:p>
        </p:txBody>
      </p:sp>
      <p:pic>
        <p:nvPicPr>
          <p:cNvPr id="18435" name="Picture 6"/>
          <p:cNvPicPr>
            <a:picLocks noGrp="1" noChangeAspect="1" noChangeArrowheads="1"/>
          </p:cNvPicPr>
          <p:nvPr>
            <p:ph sz="half" idx="2"/>
          </p:nvPr>
        </p:nvPicPr>
        <p:blipFill>
          <a:blip r:embed="rId3"/>
          <a:srcRect/>
          <a:stretch>
            <a:fillRect/>
          </a:stretch>
        </p:blipFill>
        <p:spPr>
          <a:xfrm>
            <a:off x="4648200" y="2347913"/>
            <a:ext cx="4038600" cy="3030537"/>
          </a:xfrm>
        </p:spPr>
      </p:pic>
      <p:sp>
        <p:nvSpPr>
          <p:cNvPr id="18436" name="Text Box 7"/>
          <p:cNvSpPr txBox="1">
            <a:spLocks noChangeArrowheads="1"/>
          </p:cNvSpPr>
          <p:nvPr/>
        </p:nvSpPr>
        <p:spPr bwMode="auto">
          <a:xfrm>
            <a:off x="4495800" y="1676400"/>
            <a:ext cx="4457700" cy="342900"/>
          </a:xfrm>
          <a:prstGeom prst="rect">
            <a:avLst/>
          </a:prstGeom>
          <a:noFill/>
          <a:ln w="9525">
            <a:noFill/>
            <a:miter lim="800000"/>
            <a:headEnd/>
            <a:tailEnd/>
          </a:ln>
        </p:spPr>
        <p:txBody>
          <a:bodyPr/>
          <a:lstStyle/>
          <a:p>
            <a:r>
              <a:rPr lang="en-US" sz="1200"/>
              <a:t>Planting Snake River sockeye salmon eyed-eggs in Pettit Lake, November 2000.</a:t>
            </a:r>
          </a:p>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4"/>
          <p:cNvSpPr>
            <a:spLocks noGrp="1" noChangeArrowheads="1"/>
          </p:cNvSpPr>
          <p:nvPr>
            <p:ph type="title"/>
          </p:nvPr>
        </p:nvSpPr>
        <p:spPr/>
        <p:txBody>
          <a:bodyPr>
            <a:normAutofit fontScale="90000"/>
          </a:bodyPr>
          <a:lstStyle/>
          <a:p>
            <a:pPr fontAlgn="auto">
              <a:spcAft>
                <a:spcPts val="0"/>
              </a:spcAft>
              <a:defRPr/>
            </a:pPr>
            <a:r>
              <a:rPr lang="en-US" sz="4000"/>
              <a:t>Salmon River Habitat Enhancement Program</a:t>
            </a:r>
          </a:p>
        </p:txBody>
      </p:sp>
      <p:sp>
        <p:nvSpPr>
          <p:cNvPr id="19458" name="Rectangle 5"/>
          <p:cNvSpPr>
            <a:spLocks noGrp="1" noChangeArrowheads="1"/>
          </p:cNvSpPr>
          <p:nvPr>
            <p:ph type="body" sz="half" idx="1"/>
          </p:nvPr>
        </p:nvSpPr>
        <p:spPr/>
        <p:txBody>
          <a:bodyPr/>
          <a:lstStyle/>
          <a:p>
            <a:r>
              <a:rPr lang="en-US" smtClean="0"/>
              <a:t>The SRHE provides appropriate habitat management of the ecosystem through detailed monitoring of habitat projects and evaluating the response by natural populations to past actions.</a:t>
            </a:r>
          </a:p>
        </p:txBody>
      </p:sp>
      <p:pic>
        <p:nvPicPr>
          <p:cNvPr id="19459" name="Picture 7" descr="2008 Field Season 331"/>
          <p:cNvPicPr>
            <a:picLocks noGrp="1" noChangeAspect="1" noChangeArrowheads="1"/>
          </p:cNvPicPr>
          <p:nvPr>
            <p:ph sz="half" idx="2"/>
          </p:nvPr>
        </p:nvPicPr>
        <p:blipFill>
          <a:blip r:embed="rId3"/>
          <a:srcRect/>
          <a:stretch>
            <a:fillRect/>
          </a:stretch>
        </p:blipFill>
        <p:spPr>
          <a:xfrm>
            <a:off x="4648200" y="2347913"/>
            <a:ext cx="4038600" cy="3028950"/>
          </a:xfrm>
        </p:spPr>
      </p:pic>
      <p:sp>
        <p:nvSpPr>
          <p:cNvPr id="19460" name="Text Box 8"/>
          <p:cNvSpPr txBox="1">
            <a:spLocks noChangeArrowheads="1"/>
          </p:cNvSpPr>
          <p:nvPr/>
        </p:nvSpPr>
        <p:spPr bwMode="auto">
          <a:xfrm>
            <a:off x="4800600" y="1752600"/>
            <a:ext cx="3733800" cy="457200"/>
          </a:xfrm>
          <a:prstGeom prst="rect">
            <a:avLst/>
          </a:prstGeom>
          <a:noFill/>
          <a:ln w="9525">
            <a:noFill/>
            <a:miter lim="800000"/>
            <a:headEnd/>
            <a:tailEnd/>
          </a:ln>
        </p:spPr>
        <p:txBody>
          <a:bodyPr/>
          <a:lstStyle/>
          <a:p>
            <a:r>
              <a:rPr lang="en-US" sz="1200"/>
              <a:t>Cooperative Habitat Restoration Work, Herd Creek</a:t>
            </a:r>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4"/>
          <p:cNvSpPr>
            <a:spLocks noGrp="1" noChangeArrowheads="1"/>
          </p:cNvSpPr>
          <p:nvPr>
            <p:ph type="title"/>
          </p:nvPr>
        </p:nvSpPr>
        <p:spPr/>
        <p:txBody>
          <a:bodyPr>
            <a:normAutofit fontScale="90000"/>
          </a:bodyPr>
          <a:lstStyle/>
          <a:p>
            <a:pPr fontAlgn="auto">
              <a:spcAft>
                <a:spcPts val="0"/>
              </a:spcAft>
              <a:defRPr/>
            </a:pPr>
            <a:r>
              <a:rPr lang="en-US" sz="4000"/>
              <a:t>Yankee Fork Floodplain Restoration Project</a:t>
            </a:r>
          </a:p>
        </p:txBody>
      </p:sp>
      <p:sp>
        <p:nvSpPr>
          <p:cNvPr id="12293" name="Rectangle 5"/>
          <p:cNvSpPr>
            <a:spLocks noGrp="1" noChangeArrowheads="1"/>
          </p:cNvSpPr>
          <p:nvPr>
            <p:ph type="body" sz="half" idx="1"/>
          </p:nvPr>
        </p:nvSpPr>
        <p:spPr/>
        <p:txBody>
          <a:bodyPr>
            <a:normAutofit fontScale="92500"/>
          </a:bodyPr>
          <a:lstStyle/>
          <a:p>
            <a:pPr marL="548640" indent="-411480" fontAlgn="auto">
              <a:spcAft>
                <a:spcPts val="0"/>
              </a:spcAft>
              <a:buClr>
                <a:schemeClr val="tx1">
                  <a:shade val="95000"/>
                </a:schemeClr>
              </a:buClr>
              <a:buFont typeface="Wingdings 2"/>
              <a:buChar char=""/>
              <a:defRPr/>
            </a:pPr>
            <a:r>
              <a:rPr lang="en-US"/>
              <a:t>The Yankee Fork was greatly impacted by dredge mining.  The goal of the project is to restore natural river characteristics, floodplain function, hydraulic function and aquatic habitat in the dredged reach.</a:t>
            </a:r>
          </a:p>
        </p:txBody>
      </p:sp>
      <p:pic>
        <p:nvPicPr>
          <p:cNvPr id="20483" name="Picture 7"/>
          <p:cNvPicPr>
            <a:picLocks noGrp="1" noChangeAspect="1" noChangeArrowheads="1"/>
          </p:cNvPicPr>
          <p:nvPr>
            <p:ph sz="half" idx="2"/>
          </p:nvPr>
        </p:nvPicPr>
        <p:blipFill>
          <a:blip r:embed="rId2"/>
          <a:srcRect/>
          <a:stretch>
            <a:fillRect/>
          </a:stretch>
        </p:blipFill>
        <p:spPr>
          <a:xfrm>
            <a:off x="4648200" y="2347913"/>
            <a:ext cx="4038600" cy="3030537"/>
          </a:xfrm>
        </p:spPr>
      </p:pic>
      <p:sp>
        <p:nvSpPr>
          <p:cNvPr id="20484" name="Text Box 8"/>
          <p:cNvSpPr txBox="1">
            <a:spLocks noChangeArrowheads="1"/>
          </p:cNvSpPr>
          <p:nvPr/>
        </p:nvSpPr>
        <p:spPr bwMode="auto">
          <a:xfrm>
            <a:off x="4876800" y="5486400"/>
            <a:ext cx="3429000" cy="342900"/>
          </a:xfrm>
          <a:prstGeom prst="rect">
            <a:avLst/>
          </a:prstGeom>
          <a:noFill/>
          <a:ln w="9525">
            <a:noFill/>
            <a:miter lim="800000"/>
            <a:headEnd/>
            <a:tailEnd/>
          </a:ln>
        </p:spPr>
        <p:txBody>
          <a:bodyPr/>
          <a:lstStyle/>
          <a:p>
            <a:r>
              <a:rPr lang="en-US" sz="1200"/>
              <a:t>Yankee Fork Salmon River, Dredge Reach</a:t>
            </a: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t>ESA Habitat</a:t>
            </a:r>
            <a:endParaRPr lang="en-US" dirty="0"/>
          </a:p>
        </p:txBody>
      </p:sp>
      <p:sp>
        <p:nvSpPr>
          <p:cNvPr id="21506" name="Text Placeholder 2"/>
          <p:cNvSpPr>
            <a:spLocks noGrp="1"/>
          </p:cNvSpPr>
          <p:nvPr>
            <p:ph type="body" sz="half" idx="1"/>
          </p:nvPr>
        </p:nvSpPr>
        <p:spPr/>
        <p:txBody>
          <a:bodyPr/>
          <a:lstStyle/>
          <a:p>
            <a:r>
              <a:rPr lang="en-US" smtClean="0"/>
              <a:t>Project will fill identified gaps in the SCA habitat analysis; with a priority focus of funding Yankee Fork projects.</a:t>
            </a:r>
          </a:p>
        </p:txBody>
      </p:sp>
      <p:pic>
        <p:nvPicPr>
          <p:cNvPr id="21507" name="Picture 8" descr="100_1343"/>
          <p:cNvPicPr>
            <a:picLocks noGrp="1" noChangeAspect="1" noChangeArrowheads="1"/>
          </p:cNvPicPr>
          <p:nvPr>
            <p:ph sz="half" idx="2"/>
          </p:nvPr>
        </p:nvPicPr>
        <p:blipFill>
          <a:blip r:embed="rId2"/>
          <a:srcRect/>
          <a:stretch>
            <a:fillRect/>
          </a:stretch>
        </p:blipFill>
        <p:spPr>
          <a:xfrm>
            <a:off x="4648200" y="1752600"/>
            <a:ext cx="4038600" cy="3379788"/>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4"/>
          <p:cNvSpPr>
            <a:spLocks noGrp="1" noChangeArrowheads="1"/>
          </p:cNvSpPr>
          <p:nvPr>
            <p:ph type="title"/>
          </p:nvPr>
        </p:nvSpPr>
        <p:spPr/>
        <p:txBody>
          <a:bodyPr/>
          <a:lstStyle/>
          <a:p>
            <a:pPr fontAlgn="auto">
              <a:spcAft>
                <a:spcPts val="0"/>
              </a:spcAft>
              <a:defRPr/>
            </a:pPr>
            <a:r>
              <a:rPr lang="en-US"/>
              <a:t>Nutrient Enhancement Project</a:t>
            </a:r>
          </a:p>
        </p:txBody>
      </p:sp>
      <p:sp>
        <p:nvSpPr>
          <p:cNvPr id="22530" name="Rectangle 5"/>
          <p:cNvSpPr>
            <a:spLocks noGrp="1" noChangeArrowheads="1"/>
          </p:cNvSpPr>
          <p:nvPr>
            <p:ph type="body" sz="half" idx="1"/>
          </p:nvPr>
        </p:nvSpPr>
        <p:spPr/>
        <p:txBody>
          <a:bodyPr/>
          <a:lstStyle/>
          <a:p>
            <a:r>
              <a:rPr lang="en-US" sz="2400" smtClean="0"/>
              <a:t>Declines of historically abundant anadromous fish represent a loss of marine derived nutrients across Idaho.  Nutrient enhancement help restore freshwater productivity and promote natural salmon recovery.</a:t>
            </a:r>
          </a:p>
        </p:txBody>
      </p:sp>
      <p:pic>
        <p:nvPicPr>
          <p:cNvPr id="22531" name="Picture 7"/>
          <p:cNvPicPr>
            <a:picLocks noGrp="1" noChangeAspect="1" noChangeArrowheads="1"/>
          </p:cNvPicPr>
          <p:nvPr>
            <p:ph sz="half" idx="2"/>
          </p:nvPr>
        </p:nvPicPr>
        <p:blipFill>
          <a:blip r:embed="rId2"/>
          <a:srcRect/>
          <a:stretch>
            <a:fillRect/>
          </a:stretch>
        </p:blipFill>
        <p:spPr>
          <a:xfrm>
            <a:off x="4648200" y="1752600"/>
            <a:ext cx="4038600" cy="2692400"/>
          </a:xfrm>
        </p:spPr>
      </p:pic>
      <p:sp>
        <p:nvSpPr>
          <p:cNvPr id="22532" name="Text Box 8"/>
          <p:cNvSpPr txBox="1">
            <a:spLocks noChangeArrowheads="1"/>
          </p:cNvSpPr>
          <p:nvPr/>
        </p:nvSpPr>
        <p:spPr bwMode="auto">
          <a:xfrm>
            <a:off x="4800600" y="4572000"/>
            <a:ext cx="3657600" cy="457200"/>
          </a:xfrm>
          <a:prstGeom prst="rect">
            <a:avLst/>
          </a:prstGeom>
          <a:noFill/>
          <a:ln w="9525">
            <a:noFill/>
            <a:miter lim="800000"/>
            <a:headEnd/>
            <a:tailEnd/>
          </a:ln>
        </p:spPr>
        <p:txBody>
          <a:bodyPr/>
          <a:lstStyle/>
          <a:p>
            <a:r>
              <a:rPr lang="en-US" sz="1200"/>
              <a:t>Nutrient Enhancement Equipment, Stanley Basin</a:t>
            </a:r>
            <a:endParaRPr lang="en-US"/>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55</TotalTime>
  <Words>581</Words>
  <Application>Microsoft Office PowerPoint</Application>
  <PresentationFormat>On-screen Show (4:3)</PresentationFormat>
  <Paragraphs>41</Paragraphs>
  <Slides>16</Slides>
  <Notes>6</Notes>
  <HiddenSlides>0</HiddenSlides>
  <MMClips>0</MMClips>
  <ScaleCrop>false</ScaleCrop>
  <HeadingPairs>
    <vt:vector size="6" baseType="variant">
      <vt:variant>
        <vt:lpstr>Fonts Used</vt:lpstr>
      </vt:variant>
      <vt:variant>
        <vt:i4>7</vt:i4>
      </vt:variant>
      <vt:variant>
        <vt:lpstr>Design Template</vt:lpstr>
      </vt:variant>
      <vt:variant>
        <vt:i4>3</vt:i4>
      </vt:variant>
      <vt:variant>
        <vt:lpstr>Slide Titles</vt:lpstr>
      </vt:variant>
      <vt:variant>
        <vt:i4>16</vt:i4>
      </vt:variant>
    </vt:vector>
  </HeadingPairs>
  <TitlesOfParts>
    <vt:vector size="26" baseType="lpstr">
      <vt:lpstr>Arial</vt:lpstr>
      <vt:lpstr>Lucida Sans</vt:lpstr>
      <vt:lpstr>Book Antiqua</vt:lpstr>
      <vt:lpstr>Wingdings 2</vt:lpstr>
      <vt:lpstr>Wingdings</vt:lpstr>
      <vt:lpstr>Wingdings 3</vt:lpstr>
      <vt:lpstr>Calibri</vt:lpstr>
      <vt:lpstr>Apex</vt:lpstr>
      <vt:lpstr>Apex</vt:lpstr>
      <vt:lpstr>Apex</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Shoshone-Bannock Tribes Fish Accord</dc:title>
  <dc:creator>User</dc:creator>
  <cp:lastModifiedBy>Karl Weist</cp:lastModifiedBy>
  <cp:revision>9</cp:revision>
  <dcterms:created xsi:type="dcterms:W3CDTF">2009-04-02T16:41:40Z</dcterms:created>
  <dcterms:modified xsi:type="dcterms:W3CDTF">2010-04-14T16:15:44Z</dcterms:modified>
</cp:coreProperties>
</file>