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85" r:id="rId3"/>
    <p:sldId id="290" r:id="rId4"/>
    <p:sldId id="292" r:id="rId5"/>
    <p:sldId id="291" r:id="rId6"/>
    <p:sldId id="286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583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33" autoAdjust="0"/>
  </p:normalViewPr>
  <p:slideViewPr>
    <p:cSldViewPr>
      <p:cViewPr varScale="1">
        <p:scale>
          <a:sx n="79" d="100"/>
          <a:sy n="79" d="100"/>
        </p:scale>
        <p:origin x="-102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0B03B750-6665-4090-A6AE-C29086D45FB8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58DFE7FF-CE2B-4B76-AB43-F25C2D750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4B436642-0B9F-4467-90DA-CFAD85F43D70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83659DB0-98E3-42E5-BF8E-D556A20C0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98E3CE-EA20-4A50-BAA4-BADA342BB0B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F6566-F531-4E34-BCFD-CE7F19C5A66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33EB1D-CE5B-4F07-83DA-72915FC3FEF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E97944-6CC6-4147-8959-1EB012003BFF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93B787-951B-493C-9BAD-1D15E57A4B5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rgbClr val="FFFFFF"/>
                </a:solidFill>
                <a:latin typeface="Arial" charset="0"/>
              </a:endParaRPr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C59FDF-0F53-4DE1-80BA-63A94075054B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5E3FA0-7BF5-4475-B5DA-C28E341ED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AECCB-B788-4717-BA02-1CAC5141BBEE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767AF-3766-45E2-8EC1-AAE8CB395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25455-8A0E-487F-9EAA-71FF5E4A9492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79537-5C61-455B-9580-A7557D43F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A313A-8D69-4DE3-9514-ACBE72DF5C1D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1A4DA-5CFE-43B4-A552-59985DDDF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5397C-744F-4320-96D9-4069C1755C25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0F0A2-43D1-4408-AE00-F51DF2832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7C2F9-47DF-4955-819D-BF5C8B5BEFE9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86A43-0380-4E34-B4DB-86BFBB33F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2EBAE-94D6-4695-847B-600A34C63831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E3E4C-C1F9-427F-853E-70A2B962F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D827F-98DF-4DE1-90B1-213D7310376B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7FADD-4280-47D8-A3EC-2F00DB35D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D38CF-1AD2-4423-B4E1-FD6E1B2314C9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D40E4-5EE4-4E7B-BFB1-2E14E63F7B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007A-46B6-4A57-8F8F-47051E320A05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9D357-5CA8-4EF5-B6CC-126FAA4F4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72978-0700-4165-8911-614B2B0DB5E0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D8385-9A7E-482C-8021-21FD00CAB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Arial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94A9661C-3F07-4F88-B79F-2B602C4DA2E6}" type="datetimeFigureOut">
              <a:rPr lang="en-US"/>
              <a:pPr>
                <a:defRPr/>
              </a:pPr>
              <a:t>10/22/2009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BF03595-B0EC-454D-86EC-54856C1D8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76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Arial" charset="0"/>
        <a:buChar char="◦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5867400" y="5334000"/>
            <a:ext cx="3200400" cy="1295400"/>
          </a:xfrm>
        </p:spPr>
        <p:txBody>
          <a:bodyPr/>
          <a:lstStyle/>
          <a:p>
            <a:pPr marR="0" eaLnBrk="1" hangingPunct="1">
              <a:defRPr/>
            </a:pPr>
            <a:endParaRPr lang="en-US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R="0" eaLnBrk="1" hangingPunct="1">
              <a:defRPr/>
            </a:pP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October 20 &amp; 21, 2009</a:t>
            </a:r>
          </a:p>
          <a:p>
            <a:pPr marR="0" eaLnBrk="1" hangingPunct="1">
              <a:defRPr/>
            </a:pPr>
            <a:r>
              <a:rPr 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Stevenson, WA</a:t>
            </a:r>
          </a:p>
        </p:txBody>
      </p:sp>
      <p:sp>
        <p:nvSpPr>
          <p:cNvPr id="15362" name="Rectangle 8"/>
          <p:cNvSpPr>
            <a:spLocks noGrp="1"/>
          </p:cNvSpPr>
          <p:nvPr>
            <p:ph type="ctrTitle" idx="4294967295"/>
          </p:nvPr>
        </p:nvSpPr>
        <p:spPr bwMode="auto">
          <a:xfrm>
            <a:off x="152400" y="228600"/>
            <a:ext cx="8839200" cy="1924050"/>
          </a:xfrm>
          <a:noFill/>
        </p:spPr>
        <p:txBody>
          <a:bodyPr/>
          <a:lstStyle/>
          <a:p>
            <a:pPr algn="ctr" eaLnBrk="1" hangingPunct="1"/>
            <a:r>
              <a:rPr lang="en-US" sz="2800" smtClean="0">
                <a:effectLst/>
              </a:rPr>
              <a:t>Columbia Basin Coordinated Anadromous Monitoring Strategy Workshop</a:t>
            </a:r>
          </a:p>
        </p:txBody>
      </p:sp>
      <p:pic>
        <p:nvPicPr>
          <p:cNvPr id="15363" name="Picture 9" descr="600px-Columbiariverma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057400"/>
            <a:ext cx="449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5410200" y="2819400"/>
            <a:ext cx="3429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Lower Columbia</a:t>
            </a:r>
          </a:p>
          <a:p>
            <a:r>
              <a:rPr lang="en-US" b="1"/>
              <a:t>Sub-Basin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>
                <a:effectLst/>
              </a:rPr>
              <a:t>Outline</a:t>
            </a:r>
          </a:p>
        </p:txBody>
      </p:sp>
      <p:sp>
        <p:nvSpPr>
          <p:cNvPr id="17410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7411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17412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69678" name="Rectangle 46"/>
          <p:cNvSpPr>
            <a:spLocks noGrp="1"/>
          </p:cNvSpPr>
          <p:nvPr>
            <p:ph type="body" idx="1"/>
          </p:nvPr>
        </p:nvSpPr>
        <p:spPr>
          <a:xfrm>
            <a:off x="990600" y="914400"/>
            <a:ext cx="7924800" cy="5715000"/>
          </a:xfrm>
        </p:spPr>
        <p:txBody>
          <a:bodyPr/>
          <a:lstStyle/>
          <a:p>
            <a:pPr marL="565150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rabicPeriod"/>
            </a:pPr>
            <a:r>
              <a:rPr lang="en-US" sz="2000" smtClean="0"/>
              <a:t>Background Information, e.g.:</a:t>
            </a:r>
          </a:p>
          <a:p>
            <a:pPr marL="1060450" lvl="2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lphaLcParenR"/>
            </a:pPr>
            <a:r>
              <a:rPr lang="en-US" sz="1800" smtClean="0"/>
              <a:t>Number of MPGs</a:t>
            </a:r>
          </a:p>
          <a:p>
            <a:pPr marL="1060450" lvl="2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lphaLcParenR"/>
            </a:pPr>
            <a:r>
              <a:rPr lang="en-US" sz="1800" smtClean="0"/>
              <a:t>Number of Populations</a:t>
            </a:r>
          </a:p>
          <a:p>
            <a:pPr marL="1060450" lvl="2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lphaLcParenR"/>
            </a:pPr>
            <a:r>
              <a:rPr lang="en-US" sz="1800" smtClean="0"/>
              <a:t>Other</a:t>
            </a:r>
          </a:p>
          <a:p>
            <a:pPr marL="565150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rabicPeriod"/>
            </a:pPr>
            <a:r>
              <a:rPr lang="en-US" sz="2000" smtClean="0"/>
              <a:t>Factors that Affect the Strategy </a:t>
            </a:r>
          </a:p>
          <a:p>
            <a:pPr marL="1060450" lvl="2" indent="-457200" eaLnBrk="1" hangingPunct="1">
              <a:lnSpc>
                <a:spcPct val="11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n-US" sz="1800" smtClean="0"/>
              <a:t>(e.g., landscape description, infrastructural opportunities, etc.)</a:t>
            </a:r>
          </a:p>
          <a:p>
            <a:pPr marL="565150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rabicPeriod"/>
            </a:pPr>
            <a:r>
              <a:rPr lang="en-US" sz="2000" smtClean="0"/>
              <a:t>Existing Work</a:t>
            </a:r>
          </a:p>
          <a:p>
            <a:pPr marL="1060450" lvl="2" indent="-457200" eaLnBrk="1" hangingPunct="1">
              <a:lnSpc>
                <a:spcPct val="110000"/>
              </a:lnSpc>
              <a:buClr>
                <a:schemeClr val="tx1"/>
              </a:buClr>
              <a:buFont typeface="Wingdings 2" pitchFamily="18" charset="2"/>
              <a:buNone/>
            </a:pPr>
            <a:r>
              <a:rPr lang="en-US" sz="1800" smtClean="0"/>
              <a:t>(Brief narrative describing overall level of effort)</a:t>
            </a:r>
          </a:p>
          <a:p>
            <a:pPr marL="565150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rabicPeriod"/>
            </a:pPr>
            <a:r>
              <a:rPr lang="en-US" sz="2000" smtClean="0"/>
              <a:t>Overall Strategy</a:t>
            </a:r>
          </a:p>
          <a:p>
            <a:pPr marL="1060450" lvl="2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lphaLcParenR"/>
            </a:pPr>
            <a:r>
              <a:rPr lang="en-US" sz="1800" smtClean="0"/>
              <a:t>VSP</a:t>
            </a:r>
          </a:p>
          <a:p>
            <a:pPr marL="1060450" lvl="2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lphaLcParenR"/>
            </a:pPr>
            <a:r>
              <a:rPr lang="en-US" sz="1800" smtClean="0"/>
              <a:t>BiOp Requirements</a:t>
            </a:r>
          </a:p>
          <a:p>
            <a:pPr marL="1060450" lvl="2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lphaLcParenR"/>
            </a:pPr>
            <a:r>
              <a:rPr lang="en-US" sz="1800" smtClean="0"/>
              <a:t>Habitat Effectiveness</a:t>
            </a:r>
          </a:p>
          <a:p>
            <a:pPr marL="1060450" lvl="2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lphaLcParenR"/>
            </a:pPr>
            <a:r>
              <a:rPr lang="en-US" sz="1800" smtClean="0"/>
              <a:t>Hatchery Effectiveness</a:t>
            </a:r>
          </a:p>
          <a:p>
            <a:pPr marL="565150" indent="-457200" eaLnBrk="1" hangingPunct="1">
              <a:lnSpc>
                <a:spcPct val="110000"/>
              </a:lnSpc>
              <a:buClr>
                <a:schemeClr val="tx1"/>
              </a:buClr>
              <a:buFont typeface="Lucida Sans Unicode" pitchFamily="34" charset="0"/>
              <a:buAutoNum type="arabicPeriod"/>
            </a:pPr>
            <a:r>
              <a:rPr lang="en-US" sz="2000" smtClean="0"/>
              <a:t>Gaps and Adjustments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69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69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9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69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69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69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500" fill="hold"/>
                                        <p:tgtEl>
                                          <p:spTgt spid="69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69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69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69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69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696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696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696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5838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78" grpId="0" uiExpand="1" build="p"/>
      <p:bldP spid="69678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19458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19459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19460" name="Rectangle 46"/>
          <p:cNvSpPr>
            <a:spLocks noGrp="1"/>
          </p:cNvSpPr>
          <p:nvPr>
            <p:ph type="body" idx="1"/>
          </p:nvPr>
        </p:nvSpPr>
        <p:spPr>
          <a:xfrm>
            <a:off x="990600" y="914400"/>
            <a:ext cx="7924800" cy="5715000"/>
          </a:xfrm>
        </p:spPr>
        <p:txBody>
          <a:bodyPr/>
          <a:lstStyle/>
          <a:p>
            <a:pPr marL="565150" indent="-457200" eaLnBrk="1" hangingPunct="1">
              <a:lnSpc>
                <a:spcPct val="110000"/>
              </a:lnSpc>
              <a:buClrTx/>
              <a:buSzPct val="95000"/>
            </a:pPr>
            <a:endParaRPr lang="en-US" sz="2000" smtClean="0"/>
          </a:p>
          <a:p>
            <a:pPr marL="565150" indent="-457200" eaLnBrk="1" hangingPunct="1">
              <a:lnSpc>
                <a:spcPct val="110000"/>
              </a:lnSpc>
              <a:buClrTx/>
              <a:buSzPct val="95000"/>
            </a:pPr>
            <a:endParaRPr lang="en-US" sz="2000" smtClean="0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2895600" y="0"/>
            <a:ext cx="3116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Lower Columbia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914400" y="1295400"/>
            <a:ext cx="5410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800"/>
              <a:t>Number of MPGs – 3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sz="2800"/>
              <a:t> Coast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sz="2800"/>
              <a:t> Cascade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sz="2800"/>
              <a:t> Gorge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914400" y="3411538"/>
            <a:ext cx="54102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2800"/>
              <a:t>Number of Populations – 111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sz="2800"/>
              <a:t> Steelhead - 33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sz="2800"/>
              <a:t> Chinook - 35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sz="2800"/>
              <a:t> Coho – 25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sz="2800"/>
              <a:t> Chum - 18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/>
      <p:bldP spid="1946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457200" y="822325"/>
            <a:ext cx="83058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sz="2000"/>
              <a:t> Recovery plan guides priorities</a:t>
            </a:r>
          </a:p>
          <a:p>
            <a:pPr>
              <a:tabLst>
                <a:tab pos="228600" algn="l"/>
              </a:tabLst>
            </a:pPr>
            <a:endParaRPr lang="en-US" sz="2000"/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sz="2000"/>
              <a:t> Monitoring template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 sz="2000"/>
              <a:t> Annual GRTS or census–based surveys of natural and hatchery origin spawner abundance at population scale – facilitates productivity, diversity, &amp; distribution assessments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 sz="2000"/>
              <a:t> Annual GRTS-based snorkel surveys of juvenile densities at MPG scale (primarily coho and steelhead)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 sz="2000"/>
              <a:t> IMWs where feasible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 sz="2000"/>
              <a:t> Life cycle monitoring (adults in &amp; smolts out) in at least one sub-watershed per MPG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 sz="2000"/>
              <a:t> Assessment of survey methods above selected adult trapping sites to evaluate survey performance and provide calibrations (e.g. redd to spawner)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 sz="2000"/>
              <a:t> Annual GRTS-based habitat surveys at MPG scale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 sz="2000"/>
              <a:t> 5 year GRTS-based habitat surveys at population scale</a:t>
            </a:r>
          </a:p>
        </p:txBody>
      </p:sp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2874963" y="182563"/>
            <a:ext cx="3206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Desired Strategy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</p:spPr>
        <p:txBody>
          <a:bodyPr/>
          <a:lstStyle/>
          <a:p>
            <a:pPr algn="ctr" eaLnBrk="1" hangingPunct="1"/>
            <a:r>
              <a:rPr lang="en-US" sz="3200" smtClean="0">
                <a:effectLst/>
              </a:rPr>
              <a:t>Gaps (Highest Priority)</a:t>
            </a:r>
          </a:p>
        </p:txBody>
      </p:sp>
      <p:sp>
        <p:nvSpPr>
          <p:cNvPr id="22530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2531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22532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457200" y="1190625"/>
            <a:ext cx="8305800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Chum re-establishment monitor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Expanded juvenile outmigrant monitoring (more sampling locations higher precision)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Expanded fish in/fish out (ditto)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 Expanded monitoring of abundance, distribution, &amp; diversity of coho spawners   GRTS-based steelhead redd surveys.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Periodic GRTS-based habitat monitoring at population scale in wadeable streams.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Habitat monitoring in non-wadeable streams.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Data management and access.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Improved understanding of accuracy harvest estimates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Expanded coded wire tagging for identification of hatchery origin</a:t>
            </a:r>
          </a:p>
          <a:p>
            <a:pPr>
              <a:buFontTx/>
              <a:buChar char="•"/>
              <a:tabLst>
                <a:tab pos="228600" algn="l"/>
              </a:tabLst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</p:spPr>
        <p:txBody>
          <a:bodyPr/>
          <a:lstStyle/>
          <a:p>
            <a:pPr algn="ctr" eaLnBrk="1" hangingPunct="1"/>
            <a:r>
              <a:rPr lang="en-US" sz="3200" smtClean="0">
                <a:effectLst/>
              </a:rPr>
              <a:t>Additional Priorities</a:t>
            </a:r>
          </a:p>
        </p:txBody>
      </p:sp>
      <p:sp>
        <p:nvSpPr>
          <p:cNvPr id="24578" name="Text Box 17"/>
          <p:cNvSpPr txBox="1">
            <a:spLocks noChangeArrowheads="1"/>
          </p:cNvSpPr>
          <p:nvPr/>
        </p:nvSpPr>
        <p:spPr bwMode="auto">
          <a:xfrm>
            <a:off x="4648200" y="3276600"/>
            <a:ext cx="42672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4579" name="Text Box 18"/>
          <p:cNvSpPr txBox="1">
            <a:spLocks noChangeArrowheads="1"/>
          </p:cNvSpPr>
          <p:nvPr/>
        </p:nvSpPr>
        <p:spPr bwMode="auto">
          <a:xfrm>
            <a:off x="4648200" y="3810000"/>
            <a:ext cx="4191000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sz="1600"/>
          </a:p>
        </p:txBody>
      </p:sp>
      <p:sp>
        <p:nvSpPr>
          <p:cNvPr id="24580" name="Text Box 33"/>
          <p:cNvSpPr txBox="1">
            <a:spLocks noChangeArrowheads="1"/>
          </p:cNvSpPr>
          <p:nvPr/>
        </p:nvSpPr>
        <p:spPr bwMode="auto">
          <a:xfrm>
            <a:off x="4648200" y="762000"/>
            <a:ext cx="4267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457200" y="2032000"/>
            <a:ext cx="8305800" cy="27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Maintain existing projects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/>
              <a:t>CWT recovery and analysis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/>
              <a:t> Hood River </a:t>
            </a:r>
          </a:p>
          <a:p>
            <a:pPr lvl="1">
              <a:buFontTx/>
              <a:buChar char="•"/>
              <a:tabLst>
                <a:tab pos="228600" algn="l"/>
              </a:tabLst>
            </a:pPr>
            <a:r>
              <a:rPr lang="en-US"/>
              <a:t> Chum monitoring (Washington)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Fund ISTM project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/>
              <a:t> Coordination and identification of habitat effectiveness studies (e.g., Wind River)</a:t>
            </a:r>
          </a:p>
          <a:p>
            <a:pPr>
              <a:buFontTx/>
              <a:buChar char="•"/>
              <a:tabLst>
                <a:tab pos="228600" algn="l"/>
              </a:tabLst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3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4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1669</TotalTime>
  <Words>273</Words>
  <Application>Microsoft Office PowerPoint</Application>
  <PresentationFormat>On-screen Show (4:3)</PresentationFormat>
  <Paragraphs>64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Arial</vt:lpstr>
      <vt:lpstr>Wingdings 3</vt:lpstr>
      <vt:lpstr>Wingdings 2</vt:lpstr>
      <vt:lpstr>Lucida Sans Unicode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Columbia Basin Coordinated Anadromous Monitoring Strategy Workshop</vt:lpstr>
      <vt:lpstr>Outline</vt:lpstr>
      <vt:lpstr>Slide 3</vt:lpstr>
      <vt:lpstr>Slide 4</vt:lpstr>
      <vt:lpstr>Gaps (Highest Priority)</vt:lpstr>
      <vt:lpstr>Additional Priorities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Columbia Basin Coordinated Anadromous Monitoring Strategy</dc:title>
  <dc:creator>Bruce Crawford</dc:creator>
  <cp:lastModifiedBy>Anon</cp:lastModifiedBy>
  <cp:revision>123</cp:revision>
  <dcterms:created xsi:type="dcterms:W3CDTF">2009-10-14T19:32:42Z</dcterms:created>
  <dcterms:modified xsi:type="dcterms:W3CDTF">2009-10-22T13:49:40Z</dcterms:modified>
</cp:coreProperties>
</file>