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85" r:id="rId3"/>
    <p:sldId id="290" r:id="rId4"/>
    <p:sldId id="291" r:id="rId5"/>
    <p:sldId id="286" r:id="rId6"/>
    <p:sldId id="287" r:id="rId7"/>
    <p:sldId id="293" r:id="rId8"/>
    <p:sldId id="292" r:id="rId9"/>
    <p:sldId id="288" r:id="rId10"/>
    <p:sldId id="294" r:id="rId11"/>
  </p:sldIdLst>
  <p:sldSz cx="9144000" cy="6858000" type="screen4x3"/>
  <p:notesSz cx="7010400" cy="92964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85838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433" autoAdjust="0"/>
  </p:normalViewPr>
  <p:slideViewPr>
    <p:cSldViewPr>
      <p:cViewPr varScale="1">
        <p:scale>
          <a:sx n="61" d="100"/>
          <a:sy n="61" d="100"/>
        </p:scale>
        <p:origin x="-90" y="-110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15053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812135BC-C75E-4F87-91F8-EF6BFDBF8FAA}" type="datetimeFigureOut">
              <a:rPr lang="en-US"/>
              <a:pPr>
                <a:defRPr/>
              </a:pPr>
              <a:t>10/22/2009</a:t>
            </a:fld>
            <a:endParaRPr lang="en-US"/>
          </a:p>
        </p:txBody>
      </p:sp>
      <p:sp>
        <p:nvSpPr>
          <p:cNvPr id="15053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15053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70DCCE77-55CD-4C44-8A9D-584FE77E859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vl1pPr>
          </a:lstStyle>
          <a:p>
            <a:pPr>
              <a:defRPr/>
            </a:pPr>
            <a:fld id="{23BD6295-1CC9-4629-A9B7-52359FAD0E3A}" type="datetimeFigureOut">
              <a:rPr lang="en-US"/>
              <a:pPr>
                <a:defRPr/>
              </a:pPr>
              <a:t>10/22/2009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503506EE-CFB5-41B0-8D4E-EADDE91D33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a:noFill/>
          <a:ln/>
        </p:spPr>
        <p:txBody>
          <a:bodyPr/>
          <a:lstStyle/>
          <a:p>
            <a:pPr eaLnBrk="1" hangingPunct="1">
              <a:spcBef>
                <a:spcPct val="0"/>
              </a:spcBef>
            </a:pPr>
            <a:endParaRPr lang="en-US" smtClean="0"/>
          </a:p>
        </p:txBody>
      </p:sp>
      <p:sp>
        <p:nvSpPr>
          <p:cNvPr id="16387" name="Slide Number Placeholder 3"/>
          <p:cNvSpPr>
            <a:spLocks noGrp="1"/>
          </p:cNvSpPr>
          <p:nvPr>
            <p:ph type="sldNum" sz="quarter" idx="5"/>
          </p:nvPr>
        </p:nvSpPr>
        <p:spPr>
          <a:noFill/>
        </p:spPr>
        <p:txBody>
          <a:bodyPr/>
          <a:lstStyle/>
          <a:p>
            <a:fld id="{BE41D5C8-7DB0-46A5-9B59-8E3F1436750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a:noFill/>
          <a:ln/>
        </p:spPr>
        <p:txBody>
          <a:bodyPr/>
          <a:lstStyle/>
          <a:p>
            <a:pPr eaLnBrk="1" hangingPunct="1"/>
            <a:endParaRPr lang="en-US" smtClean="0"/>
          </a:p>
        </p:txBody>
      </p:sp>
      <p:sp>
        <p:nvSpPr>
          <p:cNvPr id="34819" name="Slide Number Placeholder 3"/>
          <p:cNvSpPr>
            <a:spLocks noGrp="1"/>
          </p:cNvSpPr>
          <p:nvPr>
            <p:ph type="sldNum" sz="quarter" idx="5"/>
          </p:nvPr>
        </p:nvSpPr>
        <p:spPr>
          <a:noFill/>
        </p:spPr>
        <p:txBody>
          <a:bodyPr/>
          <a:lstStyle/>
          <a:p>
            <a:fld id="{4B36110D-6A34-470B-8EBE-EB1029EA17AA}" type="slidenum">
              <a:rPr lang="en-US" smtClean="0"/>
              <a:pPr/>
              <a:t>10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a:noFill/>
          <a:ln/>
        </p:spPr>
        <p:txBody>
          <a:bodyPr/>
          <a:lstStyle/>
          <a:p>
            <a:pPr eaLnBrk="1" hangingPunct="1"/>
            <a:endParaRPr lang="en-US" smtClean="0"/>
          </a:p>
        </p:txBody>
      </p:sp>
      <p:sp>
        <p:nvSpPr>
          <p:cNvPr id="18435" name="Slide Number Placeholder 3"/>
          <p:cNvSpPr>
            <a:spLocks noGrp="1"/>
          </p:cNvSpPr>
          <p:nvPr>
            <p:ph type="sldNum" sz="quarter" idx="5"/>
          </p:nvPr>
        </p:nvSpPr>
        <p:spPr>
          <a:noFill/>
        </p:spPr>
        <p:txBody>
          <a:bodyPr/>
          <a:lstStyle/>
          <a:p>
            <a:fld id="{06D41D9E-399A-4209-845C-98F90774CF69}"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a:noFill/>
          <a:ln/>
        </p:spPr>
        <p:txBody>
          <a:bodyPr/>
          <a:lstStyle/>
          <a:p>
            <a:pPr eaLnBrk="1" hangingPunct="1"/>
            <a:endParaRPr lang="en-US" smtClean="0"/>
          </a:p>
        </p:txBody>
      </p:sp>
      <p:sp>
        <p:nvSpPr>
          <p:cNvPr id="20483" name="Slide Number Placeholder 3"/>
          <p:cNvSpPr>
            <a:spLocks noGrp="1"/>
          </p:cNvSpPr>
          <p:nvPr>
            <p:ph type="sldNum" sz="quarter" idx="5"/>
          </p:nvPr>
        </p:nvSpPr>
        <p:spPr>
          <a:noFill/>
        </p:spPr>
        <p:txBody>
          <a:bodyPr/>
          <a:lstStyle/>
          <a:p>
            <a:fld id="{01F64D6B-E3F1-493A-9869-E2FD6F83602A}"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a:noFill/>
          <a:ln/>
        </p:spPr>
        <p:txBody>
          <a:bodyPr/>
          <a:lstStyle/>
          <a:p>
            <a:pPr eaLnBrk="1" hangingPunct="1"/>
            <a:endParaRPr lang="en-US" smtClean="0"/>
          </a:p>
        </p:txBody>
      </p:sp>
      <p:sp>
        <p:nvSpPr>
          <p:cNvPr id="22531" name="Slide Number Placeholder 3"/>
          <p:cNvSpPr>
            <a:spLocks noGrp="1"/>
          </p:cNvSpPr>
          <p:nvPr>
            <p:ph type="sldNum" sz="quarter" idx="5"/>
          </p:nvPr>
        </p:nvSpPr>
        <p:spPr>
          <a:noFill/>
        </p:spPr>
        <p:txBody>
          <a:bodyPr/>
          <a:lstStyle/>
          <a:p>
            <a:fld id="{ED3DB768-0D33-4366-A770-7D17A80F9539}"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a:noFill/>
          <a:ln/>
        </p:spPr>
        <p:txBody>
          <a:bodyPr/>
          <a:lstStyle/>
          <a:p>
            <a:pPr eaLnBrk="1" hangingPunct="1"/>
            <a:endParaRPr lang="en-US" smtClean="0"/>
          </a:p>
        </p:txBody>
      </p:sp>
      <p:sp>
        <p:nvSpPr>
          <p:cNvPr id="24579" name="Slide Number Placeholder 3"/>
          <p:cNvSpPr>
            <a:spLocks noGrp="1"/>
          </p:cNvSpPr>
          <p:nvPr>
            <p:ph type="sldNum" sz="quarter" idx="5"/>
          </p:nvPr>
        </p:nvSpPr>
        <p:spPr>
          <a:noFill/>
        </p:spPr>
        <p:txBody>
          <a:bodyPr/>
          <a:lstStyle/>
          <a:p>
            <a:fld id="{6AA349BA-9048-4324-8945-6FFE94F2BB73}"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a:noFill/>
          <a:ln/>
        </p:spPr>
        <p:txBody>
          <a:bodyPr/>
          <a:lstStyle/>
          <a:p>
            <a:pPr eaLnBrk="1" hangingPunct="1"/>
            <a:endParaRPr lang="en-US" smtClean="0"/>
          </a:p>
        </p:txBody>
      </p:sp>
      <p:sp>
        <p:nvSpPr>
          <p:cNvPr id="26627" name="Slide Number Placeholder 3"/>
          <p:cNvSpPr>
            <a:spLocks noGrp="1"/>
          </p:cNvSpPr>
          <p:nvPr>
            <p:ph type="sldNum" sz="quarter" idx="5"/>
          </p:nvPr>
        </p:nvSpPr>
        <p:spPr>
          <a:noFill/>
        </p:spPr>
        <p:txBody>
          <a:bodyPr/>
          <a:lstStyle/>
          <a:p>
            <a:fld id="{63AA67DE-F212-4359-81F7-1BD96A1130B8}"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a:noFill/>
          <a:ln/>
        </p:spPr>
        <p:txBody>
          <a:bodyPr/>
          <a:lstStyle/>
          <a:p>
            <a:pPr eaLnBrk="1" hangingPunct="1"/>
            <a:endParaRPr lang="en-US" smtClean="0"/>
          </a:p>
        </p:txBody>
      </p:sp>
      <p:sp>
        <p:nvSpPr>
          <p:cNvPr id="28675" name="Slide Number Placeholder 3"/>
          <p:cNvSpPr>
            <a:spLocks noGrp="1"/>
          </p:cNvSpPr>
          <p:nvPr>
            <p:ph type="sldNum" sz="quarter" idx="5"/>
          </p:nvPr>
        </p:nvSpPr>
        <p:spPr>
          <a:noFill/>
        </p:spPr>
        <p:txBody>
          <a:bodyPr/>
          <a:lstStyle/>
          <a:p>
            <a:fld id="{0C2CFE4D-C919-4653-8EDF-FF1CF666DDE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a:noFill/>
          <a:ln/>
        </p:spPr>
        <p:txBody>
          <a:bodyPr/>
          <a:lstStyle/>
          <a:p>
            <a:pPr eaLnBrk="1" hangingPunct="1"/>
            <a:endParaRPr lang="en-US" smtClean="0"/>
          </a:p>
        </p:txBody>
      </p:sp>
      <p:sp>
        <p:nvSpPr>
          <p:cNvPr id="30723" name="Slide Number Placeholder 3"/>
          <p:cNvSpPr>
            <a:spLocks noGrp="1"/>
          </p:cNvSpPr>
          <p:nvPr>
            <p:ph type="sldNum" sz="quarter" idx="5"/>
          </p:nvPr>
        </p:nvSpPr>
        <p:spPr>
          <a:noFill/>
        </p:spPr>
        <p:txBody>
          <a:bodyPr/>
          <a:lstStyle/>
          <a:p>
            <a:fld id="{F70DD939-00C2-4E76-93A0-2ED8C65D4B71}"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a:noFill/>
          <a:ln/>
        </p:spPr>
        <p:txBody>
          <a:bodyPr/>
          <a:lstStyle/>
          <a:p>
            <a:pPr eaLnBrk="1" hangingPunct="1"/>
            <a:endParaRPr lang="en-US" smtClean="0"/>
          </a:p>
        </p:txBody>
      </p:sp>
      <p:sp>
        <p:nvSpPr>
          <p:cNvPr id="32771" name="Slide Number Placeholder 3"/>
          <p:cNvSpPr>
            <a:spLocks noGrp="1"/>
          </p:cNvSpPr>
          <p:nvPr>
            <p:ph type="sldNum" sz="quarter" idx="5"/>
          </p:nvPr>
        </p:nvSpPr>
        <p:spPr>
          <a:noFill/>
        </p:spPr>
        <p:txBody>
          <a:bodyPr/>
          <a:lstStyle/>
          <a:p>
            <a:fld id="{690A72B7-EAB1-4890-AAD9-59303699242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pPr>
              <a:defRPr/>
            </a:pPr>
            <a:fld id="{FB3761A5-B6A1-4356-B235-7889B43FF320}" type="datetimeFigureOut">
              <a:rPr lang="en-US"/>
              <a:pPr>
                <a:defRPr/>
              </a:pPr>
              <a:t>10/22/2009</a:t>
            </a:fld>
            <a:endParaRPr lang="en-US"/>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F75D7252-5769-458E-964A-44CFD45AF6C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194077C-E443-4B95-8E0C-2789E7B81BBF}" type="datetimeFigureOut">
              <a:rPr lang="en-US"/>
              <a:pPr>
                <a:defRPr/>
              </a:pPr>
              <a:t>10/22/2009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9EC58EE-1C68-4476-9680-129D63B70AD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3AAC51E-4C3C-4D2A-BB1C-9A874445EDED}" type="datetimeFigureOut">
              <a:rPr lang="en-US"/>
              <a:pPr>
                <a:defRPr/>
              </a:pPr>
              <a:t>10/22/2009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F76FC21-FD38-4199-B375-CA601BF7BCB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013CFA83-9BB3-4BF4-A62D-F51FC0AF0D16}" type="datetimeFigureOut">
              <a:rPr lang="en-US"/>
              <a:pPr>
                <a:defRPr/>
              </a:pPr>
              <a:t>10/22/2009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582A0B9-5837-4DCB-B195-C52A080DF0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2" name="Title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726F98F9-1271-42B5-A404-F571E11F4471}" type="datetimeFigureOut">
              <a:rPr lang="en-US"/>
              <a:pPr>
                <a:defRPr/>
              </a:pPr>
              <a:t>10/22/2009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D015761-E1C6-4857-870F-CB2F29A4C6D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fld id="{48AFF558-007E-4BC3-8A40-8741F7CFB823}" type="datetimeFigureOut">
              <a:rPr lang="en-US"/>
              <a:pPr>
                <a:defRPr/>
              </a:pPr>
              <a:t>10/22/2009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5082C70D-5739-427C-8678-ABBFEFC9C15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7BD586F5-6847-4FCA-85D1-580360C56355}" type="datetimeFigureOut">
              <a:rPr lang="en-US"/>
              <a:pPr>
                <a:defRPr/>
              </a:pPr>
              <a:t>10/22/2009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72A897E2-9667-445A-BA96-93D6F6AFFCA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F2AD827-3809-405E-9944-EF7D77E1B74C}" type="datetimeFigureOut">
              <a:rPr lang="en-US"/>
              <a:pPr>
                <a:defRPr/>
              </a:pPr>
              <a:t>10/22/2009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0844FC3-7CA0-4073-8CCF-8C238BAFE9A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BAB7052-CA5C-4FFD-A3A8-08B5DBA8B682}" type="datetimeFigureOut">
              <a:rPr lang="en-US"/>
              <a:pPr>
                <a:defRPr/>
              </a:pPr>
              <a:t>10/22/2009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98559656-D70A-412A-B8AC-B839053FE7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C358C5A-6979-4C7B-949B-8E35F87B74D5}" type="datetimeFigureOut">
              <a:rPr lang="en-US"/>
              <a:pPr>
                <a:defRPr/>
              </a:pPr>
              <a:t>10/22/2009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8EB4F20-87DA-4D00-A529-08426020FA5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sz="1800">
              <a:solidFill>
                <a:srgbClr val="FFFFFF"/>
              </a:solidFill>
              <a:latin typeface="Arial"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pPr>
              <a:defRPr/>
            </a:pPr>
            <a:fld id="{1F1EFAFD-D5A7-405C-AA38-4C70F130A188}" type="datetimeFigureOut">
              <a:rPr lang="en-US"/>
              <a:pPr>
                <a:defRPr/>
              </a:pPr>
              <a:t>10/22/2009</a:t>
            </a:fld>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D8981F4C-9514-4D48-90E7-E9FFBA36487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sz="1800">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solidFill>
                <a:srgbClr val="FFFFFF"/>
              </a:solidFill>
              <a:latin typeface="Arial" charset="0"/>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pPr>
              <a:defRPr/>
            </a:pPr>
            <a:fld id="{E891A74D-E298-4E71-BFAC-ED104178250E}" type="datetimeFigureOut">
              <a:rPr lang="en-US"/>
              <a:pPr>
                <a:defRPr/>
              </a:pPr>
              <a:t>10/22/2009</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fld id="{A1EF5F71-1E55-49FB-B1A8-129C69138DA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8" r:id="rId2"/>
    <p:sldLayoutId id="2147483673" r:id="rId3"/>
    <p:sldLayoutId id="2147483674" r:id="rId4"/>
    <p:sldLayoutId id="2147483675" r:id="rId5"/>
    <p:sldLayoutId id="2147483676" r:id="rId6"/>
    <p:sldLayoutId id="2147483669" r:id="rId7"/>
    <p:sldLayoutId id="2147483677" r:id="rId8"/>
    <p:sldLayoutId id="2147483678"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3500" b="1" kern="1200">
          <a:solidFill>
            <a:schemeClr val="tx2"/>
          </a:solidFill>
          <a:effectLst>
            <a:outerShdw blurRad="31750" dist="25400" dir="5400000" algn="tl" rotWithShape="0">
              <a:srgbClr val="000000">
                <a:alpha val="25000"/>
              </a:srgbClr>
            </a:outerShdw>
          </a:effectLst>
          <a:latin typeface="Arial" charset="0"/>
          <a:ea typeface="+mj-ea"/>
          <a:cs typeface="+mj-cs"/>
        </a:defRPr>
      </a:lvl1pPr>
      <a:lvl2pPr algn="l" rtl="0" eaLnBrk="0" fontAlgn="base" hangingPunct="0">
        <a:spcBef>
          <a:spcPct val="0"/>
        </a:spcBef>
        <a:spcAft>
          <a:spcPct val="0"/>
        </a:spcAft>
        <a:defRPr sz="3500" b="1">
          <a:solidFill>
            <a:schemeClr val="tx2"/>
          </a:solidFill>
          <a:latin typeface="Arial" charset="0"/>
        </a:defRPr>
      </a:lvl2pPr>
      <a:lvl3pPr algn="l" rtl="0" eaLnBrk="0" fontAlgn="base" hangingPunct="0">
        <a:spcBef>
          <a:spcPct val="0"/>
        </a:spcBef>
        <a:spcAft>
          <a:spcPct val="0"/>
        </a:spcAft>
        <a:defRPr sz="3500" b="1">
          <a:solidFill>
            <a:schemeClr val="tx2"/>
          </a:solidFill>
          <a:latin typeface="Arial" charset="0"/>
        </a:defRPr>
      </a:lvl3pPr>
      <a:lvl4pPr algn="l" rtl="0" eaLnBrk="0" fontAlgn="base" hangingPunct="0">
        <a:spcBef>
          <a:spcPct val="0"/>
        </a:spcBef>
        <a:spcAft>
          <a:spcPct val="0"/>
        </a:spcAft>
        <a:defRPr sz="3500" b="1">
          <a:solidFill>
            <a:schemeClr val="tx2"/>
          </a:solidFill>
          <a:latin typeface="Arial" charset="0"/>
        </a:defRPr>
      </a:lvl4pPr>
      <a:lvl5pPr algn="l" rtl="0" eaLnBrk="0" fontAlgn="base" hangingPunct="0">
        <a:spcBef>
          <a:spcPct val="0"/>
        </a:spcBef>
        <a:spcAft>
          <a:spcPct val="0"/>
        </a:spcAft>
        <a:defRPr sz="3500" b="1">
          <a:solidFill>
            <a:schemeClr val="tx2"/>
          </a:solidFill>
          <a:latin typeface="Arial" charset="0"/>
        </a:defRPr>
      </a:lvl5pPr>
      <a:lvl6pPr marL="457200" algn="l" rtl="0" fontAlgn="base">
        <a:spcBef>
          <a:spcPct val="0"/>
        </a:spcBef>
        <a:spcAft>
          <a:spcPct val="0"/>
        </a:spcAft>
        <a:defRPr sz="3500" b="1">
          <a:solidFill>
            <a:schemeClr val="tx2"/>
          </a:solidFill>
          <a:latin typeface="Arial" charset="0"/>
        </a:defRPr>
      </a:lvl6pPr>
      <a:lvl7pPr marL="914400" algn="l" rtl="0" fontAlgn="base">
        <a:spcBef>
          <a:spcPct val="0"/>
        </a:spcBef>
        <a:spcAft>
          <a:spcPct val="0"/>
        </a:spcAft>
        <a:defRPr sz="3500" b="1">
          <a:solidFill>
            <a:schemeClr val="tx2"/>
          </a:solidFill>
          <a:latin typeface="Arial" charset="0"/>
        </a:defRPr>
      </a:lvl7pPr>
      <a:lvl8pPr marL="1371600" algn="l" rtl="0" fontAlgn="base">
        <a:spcBef>
          <a:spcPct val="0"/>
        </a:spcBef>
        <a:spcAft>
          <a:spcPct val="0"/>
        </a:spcAft>
        <a:defRPr sz="3500" b="1">
          <a:solidFill>
            <a:schemeClr val="tx2"/>
          </a:solidFill>
          <a:latin typeface="Arial" charset="0"/>
        </a:defRPr>
      </a:lvl8pPr>
      <a:lvl9pPr marL="1828800" algn="l" rtl="0" fontAlgn="base">
        <a:spcBef>
          <a:spcPct val="0"/>
        </a:spcBef>
        <a:spcAft>
          <a:spcPct val="0"/>
        </a:spcAft>
        <a:defRPr sz="3500" b="1">
          <a:solidFill>
            <a:schemeClr val="tx2"/>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200" kern="1200">
          <a:solidFill>
            <a:schemeClr val="tx1"/>
          </a:solidFill>
          <a:latin typeface="Arial" charset="0"/>
          <a:ea typeface="+mn-ea"/>
          <a:cs typeface="+mn-cs"/>
        </a:defRPr>
      </a:lvl1pPr>
      <a:lvl2pPr marL="620713" indent="-228600" algn="l" rtl="0" eaLnBrk="0" fontAlgn="base" hangingPunct="0">
        <a:spcBef>
          <a:spcPts val="325"/>
        </a:spcBef>
        <a:spcAft>
          <a:spcPct val="0"/>
        </a:spcAft>
        <a:buClr>
          <a:schemeClr val="accent1"/>
        </a:buClr>
        <a:buFont typeface="Arial" charset="0"/>
        <a:buChar char="◦"/>
        <a:defRPr sz="2200" kern="1200">
          <a:solidFill>
            <a:schemeClr val="tx1"/>
          </a:solidFill>
          <a:latin typeface="Arial" charset="0"/>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200" kern="1200">
          <a:solidFill>
            <a:schemeClr val="tx1"/>
          </a:solidFill>
          <a:latin typeface="Arial" charset="0"/>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2200" kern="1200">
          <a:solidFill>
            <a:schemeClr val="tx1"/>
          </a:solidFill>
          <a:latin typeface="Arial" charset="0"/>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200" kern="1200">
          <a:solidFill>
            <a:schemeClr val="tx1"/>
          </a:solidFill>
          <a:latin typeface="Arial"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2"/>
          <p:cNvSpPr>
            <a:spLocks noGrp="1"/>
          </p:cNvSpPr>
          <p:nvPr>
            <p:ph type="subTitle" idx="1"/>
          </p:nvPr>
        </p:nvSpPr>
        <p:spPr>
          <a:xfrm>
            <a:off x="5867400" y="5334000"/>
            <a:ext cx="3200400" cy="1295400"/>
          </a:xfrm>
        </p:spPr>
        <p:txBody>
          <a:bodyPr/>
          <a:lstStyle/>
          <a:p>
            <a:pPr marR="0" eaLnBrk="1" hangingPunct="1">
              <a:defRPr/>
            </a:pPr>
            <a:endParaRPr lang="en-US" smtClean="0">
              <a:solidFill>
                <a:schemeClr val="bg1"/>
              </a:solidFill>
              <a:effectLst>
                <a:outerShdw blurRad="38100" dist="38100" dir="2700000" algn="tl">
                  <a:srgbClr val="C0C0C0"/>
                </a:outerShdw>
              </a:effectLst>
            </a:endParaRPr>
          </a:p>
          <a:p>
            <a:pPr marR="0" eaLnBrk="1" hangingPunct="1">
              <a:defRPr/>
            </a:pPr>
            <a:r>
              <a:rPr lang="en-US" smtClean="0">
                <a:solidFill>
                  <a:schemeClr val="bg1"/>
                </a:solidFill>
                <a:effectLst>
                  <a:outerShdw blurRad="38100" dist="38100" dir="2700000" algn="tl">
                    <a:srgbClr val="C0C0C0"/>
                  </a:outerShdw>
                </a:effectLst>
              </a:rPr>
              <a:t>October 20 &amp; 21, 2009</a:t>
            </a:r>
          </a:p>
          <a:p>
            <a:pPr marR="0" eaLnBrk="1" hangingPunct="1">
              <a:defRPr/>
            </a:pPr>
            <a:r>
              <a:rPr lang="en-US" smtClean="0">
                <a:solidFill>
                  <a:schemeClr val="bg1"/>
                </a:solidFill>
                <a:effectLst>
                  <a:outerShdw blurRad="38100" dist="38100" dir="2700000" algn="tl">
                    <a:srgbClr val="C0C0C0"/>
                  </a:outerShdw>
                </a:effectLst>
              </a:rPr>
              <a:t>Stevenson, WA</a:t>
            </a:r>
          </a:p>
        </p:txBody>
      </p:sp>
      <p:sp>
        <p:nvSpPr>
          <p:cNvPr id="15362" name="Rectangle 8"/>
          <p:cNvSpPr>
            <a:spLocks noGrp="1"/>
          </p:cNvSpPr>
          <p:nvPr>
            <p:ph type="ctrTitle" idx="4294967295"/>
          </p:nvPr>
        </p:nvSpPr>
        <p:spPr bwMode="auto">
          <a:xfrm>
            <a:off x="152400" y="228600"/>
            <a:ext cx="8839200" cy="1924050"/>
          </a:xfrm>
          <a:noFill/>
        </p:spPr>
        <p:txBody>
          <a:bodyPr/>
          <a:lstStyle/>
          <a:p>
            <a:pPr algn="ctr" eaLnBrk="1" hangingPunct="1"/>
            <a:r>
              <a:rPr lang="en-US" sz="2800" smtClean="0">
                <a:effectLst/>
              </a:rPr>
              <a:t>Columbia Basin Coordinated Anadromous Monitoring Strategy Workshop</a:t>
            </a:r>
          </a:p>
        </p:txBody>
      </p:sp>
      <p:pic>
        <p:nvPicPr>
          <p:cNvPr id="15363" name="Picture 9" descr="600px-Columbiarivermap"/>
          <p:cNvPicPr>
            <a:picLocks noChangeAspect="1" noChangeArrowheads="1"/>
          </p:cNvPicPr>
          <p:nvPr/>
        </p:nvPicPr>
        <p:blipFill>
          <a:blip r:embed="rId3"/>
          <a:srcRect/>
          <a:stretch>
            <a:fillRect/>
          </a:stretch>
        </p:blipFill>
        <p:spPr bwMode="auto">
          <a:xfrm>
            <a:off x="228600" y="2057400"/>
            <a:ext cx="4495800" cy="4495800"/>
          </a:xfrm>
          <a:prstGeom prst="rect">
            <a:avLst/>
          </a:prstGeom>
          <a:noFill/>
          <a:ln w="9525">
            <a:noFill/>
            <a:miter lim="800000"/>
            <a:headEnd/>
            <a:tailEnd/>
          </a:ln>
        </p:spPr>
      </p:pic>
      <p:sp>
        <p:nvSpPr>
          <p:cNvPr id="15364" name="TextBox 4"/>
          <p:cNvSpPr txBox="1">
            <a:spLocks noChangeArrowheads="1"/>
          </p:cNvSpPr>
          <p:nvPr/>
        </p:nvSpPr>
        <p:spPr bwMode="auto">
          <a:xfrm>
            <a:off x="5410200" y="2819400"/>
            <a:ext cx="3429000" cy="769938"/>
          </a:xfrm>
          <a:prstGeom prst="rect">
            <a:avLst/>
          </a:prstGeom>
          <a:noFill/>
          <a:ln w="9525">
            <a:noFill/>
            <a:miter lim="800000"/>
            <a:headEnd/>
            <a:tailEnd/>
          </a:ln>
        </p:spPr>
        <p:txBody>
          <a:bodyPr>
            <a:spAutoFit/>
          </a:bodyPr>
          <a:lstStyle/>
          <a:p>
            <a:r>
              <a:rPr lang="en-US" b="1"/>
              <a:t>Mid Columbia</a:t>
            </a:r>
          </a:p>
          <a:p>
            <a:r>
              <a:rPr lang="en-US" b="1"/>
              <a:t>Sub-Basin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5. Gaps and Adjustments</a:t>
            </a:r>
          </a:p>
        </p:txBody>
      </p:sp>
      <p:sp>
        <p:nvSpPr>
          <p:cNvPr id="33794"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33795"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33796"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Umatilla – implement IMW for  fish in/ fish out and Habitat effectiveness</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John Day – expand adult abundance, fish in / fish out monitoring, and hatchery spawner estimates</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15 mile Cr – implement fish in/ fish out VSP monitoring</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Deschutes -  implement R/S and stray impact proposal in east side pop; conduct steelhead fall back and hatchery spawner distribution study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7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7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78">
                                            <p:txEl>
                                              <p:pRg st="7" end="7"/>
                                            </p:txEl>
                                          </p:spTgt>
                                        </p:tgtEl>
                                        <p:attrNameLst>
                                          <p:attrName>style.visibility</p:attrName>
                                        </p:attrNameLst>
                                      </p:cBhvr>
                                      <p:to>
                                        <p:strVal val="visible"/>
                                      </p:to>
                                    </p:set>
                                  </p:childTnLst>
                                </p:cTn>
                              </p:par>
                              <p:par>
                                <p:cTn id="19" presetID="3" presetClass="emph" presetSubtype="2" fill="hold" grpId="1" nodeType="withEffect">
                                  <p:stCondLst>
                                    <p:cond delay="0"/>
                                  </p:stCondLst>
                                  <p:childTnLst>
                                    <p:animClr clrSpc="rgb" dir="cw">
                                      <p:cBhvr override="childStyle">
                                        <p:cTn id="20" dur="500" fill="hold"/>
                                        <p:tgtEl>
                                          <p:spTgt spid="69678">
                                            <p:txEl>
                                              <p:pRg st="1" end="1"/>
                                            </p:txEl>
                                          </p:spTgt>
                                        </p:tgtEl>
                                        <p:attrNameLst>
                                          <p:attrName>style.color</p:attrName>
                                        </p:attrNameLst>
                                      </p:cBhvr>
                                      <p:to>
                                        <a:srgbClr val="858383"/>
                                      </p:to>
                                    </p:animClr>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grpId="1" nodeType="clickEffect">
                                  <p:stCondLst>
                                    <p:cond delay="0"/>
                                  </p:stCondLst>
                                  <p:childTnLst>
                                    <p:animClr clrSpc="rgb" dir="cw">
                                      <p:cBhvr override="childStyle">
                                        <p:cTn id="24" dur="500" fill="hold"/>
                                        <p:tgtEl>
                                          <p:spTgt spid="69678">
                                            <p:txEl>
                                              <p:pRg st="3" end="3"/>
                                            </p:txEl>
                                          </p:spTgt>
                                        </p:tgtEl>
                                        <p:attrNameLst>
                                          <p:attrName>style.color</p:attrName>
                                        </p:attrNameLst>
                                      </p:cBhvr>
                                      <p:to>
                                        <a:srgbClr val="858383"/>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dir="cw">
                                      <p:cBhvr override="childStyle">
                                        <p:cTn id="28" dur="500" fill="hold"/>
                                        <p:tgtEl>
                                          <p:spTgt spid="69678">
                                            <p:txEl>
                                              <p:pRg st="5" end="5"/>
                                            </p:txEl>
                                          </p:spTgt>
                                        </p:tgtEl>
                                        <p:attrNameLst>
                                          <p:attrName>style.color</p:attrName>
                                        </p:attrNameLst>
                                      </p:cBhvr>
                                      <p:to>
                                        <a:srgbClr val="858383"/>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69678">
                                            <p:txEl>
                                              <p:pRg st="7" end="7"/>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Outline</a:t>
            </a:r>
          </a:p>
        </p:txBody>
      </p:sp>
      <p:sp>
        <p:nvSpPr>
          <p:cNvPr id="17410"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17411"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17412"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Clr>
                <a:schemeClr val="tx1"/>
              </a:buClr>
              <a:buFont typeface="Lucida Sans Unicode" pitchFamily="34" charset="0"/>
              <a:buAutoNum type="arabicPeriod"/>
            </a:pPr>
            <a:r>
              <a:rPr lang="en-US" sz="2000" smtClean="0"/>
              <a:t>Background Information, e.g.:</a:t>
            </a:r>
          </a:p>
          <a:p>
            <a:pPr marL="1060450" lvl="2" indent="-457200" eaLnBrk="1" hangingPunct="1">
              <a:lnSpc>
                <a:spcPct val="110000"/>
              </a:lnSpc>
              <a:buClr>
                <a:schemeClr val="tx1"/>
              </a:buClr>
              <a:buFont typeface="Lucida Sans Unicode" pitchFamily="34" charset="0"/>
              <a:buAutoNum type="alphaLcParenR"/>
            </a:pPr>
            <a:r>
              <a:rPr lang="en-US" sz="1800" smtClean="0"/>
              <a:t>Number of MPGs</a:t>
            </a:r>
          </a:p>
          <a:p>
            <a:pPr marL="1060450" lvl="2" indent="-457200" eaLnBrk="1" hangingPunct="1">
              <a:lnSpc>
                <a:spcPct val="110000"/>
              </a:lnSpc>
              <a:buClr>
                <a:schemeClr val="tx1"/>
              </a:buClr>
              <a:buFont typeface="Lucida Sans Unicode" pitchFamily="34" charset="0"/>
              <a:buAutoNum type="alphaLcParenR"/>
            </a:pPr>
            <a:r>
              <a:rPr lang="en-US" sz="1800" smtClean="0"/>
              <a:t>Number of Populations</a:t>
            </a:r>
          </a:p>
          <a:p>
            <a:pPr marL="1060450" lvl="2" indent="-457200" eaLnBrk="1" hangingPunct="1">
              <a:lnSpc>
                <a:spcPct val="110000"/>
              </a:lnSpc>
              <a:buClr>
                <a:schemeClr val="tx1"/>
              </a:buClr>
              <a:buFont typeface="Lucida Sans Unicode" pitchFamily="34" charset="0"/>
              <a:buAutoNum type="alphaLcParenR"/>
            </a:pPr>
            <a:r>
              <a:rPr lang="en-US" sz="1800" smtClean="0"/>
              <a:t>Other</a:t>
            </a:r>
          </a:p>
          <a:p>
            <a:pPr marL="565150" indent="-457200" eaLnBrk="1" hangingPunct="1">
              <a:lnSpc>
                <a:spcPct val="110000"/>
              </a:lnSpc>
              <a:buClr>
                <a:schemeClr val="tx1"/>
              </a:buClr>
              <a:buFont typeface="Lucida Sans Unicode" pitchFamily="34" charset="0"/>
              <a:buAutoNum type="arabicPeriod"/>
            </a:pPr>
            <a:r>
              <a:rPr lang="en-US" sz="2000" smtClean="0"/>
              <a:t>Factors that Affect the Strategy </a:t>
            </a:r>
          </a:p>
          <a:p>
            <a:pPr marL="1060450" lvl="2" indent="-457200" eaLnBrk="1" hangingPunct="1">
              <a:lnSpc>
                <a:spcPct val="110000"/>
              </a:lnSpc>
              <a:buClr>
                <a:schemeClr val="tx1"/>
              </a:buClr>
              <a:buFont typeface="Wingdings 2" pitchFamily="18" charset="2"/>
              <a:buNone/>
            </a:pPr>
            <a:r>
              <a:rPr lang="en-US" sz="1800" smtClean="0"/>
              <a:t>(e.g., landscape description, infrastructural opportunities, etc.)</a:t>
            </a:r>
          </a:p>
          <a:p>
            <a:pPr marL="565150" indent="-457200" eaLnBrk="1" hangingPunct="1">
              <a:lnSpc>
                <a:spcPct val="110000"/>
              </a:lnSpc>
              <a:buClr>
                <a:schemeClr val="tx1"/>
              </a:buClr>
              <a:buFont typeface="Lucida Sans Unicode" pitchFamily="34" charset="0"/>
              <a:buAutoNum type="arabicPeriod"/>
            </a:pPr>
            <a:r>
              <a:rPr lang="en-US" sz="2000" smtClean="0"/>
              <a:t>Existing Work</a:t>
            </a:r>
          </a:p>
          <a:p>
            <a:pPr marL="1060450" lvl="2" indent="-457200" eaLnBrk="1" hangingPunct="1">
              <a:lnSpc>
                <a:spcPct val="110000"/>
              </a:lnSpc>
              <a:buClr>
                <a:schemeClr val="tx1"/>
              </a:buClr>
              <a:buFont typeface="Wingdings 2" pitchFamily="18" charset="2"/>
              <a:buNone/>
            </a:pPr>
            <a:r>
              <a:rPr lang="en-US" sz="1800" smtClean="0"/>
              <a:t>(Brief narrative describing overall level of effort)</a:t>
            </a:r>
          </a:p>
          <a:p>
            <a:pPr marL="565150" indent="-457200" eaLnBrk="1" hangingPunct="1">
              <a:lnSpc>
                <a:spcPct val="110000"/>
              </a:lnSpc>
              <a:buClr>
                <a:schemeClr val="tx1"/>
              </a:buClr>
              <a:buFont typeface="Lucida Sans Unicode" pitchFamily="34" charset="0"/>
              <a:buAutoNum type="arabicPeriod"/>
            </a:pPr>
            <a:r>
              <a:rPr lang="en-US" sz="2000" smtClean="0"/>
              <a:t>Overall Strategy</a:t>
            </a:r>
          </a:p>
          <a:p>
            <a:pPr marL="1060450" lvl="2" indent="-457200" eaLnBrk="1" hangingPunct="1">
              <a:lnSpc>
                <a:spcPct val="110000"/>
              </a:lnSpc>
              <a:buClr>
                <a:schemeClr val="tx1"/>
              </a:buClr>
              <a:buFont typeface="Lucida Sans Unicode" pitchFamily="34" charset="0"/>
              <a:buAutoNum type="alphaLcParenR"/>
            </a:pPr>
            <a:r>
              <a:rPr lang="en-US" sz="1800" smtClean="0"/>
              <a:t>VSP</a:t>
            </a:r>
          </a:p>
          <a:p>
            <a:pPr marL="1060450" lvl="2" indent="-457200" eaLnBrk="1" hangingPunct="1">
              <a:lnSpc>
                <a:spcPct val="110000"/>
              </a:lnSpc>
              <a:buClr>
                <a:schemeClr val="tx1"/>
              </a:buClr>
              <a:buFont typeface="Lucida Sans Unicode" pitchFamily="34" charset="0"/>
              <a:buAutoNum type="alphaLcParenR"/>
            </a:pPr>
            <a:r>
              <a:rPr lang="en-US" sz="1800" smtClean="0"/>
              <a:t>BiOp Requirements</a:t>
            </a:r>
          </a:p>
          <a:p>
            <a:pPr marL="1060450" lvl="2" indent="-457200" eaLnBrk="1" hangingPunct="1">
              <a:lnSpc>
                <a:spcPct val="110000"/>
              </a:lnSpc>
              <a:buClr>
                <a:schemeClr val="tx1"/>
              </a:buClr>
              <a:buFont typeface="Lucida Sans Unicode" pitchFamily="34" charset="0"/>
              <a:buAutoNum type="alphaLcParenR"/>
            </a:pPr>
            <a:r>
              <a:rPr lang="en-US" sz="1800" smtClean="0"/>
              <a:t>Habitat Effectiveness</a:t>
            </a:r>
          </a:p>
          <a:p>
            <a:pPr marL="1060450" lvl="2" indent="-457200" eaLnBrk="1" hangingPunct="1">
              <a:lnSpc>
                <a:spcPct val="110000"/>
              </a:lnSpc>
              <a:buClr>
                <a:schemeClr val="tx1"/>
              </a:buClr>
              <a:buFont typeface="Lucida Sans Unicode" pitchFamily="34" charset="0"/>
              <a:buAutoNum type="alphaLcParenR"/>
            </a:pPr>
            <a:r>
              <a:rPr lang="en-US" sz="1800" smtClean="0"/>
              <a:t>Hatchery Effectiveness</a:t>
            </a:r>
          </a:p>
          <a:p>
            <a:pPr marL="565150" indent="-457200" eaLnBrk="1" hangingPunct="1">
              <a:lnSpc>
                <a:spcPct val="110000"/>
              </a:lnSpc>
              <a:buClr>
                <a:schemeClr val="tx1"/>
              </a:buClr>
              <a:buFont typeface="Lucida Sans Unicode" pitchFamily="34" charset="0"/>
              <a:buAutoNum type="arabicPeriod"/>
            </a:pPr>
            <a:r>
              <a:rPr lang="en-US" sz="2000" smtClean="0"/>
              <a:t>Gaps and Adjustments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967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967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967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967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9678">
                                            <p:txEl>
                                              <p:pRg st="5" end="5"/>
                                            </p:txEl>
                                          </p:spTgt>
                                        </p:tgtEl>
                                        <p:attrNameLst>
                                          <p:attrName>style.visibility</p:attrName>
                                        </p:attrNameLst>
                                      </p:cBhvr>
                                      <p:to>
                                        <p:strVal val="visible"/>
                                      </p:to>
                                    </p:set>
                                  </p:childTnLst>
                                </p:cTn>
                              </p:par>
                              <p:par>
                                <p:cTn id="19" presetID="3" presetClass="emph" presetSubtype="2" fill="hold" grpId="1" nodeType="withEffect">
                                  <p:stCondLst>
                                    <p:cond delay="0"/>
                                  </p:stCondLst>
                                  <p:childTnLst>
                                    <p:animClr clrSpc="rgb" dir="cw">
                                      <p:cBhvr override="childStyle">
                                        <p:cTn id="20" dur="500" fill="hold"/>
                                        <p:tgtEl>
                                          <p:spTgt spid="69678">
                                            <p:txEl>
                                              <p:pRg st="0" end="0"/>
                                            </p:txEl>
                                          </p:spTgt>
                                        </p:tgtEl>
                                        <p:attrNameLst>
                                          <p:attrName>style.color</p:attrName>
                                        </p:attrNameLst>
                                      </p:cBhvr>
                                      <p:to>
                                        <a:srgbClr val="858383"/>
                                      </p:to>
                                    </p:animClr>
                                  </p:childTnLst>
                                </p:cTn>
                              </p:par>
                              <p:par>
                                <p:cTn id="21" presetID="3" presetClass="emph" presetSubtype="2" fill="hold" grpId="1" nodeType="withEffect">
                                  <p:stCondLst>
                                    <p:cond delay="0"/>
                                  </p:stCondLst>
                                  <p:childTnLst>
                                    <p:animClr clrSpc="rgb" dir="cw">
                                      <p:cBhvr override="childStyle">
                                        <p:cTn id="22" dur="500" fill="hold"/>
                                        <p:tgtEl>
                                          <p:spTgt spid="69678">
                                            <p:txEl>
                                              <p:pRg st="1" end="1"/>
                                            </p:txEl>
                                          </p:spTgt>
                                        </p:tgtEl>
                                        <p:attrNameLst>
                                          <p:attrName>style.color</p:attrName>
                                        </p:attrNameLst>
                                      </p:cBhvr>
                                      <p:to>
                                        <a:srgbClr val="858383"/>
                                      </p:to>
                                    </p:animClr>
                                  </p:childTnLst>
                                </p:cTn>
                              </p:par>
                              <p:par>
                                <p:cTn id="23" presetID="3" presetClass="emph" presetSubtype="2" fill="hold" grpId="1" nodeType="withEffect">
                                  <p:stCondLst>
                                    <p:cond delay="0"/>
                                  </p:stCondLst>
                                  <p:childTnLst>
                                    <p:animClr clrSpc="rgb" dir="cw">
                                      <p:cBhvr override="childStyle">
                                        <p:cTn id="24" dur="500" fill="hold"/>
                                        <p:tgtEl>
                                          <p:spTgt spid="69678">
                                            <p:txEl>
                                              <p:pRg st="2" end="2"/>
                                            </p:txEl>
                                          </p:spTgt>
                                        </p:tgtEl>
                                        <p:attrNameLst>
                                          <p:attrName>style.color</p:attrName>
                                        </p:attrNameLst>
                                      </p:cBhvr>
                                      <p:to>
                                        <a:srgbClr val="858383"/>
                                      </p:to>
                                    </p:animClr>
                                  </p:childTnLst>
                                </p:cTn>
                              </p:par>
                              <p:par>
                                <p:cTn id="25" presetID="3" presetClass="emph" presetSubtype="2" fill="hold" grpId="1" nodeType="withEffect">
                                  <p:stCondLst>
                                    <p:cond delay="0"/>
                                  </p:stCondLst>
                                  <p:childTnLst>
                                    <p:animClr clrSpc="rgb" dir="cw">
                                      <p:cBhvr override="childStyle">
                                        <p:cTn id="26" dur="500" fill="hold"/>
                                        <p:tgtEl>
                                          <p:spTgt spid="69678">
                                            <p:txEl>
                                              <p:pRg st="3" end="3"/>
                                            </p:txEl>
                                          </p:spTgt>
                                        </p:tgtEl>
                                        <p:attrNameLst>
                                          <p:attrName>style.color</p:attrName>
                                        </p:attrNameLst>
                                      </p:cBhvr>
                                      <p:to>
                                        <a:srgbClr val="858383"/>
                                      </p:to>
                                    </p:animClr>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678">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9678">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9678">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9678">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678">
                                            <p:txEl>
                                              <p:pRg st="10" end="1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9678">
                                            <p:txEl>
                                              <p:pRg st="11" end="11"/>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9678">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9678">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3" presetClass="emph" presetSubtype="2" fill="hold" grpId="1" nodeType="clickEffect">
                                  <p:stCondLst>
                                    <p:cond delay="0"/>
                                  </p:stCondLst>
                                  <p:childTnLst>
                                    <p:animClr clrSpc="rgb" dir="cw">
                                      <p:cBhvr override="childStyle">
                                        <p:cTn id="52" dur="500" fill="hold"/>
                                        <p:tgtEl>
                                          <p:spTgt spid="69678">
                                            <p:txEl>
                                              <p:pRg st="4" end="4"/>
                                            </p:txEl>
                                          </p:spTgt>
                                        </p:tgtEl>
                                        <p:attrNameLst>
                                          <p:attrName>style.color</p:attrName>
                                        </p:attrNameLst>
                                      </p:cBhvr>
                                      <p:to>
                                        <a:srgbClr val="858383"/>
                                      </p:to>
                                    </p:animClr>
                                  </p:childTnLst>
                                </p:cTn>
                              </p:par>
                              <p:par>
                                <p:cTn id="53" presetID="3" presetClass="emph" presetSubtype="2" fill="hold" grpId="1" nodeType="withEffect">
                                  <p:stCondLst>
                                    <p:cond delay="0"/>
                                  </p:stCondLst>
                                  <p:childTnLst>
                                    <p:animClr clrSpc="rgb" dir="cw">
                                      <p:cBhvr override="childStyle">
                                        <p:cTn id="54" dur="500" fill="hold"/>
                                        <p:tgtEl>
                                          <p:spTgt spid="69678">
                                            <p:txEl>
                                              <p:pRg st="5" end="5"/>
                                            </p:txEl>
                                          </p:spTgt>
                                        </p:tgtEl>
                                        <p:attrNameLst>
                                          <p:attrName>style.color</p:attrName>
                                        </p:attrNameLst>
                                      </p:cBhvr>
                                      <p:to>
                                        <a:srgbClr val="858383"/>
                                      </p:to>
                                    </p:animClr>
                                  </p:childTnLst>
                                </p:cTn>
                              </p:par>
                            </p:childTnLst>
                          </p:cTn>
                        </p:par>
                      </p:childTnLst>
                    </p:cTn>
                  </p:par>
                  <p:par>
                    <p:cTn id="55" fill="hold">
                      <p:stCondLst>
                        <p:cond delay="indefinite"/>
                      </p:stCondLst>
                      <p:childTnLst>
                        <p:par>
                          <p:cTn id="56" fill="hold">
                            <p:stCondLst>
                              <p:cond delay="0"/>
                            </p:stCondLst>
                            <p:childTnLst>
                              <p:par>
                                <p:cTn id="57" presetID="3" presetClass="emph" presetSubtype="2" fill="hold" grpId="1" nodeType="clickEffect">
                                  <p:stCondLst>
                                    <p:cond delay="0"/>
                                  </p:stCondLst>
                                  <p:childTnLst>
                                    <p:animClr clrSpc="rgb" dir="cw">
                                      <p:cBhvr override="childStyle">
                                        <p:cTn id="58" dur="500" fill="hold"/>
                                        <p:tgtEl>
                                          <p:spTgt spid="69678">
                                            <p:txEl>
                                              <p:pRg st="6" end="6"/>
                                            </p:txEl>
                                          </p:spTgt>
                                        </p:tgtEl>
                                        <p:attrNameLst>
                                          <p:attrName>style.color</p:attrName>
                                        </p:attrNameLst>
                                      </p:cBhvr>
                                      <p:to>
                                        <a:srgbClr val="858383"/>
                                      </p:to>
                                    </p:animClr>
                                  </p:childTnLst>
                                </p:cTn>
                              </p:par>
                              <p:par>
                                <p:cTn id="59" presetID="3" presetClass="emph" presetSubtype="2" fill="hold" grpId="1" nodeType="withEffect">
                                  <p:stCondLst>
                                    <p:cond delay="0"/>
                                  </p:stCondLst>
                                  <p:childTnLst>
                                    <p:animClr clrSpc="rgb" dir="cw">
                                      <p:cBhvr override="childStyle">
                                        <p:cTn id="60" dur="500" fill="hold"/>
                                        <p:tgtEl>
                                          <p:spTgt spid="69678">
                                            <p:txEl>
                                              <p:pRg st="7" end="7"/>
                                            </p:txEl>
                                          </p:spTgt>
                                        </p:tgtEl>
                                        <p:attrNameLst>
                                          <p:attrName>style.color</p:attrName>
                                        </p:attrNameLst>
                                      </p:cBhvr>
                                      <p:to>
                                        <a:srgbClr val="858383"/>
                                      </p:to>
                                    </p:animClr>
                                  </p:childTnLst>
                                </p:cTn>
                              </p:par>
                            </p:childTnLst>
                          </p:cTn>
                        </p:par>
                      </p:childTnLst>
                    </p:cTn>
                  </p:par>
                  <p:par>
                    <p:cTn id="61" fill="hold">
                      <p:stCondLst>
                        <p:cond delay="indefinite"/>
                      </p:stCondLst>
                      <p:childTnLst>
                        <p:par>
                          <p:cTn id="62" fill="hold">
                            <p:stCondLst>
                              <p:cond delay="0"/>
                            </p:stCondLst>
                            <p:childTnLst>
                              <p:par>
                                <p:cTn id="63" presetID="3" presetClass="emph" presetSubtype="2" fill="hold" grpId="1" nodeType="clickEffect">
                                  <p:stCondLst>
                                    <p:cond delay="0"/>
                                  </p:stCondLst>
                                  <p:childTnLst>
                                    <p:animClr clrSpc="rgb" dir="cw">
                                      <p:cBhvr override="childStyle">
                                        <p:cTn id="64" dur="500" fill="hold"/>
                                        <p:tgtEl>
                                          <p:spTgt spid="69678">
                                            <p:txEl>
                                              <p:pRg st="8" end="8"/>
                                            </p:txEl>
                                          </p:spTgt>
                                        </p:tgtEl>
                                        <p:attrNameLst>
                                          <p:attrName>style.color</p:attrName>
                                        </p:attrNameLst>
                                      </p:cBhvr>
                                      <p:to>
                                        <a:srgbClr val="858383"/>
                                      </p:to>
                                    </p:animClr>
                                  </p:childTnLst>
                                </p:cTn>
                              </p:par>
                              <p:par>
                                <p:cTn id="65" presetID="3" presetClass="emph" presetSubtype="2" fill="hold" grpId="1" nodeType="withEffect">
                                  <p:stCondLst>
                                    <p:cond delay="0"/>
                                  </p:stCondLst>
                                  <p:childTnLst>
                                    <p:animClr clrSpc="rgb" dir="cw">
                                      <p:cBhvr override="childStyle">
                                        <p:cTn id="66" dur="500" fill="hold"/>
                                        <p:tgtEl>
                                          <p:spTgt spid="69678">
                                            <p:txEl>
                                              <p:pRg st="9" end="9"/>
                                            </p:txEl>
                                          </p:spTgt>
                                        </p:tgtEl>
                                        <p:attrNameLst>
                                          <p:attrName>style.color</p:attrName>
                                        </p:attrNameLst>
                                      </p:cBhvr>
                                      <p:to>
                                        <a:srgbClr val="858383"/>
                                      </p:to>
                                    </p:animClr>
                                  </p:childTnLst>
                                </p:cTn>
                              </p:par>
                              <p:par>
                                <p:cTn id="67" presetID="3" presetClass="emph" presetSubtype="2" fill="hold" grpId="1" nodeType="withEffect">
                                  <p:stCondLst>
                                    <p:cond delay="0"/>
                                  </p:stCondLst>
                                  <p:childTnLst>
                                    <p:animClr clrSpc="rgb" dir="cw">
                                      <p:cBhvr override="childStyle">
                                        <p:cTn id="68" dur="500" fill="hold"/>
                                        <p:tgtEl>
                                          <p:spTgt spid="69678">
                                            <p:txEl>
                                              <p:pRg st="10" end="10"/>
                                            </p:txEl>
                                          </p:spTgt>
                                        </p:tgtEl>
                                        <p:attrNameLst>
                                          <p:attrName>style.color</p:attrName>
                                        </p:attrNameLst>
                                      </p:cBhvr>
                                      <p:to>
                                        <a:srgbClr val="858383"/>
                                      </p:to>
                                    </p:animClr>
                                  </p:childTnLst>
                                </p:cTn>
                              </p:par>
                              <p:par>
                                <p:cTn id="69" presetID="3" presetClass="emph" presetSubtype="2" fill="hold" grpId="1" nodeType="withEffect">
                                  <p:stCondLst>
                                    <p:cond delay="0"/>
                                  </p:stCondLst>
                                  <p:childTnLst>
                                    <p:animClr clrSpc="rgb" dir="cw">
                                      <p:cBhvr override="childStyle">
                                        <p:cTn id="70" dur="500" fill="hold"/>
                                        <p:tgtEl>
                                          <p:spTgt spid="69678">
                                            <p:txEl>
                                              <p:pRg st="11" end="11"/>
                                            </p:txEl>
                                          </p:spTgt>
                                        </p:tgtEl>
                                        <p:attrNameLst>
                                          <p:attrName>style.color</p:attrName>
                                        </p:attrNameLst>
                                      </p:cBhvr>
                                      <p:to>
                                        <a:srgbClr val="858383"/>
                                      </p:to>
                                    </p:animClr>
                                  </p:childTnLst>
                                </p:cTn>
                              </p:par>
                              <p:par>
                                <p:cTn id="71" presetID="3" presetClass="emph" presetSubtype="2" fill="hold" grpId="1" nodeType="withEffect">
                                  <p:stCondLst>
                                    <p:cond delay="0"/>
                                  </p:stCondLst>
                                  <p:childTnLst>
                                    <p:animClr clrSpc="rgb" dir="cw">
                                      <p:cBhvr override="childStyle">
                                        <p:cTn id="72" dur="500" fill="hold"/>
                                        <p:tgtEl>
                                          <p:spTgt spid="69678">
                                            <p:txEl>
                                              <p:pRg st="12" end="12"/>
                                            </p:txEl>
                                          </p:spTgt>
                                        </p:tgtEl>
                                        <p:attrNameLst>
                                          <p:attrName>style.color</p:attrName>
                                        </p:attrNameLst>
                                      </p:cBhvr>
                                      <p:to>
                                        <a:srgbClr val="858383"/>
                                      </p:to>
                                    </p:animClr>
                                  </p:childTnLst>
                                </p:cTn>
                              </p:par>
                            </p:childTnLst>
                          </p:cTn>
                        </p:par>
                      </p:childTnLst>
                    </p:cTn>
                  </p:par>
                  <p:par>
                    <p:cTn id="73" fill="hold">
                      <p:stCondLst>
                        <p:cond delay="indefinite"/>
                      </p:stCondLst>
                      <p:childTnLst>
                        <p:par>
                          <p:cTn id="74" fill="hold">
                            <p:stCondLst>
                              <p:cond delay="0"/>
                            </p:stCondLst>
                            <p:childTnLst>
                              <p:par>
                                <p:cTn id="75" presetID="3" presetClass="emph" presetSubtype="2" fill="hold" grpId="1" nodeType="clickEffect">
                                  <p:stCondLst>
                                    <p:cond delay="0"/>
                                  </p:stCondLst>
                                  <p:childTnLst>
                                    <p:animClr clrSpc="rgb" dir="cw">
                                      <p:cBhvr override="childStyle">
                                        <p:cTn id="76" dur="500" fill="hold"/>
                                        <p:tgtEl>
                                          <p:spTgt spid="69678">
                                            <p:txEl>
                                              <p:pRg st="13" end="13"/>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uiExpand="1" build="p"/>
      <p:bldP spid="69678"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1. Background Information</a:t>
            </a:r>
          </a:p>
        </p:txBody>
      </p:sp>
      <p:sp>
        <p:nvSpPr>
          <p:cNvPr id="19458"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19459"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19460"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19461" name="Rectangle 46"/>
          <p:cNvSpPr>
            <a:spLocks noGrp="1"/>
          </p:cNvSpPr>
          <p:nvPr>
            <p:ph type="body" idx="1"/>
          </p:nvPr>
        </p:nvSpPr>
        <p:spPr>
          <a:xfrm>
            <a:off x="990600" y="914400"/>
            <a:ext cx="7924800" cy="5715000"/>
          </a:xfrm>
        </p:spPr>
        <p:txBody>
          <a:bodyPr/>
          <a:lstStyle/>
          <a:p>
            <a:pPr marL="565150" indent="-457200" eaLnBrk="1" hangingPunct="1">
              <a:lnSpc>
                <a:spcPct val="110000"/>
              </a:lnSpc>
              <a:buClrTx/>
              <a:buSzPct val="95000"/>
            </a:pPr>
            <a:endParaRPr lang="en-US" sz="2000" smtClean="0"/>
          </a:p>
          <a:p>
            <a:pPr marL="565150" indent="-457200" eaLnBrk="1" hangingPunct="1">
              <a:lnSpc>
                <a:spcPct val="110000"/>
              </a:lnSpc>
              <a:buClrTx/>
              <a:buSzPct val="95000"/>
            </a:pPr>
            <a:r>
              <a:rPr lang="en-US" sz="2000" smtClean="0"/>
              <a:t>Only steelhead listed – Mid-C steelhead DPS</a:t>
            </a:r>
          </a:p>
          <a:p>
            <a:pPr marL="565150" indent="-457200" eaLnBrk="1" hangingPunct="1">
              <a:lnSpc>
                <a:spcPct val="110000"/>
              </a:lnSpc>
              <a:buClrTx/>
              <a:buSzPct val="95000"/>
            </a:pPr>
            <a:endParaRPr lang="en-US" sz="2000" smtClean="0"/>
          </a:p>
          <a:p>
            <a:pPr marL="565150" indent="-457200" eaLnBrk="1" hangingPunct="1">
              <a:lnSpc>
                <a:spcPct val="110000"/>
              </a:lnSpc>
              <a:buClrTx/>
              <a:buSzPct val="95000"/>
            </a:pPr>
            <a:r>
              <a:rPr lang="en-US" sz="2000" smtClean="0"/>
              <a:t>4 MPGs:  John Day (5 subpops); East Cascades – 5; Umatilla/WW (3); Yakima MPG (4)</a:t>
            </a:r>
          </a:p>
          <a:p>
            <a:pPr marL="565150" indent="-457200" eaLnBrk="1" hangingPunct="1">
              <a:lnSpc>
                <a:spcPct val="110000"/>
              </a:lnSpc>
              <a:buClrTx/>
              <a:buSzPct val="95000"/>
            </a:pPr>
            <a:endParaRPr lang="en-US" sz="2000" smtClean="0"/>
          </a:p>
          <a:p>
            <a:pPr marL="565150" indent="-457200" eaLnBrk="1" hangingPunct="1">
              <a:lnSpc>
                <a:spcPct val="110000"/>
              </a:lnSpc>
              <a:buClrTx/>
              <a:buSzPct val="95000"/>
            </a:pPr>
            <a:r>
              <a:rPr lang="en-US" sz="2000" smtClean="0"/>
              <a:t>Also 10 spring chinook pops; 5 fall chinook; 2 coho; and 2  sockeye (extirpated)</a:t>
            </a:r>
          </a:p>
          <a:p>
            <a:pPr marL="565150" indent="-457200" eaLnBrk="1" hangingPunct="1">
              <a:lnSpc>
                <a:spcPct val="110000"/>
              </a:lnSpc>
              <a:buClrTx/>
              <a:buSzPct val="95000"/>
            </a:pPr>
            <a:endParaRPr 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2. Factors that Affect the Strategy</a:t>
            </a:r>
          </a:p>
        </p:txBody>
      </p:sp>
      <p:sp>
        <p:nvSpPr>
          <p:cNvPr id="21506"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1507"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1508"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21509" name="Rectangle 46"/>
          <p:cNvSpPr>
            <a:spLocks noGrp="1"/>
          </p:cNvSpPr>
          <p:nvPr>
            <p:ph type="body" idx="1"/>
          </p:nvPr>
        </p:nvSpPr>
        <p:spPr>
          <a:xfrm>
            <a:off x="990600" y="914400"/>
            <a:ext cx="7924800" cy="5715000"/>
          </a:xfrm>
        </p:spPr>
        <p:txBody>
          <a:bodyPr/>
          <a:lstStyle/>
          <a:p>
            <a:pPr marL="565150" indent="-457200" eaLnBrk="1" hangingPunct="1">
              <a:lnSpc>
                <a:spcPct val="110000"/>
              </a:lnSpc>
              <a:buClrTx/>
              <a:buSzPct val="95000"/>
            </a:pPr>
            <a:endParaRPr lang="en-US" sz="2000" smtClean="0"/>
          </a:p>
          <a:p>
            <a:pPr marL="565150" indent="-457200" eaLnBrk="1" hangingPunct="1">
              <a:lnSpc>
                <a:spcPct val="110000"/>
              </a:lnSpc>
              <a:buClrTx/>
              <a:buSzPct val="95000"/>
            </a:pP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3. Existing Work</a:t>
            </a:r>
          </a:p>
        </p:txBody>
      </p:sp>
      <p:sp>
        <p:nvSpPr>
          <p:cNvPr id="23554"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3555"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3556"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Font typeface="Lucida Sans Unicode" pitchFamily="34" charset="0"/>
              <a:buAutoNum type="arabicPeriod"/>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par>
                                <p:cTn id="7" presetID="3" presetClass="emph" presetSubtype="2" fill="hold" grpId="1" nodeType="withEffect" nodePh="1">
                                  <p:stCondLst>
                                    <p:cond delay="0"/>
                                  </p:stCondLst>
                                  <p:endCondLst>
                                    <p:cond evt="begin" delay="0">
                                      <p:tn val="7"/>
                                    </p:cond>
                                  </p:endCondLst>
                                  <p:childTnLst>
                                    <p:animClr clrSpc="rgb" dir="cw">
                                      <p:cBhvr override="childStyle">
                                        <p:cTn id="8" dur="500" fill="hold"/>
                                        <p:tgtEl>
                                          <p:spTgt spid="69678">
                                            <p:txEl>
                                              <p:pRg st="0" end="0"/>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4. Overall Strategy</a:t>
            </a:r>
          </a:p>
        </p:txBody>
      </p:sp>
      <p:sp>
        <p:nvSpPr>
          <p:cNvPr id="25602"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5603"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5604"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Clr>
                <a:schemeClr val="tx1"/>
              </a:buClr>
              <a:buSzPct val="90000"/>
            </a:pPr>
            <a:r>
              <a:rPr lang="en-US" sz="2000" smtClean="0"/>
              <a:t>VSP:  </a:t>
            </a:r>
            <a:r>
              <a:rPr lang="en-US" sz="2000" b="1" smtClean="0"/>
              <a:t>Maintain moderate to high precision estimation monitoring approaches that are currently in place for abundance, productivity, spatial structure and diversity.  Strengthen salmonid status and trend monitoring in the DPS, improve effectiveness monitoring, and facilitate the implementation of a regionally standardized monitoring and evaluation program.  </a:t>
            </a:r>
            <a:endParaRPr lang="en-US" sz="2000" smtClean="0"/>
          </a:p>
          <a:p>
            <a:pPr marL="565150" indent="-457200" eaLnBrk="1" hangingPunct="1">
              <a:lnSpc>
                <a:spcPct val="110000"/>
              </a:lnSpc>
              <a:buClr>
                <a:schemeClr val="tx1"/>
              </a:buClr>
              <a:buSzPct val="90000"/>
            </a:pPr>
            <a:endParaRPr lang="en-US" sz="2000" smtClean="0"/>
          </a:p>
          <a:p>
            <a:pPr marL="565150" indent="-457200" eaLnBrk="1" hangingPunct="1">
              <a:lnSpc>
                <a:spcPct val="110000"/>
              </a:lnSpc>
              <a:buClr>
                <a:schemeClr val="tx1"/>
              </a:buClr>
              <a:buSzPct val="90000"/>
            </a:pPr>
            <a:r>
              <a:rPr lang="en-US" sz="2000" smtClean="0"/>
              <a:t>BiOp:</a:t>
            </a:r>
          </a:p>
          <a:p>
            <a:pPr marL="565150" indent="-457200" eaLnBrk="1" hangingPunct="1">
              <a:lnSpc>
                <a:spcPct val="110000"/>
              </a:lnSpc>
              <a:buClr>
                <a:schemeClr val="tx1"/>
              </a:buClr>
              <a:buSzPct val="90000"/>
            </a:pPr>
            <a:endParaRPr lang="en-US" sz="2000" smtClean="0"/>
          </a:p>
          <a:p>
            <a:pPr marL="565150" indent="-457200" eaLnBrk="1" hangingPunct="1">
              <a:lnSpc>
                <a:spcPct val="110000"/>
              </a:lnSpc>
              <a:buClr>
                <a:schemeClr val="tx1"/>
              </a:buClr>
              <a:buSzPct val="90000"/>
            </a:pPr>
            <a:r>
              <a:rPr lang="en-US" sz="2000" smtClean="0"/>
              <a:t>Habitat Effectiveness:</a:t>
            </a:r>
          </a:p>
          <a:p>
            <a:pPr marL="565150" indent="-457200" eaLnBrk="1" hangingPunct="1">
              <a:lnSpc>
                <a:spcPct val="110000"/>
              </a:lnSpc>
              <a:buClr>
                <a:schemeClr val="tx1"/>
              </a:buClr>
              <a:buSzPct val="90000"/>
            </a:pPr>
            <a:endParaRPr lang="en-US" sz="2000" smtClean="0"/>
          </a:p>
          <a:p>
            <a:pPr marL="565150" indent="-457200" eaLnBrk="1" hangingPunct="1">
              <a:lnSpc>
                <a:spcPct val="110000"/>
              </a:lnSpc>
              <a:buClr>
                <a:schemeClr val="tx1"/>
              </a:buClr>
              <a:buSzPct val="90000"/>
            </a:pPr>
            <a:r>
              <a:rPr lang="en-US" sz="2000" smtClean="0"/>
              <a:t>Hatchery Effectiveness: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7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7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78">
                                            <p:txEl>
                                              <p:pRg st="6" end="6"/>
                                            </p:txEl>
                                          </p:spTgt>
                                        </p:tgtEl>
                                        <p:attrNameLst>
                                          <p:attrName>style.visibility</p:attrName>
                                        </p:attrNameLst>
                                      </p:cBhvr>
                                      <p:to>
                                        <p:strVal val="visible"/>
                                      </p:to>
                                    </p:set>
                                  </p:childTnLst>
                                </p:cTn>
                              </p:par>
                              <p:par>
                                <p:cTn id="19" presetID="3" presetClass="emph" presetSubtype="2" fill="hold" grpId="1" nodeType="withEffect">
                                  <p:stCondLst>
                                    <p:cond delay="0"/>
                                  </p:stCondLst>
                                  <p:childTnLst>
                                    <p:animClr clrSpc="rgb" dir="cw">
                                      <p:cBhvr override="childStyle">
                                        <p:cTn id="20" dur="500" fill="hold"/>
                                        <p:tgtEl>
                                          <p:spTgt spid="69678">
                                            <p:txEl>
                                              <p:pRg st="0" end="0"/>
                                            </p:txEl>
                                          </p:spTgt>
                                        </p:tgtEl>
                                        <p:attrNameLst>
                                          <p:attrName>style.color</p:attrName>
                                        </p:attrNameLst>
                                      </p:cBhvr>
                                      <p:to>
                                        <a:srgbClr val="858383"/>
                                      </p:to>
                                    </p:animClr>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grpId="1" nodeType="clickEffect">
                                  <p:stCondLst>
                                    <p:cond delay="0"/>
                                  </p:stCondLst>
                                  <p:childTnLst>
                                    <p:animClr clrSpc="rgb" dir="cw">
                                      <p:cBhvr override="childStyle">
                                        <p:cTn id="24" dur="500" fill="hold"/>
                                        <p:tgtEl>
                                          <p:spTgt spid="69678">
                                            <p:txEl>
                                              <p:pRg st="2" end="2"/>
                                            </p:txEl>
                                          </p:spTgt>
                                        </p:tgtEl>
                                        <p:attrNameLst>
                                          <p:attrName>style.color</p:attrName>
                                        </p:attrNameLst>
                                      </p:cBhvr>
                                      <p:to>
                                        <a:srgbClr val="858383"/>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dir="cw">
                                      <p:cBhvr override="childStyle">
                                        <p:cTn id="28" dur="500" fill="hold"/>
                                        <p:tgtEl>
                                          <p:spTgt spid="69678">
                                            <p:txEl>
                                              <p:pRg st="4" end="4"/>
                                            </p:txEl>
                                          </p:spTgt>
                                        </p:tgtEl>
                                        <p:attrNameLst>
                                          <p:attrName>style.color</p:attrName>
                                        </p:attrNameLst>
                                      </p:cBhvr>
                                      <p:to>
                                        <a:srgbClr val="858383"/>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69678">
                                            <p:txEl>
                                              <p:pRg st="6" end="6"/>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4. Overall Strategy</a:t>
            </a:r>
          </a:p>
        </p:txBody>
      </p:sp>
      <p:sp>
        <p:nvSpPr>
          <p:cNvPr id="27650"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7651"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7652"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6737" indent="-457200" eaLnBrk="1" hangingPunct="1">
              <a:lnSpc>
                <a:spcPct val="110000"/>
              </a:lnSpc>
              <a:buClr>
                <a:schemeClr val="tx1"/>
              </a:buClr>
              <a:buSzPct val="90000"/>
              <a:defRPr/>
            </a:pPr>
            <a:r>
              <a:rPr lang="en-US" sz="2000" dirty="0" smtClean="0"/>
              <a:t>VSP:</a:t>
            </a:r>
          </a:p>
          <a:p>
            <a:pPr marL="566737" indent="-457200" eaLnBrk="1" hangingPunct="1">
              <a:lnSpc>
                <a:spcPct val="110000"/>
              </a:lnSpc>
              <a:buClr>
                <a:schemeClr val="tx1"/>
              </a:buClr>
              <a:buSzPct val="90000"/>
              <a:defRPr/>
            </a:pPr>
            <a:r>
              <a:rPr lang="en-US" sz="2000" dirty="0" err="1" smtClean="0"/>
              <a:t>BiOp</a:t>
            </a:r>
            <a:r>
              <a:rPr lang="en-US" sz="2000" dirty="0" smtClean="0"/>
              <a:t>:</a:t>
            </a:r>
          </a:p>
          <a:p>
            <a:pPr marL="566737" indent="-457200" eaLnBrk="1" hangingPunct="1">
              <a:lnSpc>
                <a:spcPct val="110000"/>
              </a:lnSpc>
              <a:buClr>
                <a:schemeClr val="tx1"/>
              </a:buClr>
              <a:buSzPct val="90000"/>
              <a:defRPr/>
            </a:pPr>
            <a:endParaRPr lang="en-US" sz="2000" dirty="0" smtClean="0"/>
          </a:p>
          <a:p>
            <a:pPr eaLnBrk="1" hangingPunct="1">
              <a:defRPr/>
            </a:pPr>
            <a:r>
              <a:rPr lang="en-US" sz="2000" dirty="0" smtClean="0"/>
              <a:t>Habitat Effectiveness:  Implement habitat monitoring to adequately assess status and trends and evaluate overall habitat actions.</a:t>
            </a:r>
          </a:p>
          <a:p>
            <a:pPr eaLnBrk="1" hangingPunct="1">
              <a:defRPr/>
            </a:pPr>
            <a:r>
              <a:rPr lang="en-US" sz="2000" dirty="0" smtClean="0"/>
              <a:t>Determine effectiveness of specific habitat actions to address key limiting factors. </a:t>
            </a:r>
          </a:p>
          <a:p>
            <a:pPr eaLnBrk="1" hangingPunct="1">
              <a:defRPr/>
            </a:pPr>
            <a:r>
              <a:rPr lang="en-US" sz="2000" dirty="0" smtClean="0"/>
              <a:t>Determine the effectiveness of habitat restoration actions and to detect fish response in the IMWs (fish in/fish out).</a:t>
            </a:r>
          </a:p>
          <a:p>
            <a:pPr eaLnBrk="1" hangingPunct="1">
              <a:defRPr/>
            </a:pPr>
            <a:endParaRPr lang="en-US" sz="2000" dirty="0" smtClean="0"/>
          </a:p>
          <a:p>
            <a:pPr marL="566737" indent="-457200" eaLnBrk="1" hangingPunct="1">
              <a:lnSpc>
                <a:spcPct val="110000"/>
              </a:lnSpc>
              <a:buClr>
                <a:schemeClr val="tx1"/>
              </a:buClr>
              <a:buSzPct val="90000"/>
              <a:defRPr/>
            </a:pPr>
            <a:r>
              <a:rPr lang="en-US" sz="2000" dirty="0" smtClean="0"/>
              <a:t>Hatchery Effectiveness: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7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7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7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678">
                                            <p:txEl>
                                              <p:pRg st="7" end="7"/>
                                            </p:txEl>
                                          </p:spTgt>
                                        </p:tgtEl>
                                        <p:attrNameLst>
                                          <p:attrName>style.visibility</p:attrName>
                                        </p:attrNameLst>
                                      </p:cBhvr>
                                      <p:to>
                                        <p:strVal val="visible"/>
                                      </p:to>
                                    </p:set>
                                  </p:childTnLst>
                                </p:cTn>
                              </p:par>
                              <p:par>
                                <p:cTn id="27" presetID="3" presetClass="emph" presetSubtype="2" fill="hold" grpId="1" nodeType="withEffect">
                                  <p:stCondLst>
                                    <p:cond delay="0"/>
                                  </p:stCondLst>
                                  <p:childTnLst>
                                    <p:animClr clrSpc="rgb" dir="cw">
                                      <p:cBhvr override="childStyle">
                                        <p:cTn id="28" dur="500" fill="hold"/>
                                        <p:tgtEl>
                                          <p:spTgt spid="69678">
                                            <p:txEl>
                                              <p:pRg st="0" end="0"/>
                                            </p:txEl>
                                          </p:spTgt>
                                        </p:tgtEl>
                                        <p:attrNameLst>
                                          <p:attrName>style.color</p:attrName>
                                        </p:attrNameLst>
                                      </p:cBhvr>
                                      <p:to>
                                        <a:srgbClr val="858383"/>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69678">
                                            <p:txEl>
                                              <p:pRg st="1" end="1"/>
                                            </p:txEl>
                                          </p:spTgt>
                                        </p:tgtEl>
                                        <p:attrNameLst>
                                          <p:attrName>style.color</p:attrName>
                                        </p:attrNameLst>
                                      </p:cBhvr>
                                      <p:to>
                                        <a:srgbClr val="858383"/>
                                      </p:to>
                                    </p:animClr>
                                  </p:childTnLst>
                                </p:cTn>
                              </p:par>
                            </p:childTnLst>
                          </p:cTn>
                        </p:par>
                      </p:childTnLst>
                    </p:cTn>
                  </p:par>
                  <p:par>
                    <p:cTn id="33" fill="hold">
                      <p:stCondLst>
                        <p:cond delay="indefinite"/>
                      </p:stCondLst>
                      <p:childTnLst>
                        <p:par>
                          <p:cTn id="34" fill="hold">
                            <p:stCondLst>
                              <p:cond delay="0"/>
                            </p:stCondLst>
                            <p:childTnLst>
                              <p:par>
                                <p:cTn id="35" presetID="3" presetClass="emph" presetSubtype="2" fill="hold" grpId="1" nodeType="clickEffect">
                                  <p:stCondLst>
                                    <p:cond delay="0"/>
                                  </p:stCondLst>
                                  <p:childTnLst>
                                    <p:animClr clrSpc="rgb" dir="cw">
                                      <p:cBhvr override="childStyle">
                                        <p:cTn id="36" dur="500" fill="hold"/>
                                        <p:tgtEl>
                                          <p:spTgt spid="69678">
                                            <p:txEl>
                                              <p:pRg st="3" end="3"/>
                                            </p:txEl>
                                          </p:spTgt>
                                        </p:tgtEl>
                                        <p:attrNameLst>
                                          <p:attrName>style.color</p:attrName>
                                        </p:attrNameLst>
                                      </p:cBhvr>
                                      <p:to>
                                        <a:srgbClr val="858383"/>
                                      </p:to>
                                    </p:animClr>
                                  </p:childTnLst>
                                </p:cTn>
                              </p:par>
                            </p:childTnLst>
                          </p:cTn>
                        </p:par>
                      </p:childTnLst>
                    </p:cTn>
                  </p:par>
                  <p:par>
                    <p:cTn id="37" fill="hold">
                      <p:stCondLst>
                        <p:cond delay="indefinite"/>
                      </p:stCondLst>
                      <p:childTnLst>
                        <p:par>
                          <p:cTn id="38" fill="hold">
                            <p:stCondLst>
                              <p:cond delay="0"/>
                            </p:stCondLst>
                            <p:childTnLst>
                              <p:par>
                                <p:cTn id="39" presetID="3" presetClass="emph" presetSubtype="2" fill="hold" grpId="1" nodeType="clickEffect">
                                  <p:stCondLst>
                                    <p:cond delay="0"/>
                                  </p:stCondLst>
                                  <p:childTnLst>
                                    <p:animClr clrSpc="rgb" dir="cw">
                                      <p:cBhvr override="childStyle">
                                        <p:cTn id="40" dur="500" fill="hold"/>
                                        <p:tgtEl>
                                          <p:spTgt spid="69678">
                                            <p:txEl>
                                              <p:pRg st="4" end="4"/>
                                            </p:txEl>
                                          </p:spTgt>
                                        </p:tgtEl>
                                        <p:attrNameLst>
                                          <p:attrName>style.color</p:attrName>
                                        </p:attrNameLst>
                                      </p:cBhvr>
                                      <p:to>
                                        <a:srgbClr val="858383"/>
                                      </p:to>
                                    </p:animClr>
                                  </p:childTnLst>
                                </p:cTn>
                              </p:par>
                            </p:childTnLst>
                          </p:cTn>
                        </p:par>
                      </p:childTnLst>
                    </p:cTn>
                  </p:par>
                  <p:par>
                    <p:cTn id="41" fill="hold">
                      <p:stCondLst>
                        <p:cond delay="indefinite"/>
                      </p:stCondLst>
                      <p:childTnLst>
                        <p:par>
                          <p:cTn id="42" fill="hold">
                            <p:stCondLst>
                              <p:cond delay="0"/>
                            </p:stCondLst>
                            <p:childTnLst>
                              <p:par>
                                <p:cTn id="43" presetID="3" presetClass="emph" presetSubtype="2" fill="hold" grpId="1" nodeType="clickEffect">
                                  <p:stCondLst>
                                    <p:cond delay="0"/>
                                  </p:stCondLst>
                                  <p:childTnLst>
                                    <p:animClr clrSpc="rgb" dir="cw">
                                      <p:cBhvr override="childStyle">
                                        <p:cTn id="44" dur="500" fill="hold"/>
                                        <p:tgtEl>
                                          <p:spTgt spid="69678">
                                            <p:txEl>
                                              <p:pRg st="5" end="5"/>
                                            </p:txEl>
                                          </p:spTgt>
                                        </p:tgtEl>
                                        <p:attrNameLst>
                                          <p:attrName>style.color</p:attrName>
                                        </p:attrNameLst>
                                      </p:cBhvr>
                                      <p:to>
                                        <a:srgbClr val="858383"/>
                                      </p:to>
                                    </p:animClr>
                                  </p:childTnLst>
                                </p:cTn>
                              </p:par>
                            </p:childTnLst>
                          </p:cTn>
                        </p:par>
                      </p:childTnLst>
                    </p:cTn>
                  </p:par>
                  <p:par>
                    <p:cTn id="45" fill="hold">
                      <p:stCondLst>
                        <p:cond delay="indefinite"/>
                      </p:stCondLst>
                      <p:childTnLst>
                        <p:par>
                          <p:cTn id="46" fill="hold">
                            <p:stCondLst>
                              <p:cond delay="0"/>
                            </p:stCondLst>
                            <p:childTnLst>
                              <p:par>
                                <p:cTn id="47" presetID="3" presetClass="emph" presetSubtype="2" fill="hold" grpId="1" nodeType="clickEffect">
                                  <p:stCondLst>
                                    <p:cond delay="0"/>
                                  </p:stCondLst>
                                  <p:childTnLst>
                                    <p:animClr clrSpc="rgb" dir="cw">
                                      <p:cBhvr override="childStyle">
                                        <p:cTn id="48" dur="500" fill="hold"/>
                                        <p:tgtEl>
                                          <p:spTgt spid="69678">
                                            <p:txEl>
                                              <p:pRg st="7" end="7"/>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4. Overall Strategy</a:t>
            </a:r>
          </a:p>
        </p:txBody>
      </p:sp>
      <p:sp>
        <p:nvSpPr>
          <p:cNvPr id="29698"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29699"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29700"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Clr>
                <a:schemeClr val="tx1"/>
              </a:buClr>
              <a:buSzPct val="90000"/>
            </a:pPr>
            <a:r>
              <a:rPr lang="en-US" sz="2000" smtClean="0"/>
              <a:t>VSP:</a:t>
            </a:r>
          </a:p>
          <a:p>
            <a:pPr marL="565150" indent="-457200" eaLnBrk="1" hangingPunct="1">
              <a:lnSpc>
                <a:spcPct val="110000"/>
              </a:lnSpc>
              <a:buClr>
                <a:schemeClr val="tx1"/>
              </a:buClr>
              <a:buSzPct val="90000"/>
            </a:pPr>
            <a:r>
              <a:rPr lang="en-US" sz="2000" smtClean="0"/>
              <a:t>BiOp:</a:t>
            </a:r>
          </a:p>
          <a:p>
            <a:pPr marL="565150" indent="-457200" eaLnBrk="1" hangingPunct="1">
              <a:lnSpc>
                <a:spcPct val="110000"/>
              </a:lnSpc>
              <a:buClr>
                <a:schemeClr val="tx1"/>
              </a:buClr>
              <a:buSzPct val="90000"/>
            </a:pPr>
            <a:r>
              <a:rPr lang="en-US" sz="2000" smtClean="0"/>
              <a:t>Habitat Effectiveness:</a:t>
            </a:r>
          </a:p>
          <a:p>
            <a:pPr marL="565150" indent="-457200" eaLnBrk="1" hangingPunct="1">
              <a:lnSpc>
                <a:spcPct val="110000"/>
              </a:lnSpc>
              <a:buClr>
                <a:schemeClr val="tx1"/>
              </a:buClr>
              <a:buSzPct val="90000"/>
            </a:pPr>
            <a:endParaRPr lang="en-US" sz="2000" smtClean="0"/>
          </a:p>
          <a:p>
            <a:pPr marL="565150" indent="-457200" eaLnBrk="1" hangingPunct="1">
              <a:lnSpc>
                <a:spcPct val="110000"/>
              </a:lnSpc>
              <a:buClr>
                <a:schemeClr val="tx1"/>
              </a:buClr>
              <a:buSzPct val="90000"/>
            </a:pPr>
            <a:r>
              <a:rPr lang="en-US" sz="2000" smtClean="0"/>
              <a:t>Hatchery Effectiveness:  Continue to evaluate the benefits and risks of supplementation by monitoring natural origin abundance, productivity, life history, and make comparisons of hatchery and natural origin fish</a:t>
            </a:r>
            <a:r>
              <a:rPr lang="en-US" sz="2000" b="1" smtClean="0"/>
              <a:t>. </a:t>
            </a:r>
            <a:r>
              <a:rPr lang="en-US" sz="2000" smtClean="0"/>
              <a:t>Develop better understanding of origin and abundance of hatchery strays.</a:t>
            </a:r>
          </a:p>
          <a:p>
            <a:pPr marL="565150" indent="-457200" eaLnBrk="1" hangingPunct="1">
              <a:lnSpc>
                <a:spcPct val="110000"/>
              </a:lnSpc>
              <a:buClr>
                <a:schemeClr val="tx1"/>
              </a:buClr>
              <a:buSzPct val="90000"/>
            </a:pPr>
            <a:endParaRPr lang="en-US" sz="2000" smtClean="0"/>
          </a:p>
          <a:p>
            <a:pPr marL="565150" indent="-457200" eaLnBrk="1" hangingPunct="1">
              <a:lnSpc>
                <a:spcPct val="110000"/>
              </a:lnSpc>
              <a:buClr>
                <a:schemeClr val="tx1"/>
              </a:buClr>
              <a:buSzPct val="90000"/>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78">
                                            <p:txEl>
                                              <p:pRg st="4" end="4"/>
                                            </p:txEl>
                                          </p:spTgt>
                                        </p:tgtEl>
                                        <p:attrNameLst>
                                          <p:attrName>style.visibility</p:attrName>
                                        </p:attrNameLst>
                                      </p:cBhvr>
                                      <p:to>
                                        <p:strVal val="visible"/>
                                      </p:to>
                                    </p:set>
                                  </p:childTnLst>
                                </p:cTn>
                              </p:par>
                              <p:par>
                                <p:cTn id="19" presetID="3" presetClass="emph" presetSubtype="2" fill="hold" grpId="1" nodeType="withEffect">
                                  <p:stCondLst>
                                    <p:cond delay="0"/>
                                  </p:stCondLst>
                                  <p:childTnLst>
                                    <p:animClr clrSpc="rgb" dir="cw">
                                      <p:cBhvr override="childStyle">
                                        <p:cTn id="20" dur="500" fill="hold"/>
                                        <p:tgtEl>
                                          <p:spTgt spid="69678">
                                            <p:txEl>
                                              <p:pRg st="0" end="0"/>
                                            </p:txEl>
                                          </p:spTgt>
                                        </p:tgtEl>
                                        <p:attrNameLst>
                                          <p:attrName>style.color</p:attrName>
                                        </p:attrNameLst>
                                      </p:cBhvr>
                                      <p:to>
                                        <a:srgbClr val="858383"/>
                                      </p:to>
                                    </p:animClr>
                                  </p:childTnLst>
                                </p:cTn>
                              </p:par>
                            </p:childTnLst>
                          </p:cTn>
                        </p:par>
                      </p:childTnLst>
                    </p:cTn>
                  </p:par>
                  <p:par>
                    <p:cTn id="21" fill="hold">
                      <p:stCondLst>
                        <p:cond delay="indefinite"/>
                      </p:stCondLst>
                      <p:childTnLst>
                        <p:par>
                          <p:cTn id="22" fill="hold">
                            <p:stCondLst>
                              <p:cond delay="0"/>
                            </p:stCondLst>
                            <p:childTnLst>
                              <p:par>
                                <p:cTn id="23" presetID="3" presetClass="emph" presetSubtype="2" fill="hold" grpId="1" nodeType="clickEffect">
                                  <p:stCondLst>
                                    <p:cond delay="0"/>
                                  </p:stCondLst>
                                  <p:childTnLst>
                                    <p:animClr clrSpc="rgb" dir="cw">
                                      <p:cBhvr override="childStyle">
                                        <p:cTn id="24" dur="500" fill="hold"/>
                                        <p:tgtEl>
                                          <p:spTgt spid="69678">
                                            <p:txEl>
                                              <p:pRg st="1" end="1"/>
                                            </p:txEl>
                                          </p:spTgt>
                                        </p:tgtEl>
                                        <p:attrNameLst>
                                          <p:attrName>style.color</p:attrName>
                                        </p:attrNameLst>
                                      </p:cBhvr>
                                      <p:to>
                                        <a:srgbClr val="858383"/>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dir="cw">
                                      <p:cBhvr override="childStyle">
                                        <p:cTn id="28" dur="500" fill="hold"/>
                                        <p:tgtEl>
                                          <p:spTgt spid="69678">
                                            <p:txEl>
                                              <p:pRg st="2" end="2"/>
                                            </p:txEl>
                                          </p:spTgt>
                                        </p:tgtEl>
                                        <p:attrNameLst>
                                          <p:attrName>style.color</p:attrName>
                                        </p:attrNameLst>
                                      </p:cBhvr>
                                      <p:to>
                                        <a:srgbClr val="858383"/>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69678">
                                            <p:txEl>
                                              <p:pRg st="4" end="4"/>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a:xfrm>
            <a:off x="457200" y="274638"/>
            <a:ext cx="8229600" cy="563562"/>
          </a:xfrm>
        </p:spPr>
        <p:txBody>
          <a:bodyPr>
            <a:normAutofit fontScale="90000"/>
          </a:bodyPr>
          <a:lstStyle/>
          <a:p>
            <a:pPr algn="ctr" eaLnBrk="1" hangingPunct="1">
              <a:defRPr/>
            </a:pPr>
            <a:r>
              <a:rPr lang="en-US" dirty="0" smtClean="0">
                <a:effectLst/>
              </a:rPr>
              <a:t>5. Gaps and Adjustments</a:t>
            </a:r>
          </a:p>
        </p:txBody>
      </p:sp>
      <p:sp>
        <p:nvSpPr>
          <p:cNvPr id="31746" name="Text Box 17"/>
          <p:cNvSpPr txBox="1">
            <a:spLocks noChangeArrowheads="1"/>
          </p:cNvSpPr>
          <p:nvPr/>
        </p:nvSpPr>
        <p:spPr bwMode="auto">
          <a:xfrm>
            <a:off x="4648200" y="3276600"/>
            <a:ext cx="4267200" cy="336550"/>
          </a:xfrm>
          <a:prstGeom prst="rect">
            <a:avLst/>
          </a:prstGeom>
          <a:solidFill>
            <a:schemeClr val="bg1"/>
          </a:solidFill>
          <a:ln w="9525">
            <a:noFill/>
            <a:miter lim="800000"/>
            <a:headEnd/>
            <a:tailEnd/>
          </a:ln>
        </p:spPr>
        <p:txBody>
          <a:bodyPr>
            <a:spAutoFit/>
          </a:bodyPr>
          <a:lstStyle/>
          <a:p>
            <a:pPr>
              <a:spcBef>
                <a:spcPct val="50000"/>
              </a:spcBef>
            </a:pPr>
            <a:endParaRPr lang="en-US" sz="1600"/>
          </a:p>
        </p:txBody>
      </p:sp>
      <p:sp>
        <p:nvSpPr>
          <p:cNvPr id="31747" name="Text Box 18"/>
          <p:cNvSpPr txBox="1">
            <a:spLocks noChangeArrowheads="1"/>
          </p:cNvSpPr>
          <p:nvPr/>
        </p:nvSpPr>
        <p:spPr bwMode="auto">
          <a:xfrm>
            <a:off x="4648200" y="3810000"/>
            <a:ext cx="4191000" cy="336550"/>
          </a:xfrm>
          <a:prstGeom prst="rect">
            <a:avLst/>
          </a:prstGeom>
          <a:solidFill>
            <a:schemeClr val="bg1"/>
          </a:solidFill>
          <a:ln w="9525">
            <a:noFill/>
            <a:miter lim="800000"/>
            <a:headEnd/>
            <a:tailEnd/>
          </a:ln>
        </p:spPr>
        <p:txBody>
          <a:bodyPr>
            <a:spAutoFit/>
          </a:bodyPr>
          <a:lstStyle/>
          <a:p>
            <a:pPr>
              <a:spcBef>
                <a:spcPct val="50000"/>
              </a:spcBef>
              <a:buFontTx/>
              <a:buChar char="•"/>
            </a:pPr>
            <a:endParaRPr lang="en-US" sz="1600"/>
          </a:p>
        </p:txBody>
      </p:sp>
      <p:sp>
        <p:nvSpPr>
          <p:cNvPr id="31748" name="Text Box 33"/>
          <p:cNvSpPr txBox="1">
            <a:spLocks noChangeArrowheads="1"/>
          </p:cNvSpPr>
          <p:nvPr/>
        </p:nvSpPr>
        <p:spPr bwMode="auto">
          <a:xfrm>
            <a:off x="4648200" y="762000"/>
            <a:ext cx="4267200" cy="304800"/>
          </a:xfrm>
          <a:prstGeom prst="rect">
            <a:avLst/>
          </a:prstGeom>
          <a:solidFill>
            <a:schemeClr val="bg1"/>
          </a:solidFill>
          <a:ln w="9525">
            <a:noFill/>
            <a:miter lim="800000"/>
            <a:headEnd/>
            <a:tailEnd/>
          </a:ln>
        </p:spPr>
        <p:txBody>
          <a:bodyPr>
            <a:spAutoFit/>
          </a:bodyPr>
          <a:lstStyle/>
          <a:p>
            <a:pPr>
              <a:spcBef>
                <a:spcPct val="50000"/>
              </a:spcBef>
            </a:pPr>
            <a:endParaRPr lang="en-US" sz="1400"/>
          </a:p>
        </p:txBody>
      </p:sp>
      <p:sp>
        <p:nvSpPr>
          <p:cNvPr id="69678" name="Rectangle 46"/>
          <p:cNvSpPr>
            <a:spLocks noGrp="1"/>
          </p:cNvSpPr>
          <p:nvPr>
            <p:ph type="body" idx="1"/>
          </p:nvPr>
        </p:nvSpPr>
        <p:spPr>
          <a:xfrm>
            <a:off x="990600" y="914400"/>
            <a:ext cx="7924800" cy="5715000"/>
          </a:xfrm>
        </p:spPr>
        <p:txBody>
          <a:bodyPr/>
          <a:lstStyle/>
          <a:p>
            <a:pPr marL="565150" indent="-457200" eaLnBrk="1" hangingPunct="1">
              <a:lnSpc>
                <a:spcPct val="110000"/>
              </a:lnSpc>
              <a:buFont typeface="Lucida Sans Unicode" pitchFamily="34" charset="0"/>
              <a:buAutoNum type="arabicPeriod"/>
            </a:pPr>
            <a:r>
              <a:rPr lang="en-US" sz="2000" smtClean="0"/>
              <a:t>Yakima – GSI approach to identify populations from adult/juv samples at Prosser for VSP</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Further evaluate PIT arrays for population specific VSP</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Understanding resident / anadromous dynamics</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Where to do smolt abundance estimates and tie with habitat effectiveness</a:t>
            </a:r>
          </a:p>
          <a:p>
            <a:pPr marL="565150" indent="-457200" eaLnBrk="1" hangingPunct="1">
              <a:lnSpc>
                <a:spcPct val="110000"/>
              </a:lnSpc>
              <a:buFont typeface="Lucida Sans Unicode" pitchFamily="34" charset="0"/>
              <a:buAutoNum type="arabicPeriod"/>
            </a:pPr>
            <a:endParaRPr lang="en-US" sz="2000" smtClean="0"/>
          </a:p>
          <a:p>
            <a:pPr marL="565150" indent="-457200" eaLnBrk="1" hangingPunct="1">
              <a:lnSpc>
                <a:spcPct val="110000"/>
              </a:lnSpc>
              <a:buFont typeface="Lucida Sans Unicode" pitchFamily="34" charset="0"/>
              <a:buAutoNum type="arabicPeriod"/>
            </a:pPr>
            <a:r>
              <a:rPr lang="en-US" sz="2000" smtClean="0"/>
              <a:t>Refine redd surveys to identify critical distribution estimates</a:t>
            </a:r>
          </a:p>
          <a:p>
            <a:pPr marL="565150" indent="-457200" eaLnBrk="1" hangingPunct="1">
              <a:lnSpc>
                <a:spcPct val="110000"/>
              </a:lnSpc>
              <a:buFont typeface="Lucida Sans Unicode" pitchFamily="34" charset="0"/>
              <a:buAutoNum type="arabicPeriod"/>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7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7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7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78">
                                            <p:txEl>
                                              <p:pRg st="8" end="8"/>
                                            </p:txEl>
                                          </p:spTgt>
                                        </p:tgtEl>
                                        <p:attrNameLst>
                                          <p:attrName>style.visibility</p:attrName>
                                        </p:attrNameLst>
                                      </p:cBhvr>
                                      <p:to>
                                        <p:strVal val="visible"/>
                                      </p:to>
                                    </p:set>
                                  </p:childTnLst>
                                </p:cTn>
                              </p:par>
                              <p:par>
                                <p:cTn id="23" presetID="3" presetClass="emph" presetSubtype="2" fill="hold" grpId="1" nodeType="withEffect">
                                  <p:stCondLst>
                                    <p:cond delay="0"/>
                                  </p:stCondLst>
                                  <p:childTnLst>
                                    <p:animClr clrSpc="rgb" dir="cw">
                                      <p:cBhvr override="childStyle">
                                        <p:cTn id="24" dur="500" fill="hold"/>
                                        <p:tgtEl>
                                          <p:spTgt spid="69678">
                                            <p:txEl>
                                              <p:pRg st="0" end="0"/>
                                            </p:txEl>
                                          </p:spTgt>
                                        </p:tgtEl>
                                        <p:attrNameLst>
                                          <p:attrName>style.color</p:attrName>
                                        </p:attrNameLst>
                                      </p:cBhvr>
                                      <p:to>
                                        <a:srgbClr val="858383"/>
                                      </p:to>
                                    </p:animClr>
                                  </p:childTnLst>
                                </p:cTn>
                              </p:par>
                            </p:childTnLst>
                          </p:cTn>
                        </p:par>
                      </p:childTnLst>
                    </p:cTn>
                  </p:par>
                  <p:par>
                    <p:cTn id="25" fill="hold">
                      <p:stCondLst>
                        <p:cond delay="indefinite"/>
                      </p:stCondLst>
                      <p:childTnLst>
                        <p:par>
                          <p:cTn id="26" fill="hold">
                            <p:stCondLst>
                              <p:cond delay="0"/>
                            </p:stCondLst>
                            <p:childTnLst>
                              <p:par>
                                <p:cTn id="27" presetID="3" presetClass="emph" presetSubtype="2" fill="hold" grpId="1" nodeType="clickEffect">
                                  <p:stCondLst>
                                    <p:cond delay="0"/>
                                  </p:stCondLst>
                                  <p:childTnLst>
                                    <p:animClr clrSpc="rgb" dir="cw">
                                      <p:cBhvr override="childStyle">
                                        <p:cTn id="28" dur="500" fill="hold"/>
                                        <p:tgtEl>
                                          <p:spTgt spid="69678">
                                            <p:txEl>
                                              <p:pRg st="2" end="2"/>
                                            </p:txEl>
                                          </p:spTgt>
                                        </p:tgtEl>
                                        <p:attrNameLst>
                                          <p:attrName>style.color</p:attrName>
                                        </p:attrNameLst>
                                      </p:cBhvr>
                                      <p:to>
                                        <a:srgbClr val="858383"/>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69678">
                                            <p:txEl>
                                              <p:pRg st="4" end="4"/>
                                            </p:txEl>
                                          </p:spTgt>
                                        </p:tgtEl>
                                        <p:attrNameLst>
                                          <p:attrName>style.color</p:attrName>
                                        </p:attrNameLst>
                                      </p:cBhvr>
                                      <p:to>
                                        <a:srgbClr val="858383"/>
                                      </p:to>
                                    </p:animClr>
                                  </p:childTnLst>
                                </p:cTn>
                              </p:par>
                            </p:childTnLst>
                          </p:cTn>
                        </p:par>
                      </p:childTnLst>
                    </p:cTn>
                  </p:par>
                  <p:par>
                    <p:cTn id="33" fill="hold">
                      <p:stCondLst>
                        <p:cond delay="indefinite"/>
                      </p:stCondLst>
                      <p:childTnLst>
                        <p:par>
                          <p:cTn id="34" fill="hold">
                            <p:stCondLst>
                              <p:cond delay="0"/>
                            </p:stCondLst>
                            <p:childTnLst>
                              <p:par>
                                <p:cTn id="35" presetID="3" presetClass="emph" presetSubtype="2" fill="hold" grpId="1" nodeType="clickEffect">
                                  <p:stCondLst>
                                    <p:cond delay="0"/>
                                  </p:stCondLst>
                                  <p:childTnLst>
                                    <p:animClr clrSpc="rgb" dir="cw">
                                      <p:cBhvr override="childStyle">
                                        <p:cTn id="36" dur="500" fill="hold"/>
                                        <p:tgtEl>
                                          <p:spTgt spid="69678">
                                            <p:txEl>
                                              <p:pRg st="6" end="6"/>
                                            </p:txEl>
                                          </p:spTgt>
                                        </p:tgtEl>
                                        <p:attrNameLst>
                                          <p:attrName>style.color</p:attrName>
                                        </p:attrNameLst>
                                      </p:cBhvr>
                                      <p:to>
                                        <a:srgbClr val="858383"/>
                                      </p:to>
                                    </p:animClr>
                                  </p:childTnLst>
                                </p:cTn>
                              </p:par>
                            </p:childTnLst>
                          </p:cTn>
                        </p:par>
                      </p:childTnLst>
                    </p:cTn>
                  </p:par>
                  <p:par>
                    <p:cTn id="37" fill="hold">
                      <p:stCondLst>
                        <p:cond delay="indefinite"/>
                      </p:stCondLst>
                      <p:childTnLst>
                        <p:par>
                          <p:cTn id="38" fill="hold">
                            <p:stCondLst>
                              <p:cond delay="0"/>
                            </p:stCondLst>
                            <p:childTnLst>
                              <p:par>
                                <p:cTn id="39" presetID="3" presetClass="emph" presetSubtype="2" fill="hold" grpId="1" nodeType="clickEffect">
                                  <p:stCondLst>
                                    <p:cond delay="0"/>
                                  </p:stCondLst>
                                  <p:childTnLst>
                                    <p:animClr clrSpc="rgb" dir="cw">
                                      <p:cBhvr override="childStyle">
                                        <p:cTn id="40" dur="500" fill="hold"/>
                                        <p:tgtEl>
                                          <p:spTgt spid="69678">
                                            <p:txEl>
                                              <p:pRg st="8" end="8"/>
                                            </p:txEl>
                                          </p:spTgt>
                                        </p:tgtEl>
                                        <p:attrNameLst>
                                          <p:attrName>style.color</p:attrName>
                                        </p:attrNameLst>
                                      </p:cBhvr>
                                      <p:to>
                                        <a:srgbClr val="85838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8" grpId="0" build="p"/>
      <p:bldP spid="69678" grpI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3.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ppt/theme/themeOverride4.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Concourse</Template>
  <TotalTime>1694</TotalTime>
  <Words>372</Words>
  <Application>Microsoft Office PowerPoint</Application>
  <PresentationFormat>On-screen Show (4:3)</PresentationFormat>
  <Paragraphs>82</Paragraphs>
  <Slides>10</Slides>
  <Notes>10</Notes>
  <HiddenSlides>0</HiddenSlides>
  <MMClips>0</MMClips>
  <ScaleCrop>false</ScaleCrop>
  <HeadingPairs>
    <vt:vector size="6" baseType="variant">
      <vt:variant>
        <vt:lpstr>Fonts Used</vt:lpstr>
      </vt:variant>
      <vt:variant>
        <vt:i4>4</vt:i4>
      </vt:variant>
      <vt:variant>
        <vt:lpstr>Design Template</vt:lpstr>
      </vt:variant>
      <vt:variant>
        <vt:i4>8</vt:i4>
      </vt:variant>
      <vt:variant>
        <vt:lpstr>Slide Titles</vt:lpstr>
      </vt:variant>
      <vt:variant>
        <vt:i4>10</vt:i4>
      </vt:variant>
    </vt:vector>
  </HeadingPairs>
  <TitlesOfParts>
    <vt:vector size="22" baseType="lpstr">
      <vt:lpstr>Arial</vt:lpstr>
      <vt:lpstr>Wingdings 3</vt:lpstr>
      <vt:lpstr>Wingdings 2</vt:lpstr>
      <vt:lpstr>Lucida Sans Unicode</vt:lpstr>
      <vt:lpstr>Concourse</vt:lpstr>
      <vt:lpstr>Concourse</vt:lpstr>
      <vt:lpstr>Concourse</vt:lpstr>
      <vt:lpstr>Concourse</vt:lpstr>
      <vt:lpstr>Concourse</vt:lpstr>
      <vt:lpstr>Concourse</vt:lpstr>
      <vt:lpstr>Concourse</vt:lpstr>
      <vt:lpstr>Concourse</vt:lpstr>
      <vt:lpstr>Columbia Basin Coordinated Anadromous Monitoring Strategy Workshop</vt:lpstr>
      <vt:lpstr>Outline</vt:lpstr>
      <vt:lpstr>1. Background Information</vt:lpstr>
      <vt:lpstr>2. Factors that Affect the Strategy</vt:lpstr>
      <vt:lpstr>3. Existing Work</vt:lpstr>
      <vt:lpstr>4. Overall Strategy</vt:lpstr>
      <vt:lpstr>4. Overall Strategy</vt:lpstr>
      <vt:lpstr>4. Overall Strategy</vt:lpstr>
      <vt:lpstr>5. Gaps and Adjustments</vt:lpstr>
      <vt:lpstr>5. Gaps and Adjustments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Columbia Basin Coordinated Anadromous Monitoring Strategy</dc:title>
  <dc:creator>Bruce Crawford</dc:creator>
  <cp:lastModifiedBy>Anon</cp:lastModifiedBy>
  <cp:revision>125</cp:revision>
  <dcterms:created xsi:type="dcterms:W3CDTF">2009-10-14T19:32:42Z</dcterms:created>
  <dcterms:modified xsi:type="dcterms:W3CDTF">2009-10-22T14:08:55Z</dcterms:modified>
</cp:coreProperties>
</file>