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85" r:id="rId3"/>
    <p:sldId id="290" r:id="rId4"/>
    <p:sldId id="291" r:id="rId5"/>
    <p:sldId id="286" r:id="rId6"/>
    <p:sldId id="287" r:id="rId7"/>
    <p:sldId id="288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85838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433" autoAdjust="0"/>
  </p:normalViewPr>
  <p:slideViewPr>
    <p:cSldViewPr>
      <p:cViewPr varScale="1">
        <p:scale>
          <a:sx n="64" d="100"/>
          <a:sy n="64" d="100"/>
        </p:scale>
        <p:origin x="-100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CED7A7E3-08B3-4A2F-A6D1-1113B9244CC5}" type="datetimeFigureOut">
              <a:rPr lang="en-US"/>
              <a:pPr/>
              <a:t>10/21/2009</a:t>
            </a:fld>
            <a:endParaRPr lang="en-US"/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150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1C5C7C96-8A06-40A0-A94D-179455AE5A6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FA55C375-BBEF-4CF8-A00C-1E5F2D60BEEC}" type="datetimeFigureOut">
              <a:rPr lang="en-US"/>
              <a:pPr/>
              <a:t>10/21/2009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C08D4C52-49D7-40A7-9EA8-E1064D7313B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45B94F-7715-42AA-AD94-C5A0D2A7A9AC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D4C52-49D7-40A7-9EA8-E1064D7313B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D4C52-49D7-40A7-9EA8-E1064D7313B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D4C52-49D7-40A7-9EA8-E1064D7313B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D4C52-49D7-40A7-9EA8-E1064D7313B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D4C52-49D7-40A7-9EA8-E1064D7313B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D4C52-49D7-40A7-9EA8-E1064D7313B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latin typeface="Arial" charset="0"/>
            </a:endParaRPr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sz="1800">
                <a:solidFill>
                  <a:srgbClr val="FFFFFF"/>
                </a:solidFill>
                <a:latin typeface="Arial" charset="0"/>
              </a:endParaRPr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5A030B9-278E-4436-ACB0-27FC8F02943E}" type="datetimeFigureOut">
              <a:rPr lang="en-US"/>
              <a:pPr/>
              <a:t>10/21/2009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8F0F4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5FAE28-E413-4393-97D7-96C1AC1CDA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318AEA-3AA7-43A3-B452-33072529532F}" type="datetimeFigureOut">
              <a:rPr lang="en-US"/>
              <a:pPr/>
              <a:t>10/21/2009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B9CE2A-A1CB-43C6-9EFD-83CC2F6323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A190B0-F2D3-4C62-A71F-2D2FF47A63DF}" type="datetimeFigureOut">
              <a:rPr lang="en-US"/>
              <a:pPr/>
              <a:t>10/21/2009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1B3B1D-16DF-4AD8-AC50-C9F21B3FCC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86FC3A-461B-476C-B995-21A2D0BD1175}" type="datetimeFigureOut">
              <a:rPr lang="en-US"/>
              <a:pPr/>
              <a:t>10/21/2009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864DF5-4684-4B36-9E52-BD064C8124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77AAA2-05FF-45A3-B954-22098FFDD5E1}" type="datetimeFigureOut">
              <a:rPr lang="en-US"/>
              <a:pPr/>
              <a:t>10/21/2009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5DA1B8-88BF-42E9-83C0-478E84912846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E82E06-1CFA-48BB-98D1-EF3C9354D2A9}" type="datetimeFigureOut">
              <a:rPr lang="en-US"/>
              <a:pPr/>
              <a:t>10/21/2009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354761-2EAE-44D5-92EF-F4B2A0C46685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3C2464-7304-47AE-8C8D-66C26307BB1C}" type="datetimeFigureOut">
              <a:rPr lang="en-US"/>
              <a:pPr/>
              <a:t>10/21/2009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757B6-19F6-48A9-A9D9-3313F243BDBD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602330-5A5F-4AFC-AB14-BF2A2ACFD771}" type="datetimeFigureOut">
              <a:rPr lang="en-US"/>
              <a:pPr/>
              <a:t>10/21/2009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41846D-9643-4446-B2D6-B384060D5006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D12500-C7CD-42CD-A78A-288718AB403B}" type="datetimeFigureOut">
              <a:rPr lang="en-US"/>
              <a:pPr/>
              <a:t>10/21/2009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89A036-CE82-4A5A-945D-DEDC4B438A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73CF5E-7393-44C9-AE3A-24FB58F9E896}" type="datetimeFigureOut">
              <a:rPr lang="en-US"/>
              <a:pPr/>
              <a:t>10/21/2009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F3FDA-DF54-4AD9-B460-EC70E34F326B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latin typeface="Arial" charset="0"/>
            </a:endParaRPr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35A519-36D7-493F-A926-F3FF54E5F09B}" type="datetimeFigureOut">
              <a:rPr lang="en-US"/>
              <a:pPr/>
              <a:t>10/21/2009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639FC-F535-4311-8B86-918CAE418840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latin typeface="Arial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08EB57B1-080F-4AB9-9902-791DFB997C9C}" type="datetimeFigureOut">
              <a:rPr lang="en-US"/>
              <a:pPr/>
              <a:t>10/21/2009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3FA8DB40-8BE8-4FD4-9335-A43B2E1AD8B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4" r:id="rId4"/>
    <p:sldLayoutId id="2147483675" r:id="rId5"/>
    <p:sldLayoutId id="2147483676" r:id="rId6"/>
    <p:sldLayoutId id="2147483670" r:id="rId7"/>
    <p:sldLayoutId id="2147483677" r:id="rId8"/>
    <p:sldLayoutId id="2147483678" r:id="rId9"/>
    <p:sldLayoutId id="2147483669" r:id="rId10"/>
    <p:sldLayoutId id="2147483668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5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Arial" charset="0"/>
        <a:buChar char="◦"/>
        <a:defRPr sz="22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2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2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5867400" y="5334000"/>
            <a:ext cx="3200400" cy="1295400"/>
          </a:xfrm>
        </p:spPr>
        <p:txBody>
          <a:bodyPr/>
          <a:lstStyle/>
          <a:p>
            <a:pPr marR="0"/>
            <a:endParaRPr lang="en-US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R="0"/>
            <a:r>
              <a:rPr 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October 20 &amp; 21, 2009</a:t>
            </a:r>
          </a:p>
          <a:p>
            <a:pPr marR="0"/>
            <a:r>
              <a:rPr 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Stevenson, WA</a:t>
            </a:r>
          </a:p>
        </p:txBody>
      </p:sp>
      <p:sp>
        <p:nvSpPr>
          <p:cNvPr id="14344" name="Rectangle 8"/>
          <p:cNvSpPr>
            <a:spLocks noGrp="1"/>
          </p:cNvSpPr>
          <p:nvPr>
            <p:ph type="ctrTitle" idx="4294967295"/>
          </p:nvPr>
        </p:nvSpPr>
        <p:spPr bwMode="auto">
          <a:xfrm>
            <a:off x="152400" y="228600"/>
            <a:ext cx="8839200" cy="1924050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effectLst/>
              </a:rPr>
              <a:t>Columbia Basin Coordinated Anadromous Monitoring Strategy Workshop</a:t>
            </a:r>
          </a:p>
        </p:txBody>
      </p:sp>
      <p:pic>
        <p:nvPicPr>
          <p:cNvPr id="14345" name="Picture 9" descr="600px-Columbiariverma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2057400"/>
            <a:ext cx="4495800" cy="4495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410200" y="2819400"/>
            <a:ext cx="34289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Snake River</a:t>
            </a:r>
          </a:p>
          <a:p>
            <a:r>
              <a:rPr lang="en-US" b="1" dirty="0" smtClean="0"/>
              <a:t>Sub-Basin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563562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/>
              </a:rPr>
              <a:t>Outline</a:t>
            </a:r>
          </a:p>
        </p:txBody>
      </p:sp>
      <p:sp>
        <p:nvSpPr>
          <p:cNvPr id="69649" name="Text Box 17"/>
          <p:cNvSpPr txBox="1">
            <a:spLocks noChangeArrowheads="1"/>
          </p:cNvSpPr>
          <p:nvPr/>
        </p:nvSpPr>
        <p:spPr bwMode="auto">
          <a:xfrm>
            <a:off x="4648200" y="3276600"/>
            <a:ext cx="42672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69650" name="Text Box 18"/>
          <p:cNvSpPr txBox="1">
            <a:spLocks noChangeArrowheads="1"/>
          </p:cNvSpPr>
          <p:nvPr/>
        </p:nvSpPr>
        <p:spPr bwMode="auto">
          <a:xfrm>
            <a:off x="4648200" y="3810000"/>
            <a:ext cx="41910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600"/>
          </a:p>
        </p:txBody>
      </p:sp>
      <p:sp>
        <p:nvSpPr>
          <p:cNvPr id="69665" name="Text Box 33"/>
          <p:cNvSpPr txBox="1">
            <a:spLocks noChangeArrowheads="1"/>
          </p:cNvSpPr>
          <p:nvPr/>
        </p:nvSpPr>
        <p:spPr bwMode="auto">
          <a:xfrm>
            <a:off x="4648200" y="762000"/>
            <a:ext cx="42672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400"/>
          </a:p>
        </p:txBody>
      </p:sp>
      <p:sp>
        <p:nvSpPr>
          <p:cNvPr id="69678" name="Rectangle 46"/>
          <p:cNvSpPr>
            <a:spLocks noGrp="1"/>
          </p:cNvSpPr>
          <p:nvPr>
            <p:ph type="body" idx="1"/>
          </p:nvPr>
        </p:nvSpPr>
        <p:spPr>
          <a:xfrm>
            <a:off x="990600" y="914400"/>
            <a:ext cx="7924800" cy="5715000"/>
          </a:xfrm>
        </p:spPr>
        <p:txBody>
          <a:bodyPr/>
          <a:lstStyle/>
          <a:p>
            <a:pPr marL="566737" indent="-457200">
              <a:lnSpc>
                <a:spcPct val="11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sz="2000" dirty="0" smtClean="0"/>
              <a:t>Background Information, e.g.:</a:t>
            </a:r>
          </a:p>
          <a:p>
            <a:pPr marL="1060450" lvl="2" indent="-457200">
              <a:lnSpc>
                <a:spcPct val="110000"/>
              </a:lnSpc>
              <a:buClr>
                <a:schemeClr val="tx1"/>
              </a:buClr>
              <a:buFont typeface="+mj-lt"/>
              <a:buAutoNum type="alphaLcParenR"/>
            </a:pPr>
            <a:r>
              <a:rPr lang="en-US" sz="1800" dirty="0" smtClean="0"/>
              <a:t>Number of MPGs</a:t>
            </a:r>
          </a:p>
          <a:p>
            <a:pPr marL="1060450" lvl="2" indent="-457200">
              <a:lnSpc>
                <a:spcPct val="110000"/>
              </a:lnSpc>
              <a:buClr>
                <a:schemeClr val="tx1"/>
              </a:buClr>
              <a:buFont typeface="+mj-lt"/>
              <a:buAutoNum type="alphaLcParenR"/>
            </a:pPr>
            <a:r>
              <a:rPr lang="en-US" sz="1800" dirty="0" smtClean="0"/>
              <a:t>Number of Populations</a:t>
            </a:r>
          </a:p>
          <a:p>
            <a:pPr marL="1060450" lvl="2" indent="-457200">
              <a:lnSpc>
                <a:spcPct val="110000"/>
              </a:lnSpc>
              <a:buClr>
                <a:schemeClr val="tx1"/>
              </a:buClr>
              <a:buFont typeface="+mj-lt"/>
              <a:buAutoNum type="alphaLcParenR"/>
            </a:pPr>
            <a:r>
              <a:rPr lang="en-US" sz="1800" dirty="0" smtClean="0"/>
              <a:t>Other</a:t>
            </a:r>
          </a:p>
          <a:p>
            <a:pPr marL="566737" indent="-457200">
              <a:lnSpc>
                <a:spcPct val="11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sz="2000" dirty="0" smtClean="0"/>
              <a:t>Factors that Affect the Strategy </a:t>
            </a:r>
          </a:p>
          <a:p>
            <a:pPr marL="1060450" lvl="2" indent="-457200">
              <a:lnSpc>
                <a:spcPct val="110000"/>
              </a:lnSpc>
              <a:buClr>
                <a:schemeClr val="tx1"/>
              </a:buClr>
              <a:buNone/>
            </a:pPr>
            <a:r>
              <a:rPr lang="en-US" sz="1800" dirty="0" smtClean="0"/>
              <a:t>(e.g., landscape description, infrastructural opportunities, etc.)</a:t>
            </a:r>
          </a:p>
          <a:p>
            <a:pPr marL="566737" indent="-457200">
              <a:lnSpc>
                <a:spcPct val="11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sz="2000" dirty="0" smtClean="0"/>
              <a:t>Existing Work</a:t>
            </a:r>
          </a:p>
          <a:p>
            <a:pPr marL="1060450" lvl="2" indent="-457200">
              <a:lnSpc>
                <a:spcPct val="110000"/>
              </a:lnSpc>
              <a:buClr>
                <a:schemeClr val="tx1"/>
              </a:buClr>
              <a:buNone/>
            </a:pPr>
            <a:r>
              <a:rPr lang="en-US" sz="1800" dirty="0" smtClean="0"/>
              <a:t>(Brief narrative describing overall level of effort)</a:t>
            </a:r>
          </a:p>
          <a:p>
            <a:pPr marL="566737" indent="-457200">
              <a:lnSpc>
                <a:spcPct val="11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sz="2000" dirty="0" smtClean="0"/>
              <a:t>Overall Strategy</a:t>
            </a:r>
          </a:p>
          <a:p>
            <a:pPr marL="1060450" lvl="2" indent="-457200">
              <a:lnSpc>
                <a:spcPct val="110000"/>
              </a:lnSpc>
              <a:buClr>
                <a:schemeClr val="tx1"/>
              </a:buClr>
              <a:buFont typeface="+mj-lt"/>
              <a:buAutoNum type="alphaLcParenR"/>
            </a:pPr>
            <a:r>
              <a:rPr lang="en-US" sz="1800" dirty="0" smtClean="0"/>
              <a:t>VSP</a:t>
            </a:r>
          </a:p>
          <a:p>
            <a:pPr marL="1060450" lvl="2" indent="-457200">
              <a:lnSpc>
                <a:spcPct val="110000"/>
              </a:lnSpc>
              <a:buClr>
                <a:schemeClr val="tx1"/>
              </a:buClr>
              <a:buFont typeface="+mj-lt"/>
              <a:buAutoNum type="alphaLcParenR"/>
            </a:pPr>
            <a:r>
              <a:rPr lang="en-US" sz="1800" dirty="0" err="1" smtClean="0"/>
              <a:t>BiOp</a:t>
            </a:r>
            <a:r>
              <a:rPr lang="en-US" sz="1800" dirty="0" smtClean="0"/>
              <a:t> Requirements</a:t>
            </a:r>
          </a:p>
          <a:p>
            <a:pPr marL="1060450" lvl="2" indent="-457200">
              <a:lnSpc>
                <a:spcPct val="110000"/>
              </a:lnSpc>
              <a:buClr>
                <a:schemeClr val="tx1"/>
              </a:buClr>
              <a:buFont typeface="+mj-lt"/>
              <a:buAutoNum type="alphaLcParenR"/>
            </a:pPr>
            <a:r>
              <a:rPr lang="en-US" sz="1800" dirty="0" smtClean="0"/>
              <a:t>Habitat Effectiveness</a:t>
            </a:r>
          </a:p>
          <a:p>
            <a:pPr marL="1060450" lvl="2" indent="-457200">
              <a:lnSpc>
                <a:spcPct val="110000"/>
              </a:lnSpc>
              <a:buClr>
                <a:schemeClr val="tx1"/>
              </a:buClr>
              <a:buFont typeface="+mj-lt"/>
              <a:buAutoNum type="alphaLcParenR"/>
            </a:pPr>
            <a:r>
              <a:rPr lang="en-US" sz="1800" dirty="0" smtClean="0"/>
              <a:t>Hatchery Effectiveness</a:t>
            </a:r>
          </a:p>
          <a:p>
            <a:pPr marL="566737" indent="-457200">
              <a:lnSpc>
                <a:spcPct val="11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sz="2000" dirty="0" smtClean="0"/>
              <a:t>Gaps and Adjustments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69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69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69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696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69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696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500" fill="hold"/>
                                        <p:tgtEl>
                                          <p:spTgt spid="696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500" fill="hold"/>
                                        <p:tgtEl>
                                          <p:spTgt spid="696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500" fill="hold"/>
                                        <p:tgtEl>
                                          <p:spTgt spid="696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500" fill="hold"/>
                                        <p:tgtEl>
                                          <p:spTgt spid="696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696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500" fill="hold"/>
                                        <p:tgtEl>
                                          <p:spTgt spid="696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500" fill="hold"/>
                                        <p:tgtEl>
                                          <p:spTgt spid="696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696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78" grpId="0" uiExpand="1" build="p"/>
      <p:bldP spid="69678" grpId="1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563562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/>
              </a:rPr>
              <a:t>1. Background Information</a:t>
            </a:r>
          </a:p>
        </p:txBody>
      </p:sp>
      <p:sp>
        <p:nvSpPr>
          <p:cNvPr id="69649" name="Text Box 17"/>
          <p:cNvSpPr txBox="1">
            <a:spLocks noChangeArrowheads="1"/>
          </p:cNvSpPr>
          <p:nvPr/>
        </p:nvSpPr>
        <p:spPr bwMode="auto">
          <a:xfrm>
            <a:off x="4648200" y="3276600"/>
            <a:ext cx="42672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69650" name="Text Box 18"/>
          <p:cNvSpPr txBox="1">
            <a:spLocks noChangeArrowheads="1"/>
          </p:cNvSpPr>
          <p:nvPr/>
        </p:nvSpPr>
        <p:spPr bwMode="auto">
          <a:xfrm>
            <a:off x="4648200" y="3810000"/>
            <a:ext cx="41910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600"/>
          </a:p>
        </p:txBody>
      </p:sp>
      <p:sp>
        <p:nvSpPr>
          <p:cNvPr id="69665" name="Text Box 33"/>
          <p:cNvSpPr txBox="1">
            <a:spLocks noChangeArrowheads="1"/>
          </p:cNvSpPr>
          <p:nvPr/>
        </p:nvSpPr>
        <p:spPr bwMode="auto">
          <a:xfrm>
            <a:off x="4648200" y="762000"/>
            <a:ext cx="42672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400"/>
          </a:p>
        </p:txBody>
      </p:sp>
      <p:sp>
        <p:nvSpPr>
          <p:cNvPr id="69678" name="Rectangle 46"/>
          <p:cNvSpPr>
            <a:spLocks noGrp="1"/>
          </p:cNvSpPr>
          <p:nvPr>
            <p:ph type="body" idx="1"/>
          </p:nvPr>
        </p:nvSpPr>
        <p:spPr>
          <a:xfrm>
            <a:off x="990600" y="914400"/>
            <a:ext cx="7924800" cy="5715000"/>
          </a:xfrm>
        </p:spPr>
        <p:txBody>
          <a:bodyPr/>
          <a:lstStyle/>
          <a:p>
            <a:pPr marL="566737" indent="-457200">
              <a:lnSpc>
                <a:spcPct val="110000"/>
              </a:lnSpc>
              <a:buClrTx/>
              <a:buSzPct val="95000"/>
            </a:pPr>
            <a:endParaRPr lang="en-US" sz="2000" dirty="0" smtClean="0"/>
          </a:p>
          <a:p>
            <a:pPr marL="566737" indent="-457200">
              <a:lnSpc>
                <a:spcPct val="110000"/>
              </a:lnSpc>
              <a:buClrTx/>
              <a:buSzPct val="95000"/>
            </a:pPr>
            <a:endParaRPr lang="en-US" sz="2000" dirty="0" smtClean="0"/>
          </a:p>
        </p:txBody>
      </p:sp>
      <p:sp>
        <p:nvSpPr>
          <p:cNvPr id="7" name="Rectangle 46"/>
          <p:cNvSpPr txBox="1">
            <a:spLocks/>
          </p:cNvSpPr>
          <p:nvPr/>
        </p:nvSpPr>
        <p:spPr bwMode="auto">
          <a:xfrm>
            <a:off x="533400" y="990600"/>
            <a:ext cx="79248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060450" marR="0" lvl="2" indent="-457200" algn="l" defTabSz="914400" rtl="0" eaLnBrk="1" fontAlgn="base" latinLnBrk="0" hangingPunct="1">
              <a:lnSpc>
                <a:spcPct val="110000"/>
              </a:lnSpc>
              <a:spcBef>
                <a:spcPts val="350"/>
              </a:spcBef>
              <a:spcAft>
                <a:spcPct val="0"/>
              </a:spcAft>
              <a:buClr>
                <a:schemeClr val="tx1"/>
              </a:buClr>
              <a:buSzPct val="100000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Snake River Spring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Summer Chinook ESU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060450" marR="0" lvl="2" indent="-457200" algn="l" defTabSz="914400" rtl="0" eaLnBrk="1" fontAlgn="base" latinLnBrk="0" hangingPunct="1">
              <a:lnSpc>
                <a:spcPct val="110000"/>
              </a:lnSpc>
              <a:spcBef>
                <a:spcPts val="35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+mj-lt"/>
              <a:buAutoNum type="alphaLcParenR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Number of MPGs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= 7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060450" marR="0" lvl="2" indent="-457200" algn="l" defTabSz="914400" rtl="0" eaLnBrk="1" fontAlgn="base" latinLnBrk="0" hangingPunct="1">
              <a:lnSpc>
                <a:spcPct val="110000"/>
              </a:lnSpc>
              <a:spcBef>
                <a:spcPts val="35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+mj-lt"/>
              <a:buAutoNum type="alphaLcParenR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Number of Populations = 36</a:t>
            </a:r>
            <a:r>
              <a:rPr lang="en-US" sz="1800" dirty="0" smtClean="0"/>
              <a:t> </a:t>
            </a:r>
            <a:r>
              <a:rPr lang="en-US" sz="1800" dirty="0" smtClean="0"/>
              <a:t>(includes Clearwater that’s not listed)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7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563562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/>
              </a:rPr>
              <a:t>2. Factors that Affect the Strategy</a:t>
            </a:r>
          </a:p>
        </p:txBody>
      </p:sp>
      <p:sp>
        <p:nvSpPr>
          <p:cNvPr id="69649" name="Text Box 17"/>
          <p:cNvSpPr txBox="1">
            <a:spLocks noChangeArrowheads="1"/>
          </p:cNvSpPr>
          <p:nvPr/>
        </p:nvSpPr>
        <p:spPr bwMode="auto">
          <a:xfrm>
            <a:off x="4648200" y="3276600"/>
            <a:ext cx="42672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69650" name="Text Box 18"/>
          <p:cNvSpPr txBox="1">
            <a:spLocks noChangeArrowheads="1"/>
          </p:cNvSpPr>
          <p:nvPr/>
        </p:nvSpPr>
        <p:spPr bwMode="auto">
          <a:xfrm>
            <a:off x="4648200" y="3810000"/>
            <a:ext cx="41910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600"/>
          </a:p>
        </p:txBody>
      </p:sp>
      <p:sp>
        <p:nvSpPr>
          <p:cNvPr id="69665" name="Text Box 33"/>
          <p:cNvSpPr txBox="1">
            <a:spLocks noChangeArrowheads="1"/>
          </p:cNvSpPr>
          <p:nvPr/>
        </p:nvSpPr>
        <p:spPr bwMode="auto">
          <a:xfrm>
            <a:off x="4648200" y="762000"/>
            <a:ext cx="42672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400"/>
          </a:p>
        </p:txBody>
      </p:sp>
      <p:sp>
        <p:nvSpPr>
          <p:cNvPr id="69678" name="Rectangle 46"/>
          <p:cNvSpPr>
            <a:spLocks noGrp="1"/>
          </p:cNvSpPr>
          <p:nvPr>
            <p:ph type="body" idx="1"/>
          </p:nvPr>
        </p:nvSpPr>
        <p:spPr>
          <a:xfrm>
            <a:off x="990600" y="914400"/>
            <a:ext cx="7924800" cy="5715000"/>
          </a:xfrm>
        </p:spPr>
        <p:txBody>
          <a:bodyPr/>
          <a:lstStyle/>
          <a:p>
            <a:pPr marL="566737" indent="-457200">
              <a:lnSpc>
                <a:spcPct val="110000"/>
              </a:lnSpc>
              <a:buClrTx/>
              <a:buSzPct val="95000"/>
            </a:pPr>
            <a:endParaRPr lang="en-US" sz="2000" dirty="0" smtClean="0"/>
          </a:p>
          <a:p>
            <a:pPr marL="566737" indent="-457200">
              <a:lnSpc>
                <a:spcPct val="110000"/>
              </a:lnSpc>
              <a:buClrTx/>
              <a:buSzPct val="95000"/>
            </a:pPr>
            <a:endParaRPr lang="en-US" sz="2000" dirty="0" smtClean="0"/>
          </a:p>
        </p:txBody>
      </p:sp>
      <p:sp>
        <p:nvSpPr>
          <p:cNvPr id="7" name="Rectangle 46"/>
          <p:cNvSpPr txBox="1">
            <a:spLocks/>
          </p:cNvSpPr>
          <p:nvPr/>
        </p:nvSpPr>
        <p:spPr bwMode="auto">
          <a:xfrm>
            <a:off x="1143000" y="1066800"/>
            <a:ext cx="79248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66737" marR="0" lvl="0" indent="-457200" algn="l" defTabSz="914400" rtl="0" eaLnBrk="1" fontAlgn="base" latinLnBrk="0" hangingPunct="1">
              <a:lnSpc>
                <a:spcPct val="110000"/>
              </a:lnSpc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68000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7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563562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/>
              </a:rPr>
              <a:t>3. Existing Work</a:t>
            </a:r>
          </a:p>
        </p:txBody>
      </p:sp>
      <p:sp>
        <p:nvSpPr>
          <p:cNvPr id="69649" name="Text Box 17"/>
          <p:cNvSpPr txBox="1">
            <a:spLocks noChangeArrowheads="1"/>
          </p:cNvSpPr>
          <p:nvPr/>
        </p:nvSpPr>
        <p:spPr bwMode="auto">
          <a:xfrm>
            <a:off x="4648200" y="3276600"/>
            <a:ext cx="42672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69650" name="Text Box 18"/>
          <p:cNvSpPr txBox="1">
            <a:spLocks noChangeArrowheads="1"/>
          </p:cNvSpPr>
          <p:nvPr/>
        </p:nvSpPr>
        <p:spPr bwMode="auto">
          <a:xfrm>
            <a:off x="4648200" y="3810000"/>
            <a:ext cx="41910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600"/>
          </a:p>
        </p:txBody>
      </p:sp>
      <p:sp>
        <p:nvSpPr>
          <p:cNvPr id="69665" name="Text Box 33"/>
          <p:cNvSpPr txBox="1">
            <a:spLocks noChangeArrowheads="1"/>
          </p:cNvSpPr>
          <p:nvPr/>
        </p:nvSpPr>
        <p:spPr bwMode="auto">
          <a:xfrm>
            <a:off x="4648200" y="762000"/>
            <a:ext cx="42672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400"/>
          </a:p>
        </p:txBody>
      </p:sp>
      <p:sp>
        <p:nvSpPr>
          <p:cNvPr id="7" name="Rectangle 46"/>
          <p:cNvSpPr>
            <a:spLocks noGrp="1"/>
          </p:cNvSpPr>
          <p:nvPr>
            <p:ph type="body" idx="1"/>
          </p:nvPr>
        </p:nvSpPr>
        <p:spPr>
          <a:xfrm>
            <a:off x="304800" y="609600"/>
            <a:ext cx="8839200" cy="5715000"/>
          </a:xfrm>
        </p:spPr>
        <p:txBody>
          <a:bodyPr/>
          <a:lstStyle/>
          <a:p>
            <a:pPr marL="566737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 smtClean="0"/>
              <a:t>VSP</a:t>
            </a:r>
          </a:p>
          <a:p>
            <a:pPr marL="822325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 smtClean="0"/>
              <a:t>Extensive VSP monitoring, many are low precision, only few that are high precision </a:t>
            </a:r>
          </a:p>
          <a:p>
            <a:pPr marL="822325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 smtClean="0"/>
              <a:t>High precision are mostly weir/count based</a:t>
            </a:r>
          </a:p>
          <a:p>
            <a:pPr marL="566737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dirty="0" smtClean="0"/>
          </a:p>
          <a:p>
            <a:pPr marL="566737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 smtClean="0"/>
              <a:t>Habitat</a:t>
            </a:r>
          </a:p>
          <a:p>
            <a:pPr marL="822325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 smtClean="0"/>
              <a:t>1 IMW</a:t>
            </a:r>
          </a:p>
          <a:p>
            <a:pPr marL="822325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 smtClean="0"/>
              <a:t>Various past habitat assessments with inconsistent methodology</a:t>
            </a:r>
          </a:p>
          <a:p>
            <a:pPr marL="822325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 smtClean="0"/>
              <a:t>Extensive flow and temperature monitoring</a:t>
            </a:r>
          </a:p>
          <a:p>
            <a:pPr marL="566737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dirty="0" smtClean="0"/>
          </a:p>
          <a:p>
            <a:pPr marL="566737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 smtClean="0"/>
              <a:t>Hatchery effectiveness</a:t>
            </a:r>
          </a:p>
          <a:p>
            <a:pPr marL="822325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 smtClean="0"/>
              <a:t>Johnson Creek, LSRCP, ISS, Idaho Power, Grande </a:t>
            </a:r>
            <a:r>
              <a:rPr lang="en-US" sz="2000" dirty="0" err="1" smtClean="0"/>
              <a:t>Ronde</a:t>
            </a:r>
            <a:r>
              <a:rPr lang="en-US" sz="2000" dirty="0" smtClean="0"/>
              <a:t> </a:t>
            </a:r>
            <a:r>
              <a:rPr lang="en-US" sz="2000" dirty="0" err="1" smtClean="0"/>
              <a:t>Imnaha</a:t>
            </a:r>
            <a:r>
              <a:rPr lang="en-US" sz="2000" dirty="0" smtClean="0"/>
              <a:t> supplementation, </a:t>
            </a:r>
            <a:r>
              <a:rPr lang="en-US" sz="2000" dirty="0" err="1" smtClean="0"/>
              <a:t>Tucannon</a:t>
            </a:r>
            <a:r>
              <a:rPr lang="en-US" sz="2000" dirty="0" smtClean="0"/>
              <a:t> supplementation</a:t>
            </a:r>
          </a:p>
          <a:p>
            <a:pPr marL="822325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 smtClean="0"/>
              <a:t>Includes some reference populations, supplementation evaluation, and traditional hatchery effectiveness monitoring</a:t>
            </a:r>
          </a:p>
          <a:p>
            <a:pPr marL="566737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dirty="0" smtClean="0"/>
          </a:p>
          <a:p>
            <a:pPr marL="566737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7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563562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/>
              </a:rPr>
              <a:t>4. Overall Strategy</a:t>
            </a:r>
          </a:p>
        </p:txBody>
      </p:sp>
      <p:sp>
        <p:nvSpPr>
          <p:cNvPr id="69649" name="Text Box 17"/>
          <p:cNvSpPr txBox="1">
            <a:spLocks noChangeArrowheads="1"/>
          </p:cNvSpPr>
          <p:nvPr/>
        </p:nvSpPr>
        <p:spPr bwMode="auto">
          <a:xfrm>
            <a:off x="4648200" y="3276600"/>
            <a:ext cx="42672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69650" name="Text Box 18"/>
          <p:cNvSpPr txBox="1">
            <a:spLocks noChangeArrowheads="1"/>
          </p:cNvSpPr>
          <p:nvPr/>
        </p:nvSpPr>
        <p:spPr bwMode="auto">
          <a:xfrm>
            <a:off x="4648200" y="3810000"/>
            <a:ext cx="41910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600"/>
          </a:p>
        </p:txBody>
      </p:sp>
      <p:sp>
        <p:nvSpPr>
          <p:cNvPr id="69665" name="Text Box 33"/>
          <p:cNvSpPr txBox="1">
            <a:spLocks noChangeArrowheads="1"/>
          </p:cNvSpPr>
          <p:nvPr/>
        </p:nvSpPr>
        <p:spPr bwMode="auto">
          <a:xfrm>
            <a:off x="4648200" y="762000"/>
            <a:ext cx="42672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400"/>
          </a:p>
        </p:txBody>
      </p:sp>
      <p:sp>
        <p:nvSpPr>
          <p:cNvPr id="69678" name="Rectangle 46"/>
          <p:cNvSpPr>
            <a:spLocks noGrp="1"/>
          </p:cNvSpPr>
          <p:nvPr>
            <p:ph type="body" idx="1"/>
          </p:nvPr>
        </p:nvSpPr>
        <p:spPr>
          <a:xfrm>
            <a:off x="990600" y="914400"/>
            <a:ext cx="7924800" cy="5715000"/>
          </a:xfrm>
        </p:spPr>
        <p:txBody>
          <a:bodyPr/>
          <a:lstStyle/>
          <a:p>
            <a:pPr marL="566737" indent="-457200">
              <a:lnSpc>
                <a:spcPct val="110000"/>
              </a:lnSpc>
              <a:buClr>
                <a:schemeClr val="tx1"/>
              </a:buClr>
              <a:buSzPct val="90000"/>
            </a:pPr>
            <a:r>
              <a:rPr lang="en-US" sz="2000" dirty="0" smtClean="0"/>
              <a:t>VSP</a:t>
            </a:r>
            <a:r>
              <a:rPr lang="en-US" sz="2000" dirty="0" smtClean="0"/>
              <a:t>:</a:t>
            </a:r>
          </a:p>
          <a:p>
            <a:pPr marL="822325" lvl="1" indent="-457200">
              <a:lnSpc>
                <a:spcPct val="110000"/>
              </a:lnSpc>
              <a:buClr>
                <a:schemeClr val="tx1"/>
              </a:buClr>
              <a:buSzPct val="90000"/>
              <a:buNone/>
            </a:pPr>
            <a:endParaRPr lang="en-US" sz="2000" dirty="0" smtClean="0"/>
          </a:p>
          <a:p>
            <a:pPr marL="566737" indent="-457200">
              <a:lnSpc>
                <a:spcPct val="110000"/>
              </a:lnSpc>
              <a:buClr>
                <a:schemeClr val="tx1"/>
              </a:buClr>
              <a:buSzPct val="90000"/>
            </a:pPr>
            <a:r>
              <a:rPr lang="en-US" sz="2000" smtClean="0"/>
              <a:t>BiOp</a:t>
            </a:r>
            <a:r>
              <a:rPr lang="en-US" sz="2000" dirty="0" smtClean="0"/>
              <a:t>:</a:t>
            </a:r>
          </a:p>
          <a:p>
            <a:pPr marL="822325" lvl="1" indent="-457200">
              <a:lnSpc>
                <a:spcPct val="110000"/>
              </a:lnSpc>
              <a:buClr>
                <a:schemeClr val="tx1"/>
              </a:buClr>
              <a:buSzPct val="90000"/>
            </a:pPr>
            <a:endParaRPr lang="en-US" sz="2000" dirty="0" smtClean="0"/>
          </a:p>
          <a:p>
            <a:pPr marL="566737" indent="-457200">
              <a:lnSpc>
                <a:spcPct val="110000"/>
              </a:lnSpc>
              <a:buClr>
                <a:schemeClr val="tx1"/>
              </a:buClr>
              <a:buSzPct val="90000"/>
            </a:pPr>
            <a:endParaRPr lang="en-US" sz="2000" dirty="0" smtClean="0"/>
          </a:p>
          <a:p>
            <a:pPr marL="566737" indent="-457200">
              <a:lnSpc>
                <a:spcPct val="110000"/>
              </a:lnSpc>
              <a:buClr>
                <a:schemeClr val="tx1"/>
              </a:buClr>
              <a:buSzPct val="90000"/>
            </a:pPr>
            <a:r>
              <a:rPr lang="en-US" sz="2000" dirty="0" smtClean="0"/>
              <a:t>Habitat Effectiveness:</a:t>
            </a:r>
          </a:p>
          <a:p>
            <a:pPr marL="566737" indent="-457200">
              <a:lnSpc>
                <a:spcPct val="110000"/>
              </a:lnSpc>
              <a:buClr>
                <a:schemeClr val="tx1"/>
              </a:buClr>
              <a:buSzPct val="90000"/>
            </a:pPr>
            <a:endParaRPr lang="en-US" sz="2000" dirty="0" smtClean="0"/>
          </a:p>
          <a:p>
            <a:pPr marL="566737" indent="-457200">
              <a:lnSpc>
                <a:spcPct val="110000"/>
              </a:lnSpc>
              <a:buClr>
                <a:schemeClr val="tx1"/>
              </a:buClr>
              <a:buSzPct val="90000"/>
            </a:pPr>
            <a:r>
              <a:rPr lang="en-US" sz="2000" dirty="0" smtClean="0"/>
              <a:t>Hatchery Effectiveness: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69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69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696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696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78" grpId="0" build="p"/>
      <p:bldP spid="69678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563562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/>
              </a:rPr>
              <a:t>5. Gaps and Adjustments</a:t>
            </a:r>
          </a:p>
        </p:txBody>
      </p:sp>
      <p:sp>
        <p:nvSpPr>
          <p:cNvPr id="69649" name="Text Box 17"/>
          <p:cNvSpPr txBox="1">
            <a:spLocks noChangeArrowheads="1"/>
          </p:cNvSpPr>
          <p:nvPr/>
        </p:nvSpPr>
        <p:spPr bwMode="auto">
          <a:xfrm>
            <a:off x="4648200" y="3276600"/>
            <a:ext cx="42672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69650" name="Text Box 18"/>
          <p:cNvSpPr txBox="1">
            <a:spLocks noChangeArrowheads="1"/>
          </p:cNvSpPr>
          <p:nvPr/>
        </p:nvSpPr>
        <p:spPr bwMode="auto">
          <a:xfrm>
            <a:off x="4648200" y="3810000"/>
            <a:ext cx="41910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600"/>
          </a:p>
        </p:txBody>
      </p:sp>
      <p:sp>
        <p:nvSpPr>
          <p:cNvPr id="69665" name="Text Box 33"/>
          <p:cNvSpPr txBox="1">
            <a:spLocks noChangeArrowheads="1"/>
          </p:cNvSpPr>
          <p:nvPr/>
        </p:nvSpPr>
        <p:spPr bwMode="auto">
          <a:xfrm>
            <a:off x="4648200" y="762000"/>
            <a:ext cx="42672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400"/>
          </a:p>
        </p:txBody>
      </p:sp>
      <p:sp>
        <p:nvSpPr>
          <p:cNvPr id="69678" name="Rectangle 46"/>
          <p:cNvSpPr>
            <a:spLocks noGrp="1"/>
          </p:cNvSpPr>
          <p:nvPr>
            <p:ph type="body" idx="1"/>
          </p:nvPr>
        </p:nvSpPr>
        <p:spPr>
          <a:xfrm>
            <a:off x="990600" y="914400"/>
            <a:ext cx="7924800" cy="5715000"/>
          </a:xfrm>
        </p:spPr>
        <p:txBody>
          <a:bodyPr/>
          <a:lstStyle/>
          <a:p>
            <a:pPr marL="566737" indent="-457200">
              <a:lnSpc>
                <a:spcPct val="110000"/>
              </a:lnSpc>
              <a:buFont typeface="+mj-lt"/>
              <a:buAutoNum type="arabicPeriod"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69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78" grpId="0" build="p"/>
      <p:bldP spid="69678" grpI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1205</TotalTime>
  <Words>204</Words>
  <Application>Microsoft Office PowerPoint</Application>
  <PresentationFormat>On-screen Show (4:3)</PresentationFormat>
  <Paragraphs>56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Columbia Basin Coordinated Anadromous Monitoring Strategy Workshop</vt:lpstr>
      <vt:lpstr>Outline</vt:lpstr>
      <vt:lpstr>1. Background Information</vt:lpstr>
      <vt:lpstr>2. Factors that Affect the Strategy</vt:lpstr>
      <vt:lpstr>3. Existing Work</vt:lpstr>
      <vt:lpstr>4. Overall Strategy</vt:lpstr>
      <vt:lpstr>5. Gaps and Adjustments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Columbia Basin Coordinated Anadromous Monitoring Strategy</dc:title>
  <dc:creator>Bruce Crawford</dc:creator>
  <cp:lastModifiedBy>User</cp:lastModifiedBy>
  <cp:revision>128</cp:revision>
  <dcterms:created xsi:type="dcterms:W3CDTF">2009-10-14T19:32:42Z</dcterms:created>
  <dcterms:modified xsi:type="dcterms:W3CDTF">2009-10-21T16:35:51Z</dcterms:modified>
</cp:coreProperties>
</file>