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85" r:id="rId3"/>
    <p:sldId id="290" r:id="rId4"/>
    <p:sldId id="291" r:id="rId5"/>
    <p:sldId id="287" r:id="rId6"/>
    <p:sldId id="293" r:id="rId7"/>
    <p:sldId id="295" r:id="rId8"/>
  </p:sldIdLst>
  <p:sldSz cx="9144000" cy="6858000" type="screen4x3"/>
  <p:notesSz cx="7010400" cy="9296400"/>
  <p:defaultTextStyle>
    <a:defPPr>
      <a:defRPr lang="en-US"/>
    </a:defPPr>
    <a:lvl1pPr algn="l" rtl="0" fontAlgn="base">
      <a:spcBef>
        <a:spcPct val="0"/>
      </a:spcBef>
      <a:spcAft>
        <a:spcPct val="0"/>
      </a:spcAft>
      <a:defRPr sz="2200" kern="1200">
        <a:solidFill>
          <a:schemeClr val="tx1"/>
        </a:solidFill>
        <a:latin typeface="Arial" charset="0"/>
        <a:ea typeface="+mn-ea"/>
        <a:cs typeface="+mn-cs"/>
      </a:defRPr>
    </a:lvl1pPr>
    <a:lvl2pPr marL="457200" algn="l" rtl="0" fontAlgn="base">
      <a:spcBef>
        <a:spcPct val="0"/>
      </a:spcBef>
      <a:spcAft>
        <a:spcPct val="0"/>
      </a:spcAft>
      <a:defRPr sz="2200" kern="1200">
        <a:solidFill>
          <a:schemeClr val="tx1"/>
        </a:solidFill>
        <a:latin typeface="Arial" charset="0"/>
        <a:ea typeface="+mn-ea"/>
        <a:cs typeface="+mn-cs"/>
      </a:defRPr>
    </a:lvl2pPr>
    <a:lvl3pPr marL="914400" algn="l" rtl="0" fontAlgn="base">
      <a:spcBef>
        <a:spcPct val="0"/>
      </a:spcBef>
      <a:spcAft>
        <a:spcPct val="0"/>
      </a:spcAft>
      <a:defRPr sz="2200" kern="1200">
        <a:solidFill>
          <a:schemeClr val="tx1"/>
        </a:solidFill>
        <a:latin typeface="Arial" charset="0"/>
        <a:ea typeface="+mn-ea"/>
        <a:cs typeface="+mn-cs"/>
      </a:defRPr>
    </a:lvl3pPr>
    <a:lvl4pPr marL="1371600" algn="l" rtl="0" fontAlgn="base">
      <a:spcBef>
        <a:spcPct val="0"/>
      </a:spcBef>
      <a:spcAft>
        <a:spcPct val="0"/>
      </a:spcAft>
      <a:defRPr sz="2200" kern="1200">
        <a:solidFill>
          <a:schemeClr val="tx1"/>
        </a:solidFill>
        <a:latin typeface="Arial" charset="0"/>
        <a:ea typeface="+mn-ea"/>
        <a:cs typeface="+mn-cs"/>
      </a:defRPr>
    </a:lvl4pPr>
    <a:lvl5pPr marL="1828800" algn="l" rtl="0" fontAlgn="base">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85838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433" autoAdjust="0"/>
  </p:normalViewPr>
  <p:slideViewPr>
    <p:cSldViewPr>
      <p:cViewPr varScale="1">
        <p:scale>
          <a:sx n="54" d="100"/>
          <a:sy n="54" d="100"/>
        </p:scale>
        <p:origin x="-970" y="-72"/>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15053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fld id="{F3681622-C564-4C85-A698-A0C2323CD647}" type="datetimeFigureOut">
              <a:rPr lang="en-US"/>
              <a:pPr>
                <a:defRPr/>
              </a:pPr>
              <a:t>10/21/2009</a:t>
            </a:fld>
            <a:endParaRPr lang="en-US"/>
          </a:p>
        </p:txBody>
      </p:sp>
      <p:sp>
        <p:nvSpPr>
          <p:cNvPr id="15053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15053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33DB1A1D-BA93-45F6-9915-3E1FC3B9353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3" name="Date Placeholder 2"/>
          <p:cNvSpPr>
            <a:spLocks noGrp="1"/>
          </p:cNvSpPr>
          <p:nvPr>
            <p:ph type="dt"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defRPr sz="1200"/>
            </a:lvl1pPr>
          </a:lstStyle>
          <a:p>
            <a:pPr>
              <a:defRPr/>
            </a:pPr>
            <a:fld id="{63CA193B-2513-4381-9FFE-F93644B3F5E2}" type="datetimeFigureOut">
              <a:rPr lang="en-US"/>
              <a:pPr>
                <a:defRPr/>
              </a:pPr>
              <a:t>10/21/2009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7" name="Slide Number Placeholder 6"/>
          <p:cNvSpPr>
            <a:spLocks noGrp="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1E2708AC-89CC-41EC-B4D0-E29AE9C513C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6387" name="Slide Number Placeholder 3"/>
          <p:cNvSpPr>
            <a:spLocks noGrp="1"/>
          </p:cNvSpPr>
          <p:nvPr>
            <p:ph type="sldNum" sz="quarter" idx="5"/>
          </p:nvPr>
        </p:nvSpPr>
        <p:spPr>
          <a:noFill/>
        </p:spPr>
        <p:txBody>
          <a:bodyPr/>
          <a:lstStyle/>
          <a:p>
            <a:fld id="{751AC03E-373F-4721-8539-5969796C6B61}"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a:noFill/>
          <a:ln/>
        </p:spPr>
        <p:txBody>
          <a:bodyPr/>
          <a:lstStyle/>
          <a:p>
            <a:pPr eaLnBrk="1" hangingPunct="1"/>
            <a:endParaRPr lang="en-US" smtClean="0"/>
          </a:p>
        </p:txBody>
      </p:sp>
      <p:sp>
        <p:nvSpPr>
          <p:cNvPr id="18435" name="Slide Number Placeholder 3"/>
          <p:cNvSpPr>
            <a:spLocks noGrp="1"/>
          </p:cNvSpPr>
          <p:nvPr>
            <p:ph type="sldNum" sz="quarter" idx="5"/>
          </p:nvPr>
        </p:nvSpPr>
        <p:spPr>
          <a:noFill/>
        </p:spPr>
        <p:txBody>
          <a:bodyPr/>
          <a:lstStyle/>
          <a:p>
            <a:fld id="{96F81D49-4F9A-41EF-9100-E9A10FF1AE30}"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a:noFill/>
          <a:ln/>
        </p:spPr>
        <p:txBody>
          <a:bodyPr/>
          <a:lstStyle/>
          <a:p>
            <a:pPr eaLnBrk="1" hangingPunct="1"/>
            <a:endParaRPr lang="en-US" smtClean="0"/>
          </a:p>
        </p:txBody>
      </p:sp>
      <p:sp>
        <p:nvSpPr>
          <p:cNvPr id="20483" name="Slide Number Placeholder 3"/>
          <p:cNvSpPr>
            <a:spLocks noGrp="1"/>
          </p:cNvSpPr>
          <p:nvPr>
            <p:ph type="sldNum" sz="quarter" idx="5"/>
          </p:nvPr>
        </p:nvSpPr>
        <p:spPr>
          <a:noFill/>
        </p:spPr>
        <p:txBody>
          <a:bodyPr/>
          <a:lstStyle/>
          <a:p>
            <a:fld id="{5E26FF52-7B87-44FB-9339-68C32B279A3D}"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a:noFill/>
          <a:ln/>
        </p:spPr>
        <p:txBody>
          <a:bodyPr/>
          <a:lstStyle/>
          <a:p>
            <a:pPr eaLnBrk="1" hangingPunct="1"/>
            <a:endParaRPr lang="en-US" smtClean="0"/>
          </a:p>
        </p:txBody>
      </p:sp>
      <p:sp>
        <p:nvSpPr>
          <p:cNvPr id="22531" name="Slide Number Placeholder 3"/>
          <p:cNvSpPr>
            <a:spLocks noGrp="1"/>
          </p:cNvSpPr>
          <p:nvPr>
            <p:ph type="sldNum" sz="quarter" idx="5"/>
          </p:nvPr>
        </p:nvSpPr>
        <p:spPr>
          <a:noFill/>
        </p:spPr>
        <p:txBody>
          <a:bodyPr/>
          <a:lstStyle/>
          <a:p>
            <a:fld id="{7A80DCCF-AC4F-434D-B362-DDA39AC0DB77}"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a:noFill/>
          <a:ln/>
        </p:spPr>
        <p:txBody>
          <a:bodyPr/>
          <a:lstStyle/>
          <a:p>
            <a:pPr eaLnBrk="1" hangingPunct="1"/>
            <a:endParaRPr lang="en-US" smtClean="0"/>
          </a:p>
        </p:txBody>
      </p:sp>
      <p:sp>
        <p:nvSpPr>
          <p:cNvPr id="26627" name="Slide Number Placeholder 3"/>
          <p:cNvSpPr>
            <a:spLocks noGrp="1"/>
          </p:cNvSpPr>
          <p:nvPr>
            <p:ph type="sldNum" sz="quarter" idx="5"/>
          </p:nvPr>
        </p:nvSpPr>
        <p:spPr>
          <a:noFill/>
        </p:spPr>
        <p:txBody>
          <a:bodyPr/>
          <a:lstStyle/>
          <a:p>
            <a:fld id="{3C8507FB-D202-4C32-BFFA-CE80C54E2BDB}"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TextEdit="1"/>
          </p:cNvSpPr>
          <p:nvPr>
            <p:ph type="sldImg"/>
          </p:nvPr>
        </p:nvSpPr>
        <p:spPr bwMode="auto">
          <a:noFill/>
          <a:ln>
            <a:solidFill>
              <a:srgbClr val="000000"/>
            </a:solidFill>
            <a:miter lim="800000"/>
            <a:headEnd/>
            <a:tailEnd/>
          </a:ln>
        </p:spPr>
      </p:sp>
      <p:sp>
        <p:nvSpPr>
          <p:cNvPr id="39939" name="Rectangle 3"/>
          <p:cNvSpPr>
            <a:spLocks noGrp="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TextEdit="1"/>
          </p:cNvSpPr>
          <p:nvPr>
            <p:ph type="sldImg"/>
          </p:nvPr>
        </p:nvSpPr>
        <p:spPr bwMode="auto">
          <a:noFill/>
          <a:ln>
            <a:solidFill>
              <a:srgbClr val="000000"/>
            </a:solidFill>
            <a:miter lim="800000"/>
            <a:headEnd/>
            <a:tailEnd/>
          </a:ln>
        </p:spPr>
      </p:sp>
      <p:sp>
        <p:nvSpPr>
          <p:cNvPr id="44035" name="Rectangle 3"/>
          <p:cNvSpPr>
            <a:spLocks noGrp="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latin typeface="Arial" charset="0"/>
            </a:endParaRPr>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sz="1800">
                <a:latin typeface="+mn-lt"/>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sz="1800">
                <a:latin typeface="+mn-lt"/>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latin typeface="Arial" charset="0"/>
              </a:endParaRPr>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lstStyle>
          <a:p>
            <a:pPr>
              <a:defRPr/>
            </a:pPr>
            <a:fld id="{DFF1C24D-A0F4-4B52-AE92-53CADE4B57C8}" type="datetimeFigureOut">
              <a:rPr lang="en-US"/>
              <a:pPr>
                <a:defRPr/>
              </a:pPr>
              <a:t>10/21/2009</a:t>
            </a:fld>
            <a:endParaRPr lang="en-US"/>
          </a:p>
        </p:txBody>
      </p:sp>
      <p:sp>
        <p:nvSpPr>
          <p:cNvPr id="12" name="Footer Placeholder 18"/>
          <p:cNvSpPr>
            <a:spLocks noGrp="1"/>
          </p:cNvSpPr>
          <p:nvPr>
            <p:ph type="ftr" sz="quarter" idx="11"/>
          </p:nvPr>
        </p:nvSpPr>
        <p:spPr/>
        <p:txBody>
          <a:bodyPr/>
          <a:lstStyle>
            <a:lvl1pPr>
              <a:defRPr>
                <a:solidFill>
                  <a:srgbClr val="E8F0F4"/>
                </a:solidFill>
              </a:defRPr>
            </a:lvl1pPr>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lstStyle>
          <a:p>
            <a:pPr>
              <a:defRPr/>
            </a:pPr>
            <a:fld id="{010C746E-CA46-400B-9331-618EB30346B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B0C6812-38CD-4853-896E-D7FADC9A7E6C}" type="datetimeFigureOut">
              <a:rPr lang="en-US"/>
              <a:pPr>
                <a:defRPr/>
              </a:pPr>
              <a:t>10/21/2009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A1B069B-298F-4334-BE32-061490E8333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40E58A8-C00D-4CFA-8A40-E6C41B0E74CF}" type="datetimeFigureOut">
              <a:rPr lang="en-US"/>
              <a:pPr>
                <a:defRPr/>
              </a:pPr>
              <a:t>10/21/2009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D885939-E9CB-4F08-85CB-03F6B3F07FB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8FFA58E7-4965-488F-AB72-CD12B03D5857}" type="datetimeFigureOut">
              <a:rPr lang="en-US"/>
              <a:pPr>
                <a:defRPr/>
              </a:pPr>
              <a:t>10/21/2009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0887FA8-63EC-4FEF-B6C0-6E662CE0D8A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sz="1800">
              <a:solidFill>
                <a:srgbClr val="FFFFFF"/>
              </a:solidFill>
              <a:latin typeface="Arial" charset="0"/>
            </a:endParaRPr>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sz="1800">
              <a:solidFill>
                <a:srgbClr val="FFFFFF"/>
              </a:solidFill>
              <a:latin typeface="Arial" charset="0"/>
            </a:endParaRPr>
          </a:p>
        </p:txBody>
      </p:sp>
      <p:sp>
        <p:nvSpPr>
          <p:cNvPr id="2" name="Title 1"/>
          <p:cNvSpPr>
            <a:spLocks noGrp="1"/>
          </p:cNvSpPr>
          <p:nvPr>
            <p:ph type="title"/>
          </p:nvPr>
        </p:nvSpPr>
        <p:spPr>
          <a:xfrm>
            <a:off x="722376" y="1059712"/>
            <a:ext cx="7772400" cy="1828800"/>
          </a:xfrm>
        </p:spPr>
        <p:txBody>
          <a:bodyPr anchor="b">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FF8C67D8-FF41-44E6-A1FF-272D6B9F99A3}" type="datetimeFigureOut">
              <a:rPr lang="en-US"/>
              <a:pPr>
                <a:defRPr/>
              </a:pPr>
              <a:t>10/21/2009</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592A698C-E96D-4958-B4D7-82037BAA4AA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lstStyle>
          <a:p>
            <a:pPr>
              <a:defRPr/>
            </a:pPr>
            <a:fld id="{954A3CA8-E122-4523-879B-533BD8838B63}" type="datetimeFigureOut">
              <a:rPr lang="en-US"/>
              <a:pPr>
                <a:defRPr/>
              </a:pPr>
              <a:t>10/21/2009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F4766DD4-CE12-4DBE-ABC8-8EC51E1235C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495E152B-3B30-45D7-B3D2-2A7B8C047774}" type="datetimeFigureOut">
              <a:rPr lang="en-US"/>
              <a:pPr>
                <a:defRPr/>
              </a:pPr>
              <a:t>10/21/2009</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8BE06366-D439-444B-893A-8AF145D1F604}"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D9E83695-A5FB-4F90-96AB-AD5E76D6C0F8}" type="datetimeFigureOut">
              <a:rPr lang="en-US"/>
              <a:pPr>
                <a:defRPr/>
              </a:pPr>
              <a:t>10/21/2009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69CF8E71-D1FD-4E95-9EAD-8D4FF2EFB67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DCE28F57-6498-43CD-8E46-168E0A731B29}" type="datetimeFigureOut">
              <a:rPr lang="en-US"/>
              <a:pPr>
                <a:defRPr/>
              </a:pPr>
              <a:t>10/21/2009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0B1755E7-A637-47F6-AEA4-D316FB6E2E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6829F53E-C73C-4C1E-87EF-C9B2E6B6C651}" type="datetimeFigureOut">
              <a:rPr lang="en-US"/>
              <a:pPr>
                <a:defRPr/>
              </a:pPr>
              <a:t>10/21/2009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C5084333-1E52-4CC5-BE61-4900BCEA719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sz="1800">
              <a:latin typeface="+mn-lt"/>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sz="1800">
              <a:latin typeface="+mn-lt"/>
            </a:endParaRPr>
          </a:p>
        </p:txBody>
      </p:sp>
      <p:sp>
        <p:nvSpPr>
          <p:cNvPr id="7" name="Right Triangle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latin typeface="Arial" charset="0"/>
            </a:endParaRPr>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sz="1800">
              <a:solidFill>
                <a:srgbClr val="FFFFFF"/>
              </a:solidFill>
              <a:latin typeface="Arial" charset="0"/>
            </a:endParaRPr>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sz="1800">
              <a:solidFill>
                <a:srgbClr val="FFFFFF"/>
              </a:solidFill>
              <a:latin typeface="Arial" charset="0"/>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lvl1pPr>
          </a:lstStyle>
          <a:p>
            <a:pPr>
              <a:defRPr/>
            </a:pPr>
            <a:fld id="{855C146E-36DB-49E4-8AA2-D67EF9C5890C}" type="datetimeFigureOut">
              <a:rPr lang="en-US"/>
              <a:pPr>
                <a:defRPr/>
              </a:pPr>
              <a:t>10/21/2009</a:t>
            </a:fld>
            <a:endParaRPr lang="en-US"/>
          </a:p>
        </p:txBody>
      </p:sp>
      <p:sp>
        <p:nvSpPr>
          <p:cNvPr id="12" name="Footer Placeholder 5"/>
          <p:cNvSpPr>
            <a:spLocks noGrp="1"/>
          </p:cNvSpPr>
          <p:nvPr>
            <p:ph type="ftr" sz="quarter" idx="11"/>
          </p:nvPr>
        </p:nvSpPr>
        <p:spPr/>
        <p:txBody>
          <a:bodyPr/>
          <a:lstStyle>
            <a:lvl1pPr>
              <a:defRPr/>
            </a:lvl1pPr>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pPr>
              <a:defRPr/>
            </a:pPr>
            <a:fld id="{709CD432-52AC-426B-895E-DF5F0F0C834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sz="1800">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sz="1800">
              <a:latin typeface="+mn-lt"/>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latin typeface="Arial" charset="0"/>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wrap="square" lIns="91440" tIns="45720" rIns="91440" bIns="45720" numCol="1" anchor="b" anchorCtr="0" compatLnSpc="1">
            <a:prstTxWarp prst="textNoShape">
              <a:avLst/>
            </a:prstTxWarp>
          </a:bodyPr>
          <a:lstStyle>
            <a:lvl1pPr>
              <a:defRPr sz="1000"/>
            </a:lvl1pPr>
          </a:lstStyle>
          <a:p>
            <a:pPr>
              <a:defRPr/>
            </a:pPr>
            <a:fld id="{5539DFB4-29AD-4DC7-940F-56080D71AEEA}" type="datetimeFigureOut">
              <a:rPr lang="en-US"/>
              <a:pPr>
                <a:defRPr/>
              </a:pPr>
              <a:t>10/21/2009</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pPr>
              <a:defRPr/>
            </a:pPr>
            <a:fld id="{D763E204-7425-4D50-9601-4CB6D3B592B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4" r:id="rId4"/>
    <p:sldLayoutId id="2147483675" r:id="rId5"/>
    <p:sldLayoutId id="2147483676" r:id="rId6"/>
    <p:sldLayoutId id="2147483670" r:id="rId7"/>
    <p:sldLayoutId id="2147483677" r:id="rId8"/>
    <p:sldLayoutId id="2147483678" r:id="rId9"/>
    <p:sldLayoutId id="2147483669" r:id="rId10"/>
    <p:sldLayoutId id="2147483668" r:id="rId11"/>
  </p:sldLayoutIdLst>
  <p:timing>
    <p:tnLst>
      <p:par>
        <p:cTn id="1" dur="indefinite" restart="never" nodeType="tmRoot"/>
      </p:par>
    </p:tnLst>
  </p:timing>
  <p:txStyles>
    <p:titleStyle>
      <a:lvl1pPr algn="l" rtl="0" eaLnBrk="0" fontAlgn="base" hangingPunct="0">
        <a:spcBef>
          <a:spcPct val="0"/>
        </a:spcBef>
        <a:spcAft>
          <a:spcPct val="0"/>
        </a:spcAft>
        <a:defRPr sz="3500" b="1" kern="1200">
          <a:solidFill>
            <a:schemeClr val="tx2"/>
          </a:solidFill>
          <a:effectLst>
            <a:outerShdw blurRad="31750" dist="25400" dir="5400000" algn="tl" rotWithShape="0">
              <a:srgbClr val="000000">
                <a:alpha val="25000"/>
              </a:srgbClr>
            </a:outerShdw>
          </a:effectLst>
          <a:latin typeface="Arial" charset="0"/>
          <a:ea typeface="+mj-ea"/>
          <a:cs typeface="+mj-cs"/>
        </a:defRPr>
      </a:lvl1pPr>
      <a:lvl2pPr algn="l" rtl="0" eaLnBrk="0" fontAlgn="base" hangingPunct="0">
        <a:spcBef>
          <a:spcPct val="0"/>
        </a:spcBef>
        <a:spcAft>
          <a:spcPct val="0"/>
        </a:spcAft>
        <a:defRPr sz="3500" b="1">
          <a:solidFill>
            <a:schemeClr val="tx2"/>
          </a:solidFill>
          <a:latin typeface="Arial" charset="0"/>
        </a:defRPr>
      </a:lvl2pPr>
      <a:lvl3pPr algn="l" rtl="0" eaLnBrk="0" fontAlgn="base" hangingPunct="0">
        <a:spcBef>
          <a:spcPct val="0"/>
        </a:spcBef>
        <a:spcAft>
          <a:spcPct val="0"/>
        </a:spcAft>
        <a:defRPr sz="3500" b="1">
          <a:solidFill>
            <a:schemeClr val="tx2"/>
          </a:solidFill>
          <a:latin typeface="Arial" charset="0"/>
        </a:defRPr>
      </a:lvl3pPr>
      <a:lvl4pPr algn="l" rtl="0" eaLnBrk="0" fontAlgn="base" hangingPunct="0">
        <a:spcBef>
          <a:spcPct val="0"/>
        </a:spcBef>
        <a:spcAft>
          <a:spcPct val="0"/>
        </a:spcAft>
        <a:defRPr sz="3500" b="1">
          <a:solidFill>
            <a:schemeClr val="tx2"/>
          </a:solidFill>
          <a:latin typeface="Arial" charset="0"/>
        </a:defRPr>
      </a:lvl4pPr>
      <a:lvl5pPr algn="l" rtl="0" eaLnBrk="0" fontAlgn="base" hangingPunct="0">
        <a:spcBef>
          <a:spcPct val="0"/>
        </a:spcBef>
        <a:spcAft>
          <a:spcPct val="0"/>
        </a:spcAft>
        <a:defRPr sz="3500" b="1">
          <a:solidFill>
            <a:schemeClr val="tx2"/>
          </a:solidFill>
          <a:latin typeface="Arial" charset="0"/>
        </a:defRPr>
      </a:lvl5pPr>
      <a:lvl6pPr marL="457200" algn="l" rtl="0" fontAlgn="base">
        <a:spcBef>
          <a:spcPct val="0"/>
        </a:spcBef>
        <a:spcAft>
          <a:spcPct val="0"/>
        </a:spcAft>
        <a:defRPr sz="3500" b="1">
          <a:solidFill>
            <a:schemeClr val="tx2"/>
          </a:solidFill>
          <a:latin typeface="Arial" charset="0"/>
        </a:defRPr>
      </a:lvl6pPr>
      <a:lvl7pPr marL="914400" algn="l" rtl="0" fontAlgn="base">
        <a:spcBef>
          <a:spcPct val="0"/>
        </a:spcBef>
        <a:spcAft>
          <a:spcPct val="0"/>
        </a:spcAft>
        <a:defRPr sz="3500" b="1">
          <a:solidFill>
            <a:schemeClr val="tx2"/>
          </a:solidFill>
          <a:latin typeface="Arial" charset="0"/>
        </a:defRPr>
      </a:lvl7pPr>
      <a:lvl8pPr marL="1371600" algn="l" rtl="0" fontAlgn="base">
        <a:spcBef>
          <a:spcPct val="0"/>
        </a:spcBef>
        <a:spcAft>
          <a:spcPct val="0"/>
        </a:spcAft>
        <a:defRPr sz="3500" b="1">
          <a:solidFill>
            <a:schemeClr val="tx2"/>
          </a:solidFill>
          <a:latin typeface="Arial" charset="0"/>
        </a:defRPr>
      </a:lvl8pPr>
      <a:lvl9pPr marL="1828800" algn="l" rtl="0" fontAlgn="base">
        <a:spcBef>
          <a:spcPct val="0"/>
        </a:spcBef>
        <a:spcAft>
          <a:spcPct val="0"/>
        </a:spcAft>
        <a:defRPr sz="3500" b="1">
          <a:solidFill>
            <a:schemeClr val="tx2"/>
          </a:solidFill>
          <a:latin typeface="Arial"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200" kern="1200">
          <a:solidFill>
            <a:schemeClr val="tx1"/>
          </a:solidFill>
          <a:latin typeface="Arial" charset="0"/>
          <a:ea typeface="+mn-ea"/>
          <a:cs typeface="+mn-cs"/>
        </a:defRPr>
      </a:lvl1pPr>
      <a:lvl2pPr marL="620713" indent="-228600" algn="l" rtl="0" eaLnBrk="0" fontAlgn="base" hangingPunct="0">
        <a:spcBef>
          <a:spcPts val="325"/>
        </a:spcBef>
        <a:spcAft>
          <a:spcPct val="0"/>
        </a:spcAft>
        <a:buClr>
          <a:schemeClr val="accent1"/>
        </a:buClr>
        <a:buFont typeface="Arial" charset="0"/>
        <a:buChar char="◦"/>
        <a:defRPr sz="2200" kern="1200">
          <a:solidFill>
            <a:schemeClr val="tx1"/>
          </a:solidFill>
          <a:latin typeface="Arial" charset="0"/>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200" kern="1200">
          <a:solidFill>
            <a:schemeClr val="tx1"/>
          </a:solidFill>
          <a:latin typeface="Arial" charset="0"/>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2200" kern="1200">
          <a:solidFill>
            <a:schemeClr val="tx1"/>
          </a:solidFill>
          <a:latin typeface="Arial" charset="0"/>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200" kern="1200">
          <a:solidFill>
            <a:schemeClr val="tx1"/>
          </a:solidFill>
          <a:latin typeface="Arial"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ubtitle 2"/>
          <p:cNvSpPr>
            <a:spLocks noGrp="1"/>
          </p:cNvSpPr>
          <p:nvPr>
            <p:ph type="subTitle" idx="1"/>
          </p:nvPr>
        </p:nvSpPr>
        <p:spPr>
          <a:xfrm>
            <a:off x="5867400" y="5334000"/>
            <a:ext cx="3200400" cy="1295400"/>
          </a:xfrm>
        </p:spPr>
        <p:txBody>
          <a:bodyPr/>
          <a:lstStyle/>
          <a:p>
            <a:pPr marR="0" eaLnBrk="1" hangingPunct="1">
              <a:defRPr/>
            </a:pPr>
            <a:endParaRPr lang="en-US" smtClean="0">
              <a:solidFill>
                <a:schemeClr val="bg1"/>
              </a:solidFill>
              <a:effectLst>
                <a:outerShdw blurRad="38100" dist="38100" dir="2700000" algn="tl">
                  <a:srgbClr val="C0C0C0"/>
                </a:outerShdw>
              </a:effectLst>
            </a:endParaRPr>
          </a:p>
          <a:p>
            <a:pPr marR="0" eaLnBrk="1" hangingPunct="1">
              <a:defRPr/>
            </a:pPr>
            <a:r>
              <a:rPr lang="en-US" smtClean="0">
                <a:solidFill>
                  <a:schemeClr val="bg1"/>
                </a:solidFill>
                <a:effectLst>
                  <a:outerShdw blurRad="38100" dist="38100" dir="2700000" algn="tl">
                    <a:srgbClr val="C0C0C0"/>
                  </a:outerShdw>
                </a:effectLst>
              </a:rPr>
              <a:t>October 20 &amp; 21, 2009</a:t>
            </a:r>
          </a:p>
          <a:p>
            <a:pPr marR="0" eaLnBrk="1" hangingPunct="1">
              <a:defRPr/>
            </a:pPr>
            <a:r>
              <a:rPr lang="en-US" smtClean="0">
                <a:solidFill>
                  <a:schemeClr val="bg1"/>
                </a:solidFill>
                <a:effectLst>
                  <a:outerShdw blurRad="38100" dist="38100" dir="2700000" algn="tl">
                    <a:srgbClr val="C0C0C0"/>
                  </a:outerShdw>
                </a:effectLst>
              </a:rPr>
              <a:t>Stevenson, WA</a:t>
            </a:r>
          </a:p>
        </p:txBody>
      </p:sp>
      <p:sp>
        <p:nvSpPr>
          <p:cNvPr id="15362" name="Rectangle 8"/>
          <p:cNvSpPr>
            <a:spLocks noGrp="1"/>
          </p:cNvSpPr>
          <p:nvPr>
            <p:ph type="ctrTitle" idx="4294967295"/>
          </p:nvPr>
        </p:nvSpPr>
        <p:spPr bwMode="auto">
          <a:xfrm>
            <a:off x="152400" y="228600"/>
            <a:ext cx="8839200" cy="1924050"/>
          </a:xfrm>
          <a:noFill/>
        </p:spPr>
        <p:txBody>
          <a:bodyPr/>
          <a:lstStyle/>
          <a:p>
            <a:pPr algn="ctr" eaLnBrk="1" hangingPunct="1"/>
            <a:r>
              <a:rPr lang="en-US" sz="2800" dirty="0" smtClean="0">
                <a:effectLst/>
              </a:rPr>
              <a:t>Columbia Basin Coordinated Anadromous Monitoring Strategy Workshop</a:t>
            </a:r>
          </a:p>
        </p:txBody>
      </p:sp>
      <p:pic>
        <p:nvPicPr>
          <p:cNvPr id="15363" name="Picture 9" descr="600px-Columbiarivermap"/>
          <p:cNvPicPr>
            <a:picLocks noChangeAspect="1" noChangeArrowheads="1"/>
          </p:cNvPicPr>
          <p:nvPr/>
        </p:nvPicPr>
        <p:blipFill>
          <a:blip r:embed="rId3"/>
          <a:srcRect/>
          <a:stretch>
            <a:fillRect/>
          </a:stretch>
        </p:blipFill>
        <p:spPr bwMode="auto">
          <a:xfrm>
            <a:off x="228600" y="2057400"/>
            <a:ext cx="4495800" cy="4495800"/>
          </a:xfrm>
          <a:prstGeom prst="rect">
            <a:avLst/>
          </a:prstGeom>
          <a:noFill/>
          <a:ln w="9525">
            <a:noFill/>
            <a:miter lim="800000"/>
            <a:headEnd/>
            <a:tailEnd/>
          </a:ln>
        </p:spPr>
      </p:pic>
      <p:sp>
        <p:nvSpPr>
          <p:cNvPr id="15364" name="TextBox 4"/>
          <p:cNvSpPr txBox="1">
            <a:spLocks noChangeArrowheads="1"/>
          </p:cNvSpPr>
          <p:nvPr/>
        </p:nvSpPr>
        <p:spPr bwMode="auto">
          <a:xfrm>
            <a:off x="5410200" y="2819400"/>
            <a:ext cx="3429000" cy="769938"/>
          </a:xfrm>
          <a:prstGeom prst="rect">
            <a:avLst/>
          </a:prstGeom>
          <a:noFill/>
          <a:ln w="9525">
            <a:noFill/>
            <a:miter lim="800000"/>
            <a:headEnd/>
            <a:tailEnd/>
          </a:ln>
        </p:spPr>
        <p:txBody>
          <a:bodyPr>
            <a:spAutoFit/>
          </a:bodyPr>
          <a:lstStyle/>
          <a:p>
            <a:r>
              <a:rPr lang="en-US" b="1"/>
              <a:t>Upper Columbia</a:t>
            </a:r>
          </a:p>
          <a:p>
            <a:r>
              <a:rPr lang="en-US" b="1"/>
              <a:t>Sub-Basin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a:xfrm>
            <a:off x="457200" y="274638"/>
            <a:ext cx="8229600" cy="563562"/>
          </a:xfrm>
        </p:spPr>
        <p:txBody>
          <a:bodyPr>
            <a:normAutofit fontScale="90000"/>
          </a:bodyPr>
          <a:lstStyle/>
          <a:p>
            <a:pPr algn="ctr" eaLnBrk="1" hangingPunct="1">
              <a:defRPr/>
            </a:pPr>
            <a:r>
              <a:rPr lang="en-US" dirty="0" smtClean="0">
                <a:effectLst/>
              </a:rPr>
              <a:t>Outline</a:t>
            </a:r>
          </a:p>
        </p:txBody>
      </p:sp>
      <p:sp>
        <p:nvSpPr>
          <p:cNvPr id="17410" name="Text Box 17"/>
          <p:cNvSpPr txBox="1">
            <a:spLocks noChangeArrowheads="1"/>
          </p:cNvSpPr>
          <p:nvPr/>
        </p:nvSpPr>
        <p:spPr bwMode="auto">
          <a:xfrm>
            <a:off x="4648200" y="3276600"/>
            <a:ext cx="4267200" cy="336550"/>
          </a:xfrm>
          <a:prstGeom prst="rect">
            <a:avLst/>
          </a:prstGeom>
          <a:solidFill>
            <a:schemeClr val="bg1"/>
          </a:solidFill>
          <a:ln w="9525">
            <a:noFill/>
            <a:miter lim="800000"/>
            <a:headEnd/>
            <a:tailEnd/>
          </a:ln>
        </p:spPr>
        <p:txBody>
          <a:bodyPr>
            <a:spAutoFit/>
          </a:bodyPr>
          <a:lstStyle/>
          <a:p>
            <a:pPr>
              <a:spcBef>
                <a:spcPct val="50000"/>
              </a:spcBef>
            </a:pPr>
            <a:endParaRPr lang="en-US" sz="1600"/>
          </a:p>
        </p:txBody>
      </p:sp>
      <p:sp>
        <p:nvSpPr>
          <p:cNvPr id="17411" name="Text Box 18"/>
          <p:cNvSpPr txBox="1">
            <a:spLocks noChangeArrowheads="1"/>
          </p:cNvSpPr>
          <p:nvPr/>
        </p:nvSpPr>
        <p:spPr bwMode="auto">
          <a:xfrm>
            <a:off x="4648200" y="3810000"/>
            <a:ext cx="4191000" cy="336550"/>
          </a:xfrm>
          <a:prstGeom prst="rect">
            <a:avLst/>
          </a:prstGeom>
          <a:solidFill>
            <a:schemeClr val="bg1"/>
          </a:solidFill>
          <a:ln w="9525">
            <a:noFill/>
            <a:miter lim="800000"/>
            <a:headEnd/>
            <a:tailEnd/>
          </a:ln>
        </p:spPr>
        <p:txBody>
          <a:bodyPr>
            <a:spAutoFit/>
          </a:bodyPr>
          <a:lstStyle/>
          <a:p>
            <a:pPr>
              <a:spcBef>
                <a:spcPct val="50000"/>
              </a:spcBef>
              <a:buFontTx/>
              <a:buChar char="•"/>
            </a:pPr>
            <a:endParaRPr lang="en-US" sz="1600"/>
          </a:p>
        </p:txBody>
      </p:sp>
      <p:sp>
        <p:nvSpPr>
          <p:cNvPr id="17412" name="Text Box 33"/>
          <p:cNvSpPr txBox="1">
            <a:spLocks noChangeArrowheads="1"/>
          </p:cNvSpPr>
          <p:nvPr/>
        </p:nvSpPr>
        <p:spPr bwMode="auto">
          <a:xfrm>
            <a:off x="4648200" y="762000"/>
            <a:ext cx="4267200" cy="304800"/>
          </a:xfrm>
          <a:prstGeom prst="rect">
            <a:avLst/>
          </a:prstGeom>
          <a:solidFill>
            <a:schemeClr val="bg1"/>
          </a:solidFill>
          <a:ln w="9525">
            <a:noFill/>
            <a:miter lim="800000"/>
            <a:headEnd/>
            <a:tailEnd/>
          </a:ln>
        </p:spPr>
        <p:txBody>
          <a:bodyPr>
            <a:spAutoFit/>
          </a:bodyPr>
          <a:lstStyle/>
          <a:p>
            <a:pPr>
              <a:spcBef>
                <a:spcPct val="50000"/>
              </a:spcBef>
            </a:pPr>
            <a:endParaRPr lang="en-US" sz="1400"/>
          </a:p>
        </p:txBody>
      </p:sp>
      <p:sp>
        <p:nvSpPr>
          <p:cNvPr id="69678" name="Rectangle 46"/>
          <p:cNvSpPr>
            <a:spLocks noGrp="1"/>
          </p:cNvSpPr>
          <p:nvPr>
            <p:ph type="body" idx="1"/>
          </p:nvPr>
        </p:nvSpPr>
        <p:spPr>
          <a:xfrm>
            <a:off x="990600" y="914400"/>
            <a:ext cx="7924800" cy="5715000"/>
          </a:xfrm>
        </p:spPr>
        <p:txBody>
          <a:bodyPr/>
          <a:lstStyle/>
          <a:p>
            <a:pPr marL="565150" indent="-457200" eaLnBrk="1" hangingPunct="1">
              <a:lnSpc>
                <a:spcPct val="110000"/>
              </a:lnSpc>
              <a:buClr>
                <a:schemeClr val="tx1"/>
              </a:buClr>
              <a:buFont typeface="Lucida Sans Unicode" pitchFamily="34" charset="0"/>
              <a:buAutoNum type="arabicPeriod"/>
            </a:pPr>
            <a:r>
              <a:rPr lang="en-US" sz="2000" dirty="0" smtClean="0"/>
              <a:t>Background Information, e.g.:</a:t>
            </a:r>
          </a:p>
          <a:p>
            <a:pPr marL="1060450" lvl="2" indent="-457200" eaLnBrk="1" hangingPunct="1">
              <a:lnSpc>
                <a:spcPct val="110000"/>
              </a:lnSpc>
              <a:buClr>
                <a:schemeClr val="tx1"/>
              </a:buClr>
              <a:buFont typeface="Lucida Sans Unicode" pitchFamily="34" charset="0"/>
              <a:buAutoNum type="alphaLcParenR"/>
            </a:pPr>
            <a:r>
              <a:rPr lang="en-US" sz="1800" dirty="0" smtClean="0"/>
              <a:t>Number of MPGs</a:t>
            </a:r>
          </a:p>
          <a:p>
            <a:pPr marL="1060450" lvl="2" indent="-457200" eaLnBrk="1" hangingPunct="1">
              <a:lnSpc>
                <a:spcPct val="110000"/>
              </a:lnSpc>
              <a:buClr>
                <a:schemeClr val="tx1"/>
              </a:buClr>
              <a:buFont typeface="Lucida Sans Unicode" pitchFamily="34" charset="0"/>
              <a:buAutoNum type="alphaLcParenR"/>
            </a:pPr>
            <a:r>
              <a:rPr lang="en-US" sz="1800" dirty="0" smtClean="0"/>
              <a:t>Number of Populations</a:t>
            </a:r>
          </a:p>
          <a:p>
            <a:pPr marL="1060450" lvl="2" indent="-457200" eaLnBrk="1" hangingPunct="1">
              <a:lnSpc>
                <a:spcPct val="110000"/>
              </a:lnSpc>
              <a:buClr>
                <a:schemeClr val="tx1"/>
              </a:buClr>
              <a:buFont typeface="Lucida Sans Unicode" pitchFamily="34" charset="0"/>
              <a:buAutoNum type="alphaLcParenR"/>
            </a:pPr>
            <a:r>
              <a:rPr lang="en-US" sz="1800" dirty="0" smtClean="0"/>
              <a:t>Other</a:t>
            </a:r>
          </a:p>
          <a:p>
            <a:pPr marL="565150" indent="-457200" eaLnBrk="1" hangingPunct="1">
              <a:lnSpc>
                <a:spcPct val="110000"/>
              </a:lnSpc>
              <a:buClr>
                <a:schemeClr val="tx1"/>
              </a:buClr>
              <a:buFont typeface="Lucida Sans Unicode" pitchFamily="34" charset="0"/>
              <a:buAutoNum type="arabicPeriod"/>
            </a:pPr>
            <a:r>
              <a:rPr lang="en-US" sz="2000" dirty="0" smtClean="0"/>
              <a:t>Factors that Affect the Strategy </a:t>
            </a:r>
          </a:p>
          <a:p>
            <a:pPr marL="1060450" lvl="2" indent="-457200" eaLnBrk="1" hangingPunct="1">
              <a:lnSpc>
                <a:spcPct val="110000"/>
              </a:lnSpc>
              <a:buClr>
                <a:schemeClr val="tx1"/>
              </a:buClr>
              <a:buFont typeface="Wingdings 2" pitchFamily="18" charset="2"/>
              <a:buNone/>
            </a:pPr>
            <a:r>
              <a:rPr lang="en-US" sz="1800" dirty="0" smtClean="0"/>
              <a:t>(e.g., landscape description, infrastructural opportunities, etc.)</a:t>
            </a:r>
          </a:p>
          <a:p>
            <a:pPr marL="565150" indent="-457200" eaLnBrk="1" hangingPunct="1">
              <a:lnSpc>
                <a:spcPct val="110000"/>
              </a:lnSpc>
              <a:buClr>
                <a:schemeClr val="tx1"/>
              </a:buClr>
              <a:buFont typeface="Lucida Sans Unicode" pitchFamily="34" charset="0"/>
              <a:buAutoNum type="arabicPeriod"/>
            </a:pPr>
            <a:r>
              <a:rPr lang="en-US" sz="2000" dirty="0" smtClean="0"/>
              <a:t>Existing Work</a:t>
            </a:r>
          </a:p>
          <a:p>
            <a:pPr marL="1060450" lvl="2" indent="-457200" eaLnBrk="1" hangingPunct="1">
              <a:lnSpc>
                <a:spcPct val="110000"/>
              </a:lnSpc>
              <a:buClr>
                <a:schemeClr val="tx1"/>
              </a:buClr>
              <a:buFont typeface="Wingdings 2" pitchFamily="18" charset="2"/>
              <a:buNone/>
            </a:pPr>
            <a:r>
              <a:rPr lang="en-US" sz="1800" dirty="0" smtClean="0"/>
              <a:t>(Brief narrative describing overall level of effort)</a:t>
            </a:r>
          </a:p>
          <a:p>
            <a:pPr marL="565150" indent="-457200" eaLnBrk="1" hangingPunct="1">
              <a:lnSpc>
                <a:spcPct val="110000"/>
              </a:lnSpc>
              <a:buClr>
                <a:schemeClr val="tx1"/>
              </a:buClr>
              <a:buFont typeface="Lucida Sans Unicode" pitchFamily="34" charset="0"/>
              <a:buAutoNum type="arabicPeriod"/>
            </a:pPr>
            <a:r>
              <a:rPr lang="en-US" sz="2000" dirty="0" smtClean="0"/>
              <a:t>Overall Strategy</a:t>
            </a:r>
          </a:p>
          <a:p>
            <a:pPr marL="1060450" lvl="2" indent="-457200" eaLnBrk="1" hangingPunct="1">
              <a:lnSpc>
                <a:spcPct val="110000"/>
              </a:lnSpc>
              <a:buClr>
                <a:schemeClr val="tx1"/>
              </a:buClr>
              <a:buFont typeface="Lucida Sans Unicode" pitchFamily="34" charset="0"/>
              <a:buAutoNum type="alphaLcParenR"/>
            </a:pPr>
            <a:r>
              <a:rPr lang="en-US" sz="1800" dirty="0" smtClean="0"/>
              <a:t>VSP</a:t>
            </a:r>
          </a:p>
          <a:p>
            <a:pPr marL="1060450" lvl="2" indent="-457200" eaLnBrk="1" hangingPunct="1">
              <a:lnSpc>
                <a:spcPct val="110000"/>
              </a:lnSpc>
              <a:buClr>
                <a:schemeClr val="tx1"/>
              </a:buClr>
              <a:buFont typeface="Lucida Sans Unicode" pitchFamily="34" charset="0"/>
              <a:buAutoNum type="alphaLcParenR"/>
            </a:pPr>
            <a:r>
              <a:rPr lang="en-US" sz="1800" dirty="0" smtClean="0"/>
              <a:t>BiOp Requirements</a:t>
            </a:r>
          </a:p>
          <a:p>
            <a:pPr marL="1060450" lvl="2" indent="-457200" eaLnBrk="1" hangingPunct="1">
              <a:lnSpc>
                <a:spcPct val="110000"/>
              </a:lnSpc>
              <a:buClr>
                <a:schemeClr val="tx1"/>
              </a:buClr>
              <a:buFont typeface="Lucida Sans Unicode" pitchFamily="34" charset="0"/>
              <a:buAutoNum type="alphaLcParenR"/>
            </a:pPr>
            <a:r>
              <a:rPr lang="en-US" sz="1800" dirty="0" smtClean="0"/>
              <a:t>Habitat Effectiveness</a:t>
            </a:r>
          </a:p>
          <a:p>
            <a:pPr marL="1060450" lvl="2" indent="-457200" eaLnBrk="1" hangingPunct="1">
              <a:lnSpc>
                <a:spcPct val="110000"/>
              </a:lnSpc>
              <a:buClr>
                <a:schemeClr val="tx1"/>
              </a:buClr>
              <a:buFont typeface="Lucida Sans Unicode" pitchFamily="34" charset="0"/>
              <a:buAutoNum type="alphaLcParenR"/>
            </a:pPr>
            <a:r>
              <a:rPr lang="en-US" sz="1800" dirty="0" smtClean="0"/>
              <a:t>Hatchery Effectiveness</a:t>
            </a:r>
          </a:p>
          <a:p>
            <a:pPr marL="565150" indent="-457200" eaLnBrk="1" hangingPunct="1">
              <a:lnSpc>
                <a:spcPct val="110000"/>
              </a:lnSpc>
              <a:buClr>
                <a:schemeClr val="tx1"/>
              </a:buClr>
              <a:buFont typeface="Lucida Sans Unicode" pitchFamily="34" charset="0"/>
              <a:buAutoNum type="arabicPeriod"/>
            </a:pPr>
            <a:r>
              <a:rPr lang="en-US" sz="2000" dirty="0" smtClean="0"/>
              <a:t>Gaps and Adjustments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fill="hold" grpId="1" nodeType="withEffect">
                                  <p:stCondLst>
                                    <p:cond delay="0"/>
                                  </p:stCondLst>
                                  <p:childTnLst>
                                    <p:animClr clrSpc="rgb" dir="cw">
                                      <p:cBhvr override="childStyle">
                                        <p:cTn id="6" dur="500" fill="hold"/>
                                        <p:tgtEl>
                                          <p:spTgt spid="69678">
                                            <p:txEl>
                                              <p:pRg st="5" end="5"/>
                                            </p:txEl>
                                          </p:spTgt>
                                        </p:tgtEl>
                                        <p:attrNameLst>
                                          <p:attrName>style.color</p:attrName>
                                        </p:attrNameLst>
                                      </p:cBhvr>
                                      <p:to>
                                        <a:srgbClr val="858383"/>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grpId="1" nodeType="clickEffect">
                                  <p:stCondLst>
                                    <p:cond delay="0"/>
                                  </p:stCondLst>
                                  <p:childTnLst>
                                    <p:animClr clrSpc="rgb" dir="cw">
                                      <p:cBhvr override="childStyle">
                                        <p:cTn id="10" dur="500" fill="hold"/>
                                        <p:tgtEl>
                                          <p:spTgt spid="69678">
                                            <p:txEl>
                                              <p:pRg st="6" end="6"/>
                                            </p:txEl>
                                          </p:spTgt>
                                        </p:tgtEl>
                                        <p:attrNameLst>
                                          <p:attrName>style.color</p:attrName>
                                        </p:attrNameLst>
                                      </p:cBhvr>
                                      <p:to>
                                        <a:srgbClr val="858383"/>
                                      </p:to>
                                    </p:animClr>
                                  </p:childTnLst>
                                </p:cTn>
                              </p:par>
                              <p:par>
                                <p:cTn id="11" presetID="3" presetClass="emph" presetSubtype="2" fill="hold" grpId="1" nodeType="withEffect">
                                  <p:stCondLst>
                                    <p:cond delay="0"/>
                                  </p:stCondLst>
                                  <p:childTnLst>
                                    <p:animClr clrSpc="rgb" dir="cw">
                                      <p:cBhvr override="childStyle">
                                        <p:cTn id="12" dur="500" fill="hold"/>
                                        <p:tgtEl>
                                          <p:spTgt spid="69678">
                                            <p:txEl>
                                              <p:pRg st="7" end="7"/>
                                            </p:txEl>
                                          </p:spTgt>
                                        </p:tgtEl>
                                        <p:attrNameLst>
                                          <p:attrName>style.color</p:attrName>
                                        </p:attrNameLst>
                                      </p:cBhvr>
                                      <p:to>
                                        <a:srgbClr val="858383"/>
                                      </p:to>
                                    </p:animClr>
                                  </p:childTnLst>
                                </p:cTn>
                              </p:par>
                            </p:childTnLst>
                          </p:cTn>
                        </p:par>
                      </p:childTnLst>
                    </p:cTn>
                  </p:par>
                  <p:par>
                    <p:cTn id="13" fill="hold">
                      <p:stCondLst>
                        <p:cond delay="indefinite"/>
                      </p:stCondLst>
                      <p:childTnLst>
                        <p:par>
                          <p:cTn id="14" fill="hold">
                            <p:stCondLst>
                              <p:cond delay="0"/>
                            </p:stCondLst>
                            <p:childTnLst>
                              <p:par>
                                <p:cTn id="15" presetID="3" presetClass="emph" presetSubtype="2" fill="hold" grpId="1" nodeType="clickEffect">
                                  <p:stCondLst>
                                    <p:cond delay="0"/>
                                  </p:stCondLst>
                                  <p:childTnLst>
                                    <p:animClr clrSpc="rgb" dir="cw">
                                      <p:cBhvr override="childStyle">
                                        <p:cTn id="16" dur="500" fill="hold"/>
                                        <p:tgtEl>
                                          <p:spTgt spid="69678">
                                            <p:txEl>
                                              <p:pRg st="8" end="8"/>
                                            </p:txEl>
                                          </p:spTgt>
                                        </p:tgtEl>
                                        <p:attrNameLst>
                                          <p:attrName>style.color</p:attrName>
                                        </p:attrNameLst>
                                      </p:cBhvr>
                                      <p:to>
                                        <a:srgbClr val="858383"/>
                                      </p:to>
                                    </p:animClr>
                                  </p:childTnLst>
                                </p:cTn>
                              </p:par>
                              <p:par>
                                <p:cTn id="17" presetID="3" presetClass="emph" presetSubtype="2" fill="hold" grpId="1" nodeType="withEffect">
                                  <p:stCondLst>
                                    <p:cond delay="0"/>
                                  </p:stCondLst>
                                  <p:childTnLst>
                                    <p:animClr clrSpc="rgb" dir="cw">
                                      <p:cBhvr override="childStyle">
                                        <p:cTn id="18" dur="500" fill="hold"/>
                                        <p:tgtEl>
                                          <p:spTgt spid="69678">
                                            <p:txEl>
                                              <p:pRg st="9" end="9"/>
                                            </p:txEl>
                                          </p:spTgt>
                                        </p:tgtEl>
                                        <p:attrNameLst>
                                          <p:attrName>style.color</p:attrName>
                                        </p:attrNameLst>
                                      </p:cBhvr>
                                      <p:to>
                                        <a:srgbClr val="858383"/>
                                      </p:to>
                                    </p:animClr>
                                  </p:childTnLst>
                                </p:cTn>
                              </p:par>
                              <p:par>
                                <p:cTn id="19" presetID="3" presetClass="emph" presetSubtype="2" fill="hold" grpId="1" nodeType="withEffect">
                                  <p:stCondLst>
                                    <p:cond delay="0"/>
                                  </p:stCondLst>
                                  <p:childTnLst>
                                    <p:animClr clrSpc="rgb" dir="cw">
                                      <p:cBhvr override="childStyle">
                                        <p:cTn id="20" dur="500" fill="hold"/>
                                        <p:tgtEl>
                                          <p:spTgt spid="69678">
                                            <p:txEl>
                                              <p:pRg st="10" end="10"/>
                                            </p:txEl>
                                          </p:spTgt>
                                        </p:tgtEl>
                                        <p:attrNameLst>
                                          <p:attrName>style.color</p:attrName>
                                        </p:attrNameLst>
                                      </p:cBhvr>
                                      <p:to>
                                        <a:srgbClr val="858383"/>
                                      </p:to>
                                    </p:animClr>
                                  </p:childTnLst>
                                </p:cTn>
                              </p:par>
                              <p:par>
                                <p:cTn id="21" presetID="3" presetClass="emph" presetSubtype="2" fill="hold" grpId="1" nodeType="withEffect">
                                  <p:stCondLst>
                                    <p:cond delay="0"/>
                                  </p:stCondLst>
                                  <p:childTnLst>
                                    <p:animClr clrSpc="rgb" dir="cw">
                                      <p:cBhvr override="childStyle">
                                        <p:cTn id="22" dur="500" fill="hold"/>
                                        <p:tgtEl>
                                          <p:spTgt spid="69678">
                                            <p:txEl>
                                              <p:pRg st="11" end="11"/>
                                            </p:txEl>
                                          </p:spTgt>
                                        </p:tgtEl>
                                        <p:attrNameLst>
                                          <p:attrName>style.color</p:attrName>
                                        </p:attrNameLst>
                                      </p:cBhvr>
                                      <p:to>
                                        <a:srgbClr val="858383"/>
                                      </p:to>
                                    </p:animClr>
                                  </p:childTnLst>
                                </p:cTn>
                              </p:par>
                              <p:par>
                                <p:cTn id="23" presetID="3" presetClass="emph" presetSubtype="2" fill="hold" grpId="1" nodeType="withEffect">
                                  <p:stCondLst>
                                    <p:cond delay="0"/>
                                  </p:stCondLst>
                                  <p:childTnLst>
                                    <p:animClr clrSpc="rgb" dir="cw">
                                      <p:cBhvr override="childStyle">
                                        <p:cTn id="24" dur="500" fill="hold"/>
                                        <p:tgtEl>
                                          <p:spTgt spid="69678">
                                            <p:txEl>
                                              <p:pRg st="12" end="12"/>
                                            </p:txEl>
                                          </p:spTgt>
                                        </p:tgtEl>
                                        <p:attrNameLst>
                                          <p:attrName>style.color</p:attrName>
                                        </p:attrNameLst>
                                      </p:cBhvr>
                                      <p:to>
                                        <a:srgbClr val="858383"/>
                                      </p:to>
                                    </p:animClr>
                                  </p:childTnLst>
                                </p:cTn>
                              </p:par>
                            </p:childTnLst>
                          </p:cTn>
                        </p:par>
                      </p:childTnLst>
                    </p:cTn>
                  </p:par>
                  <p:par>
                    <p:cTn id="25" fill="hold">
                      <p:stCondLst>
                        <p:cond delay="indefinite"/>
                      </p:stCondLst>
                      <p:childTnLst>
                        <p:par>
                          <p:cTn id="26" fill="hold">
                            <p:stCondLst>
                              <p:cond delay="0"/>
                            </p:stCondLst>
                            <p:childTnLst>
                              <p:par>
                                <p:cTn id="27" presetID="3" presetClass="emph" presetSubtype="2" fill="hold" grpId="1" nodeType="clickEffect">
                                  <p:stCondLst>
                                    <p:cond delay="0"/>
                                  </p:stCondLst>
                                  <p:childTnLst>
                                    <p:animClr clrSpc="rgb" dir="cw">
                                      <p:cBhvr override="childStyle">
                                        <p:cTn id="28" dur="500" fill="hold"/>
                                        <p:tgtEl>
                                          <p:spTgt spid="69678">
                                            <p:txEl>
                                              <p:pRg st="13" end="13"/>
                                            </p:txEl>
                                          </p:spTgt>
                                        </p:tgtEl>
                                        <p:attrNameLst>
                                          <p:attrName>style.color</p:attrName>
                                        </p:attrNameLst>
                                      </p:cBhvr>
                                      <p:to>
                                        <a:srgbClr val="85838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78" grpId="1"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a:xfrm>
            <a:off x="457200" y="274638"/>
            <a:ext cx="8229600" cy="563562"/>
          </a:xfrm>
        </p:spPr>
        <p:txBody>
          <a:bodyPr>
            <a:normAutofit fontScale="90000"/>
          </a:bodyPr>
          <a:lstStyle/>
          <a:p>
            <a:pPr algn="ctr" eaLnBrk="1" hangingPunct="1">
              <a:defRPr/>
            </a:pPr>
            <a:r>
              <a:rPr lang="en-US" dirty="0" smtClean="0">
                <a:effectLst/>
              </a:rPr>
              <a:t>1. Background Information</a:t>
            </a:r>
          </a:p>
        </p:txBody>
      </p:sp>
      <p:sp>
        <p:nvSpPr>
          <p:cNvPr id="19458" name="Text Box 17"/>
          <p:cNvSpPr txBox="1">
            <a:spLocks noChangeArrowheads="1"/>
          </p:cNvSpPr>
          <p:nvPr/>
        </p:nvSpPr>
        <p:spPr bwMode="auto">
          <a:xfrm>
            <a:off x="4648200" y="3276600"/>
            <a:ext cx="4267200" cy="336550"/>
          </a:xfrm>
          <a:prstGeom prst="rect">
            <a:avLst/>
          </a:prstGeom>
          <a:solidFill>
            <a:schemeClr val="bg1"/>
          </a:solidFill>
          <a:ln w="9525">
            <a:noFill/>
            <a:miter lim="800000"/>
            <a:headEnd/>
            <a:tailEnd/>
          </a:ln>
        </p:spPr>
        <p:txBody>
          <a:bodyPr>
            <a:spAutoFit/>
          </a:bodyPr>
          <a:lstStyle/>
          <a:p>
            <a:pPr>
              <a:spcBef>
                <a:spcPct val="50000"/>
              </a:spcBef>
            </a:pPr>
            <a:endParaRPr lang="en-US" sz="1600"/>
          </a:p>
        </p:txBody>
      </p:sp>
      <p:sp>
        <p:nvSpPr>
          <p:cNvPr id="19459" name="Text Box 18"/>
          <p:cNvSpPr txBox="1">
            <a:spLocks noChangeArrowheads="1"/>
          </p:cNvSpPr>
          <p:nvPr/>
        </p:nvSpPr>
        <p:spPr bwMode="auto">
          <a:xfrm>
            <a:off x="4648200" y="3810000"/>
            <a:ext cx="4191000" cy="336550"/>
          </a:xfrm>
          <a:prstGeom prst="rect">
            <a:avLst/>
          </a:prstGeom>
          <a:solidFill>
            <a:schemeClr val="bg1"/>
          </a:solidFill>
          <a:ln w="9525">
            <a:noFill/>
            <a:miter lim="800000"/>
            <a:headEnd/>
            <a:tailEnd/>
          </a:ln>
        </p:spPr>
        <p:txBody>
          <a:bodyPr>
            <a:spAutoFit/>
          </a:bodyPr>
          <a:lstStyle/>
          <a:p>
            <a:pPr>
              <a:spcBef>
                <a:spcPct val="50000"/>
              </a:spcBef>
              <a:buFontTx/>
              <a:buChar char="•"/>
            </a:pPr>
            <a:endParaRPr lang="en-US" sz="1600"/>
          </a:p>
        </p:txBody>
      </p:sp>
      <p:sp>
        <p:nvSpPr>
          <p:cNvPr id="19460" name="Text Box 33"/>
          <p:cNvSpPr txBox="1">
            <a:spLocks noChangeArrowheads="1"/>
          </p:cNvSpPr>
          <p:nvPr/>
        </p:nvSpPr>
        <p:spPr bwMode="auto">
          <a:xfrm>
            <a:off x="4648200" y="762000"/>
            <a:ext cx="4267200" cy="304800"/>
          </a:xfrm>
          <a:prstGeom prst="rect">
            <a:avLst/>
          </a:prstGeom>
          <a:solidFill>
            <a:schemeClr val="bg1"/>
          </a:solidFill>
          <a:ln w="9525">
            <a:noFill/>
            <a:miter lim="800000"/>
            <a:headEnd/>
            <a:tailEnd/>
          </a:ln>
        </p:spPr>
        <p:txBody>
          <a:bodyPr>
            <a:spAutoFit/>
          </a:bodyPr>
          <a:lstStyle/>
          <a:p>
            <a:pPr>
              <a:spcBef>
                <a:spcPct val="50000"/>
              </a:spcBef>
            </a:pPr>
            <a:endParaRPr lang="en-US" sz="1400"/>
          </a:p>
        </p:txBody>
      </p:sp>
      <p:sp>
        <p:nvSpPr>
          <p:cNvPr id="19461" name="Rectangle 46"/>
          <p:cNvSpPr>
            <a:spLocks noGrp="1"/>
          </p:cNvSpPr>
          <p:nvPr>
            <p:ph type="body" idx="1"/>
          </p:nvPr>
        </p:nvSpPr>
        <p:spPr>
          <a:xfrm>
            <a:off x="990600" y="914400"/>
            <a:ext cx="7924800" cy="5715000"/>
          </a:xfrm>
        </p:spPr>
        <p:txBody>
          <a:bodyPr/>
          <a:lstStyle/>
          <a:p>
            <a:pPr marL="565150" indent="-457200" eaLnBrk="1" hangingPunct="1">
              <a:lnSpc>
                <a:spcPct val="110000"/>
              </a:lnSpc>
              <a:buClrTx/>
              <a:buSzPct val="95000"/>
            </a:pPr>
            <a:endParaRPr lang="en-US" sz="2000" dirty="0" smtClean="0"/>
          </a:p>
          <a:p>
            <a:pPr marL="565150" indent="-457200" eaLnBrk="1" hangingPunct="1">
              <a:lnSpc>
                <a:spcPct val="110000"/>
              </a:lnSpc>
              <a:buClrTx/>
              <a:buSzPct val="95000"/>
            </a:pPr>
            <a:endParaRPr lang="en-US" sz="2000" dirty="0" smtClean="0"/>
          </a:p>
        </p:txBody>
      </p:sp>
      <p:sp>
        <p:nvSpPr>
          <p:cNvPr id="7" name="TextBox 6"/>
          <p:cNvSpPr txBox="1"/>
          <p:nvPr/>
        </p:nvSpPr>
        <p:spPr>
          <a:xfrm>
            <a:off x="762000" y="1676400"/>
            <a:ext cx="7086600" cy="1446550"/>
          </a:xfrm>
          <a:prstGeom prst="rect">
            <a:avLst/>
          </a:prstGeom>
          <a:noFill/>
        </p:spPr>
        <p:txBody>
          <a:bodyPr wrap="square" rtlCol="0">
            <a:spAutoFit/>
          </a:bodyPr>
          <a:lstStyle/>
          <a:p>
            <a:r>
              <a:rPr lang="en-US" dirty="0" smtClean="0"/>
              <a:t>MPG’s: 1 steelhead, 1 Chinook</a:t>
            </a:r>
          </a:p>
          <a:p>
            <a:r>
              <a:rPr lang="en-US" dirty="0" smtClean="0"/>
              <a:t>Pop’s:   4 steelhead, 3 Chinook</a:t>
            </a:r>
          </a:p>
          <a:p>
            <a:endParaRPr lang="en-US" dirty="0" smtClean="0"/>
          </a:p>
          <a:p>
            <a:r>
              <a:rPr lang="en-US" dirty="0" smtClean="0"/>
              <a:t>Other:  All are “must have viable” based on TRT criteria</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a:xfrm>
            <a:off x="457200" y="274638"/>
            <a:ext cx="8229600" cy="563562"/>
          </a:xfrm>
        </p:spPr>
        <p:txBody>
          <a:bodyPr>
            <a:normAutofit fontScale="90000"/>
          </a:bodyPr>
          <a:lstStyle/>
          <a:p>
            <a:pPr algn="ctr" eaLnBrk="1" hangingPunct="1">
              <a:defRPr/>
            </a:pPr>
            <a:r>
              <a:rPr lang="en-US" dirty="0" smtClean="0">
                <a:effectLst/>
              </a:rPr>
              <a:t>2. Factors that Affect the Strategy</a:t>
            </a:r>
          </a:p>
        </p:txBody>
      </p:sp>
      <p:sp>
        <p:nvSpPr>
          <p:cNvPr id="21506" name="Text Box 17"/>
          <p:cNvSpPr txBox="1">
            <a:spLocks noChangeArrowheads="1"/>
          </p:cNvSpPr>
          <p:nvPr/>
        </p:nvSpPr>
        <p:spPr bwMode="auto">
          <a:xfrm>
            <a:off x="4648200" y="3276600"/>
            <a:ext cx="4267200" cy="336550"/>
          </a:xfrm>
          <a:prstGeom prst="rect">
            <a:avLst/>
          </a:prstGeom>
          <a:solidFill>
            <a:schemeClr val="bg1"/>
          </a:solidFill>
          <a:ln w="9525">
            <a:noFill/>
            <a:miter lim="800000"/>
            <a:headEnd/>
            <a:tailEnd/>
          </a:ln>
        </p:spPr>
        <p:txBody>
          <a:bodyPr>
            <a:spAutoFit/>
          </a:bodyPr>
          <a:lstStyle/>
          <a:p>
            <a:pPr>
              <a:spcBef>
                <a:spcPct val="50000"/>
              </a:spcBef>
            </a:pPr>
            <a:endParaRPr lang="en-US" sz="1600"/>
          </a:p>
        </p:txBody>
      </p:sp>
      <p:sp>
        <p:nvSpPr>
          <p:cNvPr id="21507" name="Text Box 18"/>
          <p:cNvSpPr txBox="1">
            <a:spLocks noChangeArrowheads="1"/>
          </p:cNvSpPr>
          <p:nvPr/>
        </p:nvSpPr>
        <p:spPr bwMode="auto">
          <a:xfrm>
            <a:off x="4648200" y="3810000"/>
            <a:ext cx="4191000" cy="336550"/>
          </a:xfrm>
          <a:prstGeom prst="rect">
            <a:avLst/>
          </a:prstGeom>
          <a:solidFill>
            <a:schemeClr val="bg1"/>
          </a:solidFill>
          <a:ln w="9525">
            <a:noFill/>
            <a:miter lim="800000"/>
            <a:headEnd/>
            <a:tailEnd/>
          </a:ln>
        </p:spPr>
        <p:txBody>
          <a:bodyPr>
            <a:spAutoFit/>
          </a:bodyPr>
          <a:lstStyle/>
          <a:p>
            <a:pPr>
              <a:spcBef>
                <a:spcPct val="50000"/>
              </a:spcBef>
              <a:buFontTx/>
              <a:buChar char="•"/>
            </a:pPr>
            <a:endParaRPr lang="en-US" sz="1600"/>
          </a:p>
        </p:txBody>
      </p:sp>
      <p:sp>
        <p:nvSpPr>
          <p:cNvPr id="21508" name="Text Box 33"/>
          <p:cNvSpPr txBox="1">
            <a:spLocks noChangeArrowheads="1"/>
          </p:cNvSpPr>
          <p:nvPr/>
        </p:nvSpPr>
        <p:spPr bwMode="auto">
          <a:xfrm>
            <a:off x="4648200" y="762000"/>
            <a:ext cx="4267200" cy="304800"/>
          </a:xfrm>
          <a:prstGeom prst="rect">
            <a:avLst/>
          </a:prstGeom>
          <a:solidFill>
            <a:schemeClr val="bg1"/>
          </a:solidFill>
          <a:ln w="9525">
            <a:noFill/>
            <a:miter lim="800000"/>
            <a:headEnd/>
            <a:tailEnd/>
          </a:ln>
        </p:spPr>
        <p:txBody>
          <a:bodyPr>
            <a:spAutoFit/>
          </a:bodyPr>
          <a:lstStyle/>
          <a:p>
            <a:pPr>
              <a:spcBef>
                <a:spcPct val="50000"/>
              </a:spcBef>
            </a:pPr>
            <a:endParaRPr lang="en-US" sz="1400"/>
          </a:p>
        </p:txBody>
      </p:sp>
      <p:sp>
        <p:nvSpPr>
          <p:cNvPr id="21509" name="Rectangle 46"/>
          <p:cNvSpPr>
            <a:spLocks noGrp="1"/>
          </p:cNvSpPr>
          <p:nvPr>
            <p:ph type="body" idx="1"/>
          </p:nvPr>
        </p:nvSpPr>
        <p:spPr>
          <a:xfrm>
            <a:off x="990600" y="914400"/>
            <a:ext cx="7924800" cy="5715000"/>
          </a:xfrm>
        </p:spPr>
        <p:txBody>
          <a:bodyPr/>
          <a:lstStyle/>
          <a:p>
            <a:pPr marL="565150" indent="-457200" eaLnBrk="1" hangingPunct="1">
              <a:lnSpc>
                <a:spcPct val="110000"/>
              </a:lnSpc>
              <a:buClrTx/>
              <a:buSzPct val="95000"/>
            </a:pPr>
            <a:endParaRPr lang="en-US" sz="2000" dirty="0" smtClean="0"/>
          </a:p>
          <a:p>
            <a:pPr marL="565150" indent="-457200" eaLnBrk="1" hangingPunct="1">
              <a:lnSpc>
                <a:spcPct val="110000"/>
              </a:lnSpc>
              <a:buClrTx/>
              <a:buSzPct val="95000"/>
            </a:pPr>
            <a:r>
              <a:rPr lang="en-US" sz="2000" dirty="0" smtClean="0"/>
              <a:t>Infrastructure:  3 PUD’s; </a:t>
            </a:r>
          </a:p>
          <a:p>
            <a:pPr marL="820738" lvl="1" indent="-457200" eaLnBrk="1" hangingPunct="1">
              <a:lnSpc>
                <a:spcPct val="110000"/>
              </a:lnSpc>
              <a:buClrTx/>
              <a:buSzPct val="95000"/>
            </a:pPr>
            <a:r>
              <a:rPr lang="en-US" sz="2000" dirty="0" smtClean="0"/>
              <a:t>2 (coordinated HCP’s) and 1 settlement agreement.</a:t>
            </a:r>
          </a:p>
          <a:p>
            <a:pPr marL="820738" lvl="1" indent="-457200" eaLnBrk="1" hangingPunct="1">
              <a:lnSpc>
                <a:spcPct val="110000"/>
              </a:lnSpc>
              <a:buClrTx/>
              <a:buSzPct val="95000"/>
            </a:pPr>
            <a:r>
              <a:rPr lang="en-US" sz="2000" dirty="0" smtClean="0"/>
              <a:t>2 tribes (YN; CCT)</a:t>
            </a:r>
            <a:endParaRPr lang="en-US" sz="2000" dirty="0" smtClean="0"/>
          </a:p>
          <a:p>
            <a:pPr marL="565150" indent="-457200" eaLnBrk="1" hangingPunct="1">
              <a:lnSpc>
                <a:spcPct val="110000"/>
              </a:lnSpc>
              <a:buClrTx/>
              <a:buSzPct val="95000"/>
            </a:pPr>
            <a:endParaRPr lang="en-US" sz="2000" dirty="0" smtClean="0"/>
          </a:p>
          <a:p>
            <a:pPr marL="820738" lvl="1" indent="-457200" eaLnBrk="1" hangingPunct="1">
              <a:lnSpc>
                <a:spcPct val="110000"/>
              </a:lnSpc>
              <a:buClrTx/>
              <a:buSzPct val="95000"/>
              <a:buNone/>
            </a:pPr>
            <a:r>
              <a:rPr lang="en-US" sz="2000" dirty="0" smtClean="0"/>
              <a:t>Ongoing programs under the HCP’s, ISEMP, OBMEP, Recovery Plan</a:t>
            </a:r>
          </a:p>
          <a:p>
            <a:pPr marL="820738" lvl="1" indent="-457200" eaLnBrk="1" hangingPunct="1">
              <a:lnSpc>
                <a:spcPct val="110000"/>
              </a:lnSpc>
              <a:buClrTx/>
              <a:buSzPct val="95000"/>
              <a:buNone/>
            </a:pPr>
            <a:endParaRPr lang="en-US" sz="2000" dirty="0" smtClean="0"/>
          </a:p>
          <a:p>
            <a:pPr marL="820738" lvl="1" indent="-457200" eaLnBrk="1" hangingPunct="1">
              <a:lnSpc>
                <a:spcPct val="110000"/>
              </a:lnSpc>
              <a:buClrTx/>
              <a:buSzPct val="95000"/>
              <a:buNone/>
            </a:pPr>
            <a:r>
              <a:rPr lang="en-US" sz="2000" dirty="0" smtClean="0"/>
              <a:t>Coordinated monitoring strategy (Hillman 2006)</a:t>
            </a:r>
          </a:p>
          <a:p>
            <a:pPr marL="820738" lvl="1" indent="-457200" eaLnBrk="1" hangingPunct="1">
              <a:lnSpc>
                <a:spcPct val="110000"/>
              </a:lnSpc>
              <a:buClrTx/>
              <a:buSzPct val="95000"/>
              <a:buNone/>
            </a:pPr>
            <a:r>
              <a:rPr lang="en-US" sz="2000" dirty="0" smtClean="0"/>
              <a:t>	</a:t>
            </a:r>
            <a:r>
              <a:rPr lang="en-US" sz="2000" dirty="0" smtClean="0"/>
              <a:t>-standardized protocols</a:t>
            </a:r>
          </a:p>
          <a:p>
            <a:pPr marL="820738" lvl="1" indent="-457200" eaLnBrk="1" hangingPunct="1">
              <a:lnSpc>
                <a:spcPct val="110000"/>
              </a:lnSpc>
              <a:buClrTx/>
              <a:buSzPct val="95000"/>
              <a:buNone/>
            </a:pPr>
            <a:endParaRPr lang="en-US" sz="2000" dirty="0" smtClean="0"/>
          </a:p>
          <a:p>
            <a:pPr marL="820738" lvl="1" indent="-457200" eaLnBrk="1" hangingPunct="1">
              <a:lnSpc>
                <a:spcPct val="110000"/>
              </a:lnSpc>
              <a:buClrTx/>
              <a:buSzPct val="95000"/>
              <a:buNone/>
            </a:pPr>
            <a:r>
              <a:rPr lang="en-US" sz="2000" dirty="0" smtClean="0"/>
              <a:t>UCSRB/ISEMP/OBMEP---coordinated data management</a:t>
            </a:r>
            <a:endParaRPr lang="en-US"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a:xfrm>
            <a:off x="457200" y="274638"/>
            <a:ext cx="8229600" cy="563562"/>
          </a:xfrm>
        </p:spPr>
        <p:txBody>
          <a:bodyPr>
            <a:normAutofit fontScale="90000"/>
          </a:bodyPr>
          <a:lstStyle/>
          <a:p>
            <a:pPr algn="ctr" eaLnBrk="1" hangingPunct="1"/>
            <a:r>
              <a:rPr lang="en-US" sz="3200" dirty="0" smtClean="0">
                <a:effectLst/>
              </a:rPr>
              <a:t>3 and 4. Existing Work and </a:t>
            </a:r>
            <a:br>
              <a:rPr lang="en-US" sz="3200" dirty="0" smtClean="0">
                <a:effectLst/>
              </a:rPr>
            </a:br>
            <a:r>
              <a:rPr lang="en-US" sz="3200" dirty="0" smtClean="0">
                <a:effectLst/>
              </a:rPr>
              <a:t>Overall Strategy</a:t>
            </a:r>
          </a:p>
        </p:txBody>
      </p:sp>
      <p:sp>
        <p:nvSpPr>
          <p:cNvPr id="25602" name="Text Box 17"/>
          <p:cNvSpPr txBox="1">
            <a:spLocks noChangeArrowheads="1"/>
          </p:cNvSpPr>
          <p:nvPr/>
        </p:nvSpPr>
        <p:spPr bwMode="auto">
          <a:xfrm>
            <a:off x="4648200" y="3276600"/>
            <a:ext cx="4267200" cy="336550"/>
          </a:xfrm>
          <a:prstGeom prst="rect">
            <a:avLst/>
          </a:prstGeom>
          <a:solidFill>
            <a:schemeClr val="bg1"/>
          </a:solidFill>
          <a:ln w="9525">
            <a:noFill/>
            <a:miter lim="800000"/>
            <a:headEnd/>
            <a:tailEnd/>
          </a:ln>
        </p:spPr>
        <p:txBody>
          <a:bodyPr>
            <a:spAutoFit/>
          </a:bodyPr>
          <a:lstStyle/>
          <a:p>
            <a:pPr>
              <a:spcBef>
                <a:spcPct val="50000"/>
              </a:spcBef>
            </a:pPr>
            <a:endParaRPr lang="en-US" sz="1600"/>
          </a:p>
        </p:txBody>
      </p:sp>
      <p:sp>
        <p:nvSpPr>
          <p:cNvPr id="25603" name="Text Box 18"/>
          <p:cNvSpPr txBox="1">
            <a:spLocks noChangeArrowheads="1"/>
          </p:cNvSpPr>
          <p:nvPr/>
        </p:nvSpPr>
        <p:spPr bwMode="auto">
          <a:xfrm>
            <a:off x="4648200" y="3810000"/>
            <a:ext cx="4191000" cy="336550"/>
          </a:xfrm>
          <a:prstGeom prst="rect">
            <a:avLst/>
          </a:prstGeom>
          <a:solidFill>
            <a:schemeClr val="bg1"/>
          </a:solidFill>
          <a:ln w="9525">
            <a:noFill/>
            <a:miter lim="800000"/>
            <a:headEnd/>
            <a:tailEnd/>
          </a:ln>
        </p:spPr>
        <p:txBody>
          <a:bodyPr>
            <a:spAutoFit/>
          </a:bodyPr>
          <a:lstStyle/>
          <a:p>
            <a:pPr>
              <a:spcBef>
                <a:spcPct val="50000"/>
              </a:spcBef>
              <a:buFontTx/>
              <a:buChar char="•"/>
            </a:pPr>
            <a:endParaRPr lang="en-US" sz="1600"/>
          </a:p>
        </p:txBody>
      </p:sp>
      <p:sp>
        <p:nvSpPr>
          <p:cNvPr id="69678" name="Rectangle 46"/>
          <p:cNvSpPr>
            <a:spLocks noGrp="1"/>
          </p:cNvSpPr>
          <p:nvPr>
            <p:ph type="body" idx="1"/>
          </p:nvPr>
        </p:nvSpPr>
        <p:spPr>
          <a:xfrm>
            <a:off x="990600" y="1219200"/>
            <a:ext cx="7924800" cy="4876800"/>
          </a:xfrm>
        </p:spPr>
        <p:txBody>
          <a:bodyPr/>
          <a:lstStyle/>
          <a:p>
            <a:pPr marL="565150" indent="-457200" eaLnBrk="1" hangingPunct="1">
              <a:lnSpc>
                <a:spcPct val="110000"/>
              </a:lnSpc>
              <a:buClr>
                <a:schemeClr val="tx1"/>
              </a:buClr>
              <a:buSzPct val="90000"/>
            </a:pPr>
            <a:r>
              <a:rPr lang="en-US" sz="1800" b="1" dirty="0" smtClean="0"/>
              <a:t>VSP:  </a:t>
            </a:r>
            <a:r>
              <a:rPr lang="en-US" sz="1800" b="1" dirty="0" smtClean="0"/>
              <a:t>abundance and spatial structure:</a:t>
            </a:r>
            <a:r>
              <a:rPr lang="en-US" sz="1800" dirty="0" smtClean="0"/>
              <a:t> census </a:t>
            </a:r>
            <a:r>
              <a:rPr lang="en-US" sz="1800" dirty="0" err="1" smtClean="0"/>
              <a:t>redd</a:t>
            </a:r>
            <a:r>
              <a:rPr lang="en-US" sz="1800" dirty="0" smtClean="0"/>
              <a:t> surveys; dam counts &amp; radio telemetry; </a:t>
            </a:r>
          </a:p>
          <a:p>
            <a:pPr marL="565150" indent="-457200" eaLnBrk="1" hangingPunct="1">
              <a:lnSpc>
                <a:spcPct val="110000"/>
              </a:lnSpc>
              <a:buClr>
                <a:schemeClr val="tx1"/>
              </a:buClr>
              <a:buSzPct val="90000"/>
              <a:buNone/>
            </a:pPr>
            <a:r>
              <a:rPr lang="en-US" sz="1800" dirty="0" smtClean="0"/>
              <a:t>	</a:t>
            </a:r>
            <a:r>
              <a:rPr lang="en-US" sz="1800" b="1" dirty="0" smtClean="0"/>
              <a:t>Productivity: </a:t>
            </a:r>
            <a:r>
              <a:rPr lang="en-US" sz="1800" dirty="0" smtClean="0"/>
              <a:t>smolt </a:t>
            </a:r>
            <a:r>
              <a:rPr lang="en-US" sz="1800" dirty="0" smtClean="0"/>
              <a:t>traps; </a:t>
            </a:r>
            <a:r>
              <a:rPr lang="en-US" sz="1800" dirty="0" smtClean="0"/>
              <a:t>abundance and bio-data from carcass surveys and trap/dam </a:t>
            </a:r>
            <a:r>
              <a:rPr lang="en-US" sz="1800" dirty="0" err="1" smtClean="0"/>
              <a:t>broodstock</a:t>
            </a:r>
            <a:r>
              <a:rPr lang="en-US" sz="1800" dirty="0" smtClean="0"/>
              <a:t> collection</a:t>
            </a:r>
          </a:p>
          <a:p>
            <a:pPr marL="565150" indent="-457200" eaLnBrk="1" hangingPunct="1">
              <a:lnSpc>
                <a:spcPct val="110000"/>
              </a:lnSpc>
              <a:buClr>
                <a:schemeClr val="tx1"/>
              </a:buClr>
              <a:buSzPct val="90000"/>
              <a:buNone/>
            </a:pPr>
            <a:r>
              <a:rPr lang="en-US" sz="1800" dirty="0" smtClean="0"/>
              <a:t>	</a:t>
            </a:r>
            <a:r>
              <a:rPr lang="en-US" sz="1800" b="1" dirty="0" smtClean="0"/>
              <a:t>Diversity: </a:t>
            </a:r>
            <a:r>
              <a:rPr lang="en-US" sz="1800" dirty="0" smtClean="0"/>
              <a:t>genetics for most pops through HCP</a:t>
            </a:r>
            <a:endParaRPr lang="en-US" sz="1800" dirty="0" smtClean="0"/>
          </a:p>
          <a:p>
            <a:pPr marL="565150" indent="-457200" eaLnBrk="1" hangingPunct="1">
              <a:lnSpc>
                <a:spcPct val="110000"/>
              </a:lnSpc>
              <a:buClr>
                <a:schemeClr val="tx1"/>
              </a:buClr>
              <a:buSzPct val="90000"/>
            </a:pPr>
            <a:endParaRPr lang="en-US" sz="1800" dirty="0" smtClean="0"/>
          </a:p>
          <a:p>
            <a:pPr marL="565150" indent="-457200" eaLnBrk="1" hangingPunct="1">
              <a:lnSpc>
                <a:spcPct val="110000"/>
              </a:lnSpc>
              <a:buClr>
                <a:schemeClr val="tx1"/>
              </a:buClr>
              <a:buSzPct val="90000"/>
            </a:pPr>
            <a:r>
              <a:rPr lang="en-US" sz="1800" b="1" dirty="0" smtClean="0"/>
              <a:t>Habitat </a:t>
            </a:r>
            <a:r>
              <a:rPr lang="en-US" sz="1800" b="1" dirty="0" smtClean="0"/>
              <a:t>Effectiveness:  </a:t>
            </a:r>
            <a:r>
              <a:rPr lang="en-US" sz="1800" dirty="0" smtClean="0"/>
              <a:t>Population level randomize design status and trend are being executed in the Okanogan and Wenatchee. Expanded IMWs to get at specific treatment type impacts at the reach scale are underway in the </a:t>
            </a:r>
            <a:r>
              <a:rPr lang="en-US" sz="1800" dirty="0" smtClean="0"/>
              <a:t>Entiat (ISEMP) and Methow (USBR).</a:t>
            </a:r>
            <a:endParaRPr lang="en-US" sz="1800" dirty="0" smtClean="0"/>
          </a:p>
          <a:p>
            <a:pPr marL="565150" indent="-457200" eaLnBrk="1" hangingPunct="1">
              <a:lnSpc>
                <a:spcPct val="110000"/>
              </a:lnSpc>
              <a:buClr>
                <a:schemeClr val="tx1"/>
              </a:buClr>
              <a:buSzPct val="90000"/>
            </a:pPr>
            <a:endParaRPr lang="en-US" sz="1800" dirty="0" smtClean="0"/>
          </a:p>
          <a:p>
            <a:pPr marL="565150" indent="-457200" eaLnBrk="1" hangingPunct="1">
              <a:lnSpc>
                <a:spcPct val="110000"/>
              </a:lnSpc>
              <a:buClr>
                <a:schemeClr val="tx1"/>
              </a:buClr>
              <a:buSzPct val="90000"/>
            </a:pPr>
            <a:r>
              <a:rPr lang="en-US" sz="1800" b="1" dirty="0" smtClean="0"/>
              <a:t>Hatchery Effectiveness:  </a:t>
            </a:r>
            <a:r>
              <a:rPr lang="en-US" sz="1800" dirty="0" smtClean="0"/>
              <a:t>HCP hatchery evaluation </a:t>
            </a:r>
            <a:r>
              <a:rPr lang="en-US" sz="1800" dirty="0" smtClean="0"/>
              <a:t>programs, detailed studies ongoing.</a:t>
            </a:r>
          </a:p>
          <a:p>
            <a:pPr marL="820738" lvl="1" indent="-457200" eaLnBrk="1" hangingPunct="1">
              <a:lnSpc>
                <a:spcPct val="110000"/>
              </a:lnSpc>
              <a:buClr>
                <a:schemeClr val="tx1"/>
              </a:buClr>
              <a:buSzPct val="90000"/>
            </a:pPr>
            <a:r>
              <a:rPr lang="en-US" sz="1800" dirty="0" smtClean="0"/>
              <a:t>RSS-</a:t>
            </a:r>
            <a:r>
              <a:rPr lang="en-US" sz="1800" dirty="0" smtClean="0"/>
              <a:t> </a:t>
            </a:r>
            <a:r>
              <a:rPr lang="en-US" sz="1800" dirty="0" err="1" smtClean="0"/>
              <a:t>Wen</a:t>
            </a:r>
            <a:r>
              <a:rPr lang="en-US" sz="1800" dirty="0" smtClean="0"/>
              <a:t> </a:t>
            </a:r>
            <a:r>
              <a:rPr lang="en-US" sz="1800" dirty="0" err="1" smtClean="0"/>
              <a:t>Spr</a:t>
            </a:r>
            <a:r>
              <a:rPr lang="en-US" sz="1800" dirty="0" smtClean="0"/>
              <a:t> </a:t>
            </a:r>
            <a:r>
              <a:rPr lang="en-US" sz="1800" dirty="0" err="1" smtClean="0"/>
              <a:t>Chk</a:t>
            </a:r>
            <a:r>
              <a:rPr lang="en-US" sz="1800" dirty="0" smtClean="0"/>
              <a:t> &amp; </a:t>
            </a:r>
            <a:r>
              <a:rPr lang="en-US" sz="1800" dirty="0" err="1" smtClean="0"/>
              <a:t>stlhd</a:t>
            </a:r>
            <a:r>
              <a:rPr lang="en-US" sz="1800" dirty="0" smtClean="0"/>
              <a:t>; </a:t>
            </a:r>
            <a:r>
              <a:rPr lang="en-US" sz="1800" dirty="0" err="1" smtClean="0"/>
              <a:t>Okan</a:t>
            </a:r>
            <a:r>
              <a:rPr lang="en-US" sz="1800" dirty="0" smtClean="0"/>
              <a:t> </a:t>
            </a:r>
            <a:r>
              <a:rPr lang="en-US" sz="1800" dirty="0" err="1" smtClean="0"/>
              <a:t>Stlhd</a:t>
            </a:r>
            <a:endParaRPr lang="en-US" sz="1800" dirty="0" smtClean="0"/>
          </a:p>
          <a:p>
            <a:pPr marL="820738" lvl="1" indent="-457200" eaLnBrk="1" hangingPunct="1">
              <a:lnSpc>
                <a:spcPct val="110000"/>
              </a:lnSpc>
              <a:buClr>
                <a:schemeClr val="tx1"/>
              </a:buClr>
              <a:buSzPct val="90000"/>
            </a:pPr>
            <a:r>
              <a:rPr lang="en-US" sz="1800" dirty="0" err="1" smtClean="0"/>
              <a:t>kelt</a:t>
            </a:r>
            <a:r>
              <a:rPr lang="en-US" sz="1800" dirty="0" smtClean="0"/>
              <a:t> reconditioning in Okanogan; </a:t>
            </a:r>
            <a:endParaRPr lang="en-US"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idx="4294967295"/>
          </p:nvPr>
        </p:nvSpPr>
        <p:spPr bwMode="auto">
          <a:noFill/>
        </p:spPr>
        <p:txBody>
          <a:bodyPr/>
          <a:lstStyle/>
          <a:p>
            <a:r>
              <a:rPr lang="en-US" sz="3600" dirty="0" smtClean="0">
                <a:effectLst/>
              </a:rPr>
              <a:t>Overall </a:t>
            </a:r>
            <a:r>
              <a:rPr lang="en-US" sz="3600" dirty="0" smtClean="0">
                <a:effectLst/>
              </a:rPr>
              <a:t>Strategy:  Cont.</a:t>
            </a:r>
            <a:endParaRPr lang="en-US" dirty="0" smtClean="0">
              <a:effectLst/>
            </a:endParaRPr>
          </a:p>
        </p:txBody>
      </p:sp>
      <p:sp>
        <p:nvSpPr>
          <p:cNvPr id="4" name="TextBox 3"/>
          <p:cNvSpPr txBox="1"/>
          <p:nvPr/>
        </p:nvSpPr>
        <p:spPr>
          <a:xfrm>
            <a:off x="609600" y="1752600"/>
            <a:ext cx="7315200" cy="5170646"/>
          </a:xfrm>
          <a:prstGeom prst="rect">
            <a:avLst/>
          </a:prstGeom>
          <a:noFill/>
        </p:spPr>
        <p:txBody>
          <a:bodyPr wrap="square" rtlCol="0">
            <a:spAutoFit/>
          </a:bodyPr>
          <a:lstStyle/>
          <a:p>
            <a:r>
              <a:rPr lang="en-US" b="1" dirty="0" err="1" smtClean="0"/>
              <a:t>Biop</a:t>
            </a:r>
            <a:r>
              <a:rPr lang="en-US" b="1" dirty="0" smtClean="0"/>
              <a:t> Requirements: are addressed and incorporated into the UC RM&amp;E Strategy.</a:t>
            </a:r>
          </a:p>
          <a:p>
            <a:endParaRPr lang="en-US" b="1" dirty="0" smtClean="0"/>
          </a:p>
          <a:p>
            <a:pPr>
              <a:buFont typeface="Arial" pitchFamily="34" charset="0"/>
              <a:buChar char="•"/>
            </a:pPr>
            <a:r>
              <a:rPr lang="en-US" dirty="0" smtClean="0"/>
              <a:t>Maintain VSP monitoring</a:t>
            </a:r>
          </a:p>
          <a:p>
            <a:pPr>
              <a:buFont typeface="Arial" pitchFamily="34" charset="0"/>
              <a:buChar char="•"/>
            </a:pPr>
            <a:r>
              <a:rPr lang="en-US" dirty="0" smtClean="0"/>
              <a:t>Supporting fish in and fish out for VSP and habitat effectiveness</a:t>
            </a:r>
          </a:p>
          <a:p>
            <a:pPr>
              <a:buFont typeface="Arial" pitchFamily="34" charset="0"/>
              <a:buChar char="•"/>
            </a:pPr>
            <a:r>
              <a:rPr lang="en-US" dirty="0" smtClean="0"/>
              <a:t>Supporting IMW and integrated habitat monitoring for habitat effectiveness through ISEMP and BOR studies</a:t>
            </a:r>
          </a:p>
          <a:p>
            <a:pPr>
              <a:buFont typeface="Arial" pitchFamily="34" charset="0"/>
              <a:buChar char="•"/>
            </a:pPr>
            <a:r>
              <a:rPr lang="en-US" dirty="0" err="1" smtClean="0"/>
              <a:t>Kelt</a:t>
            </a:r>
            <a:r>
              <a:rPr lang="en-US" dirty="0" smtClean="0"/>
              <a:t> reconditioning</a:t>
            </a:r>
          </a:p>
          <a:p>
            <a:pPr>
              <a:buFont typeface="Arial" pitchFamily="34" charset="0"/>
              <a:buChar char="•"/>
            </a:pPr>
            <a:r>
              <a:rPr lang="en-US" dirty="0" smtClean="0"/>
              <a:t>Methow Steelhead RRS</a:t>
            </a:r>
          </a:p>
          <a:p>
            <a:pPr>
              <a:buFont typeface="Arial" pitchFamily="34" charset="0"/>
              <a:buChar char="•"/>
            </a:pPr>
            <a:r>
              <a:rPr lang="en-US" dirty="0" smtClean="0"/>
              <a:t>Development of local </a:t>
            </a:r>
            <a:r>
              <a:rPr lang="en-US" dirty="0" err="1" smtClean="0"/>
              <a:t>broodstock</a:t>
            </a:r>
            <a:r>
              <a:rPr lang="en-US" dirty="0" smtClean="0"/>
              <a:t> (upstream of Wells)</a:t>
            </a:r>
          </a:p>
          <a:p>
            <a:pPr>
              <a:buFont typeface="Arial" pitchFamily="34" charset="0"/>
              <a:buChar char="•"/>
            </a:pPr>
            <a:endParaRPr lang="en-US" dirty="0" smtClean="0"/>
          </a:p>
          <a:p>
            <a:pPr>
              <a:buFont typeface="Arial" pitchFamily="34" charset="0"/>
              <a:buChar char="•"/>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idx="4294967295"/>
          </p:nvPr>
        </p:nvSpPr>
        <p:spPr bwMode="auto">
          <a:xfrm>
            <a:off x="533400" y="0"/>
            <a:ext cx="8229600" cy="944562"/>
          </a:xfrm>
          <a:noFill/>
        </p:spPr>
        <p:txBody>
          <a:bodyPr/>
          <a:lstStyle/>
          <a:p>
            <a:r>
              <a:rPr lang="en-US" dirty="0" smtClean="0">
                <a:effectLst/>
              </a:rPr>
              <a:t>Gaps and adjustments:</a:t>
            </a:r>
            <a:endParaRPr lang="en-US" dirty="0" smtClean="0">
              <a:effectLst/>
            </a:endParaRPr>
          </a:p>
        </p:txBody>
      </p:sp>
      <p:sp>
        <p:nvSpPr>
          <p:cNvPr id="43011" name="Content Placeholder 3"/>
          <p:cNvSpPr>
            <a:spLocks noGrp="1"/>
          </p:cNvSpPr>
          <p:nvPr>
            <p:ph idx="4294967295"/>
          </p:nvPr>
        </p:nvSpPr>
        <p:spPr>
          <a:xfrm>
            <a:off x="609600" y="838200"/>
            <a:ext cx="8229600" cy="4876800"/>
          </a:xfrm>
        </p:spPr>
        <p:txBody>
          <a:bodyPr/>
          <a:lstStyle/>
          <a:p>
            <a:pPr marL="463550" indent="-463550"/>
            <a:r>
              <a:rPr lang="en-US" b="1" dirty="0" smtClean="0"/>
              <a:t>RPA workgroup recommendations are consistent with sub-regional highest priority gaps</a:t>
            </a:r>
          </a:p>
          <a:p>
            <a:pPr marL="463550" indent="-463550"/>
            <a:r>
              <a:rPr lang="en-US" b="1" dirty="0" smtClean="0"/>
              <a:t>(see tables 1 &amp;2)</a:t>
            </a:r>
          </a:p>
          <a:p>
            <a:pPr marL="463550" indent="-463550"/>
            <a:endParaRPr lang="en-US" b="1" dirty="0" smtClean="0"/>
          </a:p>
          <a:p>
            <a:pPr marL="463550" indent="-463550"/>
            <a:r>
              <a:rPr lang="en-US" b="1" dirty="0" smtClean="0"/>
              <a:t>VSP</a:t>
            </a:r>
            <a:endParaRPr lang="en-US" b="1" dirty="0" smtClean="0"/>
          </a:p>
          <a:p>
            <a:pPr marL="463550" indent="-463550"/>
            <a:r>
              <a:rPr lang="en-US" dirty="0" smtClean="0"/>
              <a:t>1) increase accuracy and precision of smolt estimates</a:t>
            </a:r>
          </a:p>
          <a:p>
            <a:pPr marL="463550" indent="-463550"/>
            <a:r>
              <a:rPr lang="en-US" dirty="0" smtClean="0"/>
              <a:t>2) increase pit tags and detection arrays</a:t>
            </a:r>
          </a:p>
          <a:p>
            <a:pPr marL="463550" indent="-463550"/>
            <a:r>
              <a:rPr lang="en-US" dirty="0" smtClean="0"/>
              <a:t>3) estimate precision and accuracy of </a:t>
            </a:r>
            <a:r>
              <a:rPr lang="en-US" dirty="0" err="1" smtClean="0"/>
              <a:t>redd</a:t>
            </a:r>
            <a:r>
              <a:rPr lang="en-US" dirty="0" smtClean="0"/>
              <a:t> surveys</a:t>
            </a:r>
          </a:p>
          <a:p>
            <a:pPr marL="463550" indent="-463550"/>
            <a:r>
              <a:rPr lang="en-US" dirty="0" smtClean="0"/>
              <a:t>4) radio tracking for steelhead</a:t>
            </a:r>
          </a:p>
          <a:p>
            <a:pPr marL="463550" indent="-463550"/>
            <a:endParaRPr lang="en-US" b="1" dirty="0" smtClean="0"/>
          </a:p>
          <a:p>
            <a:pPr marL="463550" indent="-463550"/>
            <a:r>
              <a:rPr lang="en-US" b="1" dirty="0" smtClean="0"/>
              <a:t>Other: </a:t>
            </a:r>
            <a:r>
              <a:rPr lang="en-US" dirty="0" smtClean="0"/>
              <a:t>Methow Habitat Status and Trend (wait until we learn more from other subbasins; </a:t>
            </a:r>
            <a:endParaRPr lang="en-US" dirty="0" smtClean="0"/>
          </a:p>
          <a:p>
            <a:pPr marL="463550" indent="-463550"/>
            <a:endParaRPr lang="en-US" b="1" dirty="0" smtClean="0"/>
          </a:p>
          <a:p>
            <a:pPr marL="463550" indent="-463550"/>
            <a:endParaRPr lang="en-US" b="1" dirty="0" smtClean="0"/>
          </a:p>
          <a:p>
            <a:pPr marL="463550" indent="-463550"/>
            <a:endParaRPr lang="en-US" b="1"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3.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4.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Concourse</Template>
  <TotalTime>1246</TotalTime>
  <Words>310</Words>
  <Application>Microsoft Office PowerPoint</Application>
  <PresentationFormat>On-screen Show (4:3)</PresentationFormat>
  <Paragraphs>76</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Columbia Basin Coordinated Anadromous Monitoring Strategy Workshop</vt:lpstr>
      <vt:lpstr>Outline</vt:lpstr>
      <vt:lpstr>1. Background Information</vt:lpstr>
      <vt:lpstr>2. Factors that Affect the Strategy</vt:lpstr>
      <vt:lpstr>3 and 4. Existing Work and  Overall Strategy</vt:lpstr>
      <vt:lpstr>Overall Strategy:  Cont.</vt:lpstr>
      <vt:lpstr>Gaps and adjustments: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Columbia Basin Coordinated Anadromous Monitoring Strategy</dc:title>
  <dc:creator>Bruce Crawford</dc:creator>
  <cp:lastModifiedBy>User</cp:lastModifiedBy>
  <cp:revision>129</cp:revision>
  <dcterms:created xsi:type="dcterms:W3CDTF">2009-10-14T19:32:42Z</dcterms:created>
  <dcterms:modified xsi:type="dcterms:W3CDTF">2009-10-21T17:23:21Z</dcterms:modified>
</cp:coreProperties>
</file>