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charts/chart17.xml" ContentType="application/vnd.openxmlformats-officedocument.drawingml.char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4" r:id="rId7"/>
    <p:sldId id="260" r:id="rId8"/>
    <p:sldId id="261" r:id="rId9"/>
    <p:sldId id="266" r:id="rId10"/>
    <p:sldId id="263" r:id="rId11"/>
    <p:sldId id="267" r:id="rId12"/>
    <p:sldId id="268" r:id="rId13"/>
    <p:sldId id="269" r:id="rId14"/>
    <p:sldId id="271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1\fish\TG\Ex\Summary%20of%20fish%20tagging%20information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1\fish\TG\Ex\Summary%20of%20fish%20tagging%20information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1\fish\TG\Ex\Summary%20of%20fish%20tagging%20information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1\fish\TG\Ex\Summary%20of%20fish%20tagging%20information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1\fish\TG\Ex\Summary%20of%20fish%20tagging%20information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1\fish\TG\Ex\Summary%20of%20fish%20tagging%20information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1\fish\TG\Ex\Summary%20of%20fish%20tagging%20information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rover\Desktop\some%20cost%20and%20tagging%20data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rover\Desktop\some%20cost%20and%20tagging%20data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1\fish\TG\Ex\Summary%20of%20fish%20tagging%20informati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1\fish\TG\Ex\Summary%20of%20fish%20tagging%20information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1\fish\TG\Ex\Summary%20of%20fish%20tagging%20information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rover\Desktop\some%20cost%20and%20tagging%20data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rover\Desktop\some%20cost%20and%20tagging%20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1\fish\TG\Ex\Summary%20of%20fish%20tagging%20informatio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1\fish\TG\Ex\Summary%20of%20fish%20tagging%20information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1\fish\TG\Ex\Summary%20of%20fish%20tagging%20information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1\fish\TG\Ex\Summary%20of%20fish%20tagging%20information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1\fish\TG\Ex\Summary%20of%20fish%20tagging%20information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1\fish\TG\Ex\Summary%20of%20fish%20tagging%20informa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Tagging Cost estimated 2012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dLbls>
          <c:showCatName val="1"/>
          <c:showPercent val="1"/>
        </c:dLbls>
      </c:pie3DChart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Cost</a:t>
            </a:r>
            <a:r>
              <a:rPr lang="en-US" baseline="0" dirty="0"/>
              <a:t> </a:t>
            </a:r>
            <a:r>
              <a:rPr lang="en-US" baseline="0" dirty="0" smtClean="0"/>
              <a:t>(BPA)</a:t>
            </a:r>
            <a:endParaRPr lang="en-US" dirty="0"/>
          </a:p>
        </c:rich>
      </c:tx>
      <c:layout/>
    </c:title>
    <c:plotArea>
      <c:layout/>
      <c:pieChart>
        <c:varyColors val="1"/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Number of fish</a:t>
            </a:r>
          </a:p>
        </c:rich>
      </c:tx>
      <c:layout/>
    </c:title>
    <c:plotArea>
      <c:layout/>
      <c:pieChart>
        <c:varyColors val="1"/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Number of </a:t>
            </a:r>
            <a:r>
              <a:rPr lang="en-US" dirty="0" smtClean="0"/>
              <a:t>fish tagged</a:t>
            </a:r>
          </a:p>
        </c:rich>
      </c:tx>
      <c:layout/>
    </c:title>
    <c:plotArea>
      <c:layout/>
      <c:pieChart>
        <c:varyColors val="1"/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Number of </a:t>
            </a:r>
            <a:r>
              <a:rPr lang="en-US" dirty="0" smtClean="0"/>
              <a:t>tagged fish</a:t>
            </a:r>
            <a:endParaRPr lang="en-US" dirty="0"/>
          </a:p>
        </c:rich>
      </c:tx>
      <c:layout/>
    </c:title>
    <c:plotArea>
      <c:layout/>
      <c:pieChart>
        <c:varyColors val="1"/>
        <c:ser>
          <c:idx val="0"/>
          <c:order val="0"/>
          <c:dLbls>
            <c:showCatName val="1"/>
            <c:showPercent val="1"/>
            <c:showLeaderLines val="1"/>
          </c:dLbls>
          <c:cat>
            <c:strRef>
              <c:f>Sheet1!$A$112:$A$114</c:f>
              <c:strCache>
                <c:ptCount val="3"/>
                <c:pt idx="0">
                  <c:v>CWT</c:v>
                </c:pt>
                <c:pt idx="1">
                  <c:v>PIT</c:v>
                </c:pt>
                <c:pt idx="2">
                  <c:v>Genetic</c:v>
                </c:pt>
              </c:strCache>
            </c:strRef>
          </c:cat>
          <c:val>
            <c:numRef>
              <c:f>Sheet1!$B$112:$B$114</c:f>
              <c:numCache>
                <c:formatCode>#,##0</c:formatCode>
                <c:ptCount val="3"/>
                <c:pt idx="0" formatCode="_(* #,##0_);_(* \(#,##0\);_(* &quot;-&quot;??_);_(@_)">
                  <c:v>29000000</c:v>
                </c:pt>
                <c:pt idx="1">
                  <c:v>2857473</c:v>
                </c:pt>
                <c:pt idx="2" formatCode="_(* #,##0_);_(* \(#,##0\);_(* &quot;-&quot;??_);_(@_)">
                  <c:v>21000000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Cost</a:t>
            </a:r>
            <a:r>
              <a:rPr lang="en-US" baseline="0" dirty="0"/>
              <a:t> </a:t>
            </a:r>
            <a:r>
              <a:rPr lang="en-US" baseline="0" dirty="0" smtClean="0"/>
              <a:t>to BPA</a:t>
            </a:r>
            <a:endParaRPr lang="en-US" dirty="0"/>
          </a:p>
        </c:rich>
      </c:tx>
      <c:layout/>
    </c:title>
    <c:plotArea>
      <c:layout/>
      <c:pieChart>
        <c:varyColors val="1"/>
        <c:ser>
          <c:idx val="0"/>
          <c:order val="0"/>
          <c:dLbls>
            <c:showCatName val="1"/>
            <c:showPercent val="1"/>
            <c:showLeaderLines val="1"/>
          </c:dLbls>
          <c:cat>
            <c:strRef>
              <c:f>Sheet1!$A$42:$A$44</c:f>
              <c:strCache>
                <c:ptCount val="3"/>
                <c:pt idx="0">
                  <c:v>CWT</c:v>
                </c:pt>
                <c:pt idx="1">
                  <c:v>PIT</c:v>
                </c:pt>
                <c:pt idx="2">
                  <c:v>Genetic</c:v>
                </c:pt>
              </c:strCache>
            </c:strRef>
          </c:cat>
          <c:val>
            <c:numRef>
              <c:f>Sheet1!$B$42:$B$44</c:f>
              <c:numCache>
                <c:formatCode>_("$"* #,##0_);_("$"* \(#,##0\);_("$"* "-"??_);_(@_)</c:formatCode>
                <c:ptCount val="3"/>
                <c:pt idx="0">
                  <c:v>7000000</c:v>
                </c:pt>
                <c:pt idx="1">
                  <c:v>24500000</c:v>
                </c:pt>
                <c:pt idx="2">
                  <c:v>5600000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Cost</a:t>
            </a:r>
            <a:r>
              <a:rPr lang="en-US" baseline="0"/>
              <a:t> Share</a:t>
            </a:r>
            <a:endParaRPr lang="en-US"/>
          </a:p>
        </c:rich>
      </c:tx>
      <c:layout/>
    </c:title>
    <c:plotArea>
      <c:layout/>
      <c:pieChart>
        <c:varyColors val="1"/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Number of fish</a:t>
            </a:r>
          </a:p>
        </c:rich>
      </c:tx>
      <c:layout/>
    </c:title>
    <c:plotArea>
      <c:layout/>
      <c:pieChart>
        <c:varyColors val="1"/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Number of detections</a:t>
            </a:r>
          </a:p>
        </c:rich>
      </c:tx>
      <c:layout>
        <c:manualLayout>
          <c:xMode val="edge"/>
          <c:yMode val="edge"/>
          <c:x val="0.31624991132865182"/>
          <c:y val="3.093580819798919E-2"/>
        </c:manualLayout>
      </c:layout>
    </c:title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0.29551302241066024"/>
                  <c:y val="3.7636623547056616E-2"/>
                </c:manualLayout>
              </c:layout>
              <c:showVal val="1"/>
              <c:showCatName val="1"/>
              <c:showPercent val="1"/>
            </c:dLbl>
            <c:dLbl>
              <c:idx val="1"/>
              <c:layout>
                <c:manualLayout>
                  <c:x val="-0.22635507554798892"/>
                  <c:y val="1.5512480893484603E-2"/>
                </c:manualLayout>
              </c:layout>
              <c:showVal val="1"/>
              <c:showCatName val="1"/>
              <c:showPercent val="1"/>
            </c:dLbl>
            <c:dLbl>
              <c:idx val="2"/>
              <c:layout>
                <c:manualLayout>
                  <c:x val="-0.21290664680428473"/>
                  <c:y val="3.8398402055891519E-2"/>
                </c:manualLayout>
              </c:layout>
              <c:showVal val="1"/>
              <c:showCatName val="1"/>
              <c:showPercent val="1"/>
            </c:dLbl>
            <c:showVal val="1"/>
            <c:showCatName val="1"/>
            <c:showLeaderLines val="1"/>
          </c:dLbls>
          <c:cat>
            <c:strRef>
              <c:f>Sheet1!$A$2:$A$4</c:f>
              <c:strCache>
                <c:ptCount val="3"/>
                <c:pt idx="0">
                  <c:v>CWT</c:v>
                </c:pt>
                <c:pt idx="1">
                  <c:v>PIT</c:v>
                </c:pt>
                <c:pt idx="2">
                  <c:v>Genetic</c:v>
                </c:pt>
              </c:strCache>
            </c:strRef>
          </c:cat>
          <c:val>
            <c:numRef>
              <c:f>Sheet1!$B$2:$B$4</c:f>
              <c:numCache>
                <c:formatCode>_(* #,##0_);_(* \(#,##0\);_(* "-"??_);_(@_)</c:formatCode>
                <c:ptCount val="3"/>
                <c:pt idx="0">
                  <c:v>79253</c:v>
                </c:pt>
                <c:pt idx="1">
                  <c:v>15096716</c:v>
                </c:pt>
                <c:pt idx="2">
                  <c:v>50169</c:v>
                </c:pt>
              </c:numCache>
            </c:numRef>
          </c:val>
        </c:ser>
        <c:dLbls>
          <c:showCatName val="1"/>
        </c:dLbls>
        <c:firstSliceAng val="0"/>
      </c:pieChart>
    </c:plotArea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Number of unique fish detections</a:t>
            </a:r>
          </a:p>
        </c:rich>
      </c:tx>
      <c:layout>
        <c:manualLayout>
          <c:xMode val="edge"/>
          <c:yMode val="edge"/>
          <c:x val="0.2157826133219834"/>
          <c:y val="0"/>
        </c:manualLayout>
      </c:layout>
    </c:title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0.19779988650067393"/>
                  <c:y val="-1.8300844644999427E-3"/>
                </c:manualLayout>
              </c:layout>
              <c:showVal val="1"/>
              <c:showCatName val="1"/>
              <c:showPercent val="1"/>
            </c:dLbl>
            <c:dLbl>
              <c:idx val="1"/>
              <c:layout>
                <c:manualLayout>
                  <c:x val="-6.1481520890969713E-2"/>
                  <c:y val="1.5512480893484603E-2"/>
                </c:manualLayout>
              </c:layout>
              <c:showVal val="1"/>
              <c:showCatName val="1"/>
              <c:showPercent val="1"/>
            </c:dLbl>
            <c:dLbl>
              <c:idx val="2"/>
              <c:layout>
                <c:manualLayout>
                  <c:x val="-0.19714105838121584"/>
                  <c:y val="1.9836917137098002E-2"/>
                </c:manualLayout>
              </c:layout>
              <c:showVal val="1"/>
              <c:showCatName val="1"/>
              <c:showPercent val="1"/>
            </c:dLbl>
            <c:showVal val="1"/>
            <c:showCatName val="1"/>
            <c:showLeaderLines val="1"/>
          </c:dLbls>
          <c:cat>
            <c:strRef>
              <c:f>Sheet1!$A$2:$A$4</c:f>
              <c:strCache>
                <c:ptCount val="3"/>
                <c:pt idx="0">
                  <c:v>CWT</c:v>
                </c:pt>
                <c:pt idx="1">
                  <c:v>PIT</c:v>
                </c:pt>
                <c:pt idx="2">
                  <c:v>Genetic</c:v>
                </c:pt>
              </c:strCache>
            </c:strRef>
          </c:cat>
          <c:val>
            <c:numRef>
              <c:f>Sheet1!$C$2:$C$4</c:f>
              <c:numCache>
                <c:formatCode>_(* #,##0_);_(* \(#,##0\);_(* "-"??_);_(@_)</c:formatCode>
                <c:ptCount val="3"/>
                <c:pt idx="0">
                  <c:v>79253</c:v>
                </c:pt>
                <c:pt idx="1">
                  <c:v>1168578</c:v>
                </c:pt>
                <c:pt idx="2">
                  <c:v>50169</c:v>
                </c:pt>
              </c:numCache>
            </c:numRef>
          </c:val>
        </c:ser>
        <c:dLbls>
          <c:showCatName val="1"/>
        </c:dLbls>
        <c:firstSliceAng val="0"/>
      </c:pieChart>
    </c:plotArea>
    <c:plotVisOnly val="1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Cost</a:t>
            </a:r>
            <a:r>
              <a:rPr lang="en-US" baseline="0"/>
              <a:t> Share</a:t>
            </a:r>
            <a:endParaRPr lang="en-US"/>
          </a:p>
        </c:rich>
      </c:tx>
      <c:layout/>
    </c:title>
    <c:plotArea>
      <c:layout/>
      <c:pieChart>
        <c:varyColors val="1"/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Tagging Cost estimated 2012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showVal val="1"/>
            <c:showCatName val="1"/>
            <c:showPercent val="1"/>
            <c:showLeaderLines val="1"/>
          </c:dLbls>
          <c:cat>
            <c:strRef>
              <c:f>Sheet1!$A$2:$A$7</c:f>
              <c:strCache>
                <c:ptCount val="6"/>
                <c:pt idx="0">
                  <c:v>CWT</c:v>
                </c:pt>
                <c:pt idx="1">
                  <c:v>PIT</c:v>
                </c:pt>
                <c:pt idx="2">
                  <c:v>Genetic</c:v>
                </c:pt>
                <c:pt idx="3">
                  <c:v>Radio</c:v>
                </c:pt>
                <c:pt idx="4">
                  <c:v>Acoustic</c:v>
                </c:pt>
                <c:pt idx="5">
                  <c:v>Others</c:v>
                </c:pt>
              </c:strCache>
            </c:strRef>
          </c:cat>
          <c:val>
            <c:numRef>
              <c:f>Sheet1!$B$2:$B$7</c:f>
              <c:numCache>
                <c:formatCode>_("$"* #,##0_);_("$"* \(#,##0\);_("$"* "-"??_);_(@_)</c:formatCode>
                <c:ptCount val="6"/>
                <c:pt idx="0">
                  <c:v>7000000</c:v>
                </c:pt>
                <c:pt idx="1">
                  <c:v>24500000</c:v>
                </c:pt>
                <c:pt idx="2">
                  <c:v>5600000</c:v>
                </c:pt>
                <c:pt idx="3">
                  <c:v>1800000</c:v>
                </c:pt>
                <c:pt idx="4">
                  <c:v>18000000</c:v>
                </c:pt>
                <c:pt idx="5">
                  <c:v>1200000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Number of fish</a:t>
            </a:r>
          </a:p>
        </c:rich>
      </c:tx>
      <c:layout/>
    </c:title>
    <c:plotArea>
      <c:layout/>
      <c:pieChart>
        <c:varyColors val="1"/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Number of detections</a:t>
            </a:r>
          </a:p>
        </c:rich>
      </c:tx>
      <c:layout/>
    </c:title>
    <c:plotArea>
      <c:layout/>
      <c:pieChart>
        <c:varyColors val="1"/>
        <c:dLbls>
          <c:showCatName val="1"/>
        </c:dLbls>
        <c:firstSliceAng val="0"/>
      </c:pieChart>
    </c:plotArea>
    <c:plotVisOnly val="1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Number of unique fish detections</a:t>
            </a:r>
          </a:p>
        </c:rich>
      </c:tx>
      <c:layout/>
    </c:title>
    <c:plotArea>
      <c:layout/>
      <c:pieChart>
        <c:varyColors val="1"/>
        <c:dLbls>
          <c:showCatName val="1"/>
        </c:dLbls>
        <c:firstSliceAng val="0"/>
      </c:pieChart>
    </c:plotArea>
    <c:plotVisOnly val="1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Cost per detection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Sheet1!$A$35:$A$37</c:f>
              <c:strCache>
                <c:ptCount val="3"/>
                <c:pt idx="0">
                  <c:v>CWT</c:v>
                </c:pt>
                <c:pt idx="1">
                  <c:v>PIT</c:v>
                </c:pt>
                <c:pt idx="2">
                  <c:v>Genetic</c:v>
                </c:pt>
              </c:strCache>
            </c:strRef>
          </c:cat>
          <c:val>
            <c:numRef>
              <c:f>Sheet1!$B$35:$B$37</c:f>
              <c:numCache>
                <c:formatCode>_("$"* #,##0.00_);_("$"* \(#,##0.00\);_("$"* "-"??_);_(@_)</c:formatCode>
                <c:ptCount val="3"/>
                <c:pt idx="0">
                  <c:v>88.324732186794122</c:v>
                </c:pt>
                <c:pt idx="1">
                  <c:v>1.6228695035397103</c:v>
                </c:pt>
                <c:pt idx="2">
                  <c:v>111.62271522254775</c:v>
                </c:pt>
              </c:numCache>
            </c:numRef>
          </c:val>
        </c:ser>
        <c:axId val="80349824"/>
        <c:axId val="80355712"/>
      </c:barChart>
      <c:catAx>
        <c:axId val="80349824"/>
        <c:scaling>
          <c:orientation val="minMax"/>
        </c:scaling>
        <c:axPos val="b"/>
        <c:tickLblPos val="nextTo"/>
        <c:crossAx val="80355712"/>
        <c:crosses val="autoZero"/>
        <c:auto val="1"/>
        <c:lblAlgn val="ctr"/>
        <c:lblOffset val="100"/>
      </c:catAx>
      <c:valAx>
        <c:axId val="80355712"/>
        <c:scaling>
          <c:orientation val="minMax"/>
        </c:scaling>
        <c:axPos val="l"/>
        <c:majorGridlines/>
        <c:numFmt formatCode="_(&quot;$&quot;* #,##0.00_);_(&quot;$&quot;* \(#,##0.00\);_(&quot;$&quot;* &quot;-&quot;??_);_(@_)" sourceLinked="1"/>
        <c:tickLblPos val="nextTo"/>
        <c:crossAx val="80349824"/>
        <c:crosses val="autoZero"/>
        <c:crossBetween val="between"/>
      </c:valAx>
    </c:plotArea>
    <c:plotVisOnly val="1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Cost per unique fish detection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$111.64 </a:t>
                    </a:r>
                  </a:p>
                </c:rich>
              </c:tx>
              <c:showVal val="1"/>
              <c:showSerName val="1"/>
            </c:dLbl>
            <c:showVal val="1"/>
          </c:dLbls>
          <c:cat>
            <c:strRef>
              <c:f>Sheet1!$L$35:$L$37</c:f>
              <c:strCache>
                <c:ptCount val="3"/>
                <c:pt idx="0">
                  <c:v>CWT</c:v>
                </c:pt>
                <c:pt idx="1">
                  <c:v>PIT</c:v>
                </c:pt>
                <c:pt idx="2">
                  <c:v>Genetic</c:v>
                </c:pt>
              </c:strCache>
            </c:strRef>
          </c:cat>
          <c:val>
            <c:numRef>
              <c:f>Sheet1!$M$35:$M$37</c:f>
              <c:numCache>
                <c:formatCode>_("$"* #,##0.00_);_("$"* \(#,##0.00\);_("$"* "-"??_);_(@_)</c:formatCode>
                <c:ptCount val="3"/>
                <c:pt idx="0">
                  <c:v>88.324732186794122</c:v>
                </c:pt>
                <c:pt idx="1">
                  <c:v>20.965652271393076</c:v>
                </c:pt>
                <c:pt idx="2">
                  <c:v>111.62271522254775</c:v>
                </c:pt>
              </c:numCache>
            </c:numRef>
          </c:val>
        </c:ser>
        <c:axId val="80384000"/>
        <c:axId val="80385536"/>
      </c:barChart>
      <c:catAx>
        <c:axId val="80384000"/>
        <c:scaling>
          <c:orientation val="minMax"/>
        </c:scaling>
        <c:axPos val="b"/>
        <c:majorTickMark val="none"/>
        <c:tickLblPos val="nextTo"/>
        <c:crossAx val="80385536"/>
        <c:crosses val="autoZero"/>
        <c:auto val="1"/>
        <c:lblAlgn val="ctr"/>
        <c:lblOffset val="100"/>
      </c:catAx>
      <c:valAx>
        <c:axId val="80385536"/>
        <c:scaling>
          <c:orientation val="minMax"/>
        </c:scaling>
        <c:axPos val="l"/>
        <c:majorGridlines/>
        <c:numFmt formatCode="_(&quot;$&quot;* #,##0.00_);_(&quot;$&quot;* \(#,##0.00\);_(&quot;$&quot;* &quot;-&quot;??_);_(@_)" sourceLinked="1"/>
        <c:majorTickMark val="none"/>
        <c:tickLblPos val="nextTo"/>
        <c:crossAx val="80384000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Tagging Cost</a:t>
            </a:r>
            <a:r>
              <a:rPr lang="en-US" baseline="0"/>
              <a:t> estimated (no JSATS)</a:t>
            </a:r>
            <a:endParaRPr lang="en-US"/>
          </a:p>
        </c:rich>
      </c:tx>
      <c:layout/>
    </c:title>
    <c:view3D>
      <c:rotX val="30"/>
      <c:perspective val="30"/>
    </c:view3D>
    <c:plotArea>
      <c:layout/>
      <c:pie3DChart>
        <c:varyColors val="1"/>
        <c:dLbls>
          <c:showCatName val="1"/>
          <c:showPercent val="1"/>
        </c:dLbls>
      </c:pie3DChart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Tagging Cost</a:t>
            </a:r>
            <a:r>
              <a:rPr lang="en-US" baseline="0"/>
              <a:t> estimated (no JSATS)</a:t>
            </a:r>
            <a:endParaRPr lang="en-US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showCatName val="1"/>
            <c:showPercent val="1"/>
            <c:showLeaderLines val="1"/>
          </c:dLbls>
          <c:cat>
            <c:strRef>
              <c:f>Sheet1!$A$42:$A$47</c:f>
              <c:strCache>
                <c:ptCount val="6"/>
                <c:pt idx="0">
                  <c:v>CWT</c:v>
                </c:pt>
                <c:pt idx="1">
                  <c:v>PIT</c:v>
                </c:pt>
                <c:pt idx="2">
                  <c:v>Genetic</c:v>
                </c:pt>
                <c:pt idx="3">
                  <c:v>Radio</c:v>
                </c:pt>
                <c:pt idx="4">
                  <c:v>Acoustic</c:v>
                </c:pt>
                <c:pt idx="5">
                  <c:v>Others</c:v>
                </c:pt>
              </c:strCache>
            </c:strRef>
          </c:cat>
          <c:val>
            <c:numRef>
              <c:f>Sheet1!$B$42:$B$47</c:f>
              <c:numCache>
                <c:formatCode>_("$"* #,##0_);_("$"* \(#,##0\);_("$"* "-"??_);_(@_)</c:formatCode>
                <c:ptCount val="6"/>
                <c:pt idx="0">
                  <c:v>7000000</c:v>
                </c:pt>
                <c:pt idx="1">
                  <c:v>24500000</c:v>
                </c:pt>
                <c:pt idx="2">
                  <c:v>5600000</c:v>
                </c:pt>
                <c:pt idx="3">
                  <c:v>1800000</c:v>
                </c:pt>
                <c:pt idx="4">
                  <c:v>1000000</c:v>
                </c:pt>
                <c:pt idx="5">
                  <c:v>1200000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Estimated 2012 </a:t>
            </a:r>
          </a:p>
          <a:p>
            <a:pPr>
              <a:defRPr/>
            </a:pPr>
            <a:r>
              <a:rPr lang="en-US"/>
              <a:t>Tagging Costs with and without JSATS</a:t>
            </a:r>
          </a:p>
        </c:rich>
      </c:tx>
      <c:layout>
        <c:manualLayout>
          <c:xMode val="edge"/>
          <c:yMode val="edge"/>
          <c:x val="0.21447517265888258"/>
          <c:y val="3.7483266398929106E-2"/>
        </c:manualLayout>
      </c:layout>
    </c:title>
    <c:plotArea>
      <c:layout/>
      <c:barChart>
        <c:barDir val="col"/>
        <c:grouping val="clustered"/>
        <c:ser>
          <c:idx val="0"/>
          <c:order val="0"/>
          <c:val>
            <c:numRef>
              <c:f>(Sheet1!$B$8,Sheet1!$B$48)</c:f>
              <c:numCache>
                <c:formatCode>_("$"* #,##0_);_("$"* \(#,##0\);_("$"* "-"??_);_(@_)</c:formatCode>
                <c:ptCount val="2"/>
                <c:pt idx="0">
                  <c:v>58100000</c:v>
                </c:pt>
                <c:pt idx="1">
                  <c:v>41100000</c:v>
                </c:pt>
              </c:numCache>
            </c:numRef>
          </c:val>
        </c:ser>
        <c:dLbls>
          <c:showVal val="1"/>
        </c:dLbls>
        <c:overlap val="-25"/>
        <c:axId val="40638720"/>
        <c:axId val="40669184"/>
      </c:barChart>
      <c:catAx>
        <c:axId val="40638720"/>
        <c:scaling>
          <c:orientation val="minMax"/>
        </c:scaling>
        <c:delete val="1"/>
        <c:axPos val="b"/>
        <c:majorTickMark val="none"/>
        <c:tickLblPos val="none"/>
        <c:crossAx val="40669184"/>
        <c:crosses val="autoZero"/>
        <c:auto val="1"/>
        <c:lblAlgn val="ctr"/>
        <c:lblOffset val="100"/>
      </c:catAx>
      <c:valAx>
        <c:axId val="40669184"/>
        <c:scaling>
          <c:orientation val="minMax"/>
        </c:scaling>
        <c:delete val="1"/>
        <c:axPos val="l"/>
        <c:numFmt formatCode="_(&quot;$&quot;* #,##0_);_(&quot;$&quot;* \(#,##0\);_(&quot;$&quot;* &quot;-&quot;??_);_(@_)" sourceLinked="1"/>
        <c:tickLblPos val="none"/>
        <c:crossAx val="40638720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pieChart>
        <c:varyColors val="1"/>
        <c:dLbls>
          <c:showVal val="1"/>
          <c:showCatName val="1"/>
        </c:dLbls>
        <c:firstSliceAng val="0"/>
      </c:pieChart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pieChart>
        <c:varyColors val="1"/>
        <c:ser>
          <c:idx val="0"/>
          <c:order val="0"/>
          <c:dLbls>
            <c:showVal val="1"/>
            <c:showCatName val="1"/>
            <c:showLeaderLines val="1"/>
          </c:dLbls>
          <c:cat>
            <c:strRef>
              <c:f>Sheet1!$A$111:$A$118</c:f>
              <c:strCache>
                <c:ptCount val="8"/>
                <c:pt idx="0">
                  <c:v>Ad-fin clip</c:v>
                </c:pt>
                <c:pt idx="1">
                  <c:v>CWT</c:v>
                </c:pt>
                <c:pt idx="2">
                  <c:v>PIT</c:v>
                </c:pt>
                <c:pt idx="3">
                  <c:v>Genetic</c:v>
                </c:pt>
                <c:pt idx="4">
                  <c:v>Radio</c:v>
                </c:pt>
                <c:pt idx="5">
                  <c:v>Acoustic</c:v>
                </c:pt>
                <c:pt idx="6">
                  <c:v>Otolith</c:v>
                </c:pt>
                <c:pt idx="7">
                  <c:v>Others</c:v>
                </c:pt>
              </c:strCache>
            </c:strRef>
          </c:cat>
          <c:val>
            <c:numRef>
              <c:f>Sheet1!$B$111:$B$118</c:f>
              <c:numCache>
                <c:formatCode>_(* #,##0_);_(* \(#,##0\);_(* "-"??_);_(@_)</c:formatCode>
                <c:ptCount val="8"/>
                <c:pt idx="0">
                  <c:v>105000000</c:v>
                </c:pt>
                <c:pt idx="1">
                  <c:v>29000000</c:v>
                </c:pt>
                <c:pt idx="2" formatCode="#,##0">
                  <c:v>2857473</c:v>
                </c:pt>
                <c:pt idx="3">
                  <c:v>21000000</c:v>
                </c:pt>
                <c:pt idx="4">
                  <c:v>1000</c:v>
                </c:pt>
                <c:pt idx="5">
                  <c:v>50760</c:v>
                </c:pt>
                <c:pt idx="6">
                  <c:v>43259500</c:v>
                </c:pt>
                <c:pt idx="7">
                  <c:v>1000000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pieChart>
        <c:varyColors val="1"/>
        <c:dLbls>
          <c:showVal val="1"/>
          <c:showCatName val="1"/>
        </c:dLbls>
        <c:firstSliceAng val="0"/>
      </c:pieChart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pieChart>
        <c:varyColors val="1"/>
        <c:ser>
          <c:idx val="0"/>
          <c:order val="0"/>
          <c:dLbls>
            <c:showVal val="1"/>
            <c:showCatName val="1"/>
            <c:showLeaderLines val="1"/>
          </c:dLbls>
          <c:cat>
            <c:strRef>
              <c:f>Sheet1!$A$112:$A$118</c:f>
              <c:strCache>
                <c:ptCount val="7"/>
                <c:pt idx="0">
                  <c:v>CWT</c:v>
                </c:pt>
                <c:pt idx="1">
                  <c:v>PIT</c:v>
                </c:pt>
                <c:pt idx="2">
                  <c:v>Genetic</c:v>
                </c:pt>
                <c:pt idx="3">
                  <c:v>Radio</c:v>
                </c:pt>
                <c:pt idx="4">
                  <c:v>Acoustic</c:v>
                </c:pt>
                <c:pt idx="5">
                  <c:v>Otolith</c:v>
                </c:pt>
                <c:pt idx="6">
                  <c:v>Others</c:v>
                </c:pt>
              </c:strCache>
            </c:strRef>
          </c:cat>
          <c:val>
            <c:numRef>
              <c:f>Sheet1!$B$112:$B$118</c:f>
              <c:numCache>
                <c:formatCode>#,##0</c:formatCode>
                <c:ptCount val="7"/>
                <c:pt idx="0" formatCode="_(* #,##0_);_(* \(#,##0\);_(* &quot;-&quot;??_);_(@_)">
                  <c:v>29000000</c:v>
                </c:pt>
                <c:pt idx="1">
                  <c:v>2857473</c:v>
                </c:pt>
                <c:pt idx="2" formatCode="_(* #,##0_);_(* \(#,##0\);_(* &quot;-&quot;??_);_(@_)">
                  <c:v>21000000</c:v>
                </c:pt>
                <c:pt idx="3" formatCode="_(* #,##0_);_(* \(#,##0\);_(* &quot;-&quot;??_);_(@_)">
                  <c:v>1000</c:v>
                </c:pt>
                <c:pt idx="4" formatCode="_(* #,##0_);_(* \(#,##0\);_(* &quot;-&quot;??_);_(@_)">
                  <c:v>50760</c:v>
                </c:pt>
                <c:pt idx="5" formatCode="_(* #,##0_);_(* \(#,##0\);_(* &quot;-&quot;??_);_(@_)">
                  <c:v>43259500</c:v>
                </c:pt>
                <c:pt idx="6" formatCode="_(* #,##0_);_(* \(#,##0\);_(* &quot;-&quot;??_);_(@_)">
                  <c:v>1000000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738E-B939-45A0-AF05-0912AE459A33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1C60-78BB-4F3F-86AB-BC304E61BD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738E-B939-45A0-AF05-0912AE459A33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1C60-78BB-4F3F-86AB-BC304E61BD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738E-B939-45A0-AF05-0912AE459A33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1C60-78BB-4F3F-86AB-BC304E61BD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738E-B939-45A0-AF05-0912AE459A33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1C60-78BB-4F3F-86AB-BC304E61BD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738E-B939-45A0-AF05-0912AE459A33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1C60-78BB-4F3F-86AB-BC304E61BD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738E-B939-45A0-AF05-0912AE459A33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1C60-78BB-4F3F-86AB-BC304E61BD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738E-B939-45A0-AF05-0912AE459A33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1C60-78BB-4F3F-86AB-BC304E61BD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738E-B939-45A0-AF05-0912AE459A33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1C60-78BB-4F3F-86AB-BC304E61BD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738E-B939-45A0-AF05-0912AE459A33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1C60-78BB-4F3F-86AB-BC304E61BD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738E-B939-45A0-AF05-0912AE459A33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1C60-78BB-4F3F-86AB-BC304E61BD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738E-B939-45A0-AF05-0912AE459A33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1C60-78BB-4F3F-86AB-BC304E61BD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B738E-B939-45A0-AF05-0912AE459A33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51C60-78BB-4F3F-86AB-BC304E61BD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14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18.xml"/><Relationship Id="rId4" Type="http://schemas.openxmlformats.org/officeDocument/2006/relationships/chart" Target="../charts/char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7" Type="http://schemas.openxmlformats.org/officeDocument/2006/relationships/chart" Target="../charts/chart24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23.xml"/><Relationship Id="rId5" Type="http://schemas.openxmlformats.org/officeDocument/2006/relationships/chart" Target="../charts/chart22.xml"/><Relationship Id="rId4" Type="http://schemas.openxmlformats.org/officeDocument/2006/relationships/chart" Target="../charts/chart2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Overview of Fish Tagging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0070C0"/>
                </a:solidFill>
              </a:rPr>
              <a:t>Draft Analysis</a:t>
            </a:r>
          </a:p>
          <a:p>
            <a:r>
              <a:rPr lang="en-US" sz="1600" i="1" dirty="0" smtClean="0">
                <a:solidFill>
                  <a:srgbClr val="0070C0"/>
                </a:solidFill>
              </a:rPr>
              <a:t>February 5, 2013</a:t>
            </a:r>
          </a:p>
          <a:p>
            <a:r>
              <a:rPr lang="en-US" sz="1400" i="1" dirty="0" smtClean="0">
                <a:solidFill>
                  <a:srgbClr val="0070C0"/>
                </a:solidFill>
              </a:rPr>
              <a:t>AWG</a:t>
            </a:r>
            <a:endParaRPr lang="en-US" sz="14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457200" y="1600201"/>
          <a:ext cx="4038600" cy="3962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648200" y="1600201"/>
          <a:ext cx="40386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19800" y="5562600"/>
            <a:ext cx="1449436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CWT</a:t>
            </a:r>
            <a:r>
              <a:rPr lang="en-US" sz="1100" dirty="0" smtClean="0"/>
              <a:t> </a:t>
            </a:r>
            <a:r>
              <a:rPr lang="en-US" sz="1100" dirty="0"/>
              <a:t>         </a:t>
            </a:r>
            <a:r>
              <a:rPr lang="en-US" sz="1100" dirty="0" smtClean="0"/>
              <a:t>29,000,000</a:t>
            </a:r>
          </a:p>
          <a:p>
            <a:r>
              <a:rPr lang="en-US" sz="1100" dirty="0" smtClean="0"/>
              <a:t> </a:t>
            </a:r>
            <a:r>
              <a:rPr lang="en-US" sz="1100" dirty="0"/>
              <a:t>PIT</a:t>
            </a:r>
            <a:r>
              <a:rPr lang="en-US" sz="1100" dirty="0" smtClean="0"/>
              <a:t> </a:t>
            </a:r>
            <a:r>
              <a:rPr lang="en-US" sz="1100" dirty="0"/>
              <a:t>           </a:t>
            </a:r>
            <a:r>
              <a:rPr lang="en-US" sz="1100" dirty="0" smtClean="0"/>
              <a:t>  2,857,473 </a:t>
            </a:r>
          </a:p>
          <a:p>
            <a:r>
              <a:rPr lang="en-US" sz="1100" dirty="0" smtClean="0"/>
              <a:t> </a:t>
            </a:r>
            <a:r>
              <a:rPr lang="en-US" sz="1100" dirty="0"/>
              <a:t>Genetic</a:t>
            </a:r>
            <a:r>
              <a:rPr lang="en-US" sz="1100" dirty="0" smtClean="0"/>
              <a:t> </a:t>
            </a:r>
            <a:r>
              <a:rPr lang="en-US" sz="1100" dirty="0"/>
              <a:t>   </a:t>
            </a:r>
            <a:r>
              <a:rPr lang="en-US" sz="1100" dirty="0" smtClean="0"/>
              <a:t>21,000,000</a:t>
            </a:r>
            <a:endParaRPr lang="en-US" sz="11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676400" y="5638800"/>
          <a:ext cx="1663700" cy="485775"/>
        </p:xfrm>
        <a:graphic>
          <a:graphicData uri="http://schemas.openxmlformats.org/drawingml/2006/table">
            <a:tbl>
              <a:tblPr/>
              <a:tblGrid>
                <a:gridCol w="608439"/>
                <a:gridCol w="1055261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CWT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$        7,000,000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PIT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24,500,000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Genetic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  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5,600,000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4724400" y="1600200"/>
          <a:ext cx="38100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Closer look at the 3 primary tag types</a:t>
            </a:r>
            <a:br>
              <a:rPr lang="en-US" sz="3600" b="1" dirty="0" smtClean="0"/>
            </a:br>
            <a:r>
              <a:rPr lang="en-US" sz="1100" b="1" dirty="0" smtClean="0"/>
              <a:t>tag data from 2011</a:t>
            </a:r>
            <a:endParaRPr lang="en-US" sz="1100" b="1" dirty="0"/>
          </a:p>
        </p:txBody>
      </p:sp>
      <p:graphicFrame>
        <p:nvGraphicFramePr>
          <p:cNvPr id="10" name="Chart 9"/>
          <p:cNvGraphicFramePr/>
          <p:nvPr/>
        </p:nvGraphicFramePr>
        <p:xfrm>
          <a:off x="4648200" y="1524000"/>
          <a:ext cx="35052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609600" y="1600200"/>
          <a:ext cx="42672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Closer look at the 3 primary tag types</a:t>
            </a:r>
            <a:br>
              <a:rPr lang="en-US" sz="3600" b="1" dirty="0" smtClean="0"/>
            </a:br>
            <a:r>
              <a:rPr lang="en-US" sz="1100" b="1" dirty="0" smtClean="0"/>
              <a:t>data from 2011</a:t>
            </a:r>
            <a:endParaRPr lang="en-US" sz="11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457200" y="1600201"/>
          <a:ext cx="4038600" cy="3962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648200" y="1600201"/>
          <a:ext cx="40386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/>
          <p:nvPr/>
        </p:nvGraphicFramePr>
        <p:xfrm>
          <a:off x="-228600" y="1447800"/>
          <a:ext cx="4953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14"/>
          <p:cNvGraphicFramePr/>
          <p:nvPr/>
        </p:nvGraphicFramePr>
        <p:xfrm>
          <a:off x="4114800" y="1524000"/>
          <a:ext cx="47244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Closer look at the 3 primary tag types</a:t>
            </a:r>
            <a:br>
              <a:rPr lang="en-US" sz="3600" b="1" dirty="0" smtClean="0"/>
            </a:br>
            <a:r>
              <a:rPr lang="en-US" sz="1100" b="1" dirty="0" smtClean="0"/>
              <a:t>Approximate from estimated costs and tagging efforts.</a:t>
            </a:r>
            <a:endParaRPr lang="en-US" sz="11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457200" y="1600201"/>
          <a:ext cx="4038600" cy="3962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648200" y="1600201"/>
          <a:ext cx="40386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381000" y="1600200"/>
          <a:ext cx="45720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4114800" y="1600200"/>
          <a:ext cx="4114800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457200" y="1447800"/>
          <a:ext cx="4114800" cy="4619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3" name="Chart 12"/>
          <p:cNvGraphicFramePr/>
          <p:nvPr/>
        </p:nvGraphicFramePr>
        <p:xfrm>
          <a:off x="4724400" y="1371600"/>
          <a:ext cx="40386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i="1" dirty="0" smtClean="0"/>
              <a:t>Regardless of Costs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How well do the tags answer Management 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0070C0"/>
                </a:solidFill>
              </a:rPr>
              <a:t>That can be better answered after the next Fish Tagging Forum meeting.</a:t>
            </a:r>
            <a:endParaRPr lang="en-US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Status of Primary Tagging Tools</a:t>
            </a:r>
            <a:br>
              <a:rPr lang="en-US" dirty="0" smtClean="0"/>
            </a:br>
            <a:r>
              <a:rPr lang="en-US" sz="1000" dirty="0" smtClean="0"/>
              <a:t>Draft as of  February 5, 2013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CWT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Otolith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Cost Effectiveness</a:t>
                      </a:r>
                    </a:p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54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  </a:t>
                      </a:r>
                      <a:r>
                        <a:rPr lang="en-US" sz="5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?</a:t>
                      </a:r>
                      <a:endParaRPr lang="en-US" sz="5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Management Goals and Objectives</a:t>
                      </a:r>
                    </a:p>
                    <a:p>
                      <a:pPr marL="0" algn="ctr" defTabSz="914400" rtl="0" eaLnBrk="1" latinLnBrk="0" hangingPunct="1"/>
                      <a:endParaRPr 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?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Legacy Commitment</a:t>
                      </a:r>
                    </a:p>
                    <a:p>
                      <a:pPr marL="0" algn="ctr" defTabSz="914400" rtl="0" eaLnBrk="1" latinLnBrk="0" hangingPunct="1"/>
                      <a:endParaRPr 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Future Potential</a:t>
                      </a:r>
                    </a:p>
                    <a:p>
                      <a:pPr marL="0" algn="ctr" defTabSz="914400" rtl="0" eaLnBrk="1" latinLnBrk="0" hangingPunct="1"/>
                      <a:endParaRPr 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?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Up Arrow 6"/>
          <p:cNvSpPr/>
          <p:nvPr/>
        </p:nvSpPr>
        <p:spPr>
          <a:xfrm>
            <a:off x="4343400" y="2057400"/>
            <a:ext cx="533400" cy="685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5943600" y="4343400"/>
            <a:ext cx="685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2667000" y="2133600"/>
            <a:ext cx="5334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5943600" y="2133600"/>
            <a:ext cx="5334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 Arrow 10"/>
          <p:cNvSpPr/>
          <p:nvPr/>
        </p:nvSpPr>
        <p:spPr>
          <a:xfrm>
            <a:off x="2667000" y="3200400"/>
            <a:ext cx="533400" cy="685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4343400" y="3200400"/>
            <a:ext cx="533400" cy="685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>
            <a:off x="6019800" y="3200400"/>
            <a:ext cx="533400" cy="685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>
            <a:off x="4343400" y="4191000"/>
            <a:ext cx="533400" cy="685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 Arrow 14"/>
          <p:cNvSpPr/>
          <p:nvPr/>
        </p:nvSpPr>
        <p:spPr>
          <a:xfrm>
            <a:off x="7543800" y="4191000"/>
            <a:ext cx="533400" cy="685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Up Arrow 15"/>
          <p:cNvSpPr/>
          <p:nvPr/>
        </p:nvSpPr>
        <p:spPr>
          <a:xfrm>
            <a:off x="2667000" y="4191000"/>
            <a:ext cx="533400" cy="685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2667000" y="5257800"/>
            <a:ext cx="685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Up Arrow 17"/>
          <p:cNvSpPr/>
          <p:nvPr/>
        </p:nvSpPr>
        <p:spPr>
          <a:xfrm>
            <a:off x="4343400" y="5105400"/>
            <a:ext cx="533400" cy="685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Up Arrow 18"/>
          <p:cNvSpPr/>
          <p:nvPr/>
        </p:nvSpPr>
        <p:spPr>
          <a:xfrm>
            <a:off x="6019800" y="5105400"/>
            <a:ext cx="533400" cy="685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200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Costs to BPA by tag type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619125" y="581025"/>
          <a:ext cx="7905750" cy="5695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/>
          <p:nvPr/>
        </p:nvGraphicFramePr>
        <p:xfrm>
          <a:off x="771525" y="733425"/>
          <a:ext cx="7905750" cy="5695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628649" y="714374"/>
          <a:ext cx="7886701" cy="5429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/>
          <p:nvPr/>
        </p:nvGraphicFramePr>
        <p:xfrm>
          <a:off x="781049" y="866774"/>
          <a:ext cx="7886701" cy="5429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1295400" y="1057275"/>
          <a:ext cx="6553200" cy="4743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95600"/>
            <a:ext cx="8229600" cy="1143000"/>
          </a:xfrm>
        </p:spPr>
        <p:txBody>
          <a:bodyPr/>
          <a:lstStyle/>
          <a:p>
            <a:r>
              <a:rPr lang="en-US" dirty="0" smtClean="0"/>
              <a:t>Number of Fish Tagged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0" y="304800"/>
            <a:ext cx="6091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Number of fish tagged or marked in 2011, or if available, 2012</a:t>
            </a:r>
            <a:endParaRPr lang="en-US" b="1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595312" y="361950"/>
          <a:ext cx="7953375" cy="613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747712" y="514350"/>
          <a:ext cx="7953375" cy="613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457200" y="609600"/>
          <a:ext cx="8015287" cy="5881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81200" y="304800"/>
            <a:ext cx="505471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Number of fish tagged in 2011, or if available, 2012</a:t>
            </a:r>
          </a:p>
          <a:p>
            <a:pPr algn="ctr"/>
            <a:r>
              <a:rPr lang="en-US" sz="1200" b="1" dirty="0" smtClean="0"/>
              <a:t>(No adipose clipping numbers included in this slide)</a:t>
            </a:r>
            <a:endParaRPr lang="en-US" sz="1200" b="1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595312" y="595312"/>
          <a:ext cx="7953375" cy="5667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Big 3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1905000"/>
            <a:ext cx="6799362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Three </a:t>
            </a:r>
            <a:r>
              <a:rPr lang="en-US" i="1" u="sng" dirty="0" smtClean="0"/>
              <a:t>long lasting </a:t>
            </a:r>
            <a:r>
              <a:rPr lang="en-US" dirty="0" smtClean="0"/>
              <a:t>tag types produce most of the information currently</a:t>
            </a:r>
          </a:p>
          <a:p>
            <a:r>
              <a:rPr lang="en-US" dirty="0" smtClean="0"/>
              <a:t>used to meet the Fish and Wildlife Program management objectives:</a:t>
            </a:r>
          </a:p>
          <a:p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Coded Wire tags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 PIT tags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 Genetic information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r>
              <a:rPr lang="en-US" dirty="0" smtClean="0"/>
              <a:t>In some important ways these three tag types can be viewed as in</a:t>
            </a:r>
          </a:p>
          <a:p>
            <a:r>
              <a:rPr lang="en-US" dirty="0" smtClean="0"/>
              <a:t>competition to provide information to answer many management </a:t>
            </a:r>
          </a:p>
          <a:p>
            <a:r>
              <a:rPr lang="en-US" dirty="0" smtClean="0"/>
              <a:t>questions in the Fish and Wildlife Program.</a:t>
            </a:r>
          </a:p>
          <a:p>
            <a:r>
              <a:rPr lang="en-US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1384</TotalTime>
  <Words>328</Words>
  <Application>Microsoft Office PowerPoint</Application>
  <PresentationFormat>On-screen Show (4:3)</PresentationFormat>
  <Paragraphs>77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Overview of Fish Tagging</vt:lpstr>
      <vt:lpstr>Costs to BPA by tag type</vt:lpstr>
      <vt:lpstr>Slide 3</vt:lpstr>
      <vt:lpstr>Slide 4</vt:lpstr>
      <vt:lpstr>Slide 5</vt:lpstr>
      <vt:lpstr>Number of Fish Tagged</vt:lpstr>
      <vt:lpstr>Slide 7</vt:lpstr>
      <vt:lpstr>Slide 8</vt:lpstr>
      <vt:lpstr>The Big 3</vt:lpstr>
      <vt:lpstr>Closer look at the 3 primary tag types tag data from 2011</vt:lpstr>
      <vt:lpstr>Closer look at the 3 primary tag types data from 2011</vt:lpstr>
      <vt:lpstr>Closer look at the 3 primary tag types Approximate from estimated costs and tagging efforts.</vt:lpstr>
      <vt:lpstr>Regardless of Costs: How well do the tags answer Management Questions?</vt:lpstr>
      <vt:lpstr>Status of Primary Tagging Tools Draft as of  February 5, 2013</vt:lpstr>
    </vt:vector>
  </TitlesOfParts>
  <Company>Northwest Power and Conservation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Tony Grover</dc:creator>
  <cp:lastModifiedBy>Tony Grover</cp:lastModifiedBy>
  <cp:revision>119</cp:revision>
  <dcterms:created xsi:type="dcterms:W3CDTF">2013-01-28T19:18:35Z</dcterms:created>
  <dcterms:modified xsi:type="dcterms:W3CDTF">2013-02-20T18:53:44Z</dcterms:modified>
</cp:coreProperties>
</file>