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8" r:id="rId3"/>
    <p:sldId id="270" r:id="rId4"/>
    <p:sldId id="258" r:id="rId5"/>
    <p:sldId id="286" r:id="rId6"/>
    <p:sldId id="282" r:id="rId7"/>
    <p:sldId id="287" r:id="rId8"/>
    <p:sldId id="262" r:id="rId9"/>
    <p:sldId id="271" r:id="rId10"/>
    <p:sldId id="283" r:id="rId11"/>
    <p:sldId id="284" r:id="rId12"/>
    <p:sldId id="285" r:id="rId13"/>
    <p:sldId id="261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6600"/>
    <a:srgbClr val="FFCC00"/>
    <a:srgbClr val="0000FF"/>
    <a:srgbClr val="009900"/>
    <a:srgbClr val="00FF0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94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nas1\power\JF\PNUCC\Res%20Construction%202012%20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PNUCC\Res%20Planned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>
        <c:manualLayout>
          <c:layoutTarget val="inner"/>
          <c:xMode val="edge"/>
          <c:yMode val="edge"/>
          <c:x val="0.15458700859113991"/>
          <c:y val="4.8679103791271244E-2"/>
          <c:w val="0.81686846521233958"/>
          <c:h val="0.83460350475058565"/>
        </c:manualLayout>
      </c:layout>
      <c:areaChart>
        <c:grouping val="stacked"/>
        <c:ser>
          <c:idx val="0"/>
          <c:order val="0"/>
          <c:tx>
            <c:strRef>
              <c:f>'Res Construction 2012'!$P$1</c:f>
              <c:strCache>
                <c:ptCount val="1"/>
                <c:pt idx="0">
                  <c:v>Hydro</c:v>
                </c:pt>
              </c:strCache>
            </c:strRef>
          </c:tx>
          <c:cat>
            <c:numRef>
              <c:f>'Res Construction 2012'!$O$2:$O$11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'Res Construction 2012'!$P$2:$P$11</c:f>
              <c:numCache>
                <c:formatCode>General</c:formatCode>
                <c:ptCount val="10"/>
                <c:pt idx="0">
                  <c:v>30</c:v>
                </c:pt>
                <c:pt idx="1">
                  <c:v>83</c:v>
                </c:pt>
                <c:pt idx="2">
                  <c:v>100</c:v>
                </c:pt>
                <c:pt idx="3">
                  <c:v>350</c:v>
                </c:pt>
                <c:pt idx="4">
                  <c:v>350</c:v>
                </c:pt>
                <c:pt idx="5">
                  <c:v>350</c:v>
                </c:pt>
                <c:pt idx="6">
                  <c:v>350</c:v>
                </c:pt>
                <c:pt idx="7">
                  <c:v>350</c:v>
                </c:pt>
                <c:pt idx="8">
                  <c:v>350</c:v>
                </c:pt>
                <c:pt idx="9">
                  <c:v>350</c:v>
                </c:pt>
              </c:numCache>
            </c:numRef>
          </c:val>
        </c:ser>
        <c:ser>
          <c:idx val="1"/>
          <c:order val="1"/>
          <c:tx>
            <c:strRef>
              <c:f>'Res Construction 2012'!$Q$1</c:f>
              <c:strCache>
                <c:ptCount val="1"/>
                <c:pt idx="0">
                  <c:v>Gas</c:v>
                </c:pt>
              </c:strCache>
            </c:strRef>
          </c:tx>
          <c:cat>
            <c:numRef>
              <c:f>'Res Construction 2012'!$O$2:$O$11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'Res Construction 2012'!$Q$2:$Q$11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115</c:v>
                </c:pt>
                <c:pt idx="5">
                  <c:v>115</c:v>
                </c:pt>
                <c:pt idx="6">
                  <c:v>115</c:v>
                </c:pt>
                <c:pt idx="7">
                  <c:v>115</c:v>
                </c:pt>
                <c:pt idx="8">
                  <c:v>115</c:v>
                </c:pt>
                <c:pt idx="9">
                  <c:v>115</c:v>
                </c:pt>
              </c:numCache>
            </c:numRef>
          </c:val>
        </c:ser>
        <c:ser>
          <c:idx val="2"/>
          <c:order val="2"/>
          <c:tx>
            <c:strRef>
              <c:f>'Res Construction 2012'!$R$1</c:f>
              <c:strCache>
                <c:ptCount val="1"/>
                <c:pt idx="0">
                  <c:v>Wind</c:v>
                </c:pt>
              </c:strCache>
            </c:strRef>
          </c:tx>
          <c:cat>
            <c:numRef>
              <c:f>'Res Construction 2012'!$O$2:$O$11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'Res Construction 2012'!$R$2:$R$11</c:f>
              <c:numCache>
                <c:formatCode>General</c:formatCode>
                <c:ptCount val="10"/>
                <c:pt idx="1">
                  <c:v>0</c:v>
                </c:pt>
                <c:pt idx="2">
                  <c:v>150</c:v>
                </c:pt>
                <c:pt idx="3">
                  <c:v>300</c:v>
                </c:pt>
                <c:pt idx="4">
                  <c:v>450</c:v>
                </c:pt>
                <c:pt idx="5">
                  <c:v>600</c:v>
                </c:pt>
                <c:pt idx="6">
                  <c:v>750</c:v>
                </c:pt>
                <c:pt idx="7">
                  <c:v>900</c:v>
                </c:pt>
                <c:pt idx="8">
                  <c:v>1050</c:v>
                </c:pt>
                <c:pt idx="9">
                  <c:v>1200</c:v>
                </c:pt>
              </c:numCache>
            </c:numRef>
          </c:val>
        </c:ser>
        <c:axId val="39241216"/>
        <c:axId val="39242752"/>
      </c:areaChart>
      <c:catAx>
        <c:axId val="39241216"/>
        <c:scaling>
          <c:orientation val="minMax"/>
        </c:scaling>
        <c:axPos val="b"/>
        <c:numFmt formatCode="General" sourceLinked="1"/>
        <c:tickLblPos val="nextTo"/>
        <c:crossAx val="39242752"/>
        <c:crosses val="autoZero"/>
        <c:auto val="1"/>
        <c:lblAlgn val="ctr"/>
        <c:lblOffset val="100"/>
      </c:catAx>
      <c:valAx>
        <c:axId val="392427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</a:t>
                </a:r>
                <a:r>
                  <a:rPr lang="en-US" baseline="0"/>
                  <a:t> Megawatts</a:t>
                </a:r>
                <a:endParaRPr lang="en-US"/>
              </a:p>
            </c:rich>
          </c:tx>
          <c:layout/>
        </c:title>
        <c:numFmt formatCode="General" sourceLinked="1"/>
        <c:tickLblPos val="nextTo"/>
        <c:crossAx val="39241216"/>
        <c:crosses val="autoZero"/>
        <c:crossBetween val="midCat"/>
      </c:valAx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18449501240130442"/>
          <c:y val="5.2997361418015462E-2"/>
          <c:w val="0.66516782376068195"/>
          <c:h val="8.3333311461073201E-2"/>
        </c:manualLayout>
      </c:layout>
      <c:spPr>
        <a:solidFill>
          <a:schemeClr val="bg1"/>
        </a:solidFill>
      </c:spPr>
    </c:legend>
    <c:plotVisOnly val="1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</c:spPr>
  <c:txPr>
    <a:bodyPr/>
    <a:lstStyle/>
    <a:p>
      <a:pPr>
        <a:defRPr sz="14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2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LOLP</c:v>
                </c:pt>
              </c:strCache>
            </c:strRef>
          </c:tx>
          <c:dPt>
            <c:idx val="0"/>
            <c:spPr>
              <a:solidFill>
                <a:srgbClr val="CC3300"/>
              </a:solidFill>
            </c:spPr>
          </c:dPt>
          <c:dPt>
            <c:idx val="1"/>
            <c:spPr>
              <a:solidFill>
                <a:srgbClr val="CC3300"/>
              </a:solidFill>
            </c:spPr>
          </c:dPt>
          <c:dPt>
            <c:idx val="2"/>
            <c:spPr>
              <a:solidFill>
                <a:srgbClr val="CC3300"/>
              </a:solidFill>
            </c:spPr>
          </c:dPt>
          <c:dPt>
            <c:idx val="3"/>
            <c:spPr>
              <a:solidFill>
                <a:srgbClr val="CC3300"/>
              </a:solidFill>
            </c:spPr>
          </c:dPt>
          <c:dPt>
            <c:idx val="4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Sheet1!$A$2:$A$5</c:f>
              <c:strCache>
                <c:ptCount val="4"/>
                <c:pt idx="0">
                  <c:v>2013</c:v>
                </c:pt>
                <c:pt idx="1">
                  <c:v>2021</c:v>
                </c:pt>
                <c:pt idx="2">
                  <c:v>B &amp; C Retire</c:v>
                </c:pt>
                <c:pt idx="3">
                  <c:v>B &amp; C Retire + 2,000 MW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1">
                  <c:v>8.3000000000000007</c:v>
                </c:pt>
                <c:pt idx="2">
                  <c:v>15.3</c:v>
                </c:pt>
                <c:pt idx="3">
                  <c:v>5</c:v>
                </c:pt>
              </c:numCache>
            </c:numRef>
          </c:val>
        </c:ser>
        <c:axId val="36576640"/>
        <c:axId val="66455040"/>
      </c:barChart>
      <c:catAx>
        <c:axId val="36576640"/>
        <c:scaling>
          <c:orientation val="minMax"/>
        </c:scaling>
        <c:axPos val="b"/>
        <c:tickLblPos val="nextTo"/>
        <c:txPr>
          <a:bodyPr rot="0" vert="horz"/>
          <a:lstStyle/>
          <a:p>
            <a:pPr>
              <a:defRPr sz="1800"/>
            </a:pPr>
            <a:endParaRPr lang="en-US"/>
          </a:p>
        </c:txPr>
        <c:crossAx val="66455040"/>
        <c:crosses val="autoZero"/>
        <c:auto val="1"/>
        <c:lblAlgn val="ctr"/>
        <c:lblOffset val="100"/>
      </c:catAx>
      <c:valAx>
        <c:axId val="664550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LOLP (%)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36576640"/>
        <c:crosses val="autoZero"/>
        <c:crossBetween val="between"/>
        <c:majorUnit val="5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>
        <c:manualLayout>
          <c:layoutTarget val="inner"/>
          <c:xMode val="edge"/>
          <c:yMode val="edge"/>
          <c:x val="0.17191916190579118"/>
          <c:y val="4.2416503094706536E-2"/>
          <c:w val="0.78139337214066051"/>
          <c:h val="0.76254375079905845"/>
        </c:manualLayout>
      </c:layout>
      <c:areaChart>
        <c:grouping val="stacked"/>
        <c:ser>
          <c:idx val="0"/>
          <c:order val="0"/>
          <c:tx>
            <c:strRef>
              <c:f>'Res Planned 2012'!$S$1</c:f>
              <c:strCache>
                <c:ptCount val="1"/>
                <c:pt idx="0">
                  <c:v>Gas</c:v>
                </c:pt>
              </c:strCache>
            </c:strRef>
          </c:tx>
          <c:spPr>
            <a:solidFill>
              <a:srgbClr val="FF6600"/>
            </a:solidFill>
          </c:spPr>
          <c:cat>
            <c:numRef>
              <c:f>'Res Planned 2012'!$R$2:$R$10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'Res Planned 2012'!$S$2:$S$10</c:f>
              <c:numCache>
                <c:formatCode>General</c:formatCode>
                <c:ptCount val="9"/>
                <c:pt idx="0">
                  <c:v>200</c:v>
                </c:pt>
                <c:pt idx="1">
                  <c:v>1265</c:v>
                </c:pt>
                <c:pt idx="2">
                  <c:v>2060</c:v>
                </c:pt>
                <c:pt idx="3">
                  <c:v>2060</c:v>
                </c:pt>
                <c:pt idx="4">
                  <c:v>2060</c:v>
                </c:pt>
                <c:pt idx="5">
                  <c:v>2060</c:v>
                </c:pt>
                <c:pt idx="6">
                  <c:v>2060</c:v>
                </c:pt>
                <c:pt idx="7">
                  <c:v>2273</c:v>
                </c:pt>
                <c:pt idx="8">
                  <c:v>2273</c:v>
                </c:pt>
              </c:numCache>
            </c:numRef>
          </c:val>
        </c:ser>
        <c:ser>
          <c:idx val="1"/>
          <c:order val="1"/>
          <c:tx>
            <c:strRef>
              <c:f>'Res Planned 2012'!$T$1</c:f>
              <c:strCache>
                <c:ptCount val="1"/>
                <c:pt idx="0">
                  <c:v>Geo</c:v>
                </c:pt>
              </c:strCache>
            </c:strRef>
          </c:tx>
          <c:spPr>
            <a:solidFill>
              <a:srgbClr val="00B050"/>
            </a:solidFill>
          </c:spPr>
          <c:cat>
            <c:numRef>
              <c:f>'Res Planned 2012'!$R$2:$R$10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'Res Planned 2012'!$T$2:$T$10</c:f>
              <c:numCache>
                <c:formatCode>General</c:formatCode>
                <c:ptCount val="9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200</c:v>
                </c:pt>
                <c:pt idx="5">
                  <c:v>200</c:v>
                </c:pt>
                <c:pt idx="6">
                  <c:v>218</c:v>
                </c:pt>
                <c:pt idx="7">
                  <c:v>218</c:v>
                </c:pt>
                <c:pt idx="8">
                  <c:v>218</c:v>
                </c:pt>
              </c:numCache>
            </c:numRef>
          </c:val>
        </c:ser>
        <c:ser>
          <c:idx val="2"/>
          <c:order val="2"/>
          <c:tx>
            <c:strRef>
              <c:f>'Res Planned 2012'!$U$1</c:f>
              <c:strCache>
                <c:ptCount val="1"/>
                <c:pt idx="0">
                  <c:v>Bio</c:v>
                </c:pt>
              </c:strCache>
            </c:strRef>
          </c:tx>
          <c:spPr>
            <a:solidFill>
              <a:srgbClr val="FFC000"/>
            </a:solidFill>
          </c:spPr>
          <c:cat>
            <c:numRef>
              <c:f>'Res Planned 2012'!$R$2:$R$10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'Res Planned 2012'!$U$2:$U$10</c:f>
              <c:numCache>
                <c:formatCode>General</c:formatCode>
                <c:ptCount val="9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51</c:v>
                </c:pt>
                <c:pt idx="8">
                  <c:v>51</c:v>
                </c:pt>
              </c:numCache>
            </c:numRef>
          </c:val>
        </c:ser>
        <c:ser>
          <c:idx val="3"/>
          <c:order val="3"/>
          <c:tx>
            <c:strRef>
              <c:f>'Res Planned 2012'!$V$1</c:f>
              <c:strCache>
                <c:ptCount val="1"/>
                <c:pt idx="0">
                  <c:v>Cogen</c:v>
                </c:pt>
              </c:strCache>
            </c:strRef>
          </c:tx>
          <c:cat>
            <c:numRef>
              <c:f>'Res Planned 2012'!$R$2:$R$10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'Res Planned 2012'!$V$2:$V$10</c:f>
              <c:numCache>
                <c:formatCode>General</c:formatCode>
                <c:ptCount val="9"/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</c:numCache>
            </c:numRef>
          </c:val>
        </c:ser>
        <c:ser>
          <c:idx val="4"/>
          <c:order val="4"/>
          <c:tx>
            <c:strRef>
              <c:f>'Res Planned 2012'!$W$1</c:f>
              <c:strCache>
                <c:ptCount val="1"/>
                <c:pt idx="0">
                  <c:v>Diesel</c:v>
                </c:pt>
              </c:strCache>
            </c:strRef>
          </c:tx>
          <c:cat>
            <c:numRef>
              <c:f>'Res Planned 2012'!$R$2:$R$10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'Res Planned 2012'!$W$2:$W$10</c:f>
              <c:numCache>
                <c:formatCode>General</c:formatCode>
                <c:ptCount val="9"/>
                <c:pt idx="1">
                  <c:v>0</c:v>
                </c:pt>
                <c:pt idx="2">
                  <c:v>52</c:v>
                </c:pt>
                <c:pt idx="3">
                  <c:v>52</c:v>
                </c:pt>
                <c:pt idx="4">
                  <c:v>52</c:v>
                </c:pt>
                <c:pt idx="5">
                  <c:v>52</c:v>
                </c:pt>
                <c:pt idx="6">
                  <c:v>52</c:v>
                </c:pt>
                <c:pt idx="7">
                  <c:v>52</c:v>
                </c:pt>
                <c:pt idx="8">
                  <c:v>52</c:v>
                </c:pt>
              </c:numCache>
            </c:numRef>
          </c:val>
        </c:ser>
        <c:ser>
          <c:idx val="5"/>
          <c:order val="5"/>
          <c:tx>
            <c:strRef>
              <c:f>'Res Planned 2012'!$X$1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rgbClr val="0000FF"/>
            </a:solidFill>
          </c:spPr>
          <c:cat>
            <c:numRef>
              <c:f>'Res Planned 2012'!$R$2:$R$10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'Res Planned 2012'!$X$2:$X$10</c:f>
              <c:numCache>
                <c:formatCode>General</c:formatCode>
                <c:ptCount val="9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31</c:v>
                </c:pt>
              </c:numCache>
            </c:numRef>
          </c:val>
        </c:ser>
        <c:axId val="83381632"/>
        <c:axId val="83391616"/>
      </c:areaChart>
      <c:catAx>
        <c:axId val="83381632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83391616"/>
        <c:crosses val="autoZero"/>
        <c:auto val="1"/>
        <c:lblAlgn val="ctr"/>
        <c:lblOffset val="100"/>
      </c:catAx>
      <c:valAx>
        <c:axId val="833916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Nameplate </a:t>
                </a:r>
                <a:r>
                  <a:rPr lang="en-US" dirty="0"/>
                  <a:t>Capacity MW</a:t>
                </a:r>
              </a:p>
            </c:rich>
          </c:tx>
          <c:layout>
            <c:manualLayout>
              <c:xMode val="edge"/>
              <c:yMode val="edge"/>
              <c:x val="1.6497165984612157E-2"/>
              <c:y val="0.17917318035963889"/>
            </c:manualLayout>
          </c:layout>
        </c:title>
        <c:numFmt formatCode="General" sourceLinked="1"/>
        <c:tickLblPos val="nextTo"/>
        <c:crossAx val="83381632"/>
        <c:crosses val="autoZero"/>
        <c:crossBetween val="midCat"/>
      </c:valAx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29174340342963134"/>
          <c:y val="0.63122967721097234"/>
          <c:w val="0.54437046141101997"/>
          <c:h val="0.13099948283264201"/>
        </c:manualLayout>
      </c:layout>
      <c:spPr>
        <a:solidFill>
          <a:sysClr val="window" lastClr="FFFFFF">
            <a:alpha val="49000"/>
          </a:sysClr>
        </a:solidFill>
      </c:spPr>
    </c:legend>
    <c:plotVisOnly val="1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</c:spPr>
  <c:txPr>
    <a:bodyPr/>
    <a:lstStyle/>
    <a:p>
      <a:pPr>
        <a:defRPr sz="14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0.62174</cdr:x>
      <cdr:y>0.4825</cdr:y>
    </cdr:from>
    <cdr:to>
      <cdr:x>0.89684</cdr:x>
      <cdr:y>0.60656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11425" y="2242757"/>
          <a:ext cx="2305888" cy="576643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>
            <a:alpha val="49000"/>
          </a:sys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dirty="0" smtClean="0"/>
            <a:t>Sited and Licensed + </a:t>
          </a:r>
          <a:br>
            <a:rPr lang="en-US" sz="1400" dirty="0" smtClean="0"/>
          </a:br>
          <a:r>
            <a:rPr lang="en-US" sz="1400" dirty="0" smtClean="0"/>
            <a:t>Wind needed to meet RPS</a:t>
          </a:r>
          <a:endParaRPr lang="en-US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0.16667</cdr:x>
      <cdr:y>0.72396</cdr:y>
    </cdr:from>
    <cdr:to>
      <cdr:x>0.26852</cdr:x>
      <cdr:y>0.82497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1627" y="3276600"/>
          <a:ext cx="838185" cy="457184"/>
        </a:xfrm>
        <a:prstGeom xmlns:a="http://schemas.openxmlformats.org/drawingml/2006/main" prst="rect">
          <a:avLst/>
        </a:prstGeom>
        <a:solidFill xmlns:a="http://schemas.openxmlformats.org/drawingml/2006/main">
          <a:srgbClr val="CC3300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&lt; 5</a:t>
          </a:r>
          <a:endParaRPr lang="en-US" sz="18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905D7EC-A08B-43C8-8555-DDB3693C662F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6F71FC-E4F0-4839-8A99-CE24F26855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DD4CB2-1D66-4C87-913C-51AD21108DD0}" type="datetimeFigureOut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9DD0C52-1CD3-4680-B38C-2F5CF6CFBA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066800" y="3733800"/>
            <a:ext cx="6858000" cy="1752600"/>
          </a:xfrm>
        </p:spPr>
        <p:txBody>
          <a:bodyPr>
            <a:normAutofit/>
          </a:bodyPr>
          <a:lstStyle>
            <a:lvl1pPr algn="ctr">
              <a:buFontTx/>
              <a:buNone/>
              <a:defRPr/>
            </a:lvl1pPr>
          </a:lstStyle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Subtitle Here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Name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Date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1066800" y="1600200"/>
            <a:ext cx="1981200" cy="12954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B2980A56-EDF2-4836-93DA-A55AECFBB2CE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3200400" y="1600200"/>
            <a:ext cx="4953000" cy="1219200"/>
          </a:xfrm>
        </p:spPr>
        <p:txBody>
          <a:bodyPr/>
          <a:lstStyle>
            <a:lvl1pPr marL="0" algn="l">
              <a:buNone/>
              <a:defRPr>
                <a:latin typeface="Century Gothic" pitchFamily="34" charset="0"/>
              </a:defRPr>
            </a:lvl1pPr>
            <a:lvl2pPr algn="l">
              <a:buNone/>
              <a:defRPr>
                <a:latin typeface="Century Gothic" pitchFamily="34" charset="0"/>
              </a:defRPr>
            </a:lvl2pPr>
            <a:lvl3pPr algn="l">
              <a:buNone/>
              <a:defRPr>
                <a:latin typeface="Century Gothic" pitchFamily="34" charset="0"/>
              </a:defRPr>
            </a:lvl3pPr>
            <a:lvl4pPr algn="l">
              <a:buNone/>
              <a:defRPr>
                <a:latin typeface="Century Gothic" pitchFamily="34" charset="0"/>
              </a:defRPr>
            </a:lvl4pPr>
            <a:lvl5pPr algn="l">
              <a:buNone/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0999"/>
            <a:ext cx="8077200" cy="8382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E356-2E48-4FB3-A87E-AB89527BF17A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652B-A965-4603-A393-771B3D0A058D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B1E0-A2D1-45D3-8828-CD11325842AD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FA7E-7BC5-42F6-8B03-E0C2CC444F37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1ABB2-FC2F-4E9A-96C2-0537D02F9F43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BEF8-3A15-4055-9DBE-9A2B8DD0342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0C05-F194-4708-AEC3-F4C10E3F0CE4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BEF8-3A15-4055-9DBE-9A2B8DD0342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0C17-C063-4968-8B5A-E5BA2B06B635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BEF8-3A15-4055-9DBE-9A2B8DD0342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7ED4-8505-44D7-9A07-3E6E2A296BAD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4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E04E98F4-567F-44DB-8514-A8328BEA0884}" type="datetime1">
              <a:rPr lang="en-US" smtClean="0"/>
              <a:pPr/>
              <a:t>1/16/2013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49" r:id="rId2"/>
    <p:sldLayoutId id="2147483650" r:id="rId3"/>
    <p:sldLayoutId id="2147483652" r:id="rId4"/>
    <p:sldLayoutId id="2147483654" r:id="rId5"/>
    <p:sldLayoutId id="2147483657" r:id="rId6"/>
    <p:sldLayoutId id="2147483659" r:id="rId7"/>
    <p:sldLayoutId id="2147483658" r:id="rId8"/>
    <p:sldLayoutId id="2147483655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»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839200" cy="990600"/>
          </a:xfrm>
        </p:spPr>
        <p:txBody>
          <a:bodyPr>
            <a:noAutofit/>
          </a:bodyPr>
          <a:lstStyle/>
          <a:p>
            <a:r>
              <a:rPr lang="en-US" sz="3500" dirty="0" smtClean="0"/>
              <a:t>Announced Coal Unit Retirements:</a:t>
            </a:r>
            <a:br>
              <a:rPr lang="en-US" sz="3500" dirty="0" smtClean="0"/>
            </a:br>
            <a:r>
              <a:rPr lang="en-US" sz="3500" dirty="0" smtClean="0"/>
              <a:t>Effect on Regional Resource Adequacy</a:t>
            </a:r>
            <a:endParaRPr lang="en-US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638800"/>
            <a:ext cx="6400800" cy="9906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Council Meeting</a:t>
            </a:r>
            <a:br>
              <a:rPr lang="en-US" sz="2000" dirty="0" smtClean="0"/>
            </a:br>
            <a:r>
              <a:rPr lang="en-US" sz="2000" dirty="0" smtClean="0"/>
              <a:t>January 16, 2013</a:t>
            </a:r>
          </a:p>
          <a:p>
            <a:r>
              <a:rPr lang="en-US" sz="2000" dirty="0" smtClean="0"/>
              <a:t>Portland, Oregon</a:t>
            </a:r>
            <a:endParaRPr lang="en-US" sz="2000" dirty="0"/>
          </a:p>
        </p:txBody>
      </p:sp>
      <p:pic>
        <p:nvPicPr>
          <p:cNvPr id="4" name="Picture 3" descr="boardman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524000"/>
            <a:ext cx="4356847" cy="2777490"/>
          </a:xfrm>
          <a:prstGeom prst="rect">
            <a:avLst/>
          </a:prstGeom>
        </p:spPr>
      </p:pic>
      <p:pic>
        <p:nvPicPr>
          <p:cNvPr id="6" name="Picture 5" descr="central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2514600"/>
            <a:ext cx="4038600" cy="30562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95400" y="43434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Boardman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86400" y="2133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Centralia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Planned Resources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in the Analysis </a:t>
            </a:r>
            <a:r>
              <a:rPr lang="en-US" dirty="0" smtClean="0"/>
              <a:t>(Cumulative)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62200" y="6324600"/>
            <a:ext cx="533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PNUCC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457200" y="1524000"/>
          <a:ext cx="830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Adequacy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Year</a:t>
            </a:r>
            <a:r>
              <a:rPr lang="en-US" dirty="0" smtClean="0"/>
              <a:t>						</a:t>
            </a:r>
            <a:r>
              <a:rPr lang="en-US" b="1" u="sng" dirty="0" smtClean="0"/>
              <a:t>LOLP</a:t>
            </a:r>
          </a:p>
          <a:p>
            <a:pPr>
              <a:buNone/>
            </a:pPr>
            <a:r>
              <a:rPr lang="en-US" dirty="0" smtClean="0"/>
              <a:t>2013							&lt; 5%</a:t>
            </a:r>
          </a:p>
          <a:p>
            <a:pPr>
              <a:buNone/>
            </a:pPr>
            <a:r>
              <a:rPr lang="en-US" dirty="0" smtClean="0"/>
              <a:t>2015							5%</a:t>
            </a:r>
          </a:p>
          <a:p>
            <a:pPr>
              <a:buNone/>
            </a:pPr>
            <a:r>
              <a:rPr lang="en-US" dirty="0" smtClean="0"/>
              <a:t>2017							6.6%</a:t>
            </a:r>
          </a:p>
          <a:p>
            <a:pPr>
              <a:buNone/>
            </a:pPr>
            <a:r>
              <a:rPr lang="en-US" dirty="0" smtClean="0"/>
              <a:t>2021 with coal units				8.3%</a:t>
            </a:r>
          </a:p>
          <a:p>
            <a:pPr>
              <a:buNone/>
            </a:pPr>
            <a:r>
              <a:rPr lang="en-US" dirty="0" smtClean="0"/>
              <a:t>2021 without coal units			15.3%</a:t>
            </a:r>
          </a:p>
          <a:p>
            <a:pPr>
              <a:buNone/>
            </a:pPr>
            <a:r>
              <a:rPr lang="en-US" dirty="0" smtClean="0"/>
              <a:t>2021 without coal, with 2,000 MW	  5%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62000" y="2057400"/>
          <a:ext cx="77724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5798191"/>
                <a:gridCol w="121220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Step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Description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LOLP</a:t>
                      </a:r>
                      <a:endParaRPr lang="en-US" sz="2400" dirty="0"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2971800"/>
          <a:ext cx="77724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5791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2021 LOLP with Boardman and Centralia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 8.3%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3429000"/>
          <a:ext cx="77724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5791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2021 Without Boardman and 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Centralia 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15.3%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62000" y="3886200"/>
          <a:ext cx="77724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5791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2021 Without Boardman and Centralia</a:t>
                      </a:r>
                      <a:br>
                        <a:rPr lang="en-US" sz="2400" b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With 2,000 MW new dispatchable capacity 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 5.0%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2000" y="2514600"/>
          <a:ext cx="77724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5791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2017 LOLP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 6.6%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Assignment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	At the October Council meeting, Member Rockefeller asked:</a:t>
            </a:r>
          </a:p>
          <a:p>
            <a:pPr>
              <a:buNone/>
            </a:pP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2800" dirty="0" smtClean="0">
                <a:solidFill>
                  <a:srgbClr val="0000FF"/>
                </a:solidFill>
              </a:rPr>
              <a:t>‘How will the announced closure of coal units at Boardman and Centralia in 2020 affect regional resource adequacy?’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Analysis Performed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077200" cy="4525963"/>
          </a:xfrm>
        </p:spPr>
        <p:txBody>
          <a:bodyPr>
            <a:normAutofit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Assessed regional resource adequacy in 2021 after Boardman and Centralia 1 are closed</a:t>
            </a:r>
          </a:p>
          <a:p>
            <a:pPr marL="571500" indent="-514350">
              <a:buFont typeface="+mj-lt"/>
              <a:buAutoNum type="arabicPeriod"/>
            </a:pPr>
            <a:endParaRPr lang="en-US" sz="1400" dirty="0" smtClean="0"/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Estimated how much additional dispatchable resource capacity is needed to make the regional power system adequate</a:t>
            </a:r>
            <a:r>
              <a:rPr lang="en-US" sz="2800" baseline="30000" dirty="0" smtClean="0"/>
              <a:t>1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000" baseline="30000" dirty="0" smtClean="0"/>
              <a:t>1</a:t>
            </a:r>
            <a:r>
              <a:rPr lang="en-US" sz="2000" dirty="0" smtClean="0"/>
              <a:t>The Council’s adequacy standard sets a maximum limit of 5 percent for the power supply’s loss of load probability.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Summary of Projected Changes</a:t>
            </a:r>
            <a:br>
              <a:rPr lang="en-US" sz="3600" dirty="0" smtClean="0"/>
            </a:br>
            <a:r>
              <a:rPr lang="en-US" sz="3600" dirty="0" smtClean="0"/>
              <a:t>From now to 2021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828800"/>
          <a:ext cx="8534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541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Changes that </a:t>
                      </a:r>
                      <a:br>
                        <a:rPr lang="en-US" sz="2400" dirty="0" smtClean="0"/>
                      </a:br>
                      <a:r>
                        <a:rPr lang="en-US" sz="24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Increase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Need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Notes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Net Load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Growth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1,210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MWa or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0.6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% growth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rate, with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2,900 MWa of EE savings removed</a:t>
                      </a:r>
                      <a:r>
                        <a:rPr lang="en-US" sz="2400" baseline="30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baseline="30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Boardman Retires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510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MWa</a:t>
                      </a:r>
                      <a:r>
                        <a:rPr lang="en-US" sz="24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(601 MW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nameplate)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Centralia 1 Retires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620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MWa</a:t>
                      </a:r>
                      <a:r>
                        <a:rPr lang="en-US" sz="24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(730 MW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nameplate)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4953000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30000" dirty="0" smtClean="0"/>
              <a:t>1</a:t>
            </a:r>
            <a:r>
              <a:rPr lang="en-US" sz="1600" dirty="0" smtClean="0"/>
              <a:t>Percent of load growth met with EE is 71%.</a:t>
            </a:r>
            <a:endParaRPr lang="en-US" sz="1600" baseline="30000" dirty="0" smtClean="0"/>
          </a:p>
          <a:p>
            <a:r>
              <a:rPr lang="en-US" sz="1600" baseline="30000" dirty="0" smtClean="0"/>
              <a:t>2</a:t>
            </a:r>
            <a:r>
              <a:rPr lang="en-US" sz="1600" dirty="0" smtClean="0"/>
              <a:t>Assuming </a:t>
            </a:r>
            <a:r>
              <a:rPr lang="en-US" sz="1600" dirty="0" smtClean="0"/>
              <a:t>an 85% availability factor for coal-fired plants</a:t>
            </a:r>
            <a:r>
              <a:rPr lang="en-US" sz="1600" dirty="0" smtClean="0"/>
              <a:t>.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Sixth Plan Target Efficiency Levels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62000" y="990600"/>
          <a:ext cx="7543800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194"/>
                <a:gridCol w="1814660"/>
                <a:gridCol w="2038546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Year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Incremental Savings</a:t>
                      </a:r>
                      <a:r>
                        <a:rPr lang="en-US" sz="1600" baseline="0" dirty="0" smtClean="0"/>
                        <a:t> (MWa)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Cumulative Savings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from 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2010</a:t>
                      </a:r>
                      <a:r>
                        <a:rPr lang="en-US" sz="1600" dirty="0" smtClean="0"/>
                        <a:t> (MWa)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Cumulative Savings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from 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2013</a:t>
                      </a:r>
                      <a:r>
                        <a:rPr lang="en-US" sz="1600" dirty="0" smtClean="0"/>
                        <a:t> (MWa) </a:t>
                      </a:r>
                    </a:p>
                  </a:txBody>
                  <a:tcPr/>
                </a:tc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660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1,200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1600" baseline="30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540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840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1,160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1,500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350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1600" baseline="30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1,850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350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2,200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350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2,550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2021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350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2,900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60198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30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/>
              <a:t>Council’s target for 2014 is 1,200 MWa. </a:t>
            </a:r>
            <a:br>
              <a:rPr lang="en-US" sz="1400" dirty="0" smtClean="0"/>
            </a:br>
            <a:r>
              <a:rPr lang="en-US" sz="1400" baseline="30000" dirty="0" smtClean="0">
                <a:solidFill>
                  <a:srgbClr val="FF0000"/>
                </a:solidFill>
              </a:rPr>
              <a:t>2</a:t>
            </a:r>
            <a:r>
              <a:rPr lang="en-US" sz="1400" dirty="0" smtClean="0"/>
              <a:t>EE savings past 2017 are limited by assumed ramp rates.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Summary of Projected Changes</a:t>
            </a:r>
            <a:br>
              <a:rPr lang="en-US" sz="3600" dirty="0" smtClean="0"/>
            </a:br>
            <a:r>
              <a:rPr lang="en-US" sz="3600" dirty="0" smtClean="0"/>
              <a:t>From now to 2021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828800"/>
          <a:ext cx="85344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Changes that </a:t>
                      </a:r>
                      <a:br>
                        <a:rPr lang="en-US" sz="2400" dirty="0" smtClean="0"/>
                      </a:br>
                      <a:r>
                        <a:rPr lang="en-US" sz="24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Reduce</a:t>
                      </a:r>
                      <a:r>
                        <a:rPr lang="en-US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400" dirty="0" smtClean="0"/>
                        <a:t>Need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Notes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Hydro Upgrades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350 MWa 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Thermal Resources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115 MWa</a:t>
                      </a:r>
                      <a:r>
                        <a:rPr lang="en-US" sz="2400" baseline="30000" dirty="0" smtClean="0"/>
                        <a:t>1</a:t>
                      </a:r>
                      <a:r>
                        <a:rPr lang="en-US" sz="2400" dirty="0" smtClean="0"/>
                        <a:t> (124 MW</a:t>
                      </a:r>
                      <a:r>
                        <a:rPr lang="en-US" sz="2400" baseline="0" dirty="0" smtClean="0"/>
                        <a:t> nameplate)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RPS Resources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1,200</a:t>
                      </a:r>
                      <a:r>
                        <a:rPr lang="en-US" sz="2400" baseline="0" dirty="0" smtClean="0"/>
                        <a:t> MWa</a:t>
                      </a:r>
                      <a:r>
                        <a:rPr lang="en-US" sz="2400" baseline="30000" dirty="0" smtClean="0"/>
                        <a:t> </a:t>
                      </a:r>
                      <a:r>
                        <a:rPr lang="en-US" sz="2400" baseline="0" dirty="0" smtClean="0"/>
                        <a:t>(4,000 MW nameplate)</a:t>
                      </a:r>
                      <a:endParaRPr lang="en-US" sz="2400" baseline="30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4953000"/>
            <a:ext cx="6934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30000" dirty="0" smtClean="0"/>
              <a:t>1</a:t>
            </a:r>
            <a:r>
              <a:rPr lang="en-US" sz="1600" dirty="0" smtClean="0"/>
              <a:t>Assuming a 92% availability factor for gas-fired turbines.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Generating Resource Additions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Analysis </a:t>
            </a:r>
            <a:r>
              <a:rPr lang="en-US" dirty="0" smtClean="0"/>
              <a:t>(Cumulative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600200"/>
          <a:ext cx="8382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dirty="0" smtClean="0"/>
              <a:t>Loss of Load Probability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ircular Arrow 8"/>
          <p:cNvSpPr/>
          <p:nvPr/>
        </p:nvSpPr>
        <p:spPr>
          <a:xfrm>
            <a:off x="3733800" y="1143000"/>
            <a:ext cx="2438400" cy="29718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ircular Arrow 9"/>
          <p:cNvSpPr/>
          <p:nvPr/>
        </p:nvSpPr>
        <p:spPr>
          <a:xfrm>
            <a:off x="5486400" y="1143000"/>
            <a:ext cx="2667000" cy="29718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4800" y="1981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-1,130 MWa Coal</a:t>
            </a:r>
            <a:br>
              <a:rPr lang="en-US" sz="1400" dirty="0" smtClean="0"/>
            </a:br>
            <a:r>
              <a:rPr lang="en-US" sz="1400" dirty="0" smtClean="0"/>
              <a:t>(1,330 MW)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1981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+ 1,840 MWa New</a:t>
            </a:r>
            <a:br>
              <a:rPr lang="en-US" sz="1400" dirty="0" smtClean="0"/>
            </a:br>
            <a:r>
              <a:rPr lang="en-US" sz="1400" dirty="0" smtClean="0"/>
              <a:t>(2,000 MW)</a:t>
            </a:r>
            <a:endParaRPr lang="en-US" sz="1400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1" name="Circular Arrow 10"/>
          <p:cNvSpPr/>
          <p:nvPr/>
        </p:nvSpPr>
        <p:spPr>
          <a:xfrm>
            <a:off x="2057400" y="1219200"/>
            <a:ext cx="2286000" cy="29718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9800" y="2667000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+1,210 MWa Load</a:t>
            </a:r>
            <a:br>
              <a:rPr lang="en-US" sz="1400" dirty="0" smtClean="0"/>
            </a:br>
            <a:r>
              <a:rPr lang="en-US" sz="1400" dirty="0" smtClean="0"/>
              <a:t>+115 MWa Gas</a:t>
            </a:r>
            <a:br>
              <a:rPr lang="en-US" sz="1400" dirty="0" smtClean="0"/>
            </a:br>
            <a:r>
              <a:rPr lang="en-US" sz="1400" dirty="0" smtClean="0"/>
              <a:t>+350 MWa Hydro</a:t>
            </a:r>
            <a:br>
              <a:rPr lang="en-US" sz="1400" dirty="0" smtClean="0"/>
            </a:br>
            <a:r>
              <a:rPr lang="en-US" sz="1400" dirty="0" smtClean="0"/>
              <a:t>+1,200 MWa Wind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/>
        </p:bldSub>
      </p:bldGraphic>
      <p:bldP spid="9" grpId="0" animBg="1"/>
      <p:bldP spid="10" grpId="0" animBg="1"/>
      <p:bldP spid="12" grpId="0"/>
      <p:bldP spid="13" grpId="0"/>
      <p:bldP spid="11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Conclusions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2021 adequacy without Boardman, Centralia</a:t>
            </a:r>
            <a:br>
              <a:rPr lang="en-US" sz="2800" dirty="0" smtClean="0"/>
            </a:b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15.3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LOLP 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Additional dispatchable resource capacity needed to bring LOLP back to 5%:</a:t>
            </a:r>
            <a:br>
              <a:rPr lang="en-US" sz="2800" dirty="0" smtClean="0"/>
            </a:b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2,000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megawatts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marL="514350" indent="-514350">
              <a:buNone/>
            </a:pPr>
            <a:r>
              <a:rPr lang="en-US" sz="2800" dirty="0" smtClean="0"/>
              <a:t>	</a:t>
            </a:r>
            <a:br>
              <a:rPr lang="en-US" sz="2800" dirty="0" smtClean="0"/>
            </a:br>
            <a:endParaRPr lang="en-US" sz="2000" dirty="0" smtClean="0"/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unci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Council</Template>
  <TotalTime>1670</TotalTime>
  <Words>304</Words>
  <Application>Microsoft Office PowerPoint</Application>
  <PresentationFormat>On-screen Show (4:3)</PresentationFormat>
  <Paragraphs>135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Council</vt:lpstr>
      <vt:lpstr>Announced Coal Unit Retirements: Effect on Regional Resource Adequacy</vt:lpstr>
      <vt:lpstr>Assignment</vt:lpstr>
      <vt:lpstr>Analysis Performed</vt:lpstr>
      <vt:lpstr>Summary of Projected Changes From now to 2021</vt:lpstr>
      <vt:lpstr>Sixth Plan Target Efficiency Levels</vt:lpstr>
      <vt:lpstr>Summary of Projected Changes From now to 2021</vt:lpstr>
      <vt:lpstr>Generating Resource Additions In the Analysis (Cumulative)</vt:lpstr>
      <vt:lpstr>Loss of Load Probability</vt:lpstr>
      <vt:lpstr>Conclusions</vt:lpstr>
      <vt:lpstr>Planned Resources Not in the Analysis (Cumulative)</vt:lpstr>
      <vt:lpstr>Additional Slides</vt:lpstr>
      <vt:lpstr>Adequacy Milestones</vt:lpstr>
      <vt:lpstr>Results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Fazio</dc:creator>
  <cp:lastModifiedBy>John Fazio</cp:lastModifiedBy>
  <cp:revision>266</cp:revision>
  <dcterms:created xsi:type="dcterms:W3CDTF">2012-12-18T00:18:20Z</dcterms:created>
  <dcterms:modified xsi:type="dcterms:W3CDTF">2013-01-16T16:02:18Z</dcterms:modified>
</cp:coreProperties>
</file>