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7" r:id="rId2"/>
    <p:sldId id="264" r:id="rId3"/>
    <p:sldId id="260" r:id="rId4"/>
    <p:sldId id="261" r:id="rId5"/>
    <p:sldId id="26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73" autoAdjust="0"/>
  </p:normalViewPr>
  <p:slideViewPr>
    <p:cSldViewPr>
      <p:cViewPr varScale="1">
        <p:scale>
          <a:sx n="90" d="100"/>
          <a:sy n="9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218390804597702"/>
          <c:y val="0.10294117647058849"/>
          <c:w val="0.67816091954022983"/>
          <c:h val="0.867647058823532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explosion val="0"/>
          </c:dPt>
          <c:dPt>
            <c:idx val="1"/>
            <c:explosion val="11"/>
          </c:dPt>
          <c:dLbls>
            <c:dLbl>
              <c:idx val="0"/>
              <c:layout>
                <c:manualLayout>
                  <c:x val="-8.5144942819647851E-2"/>
                  <c:y val="-0.31712598425196953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sz="1200" b="1" dirty="0" smtClean="0"/>
                      <a:t>S</a:t>
                    </a:r>
                    <a:r>
                      <a:rPr lang="en-US" b="1" dirty="0" smtClean="0"/>
                      <a:t>pent</a:t>
                    </a:r>
                    <a:r>
                      <a:rPr lang="en-US" baseline="0" dirty="0" smtClean="0"/>
                      <a:t> $</a:t>
                    </a:r>
                    <a:r>
                      <a:rPr lang="en-US" dirty="0" smtClean="0"/>
                      <a:t>1,400,704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dLbl>
              <c:idx val="1"/>
              <c:layout>
                <c:manualLayout>
                  <c:x val="-0.19243822970404578"/>
                  <c:y val="0.10710977304307558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b="1" dirty="0" smtClean="0"/>
                      <a:t>Remaining  </a:t>
                    </a:r>
                    <a:r>
                      <a:rPr lang="en-US" dirty="0" smtClean="0"/>
                      <a:t>$72,295 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Sheet1!$A$2:$A$3</c:f>
              <c:strCache>
                <c:ptCount val="2"/>
                <c:pt idx="0">
                  <c:v>Spent</c:v>
                </c:pt>
                <c:pt idx="1">
                  <c:v>Remaining</c:v>
                </c:pt>
              </c:strCache>
            </c:strRef>
          </c:cat>
          <c:val>
            <c:numRef>
              <c:f>Sheet1!$B$2:$B$3</c:f>
              <c:numCache>
                <c:formatCode>_("$"* #,##0.00_);_("$"* \(#,##0.00\);_("$"* "-"??_);_(@_)</c:formatCode>
                <c:ptCount val="2"/>
                <c:pt idx="0">
                  <c:v>1400704.8800000001</c:v>
                </c:pt>
                <c:pt idx="1">
                  <c:v>72295.120000000024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218390804597702"/>
          <c:y val="0.10294117647058854"/>
          <c:w val="0.67816091954022983"/>
          <c:h val="0.8676470588235325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explosion val="0"/>
            <c:spPr>
              <a:solidFill>
                <a:schemeClr val="accent2"/>
              </a:solidFill>
            </c:spPr>
          </c:dPt>
          <c:dPt>
            <c:idx val="1"/>
            <c:explosion val="11"/>
            <c:spPr>
              <a:solidFill>
                <a:schemeClr val="accent1"/>
              </a:solidFill>
            </c:spPr>
          </c:dPt>
          <c:dPt>
            <c:idx val="2"/>
            <c:explosion val="13"/>
          </c:dPt>
          <c:dLbls>
            <c:dLbl>
              <c:idx val="0"/>
              <c:layout>
                <c:manualLayout>
                  <c:x val="-0.24319101276133598"/>
                  <c:y val="-1.5655396016674386E-2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sz="1200" b="1" dirty="0" smtClean="0"/>
                      <a:t>Obligated</a:t>
                    </a:r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dLbl>
              <c:idx val="1"/>
              <c:layout>
                <c:manualLayout>
                  <c:x val="0.16675717259480496"/>
                  <c:y val="4.1683070866141763E-3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b="1" dirty="0" smtClean="0"/>
                      <a:t>Spent  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dLbl>
              <c:idx val="2"/>
              <c:layout>
                <c:manualLayout>
                  <c:x val="0.11471173861887958"/>
                  <c:y val="0.15465985409911998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b="1" dirty="0" smtClean="0"/>
                      <a:t>Unobligated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  <c:showCatName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Sheet1!$A$2:$A$4</c:f>
              <c:strCache>
                <c:ptCount val="3"/>
                <c:pt idx="0">
                  <c:v>Obligated</c:v>
                </c:pt>
                <c:pt idx="1">
                  <c:v>Spent</c:v>
                </c:pt>
                <c:pt idx="2">
                  <c:v>Unobligated</c:v>
                </c:pt>
              </c:strCache>
            </c:strRef>
          </c:cat>
          <c:val>
            <c:numRef>
              <c:f>Sheet1!$B$2:$B$4</c:f>
              <c:numCache>
                <c:formatCode>_("$"* #,##0.00_);_("$"* \(#,##0.00\);_("$"* "-"??_);_(@_)</c:formatCode>
                <c:ptCount val="3"/>
                <c:pt idx="0">
                  <c:v>883667</c:v>
                </c:pt>
                <c:pt idx="1">
                  <c:v>441333</c:v>
                </c:pt>
                <c:pt idx="2">
                  <c:v>148000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D9DE3AF-7C19-4ABA-8E70-6CF860B4A41D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633E42-39C5-4F8D-AC7B-38EA82784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33E42-39C5-4F8D-AC7B-38EA8278448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23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057B0-E321-498E-B249-B16EA9F33C7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33E42-39C5-4F8D-AC7B-38EA8278448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057B0-E321-498E-B249-B16EA9F33C7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808037" y="3932237"/>
            <a:ext cx="2133600" cy="365125"/>
          </a:xfrm>
        </p:spPr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>
          <a:xfrm>
            <a:off x="3124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28351D93-40CA-4AEE-A8B6-9BA4A279C4AC}" type="datetime1">
              <a:rPr lang="en-US" smtClean="0"/>
              <a:pPr/>
              <a:t>5/23/2014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itchFamily="18" charset="0"/>
              </a:defRPr>
            </a:lvl1pPr>
            <a:lvl2pPr>
              <a:defRPr>
                <a:latin typeface="Georgia" pitchFamily="18" charset="0"/>
              </a:defRPr>
            </a:lvl2pPr>
            <a:lvl3pPr>
              <a:defRPr>
                <a:latin typeface="Georgia" pitchFamily="18" charset="0"/>
              </a:defRPr>
            </a:lvl3pPr>
            <a:lvl4pPr>
              <a:defRPr>
                <a:latin typeface="Georgia" pitchFamily="18" charset="0"/>
              </a:defRPr>
            </a:lvl4pPr>
            <a:lvl5pPr>
              <a:defRPr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Georgia" pitchFamily="18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Georgia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Georgia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/>
          <a:lstStyle/>
          <a:p>
            <a:r>
              <a:rPr lang="en-US" b="1" dirty="0" smtClean="0"/>
              <a:t>Regional Technical Forum-</a:t>
            </a:r>
            <a:br>
              <a:rPr lang="en-US" b="1" dirty="0" smtClean="0"/>
            </a:br>
            <a:r>
              <a:rPr lang="en-US" b="1" dirty="0" smtClean="0"/>
              <a:t>Final 2013 Financial Report</a:t>
            </a:r>
            <a:endParaRPr lang="en-US" b="1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RTF PAC Meeting</a:t>
            </a:r>
          </a:p>
          <a:p>
            <a:r>
              <a:rPr lang="en-US" dirty="0" smtClean="0"/>
              <a:t>5/23/14</a:t>
            </a:r>
          </a:p>
          <a:p>
            <a:r>
              <a:rPr lang="en-US" dirty="0" smtClean="0"/>
              <a:t>Gillian Charles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Council’s Carryover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There are two possible credits applied to each year’s funding shares:</a:t>
            </a:r>
          </a:p>
          <a:p>
            <a:pPr lvl="1"/>
            <a:r>
              <a:rPr lang="en-US" dirty="0" smtClean="0"/>
              <a:t>Part A:  Allow for funds from the previous year that were </a:t>
            </a:r>
            <a:r>
              <a:rPr lang="en-US" i="1" dirty="0" smtClean="0"/>
              <a:t>not</a:t>
            </a:r>
            <a:r>
              <a:rPr lang="en-US" dirty="0" smtClean="0"/>
              <a:t> </a:t>
            </a:r>
            <a:r>
              <a:rPr lang="en-US" i="1" dirty="0" smtClean="0"/>
              <a:t>obligated</a:t>
            </a:r>
            <a:r>
              <a:rPr lang="en-US" dirty="0" smtClean="0"/>
              <a:t> in contracts by Dec. 31 to be credited to funders towards the </a:t>
            </a:r>
            <a:r>
              <a:rPr lang="en-US" u="sng" dirty="0" smtClean="0"/>
              <a:t>next year’s contribution</a:t>
            </a:r>
          </a:p>
          <a:p>
            <a:pPr lvl="2"/>
            <a:r>
              <a:rPr lang="en-US" dirty="0" smtClean="0"/>
              <a:t>2014 Funding Example:  In 2013, we obligated all of our funds so there was not a “Part A” credit towards funder’s 2014 shares</a:t>
            </a:r>
          </a:p>
          <a:p>
            <a:pPr lvl="1"/>
            <a:r>
              <a:rPr lang="en-US" dirty="0" smtClean="0"/>
              <a:t>Part B:  Allow for funds that were </a:t>
            </a:r>
            <a:r>
              <a:rPr lang="en-US" i="1" dirty="0" smtClean="0"/>
              <a:t>obligated but not spent</a:t>
            </a:r>
            <a:r>
              <a:rPr lang="en-US" dirty="0" smtClean="0"/>
              <a:t> to be reallocated towards the </a:t>
            </a:r>
            <a:r>
              <a:rPr lang="en-US" u="sng" dirty="0" smtClean="0"/>
              <a:t>following year’s </a:t>
            </a:r>
            <a:r>
              <a:rPr lang="en-US" dirty="0" smtClean="0"/>
              <a:t>contributions</a:t>
            </a:r>
          </a:p>
          <a:p>
            <a:pPr lvl="2"/>
            <a:r>
              <a:rPr lang="en-US" dirty="0" smtClean="0"/>
              <a:t>2014 Funding Example:  In 2012, we had obligated but not spent ~$60,000 which resulted in a “Part B” credit towards funder’s 2014 shares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2013 - Final Review (1)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05800" cy="4724400"/>
          </a:xfrm>
        </p:spPr>
        <p:txBody>
          <a:bodyPr>
            <a:normAutofit/>
          </a:bodyPr>
          <a:lstStyle/>
          <a:p>
            <a:pPr>
              <a:buNone/>
              <a:tabLst>
                <a:tab pos="1828800" algn="l"/>
                <a:tab pos="3205163" algn="l"/>
              </a:tabLst>
            </a:pPr>
            <a:r>
              <a:rPr lang="en-US" b="1" u="sng" dirty="0" smtClean="0"/>
              <a:t>2013  Budget</a:t>
            </a:r>
            <a:r>
              <a:rPr lang="en-US" dirty="0" smtClean="0"/>
              <a:t>:  $1,473,000</a:t>
            </a:r>
          </a:p>
          <a:p>
            <a:pPr>
              <a:buNone/>
              <a:tabLst>
                <a:tab pos="5486400" algn="l"/>
                <a:tab pos="7827963" algn="r"/>
              </a:tabLst>
            </a:pPr>
            <a:r>
              <a:rPr lang="en-US" sz="2400" dirty="0" smtClean="0"/>
              <a:t>Obligated in Contracts (by 12/31/13): 	</a:t>
            </a:r>
            <a:r>
              <a:rPr lang="en-US" sz="2400" b="1" dirty="0" smtClean="0"/>
              <a:t>$1,473,000.00	</a:t>
            </a:r>
          </a:p>
          <a:p>
            <a:pPr>
              <a:buNone/>
              <a:tabLst>
                <a:tab pos="5486400" algn="l"/>
                <a:tab pos="5832475" algn="l"/>
                <a:tab pos="5889625" algn="l"/>
                <a:tab pos="5948363" algn="l"/>
              </a:tabLst>
            </a:pPr>
            <a:r>
              <a:rPr lang="en-US" sz="2400" dirty="0" smtClean="0"/>
              <a:t>	Spent by 3/31/14:	</a:t>
            </a:r>
            <a:r>
              <a:rPr lang="en-US" sz="2400" b="1" dirty="0" smtClean="0">
                <a:solidFill>
                  <a:srgbClr val="0070C0"/>
                </a:solidFill>
              </a:rPr>
              <a:t>$	1,400,704.88</a:t>
            </a:r>
          </a:p>
          <a:p>
            <a:pPr>
              <a:buNone/>
              <a:tabLst>
                <a:tab pos="5486400" algn="l"/>
                <a:tab pos="5997575" algn="l"/>
                <a:tab pos="6289675" algn="l"/>
                <a:tab pos="6400800" algn="l"/>
              </a:tabLst>
            </a:pPr>
            <a:r>
              <a:rPr lang="en-US" sz="2400" dirty="0" smtClean="0"/>
              <a:t>	Remaining:	</a:t>
            </a:r>
            <a:r>
              <a:rPr lang="en-US" sz="2400" b="1" dirty="0" smtClean="0">
                <a:solidFill>
                  <a:schemeClr val="accent2"/>
                </a:solidFill>
              </a:rPr>
              <a:t>$		72,295.12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endParaRPr lang="en-US" sz="900" dirty="0" smtClean="0"/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200" dirty="0" smtClean="0"/>
              <a:t>Unobligated: </a:t>
            </a:r>
            <a:r>
              <a:rPr lang="en-US" sz="2200" b="1" dirty="0" smtClean="0">
                <a:solidFill>
                  <a:schemeClr val="accent3">
                    <a:lumMod val="75000"/>
                  </a:schemeClr>
                </a:solidFill>
              </a:rPr>
              <a:t>$0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200" dirty="0" smtClean="0"/>
              <a:t>(no unobligated credit to 2014)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endParaRPr lang="en-US" sz="900" dirty="0" smtClean="0"/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200" dirty="0" smtClean="0"/>
              <a:t>The remaining </a:t>
            </a:r>
            <a:r>
              <a:rPr lang="en-US" sz="2200" b="1" dirty="0" smtClean="0">
                <a:solidFill>
                  <a:schemeClr val="accent2"/>
                </a:solidFill>
              </a:rPr>
              <a:t>$72,295.12 </a:t>
            </a:r>
            <a:r>
              <a:rPr lang="en-US" sz="2200" dirty="0" smtClean="0"/>
              <a:t>unspent 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200" dirty="0" smtClean="0"/>
              <a:t>in 2013 will be credited towards funder’s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200" dirty="0" smtClean="0"/>
              <a:t>2015 work plan allocations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867400" y="2743200"/>
            <a:ext cx="2438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/>
          <p:nvPr/>
        </p:nvGraphicFramePr>
        <p:xfrm>
          <a:off x="5105400" y="2895600"/>
          <a:ext cx="4419600" cy="345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– Final Review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RTF spent </a:t>
            </a:r>
            <a:r>
              <a:rPr lang="en-US" b="1" dirty="0" smtClean="0"/>
              <a:t>95%</a:t>
            </a:r>
            <a:r>
              <a:rPr lang="en-US" dirty="0" smtClean="0"/>
              <a:t> of its 2013 work plan budget</a:t>
            </a:r>
          </a:p>
          <a:p>
            <a:pPr lvl="1"/>
            <a:r>
              <a:rPr lang="en-US" dirty="0" smtClean="0"/>
              <a:t>In contrast, in 2011 the RTF spent only 77% of its budget and in 2012 the RTF spent 96% (remaining was credited to funder’s future allocations)</a:t>
            </a:r>
          </a:p>
          <a:p>
            <a:r>
              <a:rPr lang="en-US" dirty="0" smtClean="0"/>
              <a:t>Credits from 2013 will be applied to 2015 </a:t>
            </a:r>
            <a:r>
              <a:rPr lang="en-US" smtClean="0"/>
              <a:t>funding </a:t>
            </a:r>
            <a:r>
              <a:rPr lang="en-US" smtClean="0"/>
              <a:t>commitments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2014 – Update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05800" cy="4724400"/>
          </a:xfrm>
        </p:spPr>
        <p:txBody>
          <a:bodyPr>
            <a:normAutofit/>
          </a:bodyPr>
          <a:lstStyle/>
          <a:p>
            <a:pPr>
              <a:buNone/>
              <a:tabLst>
                <a:tab pos="1828800" algn="l"/>
                <a:tab pos="3205163" algn="l"/>
              </a:tabLst>
            </a:pPr>
            <a:r>
              <a:rPr lang="en-US" b="1" u="sng" dirty="0" smtClean="0"/>
              <a:t>2014  Budget</a:t>
            </a:r>
            <a:r>
              <a:rPr lang="en-US" dirty="0" smtClean="0"/>
              <a:t>:  $1,473,000</a:t>
            </a:r>
          </a:p>
          <a:p>
            <a:pPr>
              <a:buNone/>
              <a:tabLst>
                <a:tab pos="5486400" algn="l"/>
              </a:tabLst>
            </a:pPr>
            <a:r>
              <a:rPr lang="en-US" sz="2400" dirty="0" smtClean="0"/>
              <a:t>Obligated in Contracts (by 5/1/14): 	</a:t>
            </a:r>
            <a:r>
              <a:rPr lang="en-US" sz="2400" b="1" dirty="0" smtClean="0"/>
              <a:t>$1,325,000</a:t>
            </a:r>
          </a:p>
          <a:p>
            <a:pPr>
              <a:buNone/>
              <a:tabLst>
                <a:tab pos="5486400" algn="l"/>
                <a:tab pos="5776913" algn="l"/>
                <a:tab pos="5889625" algn="l"/>
                <a:tab pos="5948363" algn="l"/>
              </a:tabLst>
            </a:pPr>
            <a:r>
              <a:rPr lang="en-US" sz="2400" dirty="0" smtClean="0"/>
              <a:t>	Spent by 4/31/14:	</a:t>
            </a:r>
            <a:r>
              <a:rPr lang="en-US" sz="2400" b="1" dirty="0" smtClean="0">
                <a:solidFill>
                  <a:srgbClr val="0070C0"/>
                </a:solidFill>
              </a:rPr>
              <a:t>$		441,333</a:t>
            </a:r>
          </a:p>
          <a:p>
            <a:pPr>
              <a:buNone/>
              <a:tabLst>
                <a:tab pos="5486400" algn="l"/>
                <a:tab pos="5832475" algn="l"/>
                <a:tab pos="5889625" algn="l"/>
                <a:tab pos="5948363" algn="l"/>
              </a:tabLst>
            </a:pPr>
            <a:r>
              <a:rPr lang="en-US" sz="2400" b="1" dirty="0" smtClean="0">
                <a:solidFill>
                  <a:srgbClr val="0070C0"/>
                </a:solidFill>
              </a:rPr>
              <a:t>	</a:t>
            </a:r>
            <a:r>
              <a:rPr lang="en-US" sz="2400" dirty="0" smtClean="0"/>
              <a:t>Obligated, but not yet spent:	</a:t>
            </a:r>
            <a:r>
              <a:rPr lang="en-US" sz="2400" b="1" dirty="0" smtClean="0">
                <a:solidFill>
                  <a:schemeClr val="accent2"/>
                </a:solidFill>
              </a:rPr>
              <a:t>$		883,667</a:t>
            </a: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endParaRPr lang="en-US" sz="2400" dirty="0" smtClean="0"/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400" dirty="0" smtClean="0"/>
              <a:t>Unobligated: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$148,000</a:t>
            </a:r>
            <a:endParaRPr lang="en-US" sz="900" dirty="0" smtClean="0"/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endParaRPr lang="en-US" sz="9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  <a:tabLst>
                <a:tab pos="5486400" algn="l"/>
                <a:tab pos="5889625" algn="l"/>
                <a:tab pos="5948363" algn="l"/>
              </a:tabLst>
            </a:pPr>
            <a:r>
              <a:rPr lang="en-US" sz="2400" dirty="0" smtClean="0"/>
              <a:t>Obligated </a:t>
            </a:r>
            <a:r>
              <a:rPr lang="en-US" sz="2400" b="1" dirty="0" smtClean="0"/>
              <a:t>90%</a:t>
            </a:r>
            <a:r>
              <a:rPr lang="en-US" sz="2400" dirty="0" smtClean="0"/>
              <a:t> of budget by May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4876800" y="2971800"/>
          <a:ext cx="4419600" cy="345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5715000" y="2841702"/>
            <a:ext cx="2057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Council2014">
  <a:themeElements>
    <a:clrScheme name="CouncilColors">
      <a:dk1>
        <a:sysClr val="windowText" lastClr="000000"/>
      </a:dk1>
      <a:lt1>
        <a:sysClr val="window" lastClr="FFFFFF"/>
      </a:lt1>
      <a:dk2>
        <a:srgbClr val="595959"/>
      </a:dk2>
      <a:lt2>
        <a:srgbClr val="F2F2F2"/>
      </a:lt2>
      <a:accent1>
        <a:srgbClr val="0070C0"/>
      </a:accent1>
      <a:accent2>
        <a:srgbClr val="92CDDC"/>
      </a:accent2>
      <a:accent3>
        <a:srgbClr val="C00000"/>
      </a:accent3>
      <a:accent4>
        <a:srgbClr val="FFC000"/>
      </a:accent4>
      <a:accent5>
        <a:srgbClr val="295014"/>
      </a:accent5>
      <a:accent6>
        <a:srgbClr val="92D050"/>
      </a:accent6>
      <a:hlink>
        <a:srgbClr val="A5A5A5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</Template>
  <TotalTime>798</TotalTime>
  <Words>237</Words>
  <Application>Microsoft Office PowerPoint</Application>
  <PresentationFormat>On-screen Show (4:3)</PresentationFormat>
  <Paragraphs>47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Council2014</vt:lpstr>
      <vt:lpstr>Regional Technical Forum- Final 2013 Financial Report</vt:lpstr>
      <vt:lpstr>Council’s Carryover Strategy</vt:lpstr>
      <vt:lpstr>2013 - Final Review (1)</vt:lpstr>
      <vt:lpstr>2013 – Final Review (2)</vt:lpstr>
      <vt:lpstr>2014 – Update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 Charles</dc:creator>
  <cp:lastModifiedBy>Gillian Charles</cp:lastModifiedBy>
  <cp:revision>78</cp:revision>
  <dcterms:created xsi:type="dcterms:W3CDTF">2013-04-16T18:00:41Z</dcterms:created>
  <dcterms:modified xsi:type="dcterms:W3CDTF">2014-05-23T15:47:35Z</dcterms:modified>
</cp:coreProperties>
</file>