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74"/>
  </p:notesMasterIdLst>
  <p:handoutMasterIdLst>
    <p:handoutMasterId r:id="rId75"/>
  </p:handoutMasterIdLst>
  <p:sldIdLst>
    <p:sldId id="350" r:id="rId2"/>
    <p:sldId id="441" r:id="rId3"/>
    <p:sldId id="484" r:id="rId4"/>
    <p:sldId id="442" r:id="rId5"/>
    <p:sldId id="374" r:id="rId6"/>
    <p:sldId id="375" r:id="rId7"/>
    <p:sldId id="377" r:id="rId8"/>
    <p:sldId id="404" r:id="rId9"/>
    <p:sldId id="379" r:id="rId10"/>
    <p:sldId id="381" r:id="rId11"/>
    <p:sldId id="382" r:id="rId12"/>
    <p:sldId id="384" r:id="rId13"/>
    <p:sldId id="385" r:id="rId14"/>
    <p:sldId id="386" r:id="rId15"/>
    <p:sldId id="411" r:id="rId16"/>
    <p:sldId id="446" r:id="rId17"/>
    <p:sldId id="387" r:id="rId18"/>
    <p:sldId id="388" r:id="rId19"/>
    <p:sldId id="390" r:id="rId20"/>
    <p:sldId id="391" r:id="rId21"/>
    <p:sldId id="392" r:id="rId22"/>
    <p:sldId id="393" r:id="rId23"/>
    <p:sldId id="405" r:id="rId24"/>
    <p:sldId id="406" r:id="rId25"/>
    <p:sldId id="407" r:id="rId26"/>
    <p:sldId id="434" r:id="rId27"/>
    <p:sldId id="435" r:id="rId28"/>
    <p:sldId id="438" r:id="rId29"/>
    <p:sldId id="436" r:id="rId30"/>
    <p:sldId id="437" r:id="rId31"/>
    <p:sldId id="462" r:id="rId32"/>
    <p:sldId id="412" r:id="rId33"/>
    <p:sldId id="413" r:id="rId34"/>
    <p:sldId id="414" r:id="rId35"/>
    <p:sldId id="415" r:id="rId36"/>
    <p:sldId id="439" r:id="rId37"/>
    <p:sldId id="440" r:id="rId38"/>
    <p:sldId id="416" r:id="rId39"/>
    <p:sldId id="417" r:id="rId40"/>
    <p:sldId id="418" r:id="rId41"/>
    <p:sldId id="419" r:id="rId42"/>
    <p:sldId id="453" r:id="rId43"/>
    <p:sldId id="454" r:id="rId44"/>
    <p:sldId id="420" r:id="rId45"/>
    <p:sldId id="421" r:id="rId46"/>
    <p:sldId id="422" r:id="rId47"/>
    <p:sldId id="423" r:id="rId48"/>
    <p:sldId id="424" r:id="rId49"/>
    <p:sldId id="425" r:id="rId50"/>
    <p:sldId id="486" r:id="rId51"/>
    <p:sldId id="463" r:id="rId52"/>
    <p:sldId id="464" r:id="rId53"/>
    <p:sldId id="465" r:id="rId54"/>
    <p:sldId id="466" r:id="rId55"/>
    <p:sldId id="467" r:id="rId56"/>
    <p:sldId id="468" r:id="rId57"/>
    <p:sldId id="469" r:id="rId58"/>
    <p:sldId id="470" r:id="rId59"/>
    <p:sldId id="471" r:id="rId60"/>
    <p:sldId id="472" r:id="rId61"/>
    <p:sldId id="473" r:id="rId62"/>
    <p:sldId id="474" r:id="rId63"/>
    <p:sldId id="475" r:id="rId64"/>
    <p:sldId id="476" r:id="rId65"/>
    <p:sldId id="477" r:id="rId66"/>
    <p:sldId id="478" r:id="rId67"/>
    <p:sldId id="479" r:id="rId68"/>
    <p:sldId id="480" r:id="rId69"/>
    <p:sldId id="481" r:id="rId70"/>
    <p:sldId id="482" r:id="rId71"/>
    <p:sldId id="485" r:id="rId72"/>
    <p:sldId id="48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99FF"/>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90352" autoAdjust="0"/>
  </p:normalViewPr>
  <p:slideViewPr>
    <p:cSldViewPr>
      <p:cViewPr varScale="1">
        <p:scale>
          <a:sx n="66" d="100"/>
          <a:sy n="66" d="100"/>
        </p:scale>
        <p:origin x="-6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0"/>
    </p:cViewPr>
  </p:sorterViewPr>
  <p:notesViewPr>
    <p:cSldViewPr>
      <p:cViewPr varScale="1">
        <p:scale>
          <a:sx n="81" d="100"/>
          <a:sy n="81" d="100"/>
        </p:scale>
        <p:origin x="-31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idfgeglfile\private\mcampbell\MATT'S\Correspondence\Ackerman,%20Mike\SY2009-2011%20Adult%20STHD%20Summary%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Hess_CRITFC_files\Kintama_Chinook_GSI\Genetic_Data\Analysis\PBT_Analysis\MAHfiles\Kintama%20snppit_output_ParentageAssignmentsv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Hess_CRITFC_files\Kintama_Chinook_GSI\Genetic_Data\Analysis\PBT_Analysis\MAHfiles\Kintama%20snppit_output_ParentageAssignmentsv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Hess_CRITFC_files\Kintama_Chinook_GSI\Genetic_Data\Analysis\PBT_Analysis\MAHfiles\Kintama%20snppit_output_ParentageAssignmentsv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Hess_CRITFC_files\Kintama_Chinook_GSI\Genetic_Data\Analysis\PBT_Analysis\MAHfiles\Kintama%20snppit_output_ParentageAssignmentsv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Hess_CRITFC_files\Kintama_Chinook_GSI\Genetic_Data\Analysis\PBT_Analysis\MAHfiles\Kintama%20snppit_output_ParentageAssignments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v>SY2009</c:v>
          </c:tx>
          <c:spPr>
            <a:solidFill>
              <a:srgbClr val="0070C0"/>
            </a:solidFill>
          </c:spPr>
          <c:dLbls>
            <c:dLbl>
              <c:idx val="0"/>
              <c:layout>
                <c:manualLayout>
                  <c:x val="-1.0197222566118535E-2"/>
                  <c:y val="-3.5818967256247891E-2"/>
                </c:manualLayout>
              </c:layout>
              <c:tx>
                <c:rich>
                  <a:bodyPr/>
                  <a:lstStyle/>
                  <a:p>
                    <a:r>
                      <a:rPr lang="en-US"/>
                      <a:t>5,748</a:t>
                    </a:r>
                  </a:p>
                </c:rich>
              </c:tx>
              <c:showVal val="1"/>
            </c:dLbl>
            <c:dLbl>
              <c:idx val="1"/>
              <c:layout>
                <c:manualLayout>
                  <c:x val="-1.3981112184310069E-2"/>
                  <c:y val="-2.3074012287362378E-2"/>
                </c:manualLayout>
              </c:layout>
              <c:tx>
                <c:rich>
                  <a:bodyPr/>
                  <a:lstStyle/>
                  <a:p>
                    <a:r>
                      <a:rPr lang="en-US"/>
                      <a:t>2,551</a:t>
                    </a:r>
                  </a:p>
                </c:rich>
              </c:tx>
              <c:showVal val="1"/>
            </c:dLbl>
            <c:dLbl>
              <c:idx val="2"/>
              <c:layout>
                <c:manualLayout>
                  <c:x val="-6.7340043535956988E-3"/>
                  <c:y val="-1.0840108401084084E-2"/>
                </c:manualLayout>
              </c:layout>
              <c:tx>
                <c:rich>
                  <a:bodyPr/>
                  <a:lstStyle/>
                  <a:p>
                    <a:r>
                      <a:rPr lang="en-US"/>
                      <a:t>1,014</a:t>
                    </a:r>
                  </a:p>
                </c:rich>
              </c:tx>
              <c:showVal val="1"/>
            </c:dLbl>
            <c:dLbl>
              <c:idx val="3"/>
              <c:layout>
                <c:manualLayout>
                  <c:x val="5.1307208969640313E-4"/>
                  <c:y val="-1.7653840621846238E-2"/>
                </c:manualLayout>
              </c:layout>
              <c:tx>
                <c:rich>
                  <a:bodyPr/>
                  <a:lstStyle/>
                  <a:p>
                    <a:r>
                      <a:rPr lang="en-US"/>
                      <a:t>2,609</a:t>
                    </a:r>
                  </a:p>
                </c:rich>
              </c:tx>
              <c:showVal val="1"/>
            </c:dLbl>
            <c:dLbl>
              <c:idx val="4"/>
              <c:layout>
                <c:manualLayout>
                  <c:x val="-1.1030981755194669E-2"/>
                  <c:y val="-1.4649566606739212E-2"/>
                </c:manualLayout>
              </c:layout>
              <c:tx>
                <c:rich>
                  <a:bodyPr/>
                  <a:lstStyle/>
                  <a:p>
                    <a:r>
                      <a:rPr lang="en-US"/>
                      <a:t>2,178</a:t>
                    </a:r>
                  </a:p>
                </c:rich>
              </c:tx>
              <c:showVal val="1"/>
            </c:dLbl>
            <c:dLbl>
              <c:idx val="5"/>
              <c:layout>
                <c:manualLayout>
                  <c:x val="-4.4893362357304534E-3"/>
                  <c:y val="-1.3550135501355084E-2"/>
                </c:manualLayout>
              </c:layout>
              <c:tx>
                <c:rich>
                  <a:bodyPr/>
                  <a:lstStyle/>
                  <a:p>
                    <a:r>
                      <a:rPr lang="en-US"/>
                      <a:t>1,848</a:t>
                    </a:r>
                  </a:p>
                </c:rich>
              </c:tx>
              <c:showVal val="1"/>
            </c:dLbl>
            <c:dLbl>
              <c:idx val="6"/>
              <c:layout>
                <c:manualLayout>
                  <c:x val="-5.194803778217601E-3"/>
                  <c:y val="-1.7359727430112229E-2"/>
                </c:manualLayout>
              </c:layout>
              <c:tx>
                <c:rich>
                  <a:bodyPr/>
                  <a:lstStyle/>
                  <a:p>
                    <a:r>
                      <a:rPr lang="en-US"/>
                      <a:t>2,065</a:t>
                    </a:r>
                  </a:p>
                </c:rich>
              </c:tx>
              <c:showVal val="1"/>
            </c:dLbl>
            <c:dLbl>
              <c:idx val="7"/>
              <c:layout>
                <c:manualLayout>
                  <c:x val="-1.5712713443715921E-2"/>
                  <c:y val="-3.2814843222371007E-2"/>
                </c:manualLayout>
              </c:layout>
              <c:tx>
                <c:rich>
                  <a:bodyPr/>
                  <a:lstStyle/>
                  <a:p>
                    <a:r>
                      <a:rPr lang="en-US"/>
                      <a:t>6,903</a:t>
                    </a:r>
                  </a:p>
                </c:rich>
              </c:tx>
              <c:showVal val="1"/>
            </c:dLbl>
            <c:dLbl>
              <c:idx val="8"/>
              <c:layout>
                <c:manualLayout>
                  <c:x val="-4.4893362357304534E-3"/>
                  <c:y val="-8.130081300813009E-3"/>
                </c:manualLayout>
              </c:layout>
              <c:showVal val="1"/>
            </c:dLbl>
            <c:showVal val="1"/>
          </c:dLbls>
          <c:errBars>
            <c:errBarType val="both"/>
            <c:errValType val="cust"/>
            <c:plus>
              <c:numRef>
                <c:f>'Escapement Graph'!$G$5:$G$13</c:f>
                <c:numCache>
                  <c:formatCode>General</c:formatCode>
                  <c:ptCount val="9"/>
                  <c:pt idx="0">
                    <c:v>755.70123764998152</c:v>
                  </c:pt>
                  <c:pt idx="1">
                    <c:v>590.69357164978135</c:v>
                  </c:pt>
                  <c:pt idx="2">
                    <c:v>412.81586020756436</c:v>
                  </c:pt>
                  <c:pt idx="3">
                    <c:v>480.05313949052476</c:v>
                  </c:pt>
                  <c:pt idx="4">
                    <c:v>418.17427251241838</c:v>
                  </c:pt>
                  <c:pt idx="5">
                    <c:v>451.24409751329858</c:v>
                  </c:pt>
                  <c:pt idx="6">
                    <c:v>460.90742078541098</c:v>
                  </c:pt>
                  <c:pt idx="7">
                    <c:v>813.93384064087854</c:v>
                  </c:pt>
                  <c:pt idx="8">
                    <c:v>316.23898780027258</c:v>
                  </c:pt>
                </c:numCache>
              </c:numRef>
            </c:plus>
            <c:minus>
              <c:numRef>
                <c:f>'Escapement Graph'!$F$5:$F$13</c:f>
                <c:numCache>
                  <c:formatCode>General</c:formatCode>
                  <c:ptCount val="9"/>
                  <c:pt idx="0">
                    <c:v>754.62044514321224</c:v>
                  </c:pt>
                  <c:pt idx="1">
                    <c:v>519.43182810310248</c:v>
                  </c:pt>
                  <c:pt idx="2">
                    <c:v>327.02402197707198</c:v>
                  </c:pt>
                  <c:pt idx="3">
                    <c:v>476.57731220334466</c:v>
                  </c:pt>
                  <c:pt idx="4">
                    <c:v>384.82581157286495</c:v>
                  </c:pt>
                  <c:pt idx="5">
                    <c:v>465.78224880343708</c:v>
                  </c:pt>
                  <c:pt idx="6">
                    <c:v>437.73500490852746</c:v>
                  </c:pt>
                  <c:pt idx="7">
                    <c:v>761.20605985234306</c:v>
                  </c:pt>
                  <c:pt idx="8">
                    <c:v>286.16682089993839</c:v>
                  </c:pt>
                </c:numCache>
              </c:numRef>
            </c:minus>
          </c:errBars>
          <c:cat>
            <c:strRef>
              <c:f>'Escapement Graph'!$B$5:$B$13</c:f>
              <c:strCache>
                <c:ptCount val="9"/>
                <c:pt idx="0">
                  <c:v>Main Salmon</c:v>
                </c:pt>
                <c:pt idx="1">
                  <c:v>MF Salmon</c:v>
                </c:pt>
                <c:pt idx="2">
                  <c:v>SF Salmon</c:v>
                </c:pt>
                <c:pt idx="3">
                  <c:v>Upper Clearwater</c:v>
                </c:pt>
                <c:pt idx="4">
                  <c:v>SF Clearwater</c:v>
                </c:pt>
                <c:pt idx="5">
                  <c:v>Lower Clearwater</c:v>
                </c:pt>
                <c:pt idx="6">
                  <c:v>Imnaha</c:v>
                </c:pt>
                <c:pt idx="7">
                  <c:v>Grande Ronde</c:v>
                </c:pt>
                <c:pt idx="8">
                  <c:v>Tucannon (BLWLGR)</c:v>
                </c:pt>
              </c:strCache>
            </c:strRef>
          </c:cat>
          <c:val>
            <c:numRef>
              <c:f>'Escapement Graph'!$C$5:$C$13</c:f>
              <c:numCache>
                <c:formatCode>0</c:formatCode>
                <c:ptCount val="9"/>
                <c:pt idx="0">
                  <c:v>5748.2900702399011</c:v>
                </c:pt>
                <c:pt idx="1">
                  <c:v>2551.4673714230148</c:v>
                </c:pt>
                <c:pt idx="2">
                  <c:v>1014.3294959144114</c:v>
                </c:pt>
                <c:pt idx="3">
                  <c:v>2609.0404468860502</c:v>
                </c:pt>
                <c:pt idx="4">
                  <c:v>2177.9440471965918</c:v>
                </c:pt>
                <c:pt idx="5">
                  <c:v>1847.8251416384398</c:v>
                </c:pt>
                <c:pt idx="6">
                  <c:v>2065.2902814547833</c:v>
                </c:pt>
                <c:pt idx="7">
                  <c:v>6903.2271415404493</c:v>
                </c:pt>
                <c:pt idx="8">
                  <c:v>846.58600370634315</c:v>
                </c:pt>
              </c:numCache>
            </c:numRef>
          </c:val>
        </c:ser>
        <c:ser>
          <c:idx val="1"/>
          <c:order val="1"/>
          <c:tx>
            <c:v>SY2010</c:v>
          </c:tx>
          <c:spPr>
            <a:solidFill>
              <a:srgbClr val="FFFF00"/>
            </a:solidFill>
          </c:spPr>
          <c:dLbls>
            <c:dLbl>
              <c:idx val="0"/>
              <c:layout>
                <c:manualLayout>
                  <c:x val="3.9762746085081416E-3"/>
                  <c:y val="-8.2183564726874464E-2"/>
                </c:manualLayout>
              </c:layout>
              <c:tx>
                <c:rich>
                  <a:bodyPr/>
                  <a:lstStyle/>
                  <a:p>
                    <a:r>
                      <a:rPr lang="en-US"/>
                      <a:t>10,184</a:t>
                    </a:r>
                  </a:p>
                </c:rich>
              </c:tx>
              <c:showVal val="1"/>
            </c:dLbl>
            <c:dLbl>
              <c:idx val="1"/>
              <c:layout>
                <c:manualLayout>
                  <c:x val="-7.0545708001306924E-4"/>
                  <c:y val="-5.3689530755225992E-2"/>
                </c:manualLayout>
              </c:layout>
              <c:tx>
                <c:rich>
                  <a:bodyPr/>
                  <a:lstStyle/>
                  <a:p>
                    <a:r>
                      <a:rPr lang="en-US"/>
                      <a:t>4,282</a:t>
                    </a:r>
                  </a:p>
                </c:rich>
              </c:tx>
              <c:showVal val="1"/>
            </c:dLbl>
            <c:dLbl>
              <c:idx val="2"/>
              <c:layout>
                <c:manualLayout>
                  <c:x val="8.9786724714609727E-3"/>
                  <c:y val="-2.4390243902439032E-2"/>
                </c:manualLayout>
              </c:layout>
              <c:tx>
                <c:rich>
                  <a:bodyPr/>
                  <a:lstStyle/>
                  <a:p>
                    <a:r>
                      <a:rPr lang="en-US"/>
                      <a:t>1,388</a:t>
                    </a:r>
                  </a:p>
                </c:rich>
              </c:tx>
              <c:showVal val="1"/>
            </c:dLbl>
            <c:dLbl>
              <c:idx val="3"/>
              <c:layout>
                <c:manualLayout>
                  <c:x val="0"/>
                  <c:y val="-4.065040650406504E-2"/>
                </c:manualLayout>
              </c:layout>
              <c:tx>
                <c:rich>
                  <a:bodyPr/>
                  <a:lstStyle/>
                  <a:p>
                    <a:r>
                      <a:rPr lang="en-US"/>
                      <a:t>2,945</a:t>
                    </a:r>
                  </a:p>
                </c:rich>
              </c:tx>
              <c:showVal val="1"/>
            </c:dLbl>
            <c:dLbl>
              <c:idx val="4"/>
              <c:layout>
                <c:manualLayout>
                  <c:x val="4.4892103516487036E-3"/>
                  <c:y val="-3.7429315721137675E-2"/>
                </c:manualLayout>
              </c:layout>
              <c:tx>
                <c:rich>
                  <a:bodyPr/>
                  <a:lstStyle/>
                  <a:p>
                    <a:r>
                      <a:rPr lang="en-US"/>
                      <a:t>3,211</a:t>
                    </a:r>
                  </a:p>
                </c:rich>
              </c:tx>
              <c:showVal val="1"/>
            </c:dLbl>
            <c:dLbl>
              <c:idx val="5"/>
              <c:layout>
                <c:manualLayout>
                  <c:x val="3.5912319347630815E-3"/>
                  <c:y val="-3.9845213371546791E-2"/>
                </c:manualLayout>
              </c:layout>
              <c:tx>
                <c:rich>
                  <a:bodyPr/>
                  <a:lstStyle/>
                  <a:p>
                    <a:r>
                      <a:rPr lang="en-US"/>
                      <a:t>1,784</a:t>
                    </a:r>
                  </a:p>
                </c:rich>
              </c:tx>
              <c:showVal val="1"/>
            </c:dLbl>
            <c:dLbl>
              <c:idx val="6"/>
              <c:layout>
                <c:manualLayout>
                  <c:x val="2.2446733491022818E-3"/>
                  <c:y val="-4.7464259847880434E-2"/>
                </c:manualLayout>
              </c:layout>
              <c:tx>
                <c:rich>
                  <a:bodyPr/>
                  <a:lstStyle/>
                  <a:p>
                    <a:r>
                      <a:rPr lang="en-US"/>
                      <a:t>4,060</a:t>
                    </a:r>
                  </a:p>
                </c:rich>
              </c:tx>
              <c:showVal val="1"/>
            </c:dLbl>
            <c:dLbl>
              <c:idx val="7"/>
              <c:layout>
                <c:manualLayout>
                  <c:x val="0"/>
                  <c:y val="-8.7015060065233421E-2"/>
                </c:manualLayout>
              </c:layout>
              <c:tx>
                <c:rich>
                  <a:bodyPr/>
                  <a:lstStyle/>
                  <a:p>
                    <a:r>
                      <a:rPr lang="en-US"/>
                      <a:t>13,043</a:t>
                    </a:r>
                  </a:p>
                </c:rich>
              </c:tx>
              <c:showVal val="1"/>
            </c:dLbl>
            <c:dLbl>
              <c:idx val="8"/>
              <c:layout>
                <c:manualLayout>
                  <c:x val="3.9762746085081416E-3"/>
                  <c:y val="-3.5818817275018268E-2"/>
                </c:manualLayout>
              </c:layout>
              <c:tx>
                <c:rich>
                  <a:bodyPr/>
                  <a:lstStyle/>
                  <a:p>
                    <a:r>
                      <a:rPr lang="en-US"/>
                      <a:t>1,812</a:t>
                    </a:r>
                  </a:p>
                </c:rich>
              </c:tx>
              <c:showVal val="1"/>
            </c:dLbl>
            <c:showVal val="1"/>
          </c:dLbls>
          <c:errBars>
            <c:errBarType val="both"/>
            <c:errValType val="cust"/>
            <c:plus>
              <c:numRef>
                <c:f>'Escapement Graph'!$G$20:$G$28</c:f>
                <c:numCache>
                  <c:formatCode>General</c:formatCode>
                  <c:ptCount val="9"/>
                  <c:pt idx="0">
                    <c:v>1710.6390800755648</c:v>
                  </c:pt>
                  <c:pt idx="1">
                    <c:v>1200.8993276964798</c:v>
                  </c:pt>
                  <c:pt idx="2">
                    <c:v>647.65684917370447</c:v>
                  </c:pt>
                  <c:pt idx="3">
                    <c:v>960.58131527256353</c:v>
                  </c:pt>
                  <c:pt idx="4">
                    <c:v>925.27170113609088</c:v>
                  </c:pt>
                  <c:pt idx="5">
                    <c:v>869.2791109429445</c:v>
                  </c:pt>
                  <c:pt idx="6">
                    <c:v>1113.2058401707081</c:v>
                  </c:pt>
                  <c:pt idx="7">
                    <c:v>1967.4549773435501</c:v>
                  </c:pt>
                  <c:pt idx="8">
                    <c:v>780.81775569832939</c:v>
                  </c:pt>
                </c:numCache>
              </c:numRef>
            </c:plus>
            <c:minus>
              <c:numRef>
                <c:f>'Escapement Graph'!$F$20:$F$28</c:f>
                <c:numCache>
                  <c:formatCode>General</c:formatCode>
                  <c:ptCount val="9"/>
                  <c:pt idx="0">
                    <c:v>802.9081395884316</c:v>
                  </c:pt>
                  <c:pt idx="1">
                    <c:v>612.5128441287743</c:v>
                  </c:pt>
                  <c:pt idx="2">
                    <c:v>318.56624402946176</c:v>
                  </c:pt>
                  <c:pt idx="3">
                    <c:v>474.83156034220286</c:v>
                  </c:pt>
                  <c:pt idx="4">
                    <c:v>475.88200106927616</c:v>
                  </c:pt>
                  <c:pt idx="5">
                    <c:v>431.55025957999425</c:v>
                  </c:pt>
                  <c:pt idx="6">
                    <c:v>553.74041580331289</c:v>
                  </c:pt>
                  <c:pt idx="7">
                    <c:v>937.08245987578789</c:v>
                  </c:pt>
                  <c:pt idx="8">
                    <c:v>365.35764940461945</c:v>
                  </c:pt>
                </c:numCache>
              </c:numRef>
            </c:minus>
          </c:errBars>
          <c:val>
            <c:numRef>
              <c:f>'Escapement Graph'!$C$20:$C$28</c:f>
              <c:numCache>
                <c:formatCode>0</c:formatCode>
                <c:ptCount val="9"/>
                <c:pt idx="0">
                  <c:v>10183.609562776728</c:v>
                </c:pt>
                <c:pt idx="1">
                  <c:v>4282.0206563314041</c:v>
                </c:pt>
                <c:pt idx="2">
                  <c:v>1387.9944255100304</c:v>
                </c:pt>
                <c:pt idx="3">
                  <c:v>2944.7479647643008</c:v>
                </c:pt>
                <c:pt idx="4">
                  <c:v>3210.5680480597457</c:v>
                </c:pt>
                <c:pt idx="5">
                  <c:v>1784.4751143085837</c:v>
                </c:pt>
                <c:pt idx="6">
                  <c:v>4059.5617585138161</c:v>
                </c:pt>
                <c:pt idx="7">
                  <c:v>13043.327583125329</c:v>
                </c:pt>
                <c:pt idx="8">
                  <c:v>1811.6948866100595</c:v>
                </c:pt>
              </c:numCache>
            </c:numRef>
          </c:val>
        </c:ser>
        <c:dLbls/>
        <c:axId val="72856704"/>
        <c:axId val="72858240"/>
      </c:barChart>
      <c:catAx>
        <c:axId val="72856704"/>
        <c:scaling>
          <c:orientation val="minMax"/>
        </c:scaling>
        <c:axPos val="b"/>
        <c:tickLblPos val="nextTo"/>
        <c:txPr>
          <a:bodyPr rot="-2700000"/>
          <a:lstStyle/>
          <a:p>
            <a:pPr>
              <a:defRPr/>
            </a:pPr>
            <a:endParaRPr lang="en-US"/>
          </a:p>
        </c:txPr>
        <c:crossAx val="72858240"/>
        <c:crosses val="autoZero"/>
        <c:auto val="1"/>
        <c:lblAlgn val="ctr"/>
        <c:lblOffset val="100"/>
      </c:catAx>
      <c:valAx>
        <c:axId val="72858240"/>
        <c:scaling>
          <c:orientation val="minMax"/>
          <c:max val="15000"/>
          <c:min val="0"/>
        </c:scaling>
        <c:axPos val="l"/>
        <c:numFmt formatCode="#,##0" sourceLinked="0"/>
        <c:tickLblPos val="nextTo"/>
        <c:crossAx val="72856704"/>
        <c:crosses val="autoZero"/>
        <c:crossBetween val="between"/>
      </c:valAx>
    </c:plotArea>
    <c:legend>
      <c:legendPos val="t"/>
      <c:layout>
        <c:manualLayout>
          <c:xMode val="edge"/>
          <c:yMode val="edge"/>
          <c:x val="0.43617781336119898"/>
          <c:y val="8.5737669930608634E-2"/>
          <c:w val="0.29201955427765641"/>
          <c:h val="0.13006647209429992"/>
        </c:manualLayout>
      </c:layout>
      <c:txPr>
        <a:bodyPr/>
        <a:lstStyle/>
        <a:p>
          <a:pPr>
            <a:defRPr sz="1800"/>
          </a:pPr>
          <a:endParaRPr lang="en-US"/>
        </a:p>
      </c:txPr>
    </c:legend>
    <c:plotVisOnly val="1"/>
    <c:dispBlanksAs val="gap"/>
  </c:chart>
  <c:txPr>
    <a:bodyPr/>
    <a:lstStyle/>
    <a:p>
      <a:pPr>
        <a:defRPr sz="1200" b="1">
          <a:solidFill>
            <a:schemeClr val="tx1"/>
          </a:solidFill>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Arial" pitchFamily="34" charset="0"/>
                <a:cs typeface="Arial" pitchFamily="34" charset="0"/>
              </a:defRPr>
            </a:pPr>
            <a:r>
              <a:rPr lang="en-US">
                <a:latin typeface="Arial" pitchFamily="34" charset="0"/>
                <a:cs typeface="Arial" pitchFamily="34" charset="0"/>
              </a:rPr>
              <a:t>Bonneville- PBT stocks</a:t>
            </a:r>
          </a:p>
        </c:rich>
      </c:tx>
      <c:layout/>
    </c:title>
    <c:plotArea>
      <c:layout/>
      <c:barChart>
        <c:barDir val="col"/>
        <c:grouping val="clustered"/>
        <c:ser>
          <c:idx val="0"/>
          <c:order val="0"/>
          <c:cat>
            <c:strRef>
              <c:f>Sheet2!$B$4:$B$15</c:f>
              <c:strCache>
                <c:ptCount val="12"/>
                <c:pt idx="0">
                  <c:v>DWOR</c:v>
                </c:pt>
                <c:pt idx="1">
                  <c:v>GR</c:v>
                </c:pt>
                <c:pt idx="2">
                  <c:v>Imnaha</c:v>
                </c:pt>
                <c:pt idx="3">
                  <c:v>Lookingglass</c:v>
                </c:pt>
                <c:pt idx="4">
                  <c:v>Powell</c:v>
                </c:pt>
                <c:pt idx="5">
                  <c:v>Rapid</c:v>
                </c:pt>
                <c:pt idx="6">
                  <c:v>SFClearwater</c:v>
                </c:pt>
                <c:pt idx="7">
                  <c:v>JCAPE</c:v>
                </c:pt>
                <c:pt idx="8">
                  <c:v>SFSR</c:v>
                </c:pt>
                <c:pt idx="9">
                  <c:v>Pahsimeroi</c:v>
                </c:pt>
                <c:pt idx="10">
                  <c:v>Sawtooth</c:v>
                </c:pt>
                <c:pt idx="11">
                  <c:v>Unassigned</c:v>
                </c:pt>
              </c:strCache>
            </c:strRef>
          </c:cat>
          <c:val>
            <c:numRef>
              <c:f>Sheet2!$C$4:$C$15</c:f>
              <c:numCache>
                <c:formatCode>General</c:formatCode>
                <c:ptCount val="12"/>
                <c:pt idx="0">
                  <c:v>7</c:v>
                </c:pt>
                <c:pt idx="2">
                  <c:v>3</c:v>
                </c:pt>
                <c:pt idx="4">
                  <c:v>1</c:v>
                </c:pt>
                <c:pt idx="5">
                  <c:v>25</c:v>
                </c:pt>
                <c:pt idx="6">
                  <c:v>5</c:v>
                </c:pt>
                <c:pt idx="8">
                  <c:v>13</c:v>
                </c:pt>
                <c:pt idx="9">
                  <c:v>2</c:v>
                </c:pt>
                <c:pt idx="10">
                  <c:v>5</c:v>
                </c:pt>
                <c:pt idx="11">
                  <c:v>539</c:v>
                </c:pt>
              </c:numCache>
            </c:numRef>
          </c:val>
        </c:ser>
        <c:dLbls/>
        <c:axId val="73287168"/>
        <c:axId val="73288704"/>
      </c:barChart>
      <c:catAx>
        <c:axId val="73287168"/>
        <c:scaling>
          <c:orientation val="minMax"/>
        </c:scaling>
        <c:axPos val="b"/>
        <c:tickLblPos val="nextTo"/>
        <c:txPr>
          <a:bodyPr rot="5400000" vert="horz"/>
          <a:lstStyle/>
          <a:p>
            <a:pPr>
              <a:defRPr sz="1400">
                <a:latin typeface="Arial" pitchFamily="34" charset="0"/>
                <a:cs typeface="Arial" pitchFamily="34" charset="0"/>
              </a:defRPr>
            </a:pPr>
            <a:endParaRPr lang="en-US"/>
          </a:p>
        </c:txPr>
        <c:crossAx val="73288704"/>
        <c:crosses val="autoZero"/>
        <c:auto val="1"/>
        <c:lblAlgn val="ctr"/>
        <c:lblOffset val="100"/>
      </c:catAx>
      <c:valAx>
        <c:axId val="73288704"/>
        <c:scaling>
          <c:orientation val="minMax"/>
        </c:scaling>
        <c:axPos val="l"/>
        <c:majorGridlines/>
        <c:numFmt formatCode="General" sourceLinked="1"/>
        <c:tickLblPos val="nextTo"/>
        <c:txPr>
          <a:bodyPr/>
          <a:lstStyle/>
          <a:p>
            <a:pPr>
              <a:defRPr sz="1400">
                <a:latin typeface="Arial" pitchFamily="34" charset="0"/>
                <a:cs typeface="Arial" pitchFamily="34" charset="0"/>
              </a:defRPr>
            </a:pPr>
            <a:endParaRPr lang="en-US"/>
          </a:p>
        </c:txPr>
        <c:crossAx val="7328716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baseline="0"/>
              <a:t>GSI stocks for unassigned fish</a:t>
            </a:r>
            <a:endParaRPr lang="en-US"/>
          </a:p>
        </c:rich>
      </c:tx>
      <c:layout/>
    </c:title>
    <c:plotArea>
      <c:layout/>
      <c:pieChart>
        <c:varyColors val="1"/>
        <c:ser>
          <c:idx val="0"/>
          <c:order val="0"/>
          <c:dPt>
            <c:idx val="0"/>
            <c:spPr>
              <a:solidFill>
                <a:srgbClr val="92D050"/>
              </a:solidFill>
            </c:spPr>
          </c:dPt>
          <c:dPt>
            <c:idx val="1"/>
            <c:spPr>
              <a:solidFill>
                <a:srgbClr val="7030A0"/>
              </a:solidFill>
            </c:spPr>
          </c:dPt>
          <c:dPt>
            <c:idx val="2"/>
            <c:spPr>
              <a:solidFill>
                <a:srgbClr val="FFFF00"/>
              </a:solidFill>
            </c:spPr>
          </c:dPt>
          <c:dPt>
            <c:idx val="3"/>
            <c:spPr>
              <a:solidFill>
                <a:srgbClr val="FFC000"/>
              </a:solidFill>
            </c:spPr>
          </c:dPt>
          <c:dPt>
            <c:idx val="4"/>
            <c:spPr>
              <a:solidFill>
                <a:srgbClr val="00B0F0"/>
              </a:solidFill>
            </c:spPr>
          </c:dPt>
          <c:dPt>
            <c:idx val="5"/>
            <c:spPr>
              <a:solidFill>
                <a:srgbClr val="0070C0"/>
              </a:solidFill>
            </c:spPr>
          </c:dPt>
          <c:dPt>
            <c:idx val="6"/>
            <c:spPr>
              <a:solidFill>
                <a:schemeClr val="accent6">
                  <a:lumMod val="50000"/>
                </a:schemeClr>
              </a:solidFill>
            </c:spPr>
          </c:dPt>
          <c:dPt>
            <c:idx val="7"/>
            <c:spPr>
              <a:solidFill>
                <a:srgbClr val="FF00FF"/>
              </a:solidFill>
            </c:spPr>
          </c:dPt>
          <c:cat>
            <c:strRef>
              <c:f>Sheet2!$B$28:$B$35</c:f>
              <c:strCache>
                <c:ptCount val="8"/>
                <c:pt idx="0">
                  <c:v>Mid_Columbia_R_sp</c:v>
                </c:pt>
                <c:pt idx="1">
                  <c:v>Upper_Columbia_R_sp</c:v>
                </c:pt>
                <c:pt idx="2">
                  <c:v>RapidR_Clearwater_sp</c:v>
                </c:pt>
                <c:pt idx="3">
                  <c:v>SF_Salmon_sp</c:v>
                </c:pt>
                <c:pt idx="4">
                  <c:v>MF_Salmon_sp</c:v>
                </c:pt>
                <c:pt idx="5">
                  <c:v>Upper_Salmon_sp</c:v>
                </c:pt>
                <c:pt idx="6">
                  <c:v>Lower_Columbia_sp/fa</c:v>
                </c:pt>
                <c:pt idx="7">
                  <c:v>Interior_Columbia_R_su/fa</c:v>
                </c:pt>
              </c:strCache>
            </c:strRef>
          </c:cat>
          <c:val>
            <c:numRef>
              <c:f>Sheet2!$C$28:$C$35</c:f>
              <c:numCache>
                <c:formatCode>General</c:formatCode>
                <c:ptCount val="8"/>
                <c:pt idx="0">
                  <c:v>40</c:v>
                </c:pt>
                <c:pt idx="1">
                  <c:v>355</c:v>
                </c:pt>
                <c:pt idx="2">
                  <c:v>68</c:v>
                </c:pt>
                <c:pt idx="3">
                  <c:v>3</c:v>
                </c:pt>
                <c:pt idx="5">
                  <c:v>13</c:v>
                </c:pt>
                <c:pt idx="6">
                  <c:v>1</c:v>
                </c:pt>
                <c:pt idx="7">
                  <c:v>59</c:v>
                </c:pt>
              </c:numCache>
            </c:numRef>
          </c:val>
        </c:ser>
        <c:dLbls/>
        <c:firstSliceAng val="0"/>
      </c:pieChart>
    </c:plotArea>
    <c:legend>
      <c:legendPos val="r"/>
      <c:layout/>
      <c:txPr>
        <a:bodyPr/>
        <a:lstStyle/>
        <a:p>
          <a:pPr>
            <a:defRPr sz="800">
              <a:latin typeface="Arial" pitchFamily="34" charset="0"/>
              <a:cs typeface="Arial" pitchFamily="34" charset="0"/>
            </a:defRPr>
          </a:pPr>
          <a:endParaRPr lang="en-US"/>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Arial" pitchFamily="34" charset="0"/>
                <a:cs typeface="Arial" pitchFamily="34" charset="0"/>
              </a:defRPr>
            </a:pPr>
            <a:r>
              <a:rPr lang="en-US" sz="1800" b="1" i="0" baseline="0">
                <a:latin typeface="Arial" pitchFamily="34" charset="0"/>
                <a:cs typeface="Arial" pitchFamily="34" charset="0"/>
              </a:rPr>
              <a:t>Lower Granite- PBT stocks</a:t>
            </a:r>
            <a:endParaRPr lang="en-US">
              <a:latin typeface="Arial" pitchFamily="34" charset="0"/>
              <a:cs typeface="Arial" pitchFamily="34" charset="0"/>
            </a:endParaRPr>
          </a:p>
        </c:rich>
      </c:tx>
    </c:title>
    <c:plotArea>
      <c:layout/>
      <c:barChart>
        <c:barDir val="col"/>
        <c:grouping val="clustered"/>
        <c:ser>
          <c:idx val="0"/>
          <c:order val="0"/>
          <c:cat>
            <c:strRef>
              <c:f>Sheet2!$B$4:$B$15</c:f>
              <c:strCache>
                <c:ptCount val="12"/>
                <c:pt idx="0">
                  <c:v>DWOR</c:v>
                </c:pt>
                <c:pt idx="1">
                  <c:v>GR</c:v>
                </c:pt>
                <c:pt idx="2">
                  <c:v>Imnaha</c:v>
                </c:pt>
                <c:pt idx="3">
                  <c:v>Lookingglass</c:v>
                </c:pt>
                <c:pt idx="4">
                  <c:v>Powell</c:v>
                </c:pt>
                <c:pt idx="5">
                  <c:v>Rapid</c:v>
                </c:pt>
                <c:pt idx="6">
                  <c:v>SFClearwater</c:v>
                </c:pt>
                <c:pt idx="7">
                  <c:v>JCAPE</c:v>
                </c:pt>
                <c:pt idx="8">
                  <c:v>SFSR</c:v>
                </c:pt>
                <c:pt idx="9">
                  <c:v>Pahsimeroi</c:v>
                </c:pt>
                <c:pt idx="10">
                  <c:v>Sawtooth</c:v>
                </c:pt>
                <c:pt idx="11">
                  <c:v>Unassigned</c:v>
                </c:pt>
              </c:strCache>
            </c:strRef>
          </c:cat>
          <c:val>
            <c:numRef>
              <c:f>Sheet2!$D$4:$D$15</c:f>
              <c:numCache>
                <c:formatCode>General</c:formatCode>
                <c:ptCount val="12"/>
                <c:pt idx="0">
                  <c:v>15</c:v>
                </c:pt>
                <c:pt idx="1">
                  <c:v>3</c:v>
                </c:pt>
                <c:pt idx="2">
                  <c:v>2</c:v>
                </c:pt>
                <c:pt idx="3">
                  <c:v>2</c:v>
                </c:pt>
                <c:pt idx="4">
                  <c:v>12</c:v>
                </c:pt>
                <c:pt idx="5">
                  <c:v>67</c:v>
                </c:pt>
                <c:pt idx="6">
                  <c:v>5</c:v>
                </c:pt>
                <c:pt idx="7">
                  <c:v>1</c:v>
                </c:pt>
                <c:pt idx="8">
                  <c:v>24</c:v>
                </c:pt>
                <c:pt idx="9">
                  <c:v>23</c:v>
                </c:pt>
                <c:pt idx="10">
                  <c:v>16</c:v>
                </c:pt>
                <c:pt idx="11">
                  <c:v>30</c:v>
                </c:pt>
              </c:numCache>
            </c:numRef>
          </c:val>
        </c:ser>
        <c:dLbls/>
        <c:axId val="73446528"/>
        <c:axId val="73448064"/>
      </c:barChart>
      <c:catAx>
        <c:axId val="73446528"/>
        <c:scaling>
          <c:orientation val="minMax"/>
        </c:scaling>
        <c:axPos val="b"/>
        <c:tickLblPos val="nextTo"/>
        <c:txPr>
          <a:bodyPr rot="5400000" vert="horz"/>
          <a:lstStyle/>
          <a:p>
            <a:pPr>
              <a:defRPr sz="1400">
                <a:latin typeface="Arial" pitchFamily="34" charset="0"/>
                <a:cs typeface="Arial" pitchFamily="34" charset="0"/>
              </a:defRPr>
            </a:pPr>
            <a:endParaRPr lang="en-US"/>
          </a:p>
        </c:txPr>
        <c:crossAx val="73448064"/>
        <c:crosses val="autoZero"/>
        <c:auto val="1"/>
        <c:lblAlgn val="ctr"/>
        <c:lblOffset val="100"/>
      </c:catAx>
      <c:valAx>
        <c:axId val="73448064"/>
        <c:scaling>
          <c:orientation val="minMax"/>
        </c:scaling>
        <c:axPos val="l"/>
        <c:majorGridlines/>
        <c:numFmt formatCode="General" sourceLinked="1"/>
        <c:tickLblPos val="nextTo"/>
        <c:txPr>
          <a:bodyPr/>
          <a:lstStyle/>
          <a:p>
            <a:pPr>
              <a:defRPr sz="1400">
                <a:latin typeface="Arial" pitchFamily="34" charset="0"/>
                <a:cs typeface="Arial" pitchFamily="34" charset="0"/>
              </a:defRPr>
            </a:pPr>
            <a:endParaRPr lang="en-US"/>
          </a:p>
        </c:txPr>
        <c:crossAx val="73446528"/>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Arial" pitchFamily="34" charset="0"/>
                <a:cs typeface="Arial" pitchFamily="34" charset="0"/>
              </a:defRPr>
            </a:pPr>
            <a:r>
              <a:rPr lang="en-US" sz="1800" b="1" i="0" baseline="0">
                <a:latin typeface="Arial" pitchFamily="34" charset="0"/>
                <a:cs typeface="Arial" pitchFamily="34" charset="0"/>
              </a:rPr>
              <a:t>Lower Granite- PBT stocks</a:t>
            </a:r>
            <a:endParaRPr lang="en-US">
              <a:latin typeface="Arial" pitchFamily="34" charset="0"/>
              <a:cs typeface="Arial" pitchFamily="34" charset="0"/>
            </a:endParaRPr>
          </a:p>
        </c:rich>
      </c:tx>
    </c:title>
    <c:plotArea>
      <c:layout/>
      <c:barChart>
        <c:barDir val="col"/>
        <c:grouping val="clustered"/>
        <c:ser>
          <c:idx val="0"/>
          <c:order val="0"/>
          <c:cat>
            <c:strRef>
              <c:f>Sheet2!$B$4:$B$15</c:f>
              <c:strCache>
                <c:ptCount val="12"/>
                <c:pt idx="0">
                  <c:v>DWOR</c:v>
                </c:pt>
                <c:pt idx="1">
                  <c:v>GR</c:v>
                </c:pt>
                <c:pt idx="2">
                  <c:v>Imnaha</c:v>
                </c:pt>
                <c:pt idx="3">
                  <c:v>Lookingglass</c:v>
                </c:pt>
                <c:pt idx="4">
                  <c:v>Powell</c:v>
                </c:pt>
                <c:pt idx="5">
                  <c:v>Rapid</c:v>
                </c:pt>
                <c:pt idx="6">
                  <c:v>SFClearwater</c:v>
                </c:pt>
                <c:pt idx="7">
                  <c:v>JCAPE</c:v>
                </c:pt>
                <c:pt idx="8">
                  <c:v>SFSR</c:v>
                </c:pt>
                <c:pt idx="9">
                  <c:v>Pahsimeroi</c:v>
                </c:pt>
                <c:pt idx="10">
                  <c:v>Sawtooth</c:v>
                </c:pt>
                <c:pt idx="11">
                  <c:v>Unassigned</c:v>
                </c:pt>
              </c:strCache>
            </c:strRef>
          </c:cat>
          <c:val>
            <c:numRef>
              <c:f>Sheet2!$D$4:$D$15</c:f>
              <c:numCache>
                <c:formatCode>General</c:formatCode>
                <c:ptCount val="12"/>
                <c:pt idx="0">
                  <c:v>15</c:v>
                </c:pt>
                <c:pt idx="1">
                  <c:v>3</c:v>
                </c:pt>
                <c:pt idx="2">
                  <c:v>2</c:v>
                </c:pt>
                <c:pt idx="3">
                  <c:v>2</c:v>
                </c:pt>
                <c:pt idx="4">
                  <c:v>12</c:v>
                </c:pt>
                <c:pt idx="5">
                  <c:v>67</c:v>
                </c:pt>
                <c:pt idx="6">
                  <c:v>5</c:v>
                </c:pt>
                <c:pt idx="7">
                  <c:v>1</c:v>
                </c:pt>
                <c:pt idx="8">
                  <c:v>24</c:v>
                </c:pt>
                <c:pt idx="9">
                  <c:v>23</c:v>
                </c:pt>
                <c:pt idx="10">
                  <c:v>16</c:v>
                </c:pt>
                <c:pt idx="11">
                  <c:v>30</c:v>
                </c:pt>
              </c:numCache>
            </c:numRef>
          </c:val>
        </c:ser>
        <c:dLbls/>
        <c:axId val="73616000"/>
        <c:axId val="73625984"/>
      </c:barChart>
      <c:catAx>
        <c:axId val="73616000"/>
        <c:scaling>
          <c:orientation val="minMax"/>
        </c:scaling>
        <c:axPos val="b"/>
        <c:tickLblPos val="nextTo"/>
        <c:txPr>
          <a:bodyPr rot="5400000" vert="horz"/>
          <a:lstStyle/>
          <a:p>
            <a:pPr>
              <a:defRPr sz="1400">
                <a:latin typeface="Arial" pitchFamily="34" charset="0"/>
                <a:cs typeface="Arial" pitchFamily="34" charset="0"/>
              </a:defRPr>
            </a:pPr>
            <a:endParaRPr lang="en-US"/>
          </a:p>
        </c:txPr>
        <c:crossAx val="73625984"/>
        <c:crosses val="autoZero"/>
        <c:auto val="1"/>
        <c:lblAlgn val="ctr"/>
        <c:lblOffset val="100"/>
      </c:catAx>
      <c:valAx>
        <c:axId val="73625984"/>
        <c:scaling>
          <c:orientation val="minMax"/>
        </c:scaling>
        <c:axPos val="l"/>
        <c:majorGridlines/>
        <c:numFmt formatCode="General" sourceLinked="1"/>
        <c:tickLblPos val="nextTo"/>
        <c:txPr>
          <a:bodyPr/>
          <a:lstStyle/>
          <a:p>
            <a:pPr>
              <a:defRPr sz="1400">
                <a:latin typeface="Arial" pitchFamily="34" charset="0"/>
                <a:cs typeface="Arial" pitchFamily="34" charset="0"/>
              </a:defRPr>
            </a:pPr>
            <a:endParaRPr lang="en-US"/>
          </a:p>
        </c:txPr>
        <c:crossAx val="73616000"/>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GSI stocks for unassigned fish</a:t>
            </a:r>
          </a:p>
        </c:rich>
      </c:tx>
    </c:title>
    <c:plotArea>
      <c:layout/>
      <c:pieChart>
        <c:varyColors val="1"/>
        <c:ser>
          <c:idx val="0"/>
          <c:order val="0"/>
          <c:dPt>
            <c:idx val="0"/>
            <c:spPr>
              <a:solidFill>
                <a:srgbClr val="92D050"/>
              </a:solidFill>
            </c:spPr>
          </c:dPt>
          <c:dPt>
            <c:idx val="1"/>
            <c:spPr>
              <a:solidFill>
                <a:srgbClr val="7030A0"/>
              </a:solidFill>
            </c:spPr>
          </c:dPt>
          <c:dPt>
            <c:idx val="2"/>
            <c:spPr>
              <a:solidFill>
                <a:srgbClr val="FFFF00"/>
              </a:solidFill>
            </c:spPr>
          </c:dPt>
          <c:dPt>
            <c:idx val="3"/>
            <c:spPr>
              <a:solidFill>
                <a:srgbClr val="FFC000"/>
              </a:solidFill>
            </c:spPr>
          </c:dPt>
          <c:dPt>
            <c:idx val="4"/>
            <c:spPr>
              <a:solidFill>
                <a:srgbClr val="00B0F0"/>
              </a:solidFill>
            </c:spPr>
          </c:dPt>
          <c:dPt>
            <c:idx val="5"/>
            <c:spPr>
              <a:solidFill>
                <a:srgbClr val="0070C0"/>
              </a:solidFill>
            </c:spPr>
          </c:dPt>
          <c:dPt>
            <c:idx val="6"/>
            <c:spPr>
              <a:solidFill>
                <a:schemeClr val="accent6">
                  <a:lumMod val="50000"/>
                </a:schemeClr>
              </a:solidFill>
            </c:spPr>
          </c:dPt>
          <c:dPt>
            <c:idx val="7"/>
            <c:spPr>
              <a:solidFill>
                <a:srgbClr val="FF00FF"/>
              </a:solidFill>
            </c:spPr>
          </c:dPt>
          <c:cat>
            <c:strRef>
              <c:f>Sheet2!$B$28:$B$35</c:f>
              <c:strCache>
                <c:ptCount val="8"/>
                <c:pt idx="0">
                  <c:v>Mid_Columbia_R_sp</c:v>
                </c:pt>
                <c:pt idx="1">
                  <c:v>Upper_Columbia_R_sp</c:v>
                </c:pt>
                <c:pt idx="2">
                  <c:v>RapidR_Clearwater_sp</c:v>
                </c:pt>
                <c:pt idx="3">
                  <c:v>SF_Salmon_sp</c:v>
                </c:pt>
                <c:pt idx="4">
                  <c:v>MF_Salmon_sp</c:v>
                </c:pt>
                <c:pt idx="5">
                  <c:v>Upper_Salmon_sp</c:v>
                </c:pt>
                <c:pt idx="6">
                  <c:v>Lower_Columbia_sp/fa</c:v>
                </c:pt>
                <c:pt idx="7">
                  <c:v>Interior_Columbia_R_su/fa</c:v>
                </c:pt>
              </c:strCache>
            </c:strRef>
          </c:cat>
          <c:val>
            <c:numRef>
              <c:f>Sheet2!$D$28:$D$35</c:f>
              <c:numCache>
                <c:formatCode>General</c:formatCode>
                <c:ptCount val="8"/>
                <c:pt idx="2">
                  <c:v>29</c:v>
                </c:pt>
                <c:pt idx="4">
                  <c:v>1</c:v>
                </c:pt>
              </c:numCache>
            </c:numRef>
          </c:val>
        </c:ser>
        <c:dLbls/>
        <c:firstSliceAng val="0"/>
      </c:pieChart>
    </c:plotArea>
    <c:legend>
      <c:legendPos val="r"/>
      <c:legendEntry>
        <c:idx val="0"/>
        <c:delete val="1"/>
      </c:legendEntry>
      <c:legendEntry>
        <c:idx val="1"/>
        <c:delete val="1"/>
      </c:legendEntry>
      <c:legendEntry>
        <c:idx val="6"/>
        <c:delete val="1"/>
      </c:legendEntry>
      <c:legendEntry>
        <c:idx val="7"/>
        <c:delete val="1"/>
      </c:legendEntry>
      <c:txPr>
        <a:bodyPr/>
        <a:lstStyle/>
        <a:p>
          <a:pPr>
            <a:defRPr sz="800">
              <a:latin typeface="Arial" pitchFamily="34" charset="0"/>
              <a:cs typeface="Arial" pitchFamily="34" charset="0"/>
            </a:defRPr>
          </a:pPr>
          <a:endParaRPr lang="en-US"/>
        </a:p>
      </c:txP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C8739-ADB9-4175-916A-B5D7BFC82B09}" type="doc">
      <dgm:prSet loTypeId="urn:microsoft.com/office/officeart/2005/8/layout/cycle1" loCatId="cycle" qsTypeId="urn:microsoft.com/office/officeart/2005/8/quickstyle/simple1" qsCatId="simple" csTypeId="urn:microsoft.com/office/officeart/2005/8/colors/accent2_3" csCatId="accent2" phldr="1"/>
      <dgm:spPr/>
      <dgm:t>
        <a:bodyPr/>
        <a:lstStyle/>
        <a:p>
          <a:endParaRPr lang="en-US"/>
        </a:p>
      </dgm:t>
    </dgm:pt>
    <dgm:pt modelId="{CD9C9E4F-D8DD-4A6A-927B-09A081698B31}">
      <dgm:prSet phldrT="[Text]" custT="1"/>
      <dgm:spPr/>
      <dgm:t>
        <a:bodyPr/>
        <a:lstStyle/>
        <a:p>
          <a:r>
            <a:rPr lang="en-US" sz="1800" dirty="0" smtClean="0">
              <a:solidFill>
                <a:schemeClr val="accent1">
                  <a:lumMod val="50000"/>
                </a:schemeClr>
              </a:solidFill>
            </a:rPr>
            <a:t>Identify parents</a:t>
          </a:r>
        </a:p>
      </dgm:t>
    </dgm:pt>
    <dgm:pt modelId="{05D73EF3-D72F-475E-BD30-F1504E051FC2}" type="parTrans" cxnId="{85188564-FDFD-4D4F-87CF-F5DDE3DFF052}">
      <dgm:prSet/>
      <dgm:spPr/>
      <dgm:t>
        <a:bodyPr/>
        <a:lstStyle/>
        <a:p>
          <a:endParaRPr lang="en-US"/>
        </a:p>
      </dgm:t>
    </dgm:pt>
    <dgm:pt modelId="{4BDE6EBD-CC65-46FC-A5C7-7A599ECF8D38}" type="sibTrans" cxnId="{85188564-FDFD-4D4F-87CF-F5DDE3DFF052}">
      <dgm:prSet/>
      <dgm:spPr/>
      <dgm:t>
        <a:bodyPr/>
        <a:lstStyle/>
        <a:p>
          <a:endParaRPr lang="en-US"/>
        </a:p>
      </dgm:t>
    </dgm:pt>
    <dgm:pt modelId="{3E244F49-612D-41D4-949C-AE9C6AD6727B}">
      <dgm:prSet phldrT="[Text]" custT="1"/>
      <dgm:spPr/>
      <dgm:t>
        <a:bodyPr/>
        <a:lstStyle/>
        <a:p>
          <a:r>
            <a:rPr lang="en-US" sz="1800" dirty="0" smtClean="0">
              <a:solidFill>
                <a:schemeClr val="accent1">
                  <a:lumMod val="50000"/>
                </a:schemeClr>
              </a:solidFill>
            </a:rPr>
            <a:t>Stock and age</a:t>
          </a:r>
          <a:endParaRPr lang="en-US" sz="1800" dirty="0">
            <a:solidFill>
              <a:schemeClr val="accent1">
                <a:lumMod val="50000"/>
              </a:schemeClr>
            </a:solidFill>
          </a:endParaRPr>
        </a:p>
      </dgm:t>
    </dgm:pt>
    <dgm:pt modelId="{06B1D7AC-D2A5-4D6D-91AB-25B6FCED7279}" type="parTrans" cxnId="{8626AFD6-9699-4171-A839-61C1D6D30518}">
      <dgm:prSet/>
      <dgm:spPr/>
      <dgm:t>
        <a:bodyPr/>
        <a:lstStyle/>
        <a:p>
          <a:endParaRPr lang="en-US"/>
        </a:p>
      </dgm:t>
    </dgm:pt>
    <dgm:pt modelId="{3645260B-D745-4F77-8201-E1433AE879FB}" type="sibTrans" cxnId="{8626AFD6-9699-4171-A839-61C1D6D30518}">
      <dgm:prSet/>
      <dgm:spPr/>
      <dgm:t>
        <a:bodyPr/>
        <a:lstStyle/>
        <a:p>
          <a:endParaRPr lang="en-US"/>
        </a:p>
      </dgm:t>
    </dgm:pt>
    <dgm:pt modelId="{3ECB1637-BBA5-4F16-A068-72276937C4BB}">
      <dgm:prSet phldrT="[Text]" custT="1"/>
      <dgm:spPr/>
      <dgm:t>
        <a:bodyPr/>
        <a:lstStyle/>
        <a:p>
          <a:r>
            <a:rPr lang="en-US" sz="1800" dirty="0" smtClean="0">
              <a:solidFill>
                <a:schemeClr val="accent1">
                  <a:lumMod val="50000"/>
                </a:schemeClr>
              </a:solidFill>
            </a:rPr>
            <a:t>Where it incubated</a:t>
          </a:r>
        </a:p>
      </dgm:t>
    </dgm:pt>
    <dgm:pt modelId="{16BCBB69-4B05-47D2-A924-A3B32B7D8D1A}" type="parTrans" cxnId="{FA25AE9A-0A90-4B26-8CE9-61F60C1B5627}">
      <dgm:prSet/>
      <dgm:spPr/>
      <dgm:t>
        <a:bodyPr/>
        <a:lstStyle/>
        <a:p>
          <a:endParaRPr lang="en-US"/>
        </a:p>
      </dgm:t>
    </dgm:pt>
    <dgm:pt modelId="{E5E78964-D37A-49C6-9983-226AC2F8488A}" type="sibTrans" cxnId="{FA25AE9A-0A90-4B26-8CE9-61F60C1B5627}">
      <dgm:prSet/>
      <dgm:spPr/>
      <dgm:t>
        <a:bodyPr/>
        <a:lstStyle/>
        <a:p>
          <a:endParaRPr lang="en-US"/>
        </a:p>
      </dgm:t>
    </dgm:pt>
    <dgm:pt modelId="{D60EEEF9-2B22-4202-A581-7CCDBE361EAC}">
      <dgm:prSet phldrT="[Text]" custT="1"/>
      <dgm:spPr/>
      <dgm:t>
        <a:bodyPr/>
        <a:lstStyle/>
        <a:p>
          <a:r>
            <a:rPr lang="en-US" sz="1800" dirty="0" smtClean="0">
              <a:solidFill>
                <a:schemeClr val="accent1">
                  <a:lumMod val="50000"/>
                </a:schemeClr>
              </a:solidFill>
            </a:rPr>
            <a:t>Where it reared</a:t>
          </a:r>
        </a:p>
      </dgm:t>
    </dgm:pt>
    <dgm:pt modelId="{DA294516-9289-4D82-84F0-BC8F9DA17F5B}" type="parTrans" cxnId="{7CD1AA64-F72F-41F8-BC00-3D15D7CE396F}">
      <dgm:prSet/>
      <dgm:spPr/>
      <dgm:t>
        <a:bodyPr/>
        <a:lstStyle/>
        <a:p>
          <a:endParaRPr lang="en-US"/>
        </a:p>
      </dgm:t>
    </dgm:pt>
    <dgm:pt modelId="{1772D94A-3CAF-4C8E-A3BF-26A01B2B0A0F}" type="sibTrans" cxnId="{7CD1AA64-F72F-41F8-BC00-3D15D7CE396F}">
      <dgm:prSet/>
      <dgm:spPr/>
      <dgm:t>
        <a:bodyPr/>
        <a:lstStyle/>
        <a:p>
          <a:endParaRPr lang="en-US"/>
        </a:p>
      </dgm:t>
    </dgm:pt>
    <dgm:pt modelId="{D12CEAD4-E117-4F99-B764-1320050CC219}">
      <dgm:prSet phldrT="[Text]" custT="1"/>
      <dgm:spPr/>
      <dgm:t>
        <a:bodyPr/>
        <a:lstStyle/>
        <a:p>
          <a:r>
            <a:rPr lang="en-US" sz="1800" dirty="0" smtClean="0">
              <a:solidFill>
                <a:schemeClr val="accent1">
                  <a:lumMod val="50000"/>
                </a:schemeClr>
              </a:solidFill>
            </a:rPr>
            <a:t>Where and when it was released</a:t>
          </a:r>
        </a:p>
      </dgm:t>
    </dgm:pt>
    <dgm:pt modelId="{C5AAE8E9-F3A1-40D8-B9E9-F84301DA80D4}" type="parTrans" cxnId="{E4123927-900A-4200-B9ED-AD2466F59302}">
      <dgm:prSet/>
      <dgm:spPr/>
      <dgm:t>
        <a:bodyPr/>
        <a:lstStyle/>
        <a:p>
          <a:endParaRPr lang="en-US"/>
        </a:p>
      </dgm:t>
    </dgm:pt>
    <dgm:pt modelId="{DC629340-F252-44C5-97DE-AE2CD4D9F950}" type="sibTrans" cxnId="{E4123927-900A-4200-B9ED-AD2466F59302}">
      <dgm:prSet/>
      <dgm:spPr/>
      <dgm:t>
        <a:bodyPr/>
        <a:lstStyle/>
        <a:p>
          <a:endParaRPr lang="en-US"/>
        </a:p>
      </dgm:t>
    </dgm:pt>
    <dgm:pt modelId="{9FEA78F8-16FA-4718-948E-8A817A6D4158}" type="pres">
      <dgm:prSet presAssocID="{637C8739-ADB9-4175-916A-B5D7BFC82B09}" presName="cycle" presStyleCnt="0">
        <dgm:presLayoutVars>
          <dgm:dir/>
          <dgm:resizeHandles val="exact"/>
        </dgm:presLayoutVars>
      </dgm:prSet>
      <dgm:spPr/>
      <dgm:t>
        <a:bodyPr/>
        <a:lstStyle/>
        <a:p>
          <a:endParaRPr lang="en-US"/>
        </a:p>
      </dgm:t>
    </dgm:pt>
    <dgm:pt modelId="{FBDE4788-1E9E-4B18-BFD1-6515EC3A9726}" type="pres">
      <dgm:prSet presAssocID="{CD9C9E4F-D8DD-4A6A-927B-09A081698B31}" presName="dummy" presStyleCnt="0"/>
      <dgm:spPr/>
    </dgm:pt>
    <dgm:pt modelId="{82B7F8E6-92FF-4F02-9CF4-23217E605878}" type="pres">
      <dgm:prSet presAssocID="{CD9C9E4F-D8DD-4A6A-927B-09A081698B31}" presName="node" presStyleLbl="revTx" presStyleIdx="0" presStyleCnt="5" custScaleX="162461">
        <dgm:presLayoutVars>
          <dgm:bulletEnabled val="1"/>
        </dgm:presLayoutVars>
      </dgm:prSet>
      <dgm:spPr/>
      <dgm:t>
        <a:bodyPr/>
        <a:lstStyle/>
        <a:p>
          <a:endParaRPr lang="en-US"/>
        </a:p>
      </dgm:t>
    </dgm:pt>
    <dgm:pt modelId="{9D47F07B-EFF8-4530-A53F-CC1AC9F36D94}" type="pres">
      <dgm:prSet presAssocID="{4BDE6EBD-CC65-46FC-A5C7-7A599ECF8D38}" presName="sibTrans" presStyleLbl="node1" presStyleIdx="0" presStyleCnt="5"/>
      <dgm:spPr/>
      <dgm:t>
        <a:bodyPr/>
        <a:lstStyle/>
        <a:p>
          <a:endParaRPr lang="en-US"/>
        </a:p>
      </dgm:t>
    </dgm:pt>
    <dgm:pt modelId="{29CA1551-A19C-4A2E-A75B-D7FA6A1C0F55}" type="pres">
      <dgm:prSet presAssocID="{3E244F49-612D-41D4-949C-AE9C6AD6727B}" presName="dummy" presStyleCnt="0"/>
      <dgm:spPr/>
    </dgm:pt>
    <dgm:pt modelId="{A459F636-B05C-4130-BBA9-97CCF24BC9A9}" type="pres">
      <dgm:prSet presAssocID="{3E244F49-612D-41D4-949C-AE9C6AD6727B}" presName="node" presStyleLbl="revTx" presStyleIdx="1" presStyleCnt="5" custScaleX="167300">
        <dgm:presLayoutVars>
          <dgm:bulletEnabled val="1"/>
        </dgm:presLayoutVars>
      </dgm:prSet>
      <dgm:spPr/>
      <dgm:t>
        <a:bodyPr/>
        <a:lstStyle/>
        <a:p>
          <a:endParaRPr lang="en-US"/>
        </a:p>
      </dgm:t>
    </dgm:pt>
    <dgm:pt modelId="{B2CF630F-261F-43A1-8C33-B6F558438C87}" type="pres">
      <dgm:prSet presAssocID="{3645260B-D745-4F77-8201-E1433AE879FB}" presName="sibTrans" presStyleLbl="node1" presStyleIdx="1" presStyleCnt="5"/>
      <dgm:spPr/>
      <dgm:t>
        <a:bodyPr/>
        <a:lstStyle/>
        <a:p>
          <a:endParaRPr lang="en-US"/>
        </a:p>
      </dgm:t>
    </dgm:pt>
    <dgm:pt modelId="{9DD93600-E180-437C-B9F3-1D9F264FCC9B}" type="pres">
      <dgm:prSet presAssocID="{3ECB1637-BBA5-4F16-A068-72276937C4BB}" presName="dummy" presStyleCnt="0"/>
      <dgm:spPr/>
    </dgm:pt>
    <dgm:pt modelId="{31F84E7F-9B8B-43A5-9CF7-81074CB014D0}" type="pres">
      <dgm:prSet presAssocID="{3ECB1637-BBA5-4F16-A068-72276937C4BB}" presName="node" presStyleLbl="revTx" presStyleIdx="2" presStyleCnt="5">
        <dgm:presLayoutVars>
          <dgm:bulletEnabled val="1"/>
        </dgm:presLayoutVars>
      </dgm:prSet>
      <dgm:spPr/>
      <dgm:t>
        <a:bodyPr/>
        <a:lstStyle/>
        <a:p>
          <a:endParaRPr lang="en-US"/>
        </a:p>
      </dgm:t>
    </dgm:pt>
    <dgm:pt modelId="{E4761516-930C-444D-B2AC-CFBE808802DE}" type="pres">
      <dgm:prSet presAssocID="{E5E78964-D37A-49C6-9983-226AC2F8488A}" presName="sibTrans" presStyleLbl="node1" presStyleIdx="2" presStyleCnt="5"/>
      <dgm:spPr/>
      <dgm:t>
        <a:bodyPr/>
        <a:lstStyle/>
        <a:p>
          <a:endParaRPr lang="en-US"/>
        </a:p>
      </dgm:t>
    </dgm:pt>
    <dgm:pt modelId="{B6603F07-0211-4B7D-A23C-F1FBBA296371}" type="pres">
      <dgm:prSet presAssocID="{D60EEEF9-2B22-4202-A581-7CCDBE361EAC}" presName="dummy" presStyleCnt="0"/>
      <dgm:spPr/>
    </dgm:pt>
    <dgm:pt modelId="{37F428FD-1BDD-44FC-9EC3-BD4BB2EF7353}" type="pres">
      <dgm:prSet presAssocID="{D60EEEF9-2B22-4202-A581-7CCDBE361EAC}" presName="node" presStyleLbl="revTx" presStyleIdx="3" presStyleCnt="5">
        <dgm:presLayoutVars>
          <dgm:bulletEnabled val="1"/>
        </dgm:presLayoutVars>
      </dgm:prSet>
      <dgm:spPr/>
      <dgm:t>
        <a:bodyPr/>
        <a:lstStyle/>
        <a:p>
          <a:endParaRPr lang="en-US"/>
        </a:p>
      </dgm:t>
    </dgm:pt>
    <dgm:pt modelId="{2E7F2998-D80D-4065-894B-9F81BAC3D813}" type="pres">
      <dgm:prSet presAssocID="{1772D94A-3CAF-4C8E-A3BF-26A01B2B0A0F}" presName="sibTrans" presStyleLbl="node1" presStyleIdx="3" presStyleCnt="5"/>
      <dgm:spPr/>
      <dgm:t>
        <a:bodyPr/>
        <a:lstStyle/>
        <a:p>
          <a:endParaRPr lang="en-US"/>
        </a:p>
      </dgm:t>
    </dgm:pt>
    <dgm:pt modelId="{F6C10FB5-5CB7-4B00-855B-D09EF74179A7}" type="pres">
      <dgm:prSet presAssocID="{D12CEAD4-E117-4F99-B764-1320050CC219}" presName="dummy" presStyleCnt="0"/>
      <dgm:spPr/>
    </dgm:pt>
    <dgm:pt modelId="{2838E625-4305-4D61-8F15-008E5C33FBCB}" type="pres">
      <dgm:prSet presAssocID="{D12CEAD4-E117-4F99-B764-1320050CC219}" presName="node" presStyleLbl="revTx" presStyleIdx="4" presStyleCnt="5">
        <dgm:presLayoutVars>
          <dgm:bulletEnabled val="1"/>
        </dgm:presLayoutVars>
      </dgm:prSet>
      <dgm:spPr/>
      <dgm:t>
        <a:bodyPr/>
        <a:lstStyle/>
        <a:p>
          <a:endParaRPr lang="en-US"/>
        </a:p>
      </dgm:t>
    </dgm:pt>
    <dgm:pt modelId="{4F33F69C-81AC-428F-877B-400F952C69F4}" type="pres">
      <dgm:prSet presAssocID="{DC629340-F252-44C5-97DE-AE2CD4D9F950}" presName="sibTrans" presStyleLbl="node1" presStyleIdx="4" presStyleCnt="5"/>
      <dgm:spPr/>
      <dgm:t>
        <a:bodyPr/>
        <a:lstStyle/>
        <a:p>
          <a:endParaRPr lang="en-US"/>
        </a:p>
      </dgm:t>
    </dgm:pt>
  </dgm:ptLst>
  <dgm:cxnLst>
    <dgm:cxn modelId="{FA25AE9A-0A90-4B26-8CE9-61F60C1B5627}" srcId="{637C8739-ADB9-4175-916A-B5D7BFC82B09}" destId="{3ECB1637-BBA5-4F16-A068-72276937C4BB}" srcOrd="2" destOrd="0" parTransId="{16BCBB69-4B05-47D2-A924-A3B32B7D8D1A}" sibTransId="{E5E78964-D37A-49C6-9983-226AC2F8488A}"/>
    <dgm:cxn modelId="{ECDE6F38-5451-4909-811C-48A8CF36C0DE}" type="presOf" srcId="{CD9C9E4F-D8DD-4A6A-927B-09A081698B31}" destId="{82B7F8E6-92FF-4F02-9CF4-23217E605878}" srcOrd="0" destOrd="0" presId="urn:microsoft.com/office/officeart/2005/8/layout/cycle1"/>
    <dgm:cxn modelId="{39145B22-0B95-4066-9936-533516386075}" type="presOf" srcId="{D60EEEF9-2B22-4202-A581-7CCDBE361EAC}" destId="{37F428FD-1BDD-44FC-9EC3-BD4BB2EF7353}" srcOrd="0" destOrd="0" presId="urn:microsoft.com/office/officeart/2005/8/layout/cycle1"/>
    <dgm:cxn modelId="{7CD1AA64-F72F-41F8-BC00-3D15D7CE396F}" srcId="{637C8739-ADB9-4175-916A-B5D7BFC82B09}" destId="{D60EEEF9-2B22-4202-A581-7CCDBE361EAC}" srcOrd="3" destOrd="0" parTransId="{DA294516-9289-4D82-84F0-BC8F9DA17F5B}" sibTransId="{1772D94A-3CAF-4C8E-A3BF-26A01B2B0A0F}"/>
    <dgm:cxn modelId="{E76D80F0-7244-4B81-A3D0-5668800A2727}" type="presOf" srcId="{DC629340-F252-44C5-97DE-AE2CD4D9F950}" destId="{4F33F69C-81AC-428F-877B-400F952C69F4}" srcOrd="0" destOrd="0" presId="urn:microsoft.com/office/officeart/2005/8/layout/cycle1"/>
    <dgm:cxn modelId="{555E9416-85AF-4FE0-B827-86E4A80F7A61}" type="presOf" srcId="{1772D94A-3CAF-4C8E-A3BF-26A01B2B0A0F}" destId="{2E7F2998-D80D-4065-894B-9F81BAC3D813}" srcOrd="0" destOrd="0" presId="urn:microsoft.com/office/officeart/2005/8/layout/cycle1"/>
    <dgm:cxn modelId="{1A6510C5-7F06-4018-9EA4-3713543A36A5}" type="presOf" srcId="{E5E78964-D37A-49C6-9983-226AC2F8488A}" destId="{E4761516-930C-444D-B2AC-CFBE808802DE}" srcOrd="0" destOrd="0" presId="urn:microsoft.com/office/officeart/2005/8/layout/cycle1"/>
    <dgm:cxn modelId="{0D0E522C-E585-46D0-A61D-6859BB956E6D}" type="presOf" srcId="{3645260B-D745-4F77-8201-E1433AE879FB}" destId="{B2CF630F-261F-43A1-8C33-B6F558438C87}" srcOrd="0" destOrd="0" presId="urn:microsoft.com/office/officeart/2005/8/layout/cycle1"/>
    <dgm:cxn modelId="{85188564-FDFD-4D4F-87CF-F5DDE3DFF052}" srcId="{637C8739-ADB9-4175-916A-B5D7BFC82B09}" destId="{CD9C9E4F-D8DD-4A6A-927B-09A081698B31}" srcOrd="0" destOrd="0" parTransId="{05D73EF3-D72F-475E-BD30-F1504E051FC2}" sibTransId="{4BDE6EBD-CC65-46FC-A5C7-7A599ECF8D38}"/>
    <dgm:cxn modelId="{2B307FB8-62BB-4A4A-A0CD-2C6514B4B4EC}" type="presOf" srcId="{637C8739-ADB9-4175-916A-B5D7BFC82B09}" destId="{9FEA78F8-16FA-4718-948E-8A817A6D4158}" srcOrd="0" destOrd="0" presId="urn:microsoft.com/office/officeart/2005/8/layout/cycle1"/>
    <dgm:cxn modelId="{52222470-72DA-4B13-A76B-DCB514EFCE9D}" type="presOf" srcId="{4BDE6EBD-CC65-46FC-A5C7-7A599ECF8D38}" destId="{9D47F07B-EFF8-4530-A53F-CC1AC9F36D94}" srcOrd="0" destOrd="0" presId="urn:microsoft.com/office/officeart/2005/8/layout/cycle1"/>
    <dgm:cxn modelId="{37D65F9E-D495-416E-8CFD-19A4531792FE}" type="presOf" srcId="{3E244F49-612D-41D4-949C-AE9C6AD6727B}" destId="{A459F636-B05C-4130-BBA9-97CCF24BC9A9}" srcOrd="0" destOrd="0" presId="urn:microsoft.com/office/officeart/2005/8/layout/cycle1"/>
    <dgm:cxn modelId="{E4123927-900A-4200-B9ED-AD2466F59302}" srcId="{637C8739-ADB9-4175-916A-B5D7BFC82B09}" destId="{D12CEAD4-E117-4F99-B764-1320050CC219}" srcOrd="4" destOrd="0" parTransId="{C5AAE8E9-F3A1-40D8-B9E9-F84301DA80D4}" sibTransId="{DC629340-F252-44C5-97DE-AE2CD4D9F950}"/>
    <dgm:cxn modelId="{941318C6-E648-4BD9-87AF-85026967406C}" type="presOf" srcId="{D12CEAD4-E117-4F99-B764-1320050CC219}" destId="{2838E625-4305-4D61-8F15-008E5C33FBCB}" srcOrd="0" destOrd="0" presId="urn:microsoft.com/office/officeart/2005/8/layout/cycle1"/>
    <dgm:cxn modelId="{934AEE78-F7AC-44F5-AE23-5419964E692F}" type="presOf" srcId="{3ECB1637-BBA5-4F16-A068-72276937C4BB}" destId="{31F84E7F-9B8B-43A5-9CF7-81074CB014D0}" srcOrd="0" destOrd="0" presId="urn:microsoft.com/office/officeart/2005/8/layout/cycle1"/>
    <dgm:cxn modelId="{8626AFD6-9699-4171-A839-61C1D6D30518}" srcId="{637C8739-ADB9-4175-916A-B5D7BFC82B09}" destId="{3E244F49-612D-41D4-949C-AE9C6AD6727B}" srcOrd="1" destOrd="0" parTransId="{06B1D7AC-D2A5-4D6D-91AB-25B6FCED7279}" sibTransId="{3645260B-D745-4F77-8201-E1433AE879FB}"/>
    <dgm:cxn modelId="{B32699F2-3F9D-4117-A5B9-16D5798F5757}" type="presParOf" srcId="{9FEA78F8-16FA-4718-948E-8A817A6D4158}" destId="{FBDE4788-1E9E-4B18-BFD1-6515EC3A9726}" srcOrd="0" destOrd="0" presId="urn:microsoft.com/office/officeart/2005/8/layout/cycle1"/>
    <dgm:cxn modelId="{7B60CAC2-010C-4285-B112-31498A949693}" type="presParOf" srcId="{9FEA78F8-16FA-4718-948E-8A817A6D4158}" destId="{82B7F8E6-92FF-4F02-9CF4-23217E605878}" srcOrd="1" destOrd="0" presId="urn:microsoft.com/office/officeart/2005/8/layout/cycle1"/>
    <dgm:cxn modelId="{452ACE35-6684-4DF8-B2EC-263EDF23BD13}" type="presParOf" srcId="{9FEA78F8-16FA-4718-948E-8A817A6D4158}" destId="{9D47F07B-EFF8-4530-A53F-CC1AC9F36D94}" srcOrd="2" destOrd="0" presId="urn:microsoft.com/office/officeart/2005/8/layout/cycle1"/>
    <dgm:cxn modelId="{1D54F9F0-C6B3-4FBF-A5C4-1463E80FFA70}" type="presParOf" srcId="{9FEA78F8-16FA-4718-948E-8A817A6D4158}" destId="{29CA1551-A19C-4A2E-A75B-D7FA6A1C0F55}" srcOrd="3" destOrd="0" presId="urn:microsoft.com/office/officeart/2005/8/layout/cycle1"/>
    <dgm:cxn modelId="{5546FA48-6DA0-4033-8799-9B9B04E0EEBD}" type="presParOf" srcId="{9FEA78F8-16FA-4718-948E-8A817A6D4158}" destId="{A459F636-B05C-4130-BBA9-97CCF24BC9A9}" srcOrd="4" destOrd="0" presId="urn:microsoft.com/office/officeart/2005/8/layout/cycle1"/>
    <dgm:cxn modelId="{548D92DF-692D-4BA3-9CC9-263D53353C7B}" type="presParOf" srcId="{9FEA78F8-16FA-4718-948E-8A817A6D4158}" destId="{B2CF630F-261F-43A1-8C33-B6F558438C87}" srcOrd="5" destOrd="0" presId="urn:microsoft.com/office/officeart/2005/8/layout/cycle1"/>
    <dgm:cxn modelId="{24BD1CAD-53A3-406F-9E87-C946A53D4DD5}" type="presParOf" srcId="{9FEA78F8-16FA-4718-948E-8A817A6D4158}" destId="{9DD93600-E180-437C-B9F3-1D9F264FCC9B}" srcOrd="6" destOrd="0" presId="urn:microsoft.com/office/officeart/2005/8/layout/cycle1"/>
    <dgm:cxn modelId="{A85895EB-0C15-40ED-BEF0-E5408C97FACC}" type="presParOf" srcId="{9FEA78F8-16FA-4718-948E-8A817A6D4158}" destId="{31F84E7F-9B8B-43A5-9CF7-81074CB014D0}" srcOrd="7" destOrd="0" presId="urn:microsoft.com/office/officeart/2005/8/layout/cycle1"/>
    <dgm:cxn modelId="{73AD0C52-CB6A-4D11-90C0-B1FB03C740CF}" type="presParOf" srcId="{9FEA78F8-16FA-4718-948E-8A817A6D4158}" destId="{E4761516-930C-444D-B2AC-CFBE808802DE}" srcOrd="8" destOrd="0" presId="urn:microsoft.com/office/officeart/2005/8/layout/cycle1"/>
    <dgm:cxn modelId="{5808AC5B-B5A7-422A-94EF-39937BE32E65}" type="presParOf" srcId="{9FEA78F8-16FA-4718-948E-8A817A6D4158}" destId="{B6603F07-0211-4B7D-A23C-F1FBBA296371}" srcOrd="9" destOrd="0" presId="urn:microsoft.com/office/officeart/2005/8/layout/cycle1"/>
    <dgm:cxn modelId="{65F97FA0-7019-4D18-A3B3-88B3F7C402A8}" type="presParOf" srcId="{9FEA78F8-16FA-4718-948E-8A817A6D4158}" destId="{37F428FD-1BDD-44FC-9EC3-BD4BB2EF7353}" srcOrd="10" destOrd="0" presId="urn:microsoft.com/office/officeart/2005/8/layout/cycle1"/>
    <dgm:cxn modelId="{B6B39BED-F543-40D6-8D72-68A193777F7A}" type="presParOf" srcId="{9FEA78F8-16FA-4718-948E-8A817A6D4158}" destId="{2E7F2998-D80D-4065-894B-9F81BAC3D813}" srcOrd="11" destOrd="0" presId="urn:microsoft.com/office/officeart/2005/8/layout/cycle1"/>
    <dgm:cxn modelId="{5D660DAF-7703-4335-9D69-D0B9E4A1366F}" type="presParOf" srcId="{9FEA78F8-16FA-4718-948E-8A817A6D4158}" destId="{F6C10FB5-5CB7-4B00-855B-D09EF74179A7}" srcOrd="12" destOrd="0" presId="urn:microsoft.com/office/officeart/2005/8/layout/cycle1"/>
    <dgm:cxn modelId="{64EFEAAF-04CD-44EE-9271-8E77EEF18183}" type="presParOf" srcId="{9FEA78F8-16FA-4718-948E-8A817A6D4158}" destId="{2838E625-4305-4D61-8F15-008E5C33FBCB}" srcOrd="13" destOrd="0" presId="urn:microsoft.com/office/officeart/2005/8/layout/cycle1"/>
    <dgm:cxn modelId="{D55BC1AC-B02D-40CE-A363-9514FC987795}" type="presParOf" srcId="{9FEA78F8-16FA-4718-948E-8A817A6D4158}" destId="{4F33F69C-81AC-428F-877B-400F952C69F4}"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B7F8E6-92FF-4F02-9CF4-23217E605878}">
      <dsp:nvSpPr>
        <dsp:cNvPr id="0" name=""/>
        <dsp:cNvSpPr/>
      </dsp:nvSpPr>
      <dsp:spPr>
        <a:xfrm>
          <a:off x="3389527" y="32029"/>
          <a:ext cx="1775325" cy="109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1">
                  <a:lumMod val="50000"/>
                </a:schemeClr>
              </a:solidFill>
            </a:rPr>
            <a:t>Identify parents</a:t>
          </a:r>
        </a:p>
      </dsp:txBody>
      <dsp:txXfrm>
        <a:off x="3389527" y="32029"/>
        <a:ext cx="1775325" cy="1092770"/>
      </dsp:txXfrm>
    </dsp:sp>
    <dsp:sp modelId="{9D47F07B-EFF8-4530-A53F-CC1AC9F36D94}">
      <dsp:nvSpPr>
        <dsp:cNvPr id="0" name=""/>
        <dsp:cNvSpPr/>
      </dsp:nvSpPr>
      <dsp:spPr>
        <a:xfrm>
          <a:off x="1155547" y="-145"/>
          <a:ext cx="4102988" cy="4102988"/>
        </a:xfrm>
        <a:prstGeom prst="circularArrow">
          <a:avLst>
            <a:gd name="adj1" fmla="val 5194"/>
            <a:gd name="adj2" fmla="val 335431"/>
            <a:gd name="adj3" fmla="val 21295206"/>
            <a:gd name="adj4" fmla="val 19764517"/>
            <a:gd name="adj5" fmla="val 6059"/>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9F636-B05C-4130-BBA9-97CCF24BC9A9}">
      <dsp:nvSpPr>
        <dsp:cNvPr id="0" name=""/>
        <dsp:cNvSpPr/>
      </dsp:nvSpPr>
      <dsp:spPr>
        <a:xfrm>
          <a:off x="4024476" y="2067573"/>
          <a:ext cx="1828205" cy="109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1">
                  <a:lumMod val="50000"/>
                </a:schemeClr>
              </a:solidFill>
            </a:rPr>
            <a:t>Stock and age</a:t>
          </a:r>
          <a:endParaRPr lang="en-US" sz="1800" kern="1200" dirty="0">
            <a:solidFill>
              <a:schemeClr val="accent1">
                <a:lumMod val="50000"/>
              </a:schemeClr>
            </a:solidFill>
          </a:endParaRPr>
        </a:p>
      </dsp:txBody>
      <dsp:txXfrm>
        <a:off x="4024476" y="2067573"/>
        <a:ext cx="1828205" cy="1092770"/>
      </dsp:txXfrm>
    </dsp:sp>
    <dsp:sp modelId="{B2CF630F-261F-43A1-8C33-B6F558438C87}">
      <dsp:nvSpPr>
        <dsp:cNvPr id="0" name=""/>
        <dsp:cNvSpPr/>
      </dsp:nvSpPr>
      <dsp:spPr>
        <a:xfrm>
          <a:off x="1155547" y="-145"/>
          <a:ext cx="4102988" cy="4102988"/>
        </a:xfrm>
        <a:prstGeom prst="circularArrow">
          <a:avLst>
            <a:gd name="adj1" fmla="val 5194"/>
            <a:gd name="adj2" fmla="val 335431"/>
            <a:gd name="adj3" fmla="val 4016734"/>
            <a:gd name="adj4" fmla="val 2251563"/>
            <a:gd name="adj5" fmla="val 6059"/>
          </a:avLst>
        </a:prstGeom>
        <a:solidFill>
          <a:schemeClr val="accent2">
            <a:shade val="80000"/>
            <a:hueOff val="150738"/>
            <a:satOff val="-9754"/>
            <a:lumOff val="8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84E7F-9B8B-43A5-9CF7-81074CB014D0}">
      <dsp:nvSpPr>
        <dsp:cNvPr id="0" name=""/>
        <dsp:cNvSpPr/>
      </dsp:nvSpPr>
      <dsp:spPr>
        <a:xfrm>
          <a:off x="2660656" y="3325609"/>
          <a:ext cx="1092770" cy="109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1">
                  <a:lumMod val="50000"/>
                </a:schemeClr>
              </a:solidFill>
            </a:rPr>
            <a:t>Where it incubated</a:t>
          </a:r>
        </a:p>
      </dsp:txBody>
      <dsp:txXfrm>
        <a:off x="2660656" y="3325609"/>
        <a:ext cx="1092770" cy="1092770"/>
      </dsp:txXfrm>
    </dsp:sp>
    <dsp:sp modelId="{E4761516-930C-444D-B2AC-CFBE808802DE}">
      <dsp:nvSpPr>
        <dsp:cNvPr id="0" name=""/>
        <dsp:cNvSpPr/>
      </dsp:nvSpPr>
      <dsp:spPr>
        <a:xfrm>
          <a:off x="1155547" y="-145"/>
          <a:ext cx="4102988" cy="4102988"/>
        </a:xfrm>
        <a:prstGeom prst="circularArrow">
          <a:avLst>
            <a:gd name="adj1" fmla="val 5194"/>
            <a:gd name="adj2" fmla="val 335431"/>
            <a:gd name="adj3" fmla="val 8213006"/>
            <a:gd name="adj4" fmla="val 6447835"/>
            <a:gd name="adj5" fmla="val 6059"/>
          </a:avLst>
        </a:prstGeom>
        <a:solidFill>
          <a:schemeClr val="accent2">
            <a:shade val="80000"/>
            <a:hueOff val="301476"/>
            <a:satOff val="-19508"/>
            <a:lumOff val="17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428FD-1BDD-44FC-9EC3-BD4BB2EF7353}">
      <dsp:nvSpPr>
        <dsp:cNvPr id="0" name=""/>
        <dsp:cNvSpPr/>
      </dsp:nvSpPr>
      <dsp:spPr>
        <a:xfrm>
          <a:off x="929118" y="2067573"/>
          <a:ext cx="1092770" cy="109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1">
                  <a:lumMod val="50000"/>
                </a:schemeClr>
              </a:solidFill>
            </a:rPr>
            <a:t>Where it reared</a:t>
          </a:r>
        </a:p>
      </dsp:txBody>
      <dsp:txXfrm>
        <a:off x="929118" y="2067573"/>
        <a:ext cx="1092770" cy="1092770"/>
      </dsp:txXfrm>
    </dsp:sp>
    <dsp:sp modelId="{2E7F2998-D80D-4065-894B-9F81BAC3D813}">
      <dsp:nvSpPr>
        <dsp:cNvPr id="0" name=""/>
        <dsp:cNvSpPr/>
      </dsp:nvSpPr>
      <dsp:spPr>
        <a:xfrm>
          <a:off x="1155547" y="-145"/>
          <a:ext cx="4102988" cy="4102988"/>
        </a:xfrm>
        <a:prstGeom prst="circularArrow">
          <a:avLst>
            <a:gd name="adj1" fmla="val 5194"/>
            <a:gd name="adj2" fmla="val 335431"/>
            <a:gd name="adj3" fmla="val 12300052"/>
            <a:gd name="adj4" fmla="val 10769363"/>
            <a:gd name="adj5" fmla="val 6059"/>
          </a:avLst>
        </a:prstGeom>
        <a:solidFill>
          <a:schemeClr val="accent2">
            <a:shade val="80000"/>
            <a:hueOff val="452214"/>
            <a:satOff val="-29262"/>
            <a:lumOff val="267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8E625-4305-4D61-8F15-008E5C33FBCB}">
      <dsp:nvSpPr>
        <dsp:cNvPr id="0" name=""/>
        <dsp:cNvSpPr/>
      </dsp:nvSpPr>
      <dsp:spPr>
        <a:xfrm>
          <a:off x="1590507" y="32029"/>
          <a:ext cx="1092770" cy="109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1">
                  <a:lumMod val="50000"/>
                </a:schemeClr>
              </a:solidFill>
            </a:rPr>
            <a:t>Where and when it was released</a:t>
          </a:r>
        </a:p>
      </dsp:txBody>
      <dsp:txXfrm>
        <a:off x="1590507" y="32029"/>
        <a:ext cx="1092770" cy="1092770"/>
      </dsp:txXfrm>
    </dsp:sp>
    <dsp:sp modelId="{4F33F69C-81AC-428F-877B-400F952C69F4}">
      <dsp:nvSpPr>
        <dsp:cNvPr id="0" name=""/>
        <dsp:cNvSpPr/>
      </dsp:nvSpPr>
      <dsp:spPr>
        <a:xfrm>
          <a:off x="1155547" y="-145"/>
          <a:ext cx="4102988" cy="4102988"/>
        </a:xfrm>
        <a:prstGeom prst="circularArrow">
          <a:avLst>
            <a:gd name="adj1" fmla="val 5194"/>
            <a:gd name="adj2" fmla="val 335431"/>
            <a:gd name="adj3" fmla="val 16209719"/>
            <a:gd name="adj4" fmla="val 15196853"/>
            <a:gd name="adj5" fmla="val 6059"/>
          </a:avLst>
        </a:prstGeom>
        <a:solidFill>
          <a:schemeClr val="accent2">
            <a:shade val="80000"/>
            <a:hueOff val="602953"/>
            <a:satOff val="-39016"/>
            <a:lumOff val="356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DFDAF1-AABF-488C-8532-8EDFF2810055}" type="datetimeFigureOut">
              <a:rPr lang="en-US" smtClean="0"/>
              <a:pPr/>
              <a:t>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8E93EC-643F-46A5-9B65-0C8A92F809DE}" type="slidenum">
              <a:rPr lang="en-US" smtClean="0"/>
              <a:pPr/>
              <a:t>‹#›</a:t>
            </a:fld>
            <a:endParaRPr lang="en-US"/>
          </a:p>
        </p:txBody>
      </p:sp>
    </p:spTree>
    <p:extLst>
      <p:ext uri="{BB962C8B-B14F-4D97-AF65-F5344CB8AC3E}">
        <p14:creationId xmlns:p14="http://schemas.microsoft.com/office/powerpoint/2010/main" xmlns="" val="738451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C4006-CAFA-4AFB-96BA-2551B45EC20E}" type="datetimeFigureOut">
              <a:rPr lang="en-US" smtClean="0"/>
              <a:pPr/>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8E884-9598-480D-ABBB-88CAEE1AD8AB}" type="slidenum">
              <a:rPr lang="en-US" smtClean="0"/>
              <a:pPr/>
              <a:t>‹#›</a:t>
            </a:fld>
            <a:endParaRPr lang="en-US"/>
          </a:p>
        </p:txBody>
      </p:sp>
    </p:spTree>
    <p:extLst>
      <p:ext uri="{BB962C8B-B14F-4D97-AF65-F5344CB8AC3E}">
        <p14:creationId xmlns:p14="http://schemas.microsoft.com/office/powerpoint/2010/main" xmlns="" val="298404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err="1" smtClean="0"/>
              <a:t>Hankin</a:t>
            </a:r>
            <a:r>
              <a:rPr lang="en-US" dirty="0" smtClean="0"/>
              <a:t> et al 2009 recommended that in the hatchery male length ≥ female length.</a:t>
            </a:r>
          </a:p>
        </p:txBody>
      </p:sp>
      <p:sp>
        <p:nvSpPr>
          <p:cNvPr id="50180" name="Slide Number Placeholder 3"/>
          <p:cNvSpPr>
            <a:spLocks noGrp="1"/>
          </p:cNvSpPr>
          <p:nvPr>
            <p:ph type="sldNum" sz="quarter" idx="5"/>
          </p:nvPr>
        </p:nvSpPr>
        <p:spPr>
          <a:noFill/>
        </p:spPr>
        <p:txBody>
          <a:bodyPr/>
          <a:lstStyle/>
          <a:p>
            <a:fld id="{E6632234-3251-4913-A7FA-04B131753499}"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z="1100" dirty="0" smtClean="0"/>
          </a:p>
        </p:txBody>
      </p:sp>
      <p:sp>
        <p:nvSpPr>
          <p:cNvPr id="51204" name="Slide Number Placeholder 3"/>
          <p:cNvSpPr>
            <a:spLocks noGrp="1"/>
          </p:cNvSpPr>
          <p:nvPr>
            <p:ph type="sldNum" sz="quarter" idx="5"/>
          </p:nvPr>
        </p:nvSpPr>
        <p:spPr>
          <a:noFill/>
        </p:spPr>
        <p:txBody>
          <a:bodyPr/>
          <a:lstStyle/>
          <a:p>
            <a:fld id="{8C09B63C-F0A7-449C-BF72-F5356AE68517}" type="slidenum">
              <a:rPr lang="en-US" smtClean="0"/>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E140D506-9AB1-4324-87AF-40EB0813515A}" type="slidenum">
              <a:rPr lang="en-US" smtClean="0"/>
              <a:pPr/>
              <a:t>23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Genetic advancements allow us to sample and screen fish much faster and at a reduced cost</a:t>
            </a:r>
          </a:p>
        </p:txBody>
      </p:sp>
      <p:sp>
        <p:nvSpPr>
          <p:cNvPr id="55300" name="Slide Number Placeholder 3"/>
          <p:cNvSpPr>
            <a:spLocks noGrp="1"/>
          </p:cNvSpPr>
          <p:nvPr>
            <p:ph type="sldNum" sz="quarter" idx="5"/>
          </p:nvPr>
        </p:nvSpPr>
        <p:spPr>
          <a:noFill/>
        </p:spPr>
        <p:txBody>
          <a:bodyPr/>
          <a:lstStyle/>
          <a:p>
            <a:fld id="{76039F35-2067-42B8-B574-43AF2F5B6265}" type="slidenum">
              <a:rPr lang="en-US" smtClean="0"/>
              <a:pPr/>
              <a:t>24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66B491A-878A-4C0A-A4C5-0C6D8A4F6844}"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B491A-878A-4C0A-A4C5-0C6D8A4F6844}"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B491A-878A-4C0A-A4C5-0C6D8A4F6844}"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B491A-878A-4C0A-A4C5-0C6D8A4F6844}"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DACD47AC-1B86-49C0-846B-0D1DB5662817}" type="slidenum">
              <a:rPr lang="en-US" smtClean="0"/>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E355A33B-141D-4270-876A-98950B96580E}" type="slidenum">
              <a:rPr lang="en-US" smtClean="0"/>
              <a:pPr/>
              <a:t>39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17794-E36E-4509-A7D7-ABE624A1B9A6}"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A17794-E36E-4509-A7D7-ABE624A1B9A6}"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C4CBA-4191-4096-AFFB-15F1317069F9}"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C4CBA-4191-4096-AFFB-15F1317069F9}"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B491A-878A-4C0A-A4C5-0C6D8A4F6844}" type="slidenum">
              <a:rPr lang="en-US" smtClean="0"/>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As part of the viable </a:t>
            </a:r>
            <a:r>
              <a:rPr lang="en-US" baseline="0" dirty="0" err="1" smtClean="0"/>
              <a:t>salmonid</a:t>
            </a:r>
            <a:r>
              <a:rPr lang="en-US" baseline="0" dirty="0" smtClean="0"/>
              <a:t> populations (or VSP) concept established by NOAA in 2009, it was determined that abundance is the primary metric needed for monitoring the status of Pacific </a:t>
            </a:r>
            <a:r>
              <a:rPr lang="en-US" baseline="0" dirty="0" err="1" smtClean="0"/>
              <a:t>salmonids</a:t>
            </a:r>
            <a:r>
              <a:rPr lang="en-US" baseline="0" dirty="0" smtClean="0"/>
              <a:t> (including steelhead)</a:t>
            </a:r>
          </a:p>
          <a:p>
            <a:pPr>
              <a:buFont typeface="Arial" pitchFamily="34" charset="0"/>
              <a:buChar char="•"/>
            </a:pPr>
            <a:endParaRPr lang="en-US" baseline="0" dirty="0" smtClean="0"/>
          </a:p>
          <a:p>
            <a:pPr>
              <a:buFont typeface="Arial" pitchFamily="34" charset="0"/>
              <a:buChar char="•"/>
            </a:pPr>
            <a:r>
              <a:rPr lang="en-US" baseline="0" dirty="0" smtClean="0"/>
              <a:t> Further, if abundance (combined with age structure and sex data) can be estimated over time, you can start to make estimates of population growth and productivity parameters</a:t>
            </a:r>
          </a:p>
          <a:p>
            <a:pPr>
              <a:buFont typeface="Arial" pitchFamily="34" charset="0"/>
              <a:buChar char="•"/>
            </a:pPr>
            <a:endParaRPr lang="en-US" baseline="0" dirty="0" smtClean="0"/>
          </a:p>
          <a:p>
            <a:pPr>
              <a:buFont typeface="Arial" pitchFamily="34" charset="0"/>
              <a:buChar char="•"/>
            </a:pPr>
            <a:r>
              <a:rPr lang="en-US" baseline="0" dirty="0" smtClean="0"/>
              <a:t> And all of this information combined provides indicators of the resiliency and viability of populations and also allows us to conduct extinction risk assessments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multiple sources for unknown mixtures of </a:t>
            </a:r>
            <a:r>
              <a:rPr lang="en-US" baseline="0" dirty="0" err="1" smtClean="0"/>
              <a:t>salmonids</a:t>
            </a:r>
            <a:r>
              <a:rPr lang="en-US" baseline="0" dirty="0" smtClean="0"/>
              <a:t> and can estimate stock of origin to address various questions:</a:t>
            </a:r>
          </a:p>
          <a:p>
            <a:pPr marL="228600" indent="-228600">
              <a:buAutoNum type="arabicParenR"/>
            </a:pPr>
            <a:r>
              <a:rPr lang="en-US" baseline="0" dirty="0" smtClean="0"/>
              <a:t>Proportions of all Columbia River Basin stocks that comprise the Lower Columbia </a:t>
            </a:r>
            <a:r>
              <a:rPr lang="en-US" baseline="0" dirty="0" err="1" smtClean="0"/>
              <a:t>mainstem</a:t>
            </a:r>
            <a:r>
              <a:rPr lang="en-US" baseline="0" dirty="0" smtClean="0"/>
              <a:t> harvest (Chinook salmon)</a:t>
            </a:r>
          </a:p>
          <a:p>
            <a:pPr marL="228600" indent="-228600">
              <a:buAutoNum type="arabicParenR"/>
            </a:pPr>
            <a:r>
              <a:rPr lang="en-US" dirty="0" smtClean="0"/>
              <a:t>Non-lethal sampling at Bonneville Dam to a estimate abundance and run-timing of interior</a:t>
            </a:r>
            <a:r>
              <a:rPr lang="en-US" baseline="0" dirty="0" smtClean="0"/>
              <a:t> Columbia River stocks (Chinook salmon and steelhead)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Proportions of all interior Columbia River stocks that comprise the Zone 6 harvest (Chinook salmon and steelhead)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Non-lethal sampling at Lower Granite Dam to a estimate abundance and run-timing of Snake</a:t>
            </a:r>
            <a:r>
              <a:rPr lang="en-US" baseline="0" dirty="0" smtClean="0"/>
              <a:t> River stocks (Chinook salmon and steelhead)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Non-lethal sampling at Lower Granite Dam and Yakima</a:t>
            </a:r>
            <a:r>
              <a:rPr lang="en-US" baseline="0" dirty="0" smtClean="0"/>
              <a:t> River to estimate proportions of stocks that comprise </a:t>
            </a:r>
            <a:r>
              <a:rPr lang="en-US" baseline="0" dirty="0" err="1" smtClean="0"/>
              <a:t>kelts</a:t>
            </a:r>
            <a:r>
              <a:rPr lang="en-US" baseline="0" dirty="0" smtClean="0"/>
              <a:t> (Steelhead)</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(Different colors of fish for different stocks)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706B7ED-4F73-4982-BC4A-06860884F3DF}"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multiple sources for unknown mixtures of juvenile </a:t>
            </a:r>
            <a:r>
              <a:rPr lang="en-US" baseline="0" dirty="0" err="1" smtClean="0"/>
              <a:t>salmonids</a:t>
            </a:r>
            <a:r>
              <a:rPr lang="en-US" baseline="0" dirty="0" smtClean="0"/>
              <a:t> and can estimate stock of origin to address various questions:</a:t>
            </a:r>
          </a:p>
          <a:p>
            <a:pPr marL="228600" indent="-228600">
              <a:buAutoNum type="arabicParenR"/>
            </a:pPr>
            <a:r>
              <a:rPr lang="en-US" dirty="0" smtClean="0"/>
              <a:t>Non-lethal sampling at Bonneville Dam and Lower Granite Dam to a estimate stock</a:t>
            </a:r>
            <a:r>
              <a:rPr lang="en-US" baseline="0" dirty="0" smtClean="0"/>
              <a:t> proportions of out-migrating juveniles (Chinook salmon and Steelhead)</a:t>
            </a:r>
          </a:p>
          <a:p>
            <a:pPr marL="228600" indent="-228600">
              <a:buAutoNum type="arabicParenR"/>
            </a:pPr>
            <a:r>
              <a:rPr lang="en-US" baseline="0" dirty="0" smtClean="0"/>
              <a:t>Collaborations with </a:t>
            </a:r>
            <a:r>
              <a:rPr lang="en-US" baseline="0" dirty="0" err="1" smtClean="0"/>
              <a:t>Kintama</a:t>
            </a:r>
            <a:r>
              <a:rPr lang="en-US" baseline="0" dirty="0" smtClean="0"/>
              <a:t> (Canadian-based private company) to examine early ocean migration patterns of interior Columbia River Chinook salmon stocks</a:t>
            </a:r>
          </a:p>
        </p:txBody>
      </p:sp>
      <p:sp>
        <p:nvSpPr>
          <p:cNvPr id="4" name="Slide Number Placeholder 3"/>
          <p:cNvSpPr>
            <a:spLocks noGrp="1"/>
          </p:cNvSpPr>
          <p:nvPr>
            <p:ph type="sldNum" sz="quarter" idx="10"/>
          </p:nvPr>
        </p:nvSpPr>
        <p:spPr/>
        <p:txBody>
          <a:bodyPr/>
          <a:lstStyle/>
          <a:p>
            <a:fld id="{F706B7ED-4F73-4982-BC4A-06860884F3DF}"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Two stocks are included below Lower Granite Dam, since fish from these areas may stray above LGD or ascend LGD and then fallback downstream</a:t>
            </a: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57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upper and lower main salmon reporting groups were combined for individual assignments</a:t>
            </a:r>
            <a:r>
              <a:rPr lang="en-US" baseline="0" dirty="0" smtClean="0"/>
              <a:t> based on the results of LOO tests.</a:t>
            </a:r>
          </a:p>
          <a:p>
            <a:r>
              <a:rPr lang="en-US" dirty="0" smtClean="0"/>
              <a:t>We</a:t>
            </a:r>
            <a:r>
              <a:rPr lang="en-US" baseline="0" dirty="0" smtClean="0"/>
              <a:t> observe a tremendous amount of variation in the contribution of stocks to the adult escapement at Lower Granite Dam.</a:t>
            </a:r>
          </a:p>
          <a:p>
            <a:r>
              <a:rPr lang="en-US" baseline="0" dirty="0" smtClean="0"/>
              <a:t>With the largest contributions coming from the Grande </a:t>
            </a:r>
            <a:r>
              <a:rPr lang="en-US" baseline="0" dirty="0" err="1" smtClean="0"/>
              <a:t>Ronde</a:t>
            </a:r>
            <a:r>
              <a:rPr lang="en-US" baseline="0" dirty="0" smtClean="0"/>
              <a:t> River and </a:t>
            </a:r>
            <a:r>
              <a:rPr lang="en-US" baseline="0" dirty="0" err="1" smtClean="0"/>
              <a:t>Mainstem</a:t>
            </a:r>
            <a:r>
              <a:rPr lang="en-US" baseline="0" dirty="0" smtClean="0"/>
              <a:t> Salmon, and much smaller contributions from reporting groups like the MF/SF Salmon Rivers and Lower Clearwater River.</a:t>
            </a:r>
          </a:p>
          <a:p>
            <a:r>
              <a:rPr lang="en-US" baseline="0" dirty="0" smtClean="0"/>
              <a:t>We observe significant temporal differences in the contributions of different stocks/reporting groups:</a:t>
            </a:r>
          </a:p>
          <a:p>
            <a:r>
              <a:rPr lang="en-US" baseline="0" dirty="0" smtClean="0"/>
              <a:t>Stocks in the Clearwater River drainage, while not significantly changing in adult escapement numbers, contributed significantly less to the total escapement over LGR (28.6% to 18.7% drop from 2009 to 2010).  We also observed a significant change in the contribution of the Grande </a:t>
            </a:r>
            <a:r>
              <a:rPr lang="en-US" baseline="0" dirty="0" err="1" smtClean="0"/>
              <a:t>Ronde</a:t>
            </a:r>
            <a:r>
              <a:rPr lang="en-US" baseline="0" dirty="0" smtClean="0"/>
              <a:t> reporting group from 23.2% in SY2009 to ~31% in SY2010.  While significantly more adults returned to reporting groups in the salmon river in SY2010, there was not a change in their overall contribution to the adult escapement.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78E884-9598-480D-ABBB-88CAEE1AD8AB}" type="slidenum">
              <a:rPr lang="en-US" smtClean="0"/>
              <a:pPr/>
              <a:t>58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Sex for both years is heavily skewed</a:t>
            </a:r>
            <a:r>
              <a:rPr lang="en-US" baseline="0" dirty="0" smtClean="0"/>
              <a:t> towards females (68% in SY2009 and 62% in SY2010).  Again</a:t>
            </a:r>
            <a:r>
              <a:rPr lang="en-US" dirty="0" smtClean="0"/>
              <a:t>, we see a fair amount of variation in sex ratios across stocks (78%</a:t>
            </a:r>
            <a:r>
              <a:rPr lang="en-US" baseline="0" dirty="0" smtClean="0"/>
              <a:t> high in SF Salmon River; lower 60%s in other stocks) and we see significant differences among years within the same stock (Lower Clearwater, 73% in SY2009 and 57% in SY2010).</a:t>
            </a: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59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Generally,  length patterns conformed with A-run/B-run expectations, with proportionately</a:t>
            </a:r>
            <a:r>
              <a:rPr lang="en-US" sz="1200" kern="1200" baseline="0" dirty="0" smtClean="0">
                <a:solidFill>
                  <a:schemeClr val="tx1"/>
                </a:solidFill>
                <a:latin typeface="+mn-lt"/>
                <a:ea typeface="+mn-ea"/>
                <a:cs typeface="+mn-cs"/>
              </a:rPr>
              <a:t> smaller fish returning to areas that we consider “A-run” (</a:t>
            </a:r>
            <a:r>
              <a:rPr lang="en-US" sz="1200" kern="1200" baseline="0" dirty="0" err="1" smtClean="0">
                <a:solidFill>
                  <a:schemeClr val="tx1"/>
                </a:solidFill>
                <a:latin typeface="+mn-lt"/>
                <a:ea typeface="+mn-ea"/>
                <a:cs typeface="+mn-cs"/>
              </a:rPr>
              <a:t>Imnaha</a:t>
            </a:r>
            <a:r>
              <a:rPr lang="en-US" sz="1200" kern="1200" baseline="0" dirty="0" smtClean="0">
                <a:solidFill>
                  <a:schemeClr val="tx1"/>
                </a:solidFill>
                <a:latin typeface="+mn-lt"/>
                <a:ea typeface="+mn-ea"/>
                <a:cs typeface="+mn-cs"/>
              </a:rPr>
              <a:t>, Grande </a:t>
            </a:r>
            <a:r>
              <a:rPr lang="en-US" sz="1200" kern="1200" baseline="0" dirty="0" err="1" smtClean="0">
                <a:solidFill>
                  <a:schemeClr val="tx1"/>
                </a:solidFill>
                <a:latin typeface="+mn-lt"/>
                <a:ea typeface="+mn-ea"/>
                <a:cs typeface="+mn-cs"/>
              </a:rPr>
              <a:t>Ronde</a:t>
            </a:r>
            <a:r>
              <a:rPr lang="en-US" sz="1200" kern="1200" baseline="0" dirty="0" smtClean="0">
                <a:solidFill>
                  <a:schemeClr val="tx1"/>
                </a:solidFill>
                <a:latin typeface="+mn-lt"/>
                <a:ea typeface="+mn-ea"/>
                <a:cs typeface="+mn-cs"/>
              </a:rPr>
              <a:t>, Upper Salmon), and proportionately larger fish returning to areas we consider to be “B-run” (S.F. Clearwater, S.F. Salmon).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first 2 years of results emphasize what some biologists have recognized for some time, that 2-ocean fish do not strictly return “B-run” sized fish.   For example, in SY2010, although the composition of 2-ocean adults from the </a:t>
            </a:r>
            <a:r>
              <a:rPr lang="en-US" sz="1200" kern="1200" baseline="0" dirty="0" err="1" smtClean="0">
                <a:solidFill>
                  <a:schemeClr val="tx1"/>
                </a:solidFill>
                <a:latin typeface="+mn-lt"/>
                <a:ea typeface="+mn-ea"/>
                <a:cs typeface="+mn-cs"/>
              </a:rPr>
              <a:t>Imnaha</a:t>
            </a:r>
            <a:r>
              <a:rPr lang="en-US" sz="1200" kern="1200" baseline="0" dirty="0" smtClean="0">
                <a:solidFill>
                  <a:schemeClr val="tx1"/>
                </a:solidFill>
                <a:latin typeface="+mn-lt"/>
                <a:ea typeface="+mn-ea"/>
                <a:cs typeface="+mn-cs"/>
              </a:rPr>
              <a:t> and Grande </a:t>
            </a:r>
            <a:r>
              <a:rPr lang="en-US" sz="1200" kern="1200" baseline="0" dirty="0" err="1" smtClean="0">
                <a:solidFill>
                  <a:schemeClr val="tx1"/>
                </a:solidFill>
                <a:latin typeface="+mn-lt"/>
                <a:ea typeface="+mn-ea"/>
                <a:cs typeface="+mn-cs"/>
              </a:rPr>
              <a:t>Ronde</a:t>
            </a:r>
            <a:r>
              <a:rPr lang="en-US" sz="1200" kern="1200" baseline="0" dirty="0" smtClean="0">
                <a:solidFill>
                  <a:schemeClr val="tx1"/>
                </a:solidFill>
                <a:latin typeface="+mn-lt"/>
                <a:ea typeface="+mn-ea"/>
                <a:cs typeface="+mn-cs"/>
              </a:rPr>
              <a:t> Rivers was ~30-35%, less than 5% of the adults met “B-run” size length requirements.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61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C9DC2-079F-4AE6-8057-3B3AEB779F4D}" type="slidenum">
              <a:rPr lang="en-US" smtClean="0"/>
              <a:pPr/>
              <a:t>64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68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71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B491A-878A-4C0A-A4C5-0C6D8A4F6844}" type="slidenum">
              <a:rPr lang="en-US" smtClean="0"/>
              <a:pPr/>
              <a:t>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B491A-878A-4C0A-A4C5-0C6D8A4F684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7E3D387-5D22-4092-B130-BFF24548062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5E7EFD8F-8E98-4157-B766-25B47217EBDF}"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p>
        </p:txBody>
      </p:sp>
      <p:sp>
        <p:nvSpPr>
          <p:cNvPr id="50180" name="Slide Number Placeholder 3"/>
          <p:cNvSpPr>
            <a:spLocks noGrp="1"/>
          </p:cNvSpPr>
          <p:nvPr>
            <p:ph type="sldNum" sz="quarter" idx="5"/>
          </p:nvPr>
        </p:nvSpPr>
        <p:spPr>
          <a:noFill/>
        </p:spPr>
        <p:txBody>
          <a:bodyPr/>
          <a:lstStyle/>
          <a:p>
            <a:fld id="{E6632234-3251-4913-A7FA-04B131753499}"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p>
        </p:txBody>
      </p:sp>
      <p:sp>
        <p:nvSpPr>
          <p:cNvPr id="50180" name="Slide Number Placeholder 3"/>
          <p:cNvSpPr>
            <a:spLocks noGrp="1"/>
          </p:cNvSpPr>
          <p:nvPr>
            <p:ph type="sldNum" sz="quarter" idx="5"/>
          </p:nvPr>
        </p:nvSpPr>
        <p:spPr>
          <a:noFill/>
        </p:spPr>
        <p:txBody>
          <a:bodyPr/>
          <a:lstStyle/>
          <a:p>
            <a:fld id="{E6632234-3251-4913-A7FA-04B131753499}"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	</a:t>
            </a:r>
          </a:p>
          <a:p>
            <a:endParaRPr lang="en-US" smtClean="0"/>
          </a:p>
        </p:txBody>
      </p:sp>
      <p:sp>
        <p:nvSpPr>
          <p:cNvPr id="48132" name="Slide Number Placeholder 3"/>
          <p:cNvSpPr>
            <a:spLocks noGrp="1"/>
          </p:cNvSpPr>
          <p:nvPr>
            <p:ph type="sldNum" sz="quarter" idx="5"/>
          </p:nvPr>
        </p:nvSpPr>
        <p:spPr>
          <a:noFill/>
        </p:spPr>
        <p:txBody>
          <a:bodyPr/>
          <a:lstStyle/>
          <a:p>
            <a:fld id="{1E7413EC-5CB5-4D8D-BBF9-CBD003155EF7}"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362E97-F3DE-4A61-9222-095E2A1C63E5}" type="datetime1">
              <a:rPr lang="en-US" smtClean="0"/>
              <a:pPr/>
              <a:t>2/9/2012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5CF1679-B77C-445A-9A74-A575FE578E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374DD-2217-4E99-B5A8-DD6D71943D15}" type="datetime1">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D75982-2713-48DC-9436-DEF02DD0326B}" type="datetime1">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F503F-9B8C-4D82-951C-D7058F64FC85}" type="datetime1">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087731-663E-4A40-AA18-D493C52D5D42}" type="datetime1">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F1679-B77C-445A-9A74-A575FE578E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E4E0A7-4975-478D-BA7E-2288E84D7AD3}" type="datetime1">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DEAB9A-9125-49DD-BCCF-CC421AB29259}" type="datetime1">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02EA7C-0AD3-466C-831F-FE52378E4A61}" type="datetime1">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EDFE2-ACE2-42DF-9748-1F570784FD05}" type="datetime1">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21FB16-11D4-4B8F-AA17-C8066D313F64}" type="datetime1">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F1679-B77C-445A-9A74-A575FE578E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62E3B6-0A90-4FBA-B905-022251E72A70}" type="datetime1">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5CF1679-B77C-445A-9A74-A575FE578E3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8FD12A-2A95-49E8-9E3B-DDD8B4558094}" type="datetime1">
              <a:rPr lang="en-US" smtClean="0"/>
              <a:pPr/>
              <a:t>2/9/2012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CF1679-B77C-445A-9A74-A575FE578E3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hyperlink" Target="http://nr2/Photo%20Library/Fin%20in%20the%20air.jpg"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hyperlink" Target="http://www.fluidigm.com/components/comp_96.96.ht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5.jpeg"/><Relationship Id="rId3" Type="http://schemas.openxmlformats.org/officeDocument/2006/relationships/diagramLayout" Target="../diagrams/layout1.xml"/><Relationship Id="rId7" Type="http://schemas.openxmlformats.org/officeDocument/2006/relationships/image" Target="../media/image61.png"/><Relationship Id="rId12" Type="http://schemas.openxmlformats.org/officeDocument/2006/relationships/image" Target="../media/image6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63.jpeg"/><Relationship Id="rId5" Type="http://schemas.openxmlformats.org/officeDocument/2006/relationships/diagramColors" Target="../diagrams/colors1.xml"/><Relationship Id="rId10" Type="http://schemas.openxmlformats.org/officeDocument/2006/relationships/image" Target="../media/image62.jpeg"/><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609600" y="840938"/>
            <a:ext cx="7772400" cy="1292662"/>
          </a:xfrm>
          <a:prstGeom prst="rect">
            <a:avLst/>
          </a:prstGeom>
          <a:noFill/>
          <a:ln w="9525">
            <a:noFill/>
            <a:miter lim="800000"/>
            <a:headEnd/>
            <a:tailEnd/>
          </a:ln>
        </p:spPr>
        <p:txBody>
          <a:bodyPr anchor="ctr">
            <a:spAutoFit/>
          </a:bodyPr>
          <a:lstStyle/>
          <a:p>
            <a:pPr algn="ctr"/>
            <a:r>
              <a:rPr lang="en-US" sz="2600" dirty="0" smtClean="0"/>
              <a:t>Genetic tagging technology </a:t>
            </a:r>
            <a:r>
              <a:rPr lang="en-US" sz="2600" dirty="0"/>
              <a:t>for the management of </a:t>
            </a:r>
            <a:r>
              <a:rPr lang="en-US" sz="2600" dirty="0" smtClean="0"/>
              <a:t>hatchery and wild Chinook salmon </a:t>
            </a:r>
            <a:r>
              <a:rPr lang="en-US" sz="2600" dirty="0"/>
              <a:t>and </a:t>
            </a:r>
            <a:r>
              <a:rPr lang="en-US" sz="2600" dirty="0" smtClean="0"/>
              <a:t>steelhead in the Columbia River basin</a:t>
            </a:r>
            <a:endParaRPr lang="en-US" sz="1600" u="sng" dirty="0"/>
          </a:p>
        </p:txBody>
      </p:sp>
      <p:sp>
        <p:nvSpPr>
          <p:cNvPr id="7" name="Slide Number Placeholder 6"/>
          <p:cNvSpPr>
            <a:spLocks noGrp="1"/>
          </p:cNvSpPr>
          <p:nvPr>
            <p:ph type="sldNum" sz="quarter" idx="12"/>
          </p:nvPr>
        </p:nvSpPr>
        <p:spPr/>
        <p:txBody>
          <a:bodyPr/>
          <a:lstStyle/>
          <a:p>
            <a:fld id="{45CF1679-B77C-445A-9A74-A575FE578E38}" type="slidenum">
              <a:rPr lang="en-US" smtClean="0"/>
              <a:pPr/>
              <a:t>1</a:t>
            </a:fld>
            <a:endParaRPr lang="en-US"/>
          </a:p>
        </p:txBody>
      </p:sp>
      <p:pic>
        <p:nvPicPr>
          <p:cNvPr id="14" name="Picture 5" descr="http://rds.yahoo.com/_ylt=A0S020nqjLdLiFIAI0ijzbkF/SIG=12dtdggq7/EXP=1270406762/**http%3a/www.bonniekahngallery.com/graphics/critfc_logo.jpg"/>
          <p:cNvPicPr>
            <a:picLocks noChangeAspect="1" noChangeArrowheads="1"/>
          </p:cNvPicPr>
          <p:nvPr/>
        </p:nvPicPr>
        <p:blipFill>
          <a:blip r:embed="rId2"/>
          <a:srcRect/>
          <a:stretch>
            <a:fillRect/>
          </a:stretch>
        </p:blipFill>
        <p:spPr bwMode="auto">
          <a:xfrm>
            <a:off x="6534145" y="4219575"/>
            <a:ext cx="1600200" cy="1600200"/>
          </a:xfrm>
          <a:prstGeom prst="rect">
            <a:avLst/>
          </a:prstGeom>
          <a:ln>
            <a:noFill/>
          </a:ln>
          <a:effectLst>
            <a:outerShdw blurRad="292100" dist="139700" dir="2700000" algn="tl" rotWithShape="0">
              <a:srgbClr val="333333">
                <a:alpha val="65000"/>
              </a:srgbClr>
            </a:outerShdw>
          </a:effectLst>
        </p:spPr>
      </p:pic>
      <p:sp>
        <p:nvSpPr>
          <p:cNvPr id="11" name="Rectangle 14"/>
          <p:cNvSpPr>
            <a:spLocks noChangeArrowheads="1"/>
          </p:cNvSpPr>
          <p:nvPr/>
        </p:nvSpPr>
        <p:spPr bwMode="auto">
          <a:xfrm>
            <a:off x="2667000" y="3733800"/>
            <a:ext cx="3505199" cy="1631216"/>
          </a:xfrm>
          <a:prstGeom prst="rect">
            <a:avLst/>
          </a:prstGeom>
          <a:noFill/>
          <a:ln w="9525">
            <a:noFill/>
            <a:miter lim="800000"/>
            <a:headEnd/>
            <a:tailEnd/>
          </a:ln>
        </p:spPr>
        <p:txBody>
          <a:bodyPr wrap="square" anchor="ctr">
            <a:spAutoFit/>
          </a:bodyPr>
          <a:lstStyle/>
          <a:p>
            <a:pPr algn="ctr"/>
            <a:r>
              <a:rPr lang="en-US" sz="2000" b="1" dirty="0" smtClean="0">
                <a:solidFill>
                  <a:srgbClr val="FFFF00"/>
                </a:solidFill>
              </a:rPr>
              <a:t>Presentation to the </a:t>
            </a:r>
          </a:p>
          <a:p>
            <a:pPr algn="ctr"/>
            <a:r>
              <a:rPr lang="en-US" sz="2000" b="1" dirty="0" smtClean="0">
                <a:solidFill>
                  <a:srgbClr val="FFFF00"/>
                </a:solidFill>
              </a:rPr>
              <a:t>Fish Tagging Forum</a:t>
            </a:r>
          </a:p>
          <a:p>
            <a:pPr algn="ctr"/>
            <a:r>
              <a:rPr lang="en-US" sz="2000" b="1" dirty="0" smtClean="0">
                <a:solidFill>
                  <a:srgbClr val="FFFF00"/>
                </a:solidFill>
              </a:rPr>
              <a:t>Northwest Power and Conservation Council</a:t>
            </a:r>
          </a:p>
          <a:p>
            <a:pPr algn="ctr"/>
            <a:r>
              <a:rPr lang="en-US" sz="2000" b="1" dirty="0" smtClean="0">
                <a:solidFill>
                  <a:srgbClr val="FFFF00"/>
                </a:solidFill>
              </a:rPr>
              <a:t>February 9</a:t>
            </a:r>
            <a:r>
              <a:rPr lang="en-US" sz="2000" b="1" baseline="30000" dirty="0" smtClean="0">
                <a:solidFill>
                  <a:srgbClr val="FFFF00"/>
                </a:solidFill>
              </a:rPr>
              <a:t>th</a:t>
            </a:r>
            <a:r>
              <a:rPr lang="en-US" sz="2000" b="1" dirty="0" smtClean="0">
                <a:solidFill>
                  <a:srgbClr val="FFFF00"/>
                </a:solidFill>
              </a:rPr>
              <a:t>, 2012</a:t>
            </a:r>
          </a:p>
        </p:txBody>
      </p:sp>
      <p:sp>
        <p:nvSpPr>
          <p:cNvPr id="12" name="Rectangle 14"/>
          <p:cNvSpPr>
            <a:spLocks noChangeArrowheads="1"/>
          </p:cNvSpPr>
          <p:nvPr/>
        </p:nvSpPr>
        <p:spPr bwMode="auto">
          <a:xfrm>
            <a:off x="62479" y="5888652"/>
            <a:ext cx="3061721" cy="276999"/>
          </a:xfrm>
          <a:prstGeom prst="rect">
            <a:avLst/>
          </a:prstGeom>
          <a:noFill/>
          <a:ln w="9525">
            <a:noFill/>
            <a:miter lim="800000"/>
            <a:headEnd/>
            <a:tailEnd/>
          </a:ln>
        </p:spPr>
        <p:txBody>
          <a:bodyPr wrap="square" anchor="ctr">
            <a:spAutoFit/>
          </a:bodyPr>
          <a:lstStyle/>
          <a:p>
            <a:pPr algn="ctr"/>
            <a:r>
              <a:rPr lang="en-US" sz="1200" b="1" dirty="0" smtClean="0"/>
              <a:t>Idaho Department of Fish and Game</a:t>
            </a:r>
            <a:endParaRPr lang="en-US" sz="1200" b="1" dirty="0"/>
          </a:p>
        </p:txBody>
      </p:sp>
      <p:sp>
        <p:nvSpPr>
          <p:cNvPr id="16" name="Rectangle 14"/>
          <p:cNvSpPr>
            <a:spLocks noChangeArrowheads="1"/>
          </p:cNvSpPr>
          <p:nvPr/>
        </p:nvSpPr>
        <p:spPr bwMode="auto">
          <a:xfrm>
            <a:off x="5391145" y="5919428"/>
            <a:ext cx="3600455" cy="276999"/>
          </a:xfrm>
          <a:prstGeom prst="rect">
            <a:avLst/>
          </a:prstGeom>
          <a:noFill/>
          <a:ln w="9525">
            <a:noFill/>
            <a:miter lim="800000"/>
            <a:headEnd/>
            <a:tailEnd/>
          </a:ln>
        </p:spPr>
        <p:txBody>
          <a:bodyPr wrap="square" anchor="ctr">
            <a:spAutoFit/>
          </a:bodyPr>
          <a:lstStyle/>
          <a:p>
            <a:pPr algn="ctr"/>
            <a:r>
              <a:rPr lang="en-US" sz="1200" b="1" dirty="0" smtClean="0"/>
              <a:t>Columbia River Inter-Tribal Fish Commission</a:t>
            </a:r>
            <a:endParaRPr lang="en-US" sz="1200" b="1" dirty="0"/>
          </a:p>
        </p:txBody>
      </p:sp>
      <p:pic>
        <p:nvPicPr>
          <p:cNvPr id="17" name="Picture 5"/>
          <p:cNvPicPr>
            <a:picLocks noChangeAspect="1" noChangeArrowheads="1"/>
          </p:cNvPicPr>
          <p:nvPr/>
        </p:nvPicPr>
        <p:blipFill>
          <a:blip r:embed="rId3" cstate="print"/>
          <a:srcRect/>
          <a:stretch>
            <a:fillRect/>
          </a:stretch>
        </p:blipFill>
        <p:spPr bwMode="auto">
          <a:xfrm>
            <a:off x="895350" y="4219575"/>
            <a:ext cx="1409136" cy="1612838"/>
          </a:xfrm>
          <a:prstGeom prst="rect">
            <a:avLst/>
          </a:prstGeom>
          <a:solidFill>
            <a:schemeClr val="tx1"/>
          </a:solidFill>
          <a:ln w="22225">
            <a:noFill/>
            <a:miter lim="800000"/>
            <a:headEnd/>
            <a:tailEnd/>
          </a:ln>
          <a:effectLst/>
        </p:spPr>
      </p:pic>
      <p:sp>
        <p:nvSpPr>
          <p:cNvPr id="18" name="Rectangle 14"/>
          <p:cNvSpPr>
            <a:spLocks noChangeArrowheads="1"/>
          </p:cNvSpPr>
          <p:nvPr/>
        </p:nvSpPr>
        <p:spPr bwMode="auto">
          <a:xfrm>
            <a:off x="609600" y="2732277"/>
            <a:ext cx="7772400" cy="400110"/>
          </a:xfrm>
          <a:prstGeom prst="rect">
            <a:avLst/>
          </a:prstGeom>
          <a:noFill/>
          <a:ln w="9525">
            <a:noFill/>
            <a:miter lim="800000"/>
            <a:headEnd/>
            <a:tailEnd/>
          </a:ln>
        </p:spPr>
        <p:txBody>
          <a:bodyPr anchor="ctr">
            <a:spAutoFit/>
          </a:bodyPr>
          <a:lstStyle/>
          <a:p>
            <a:pPr algn="ctr"/>
            <a:r>
              <a:rPr lang="en-US" sz="2000" dirty="0" smtClean="0"/>
              <a:t>Matthew Campbell (IDFG) and Shawn Narum (CRITFC)</a:t>
            </a:r>
            <a:endParaRPr lang="en-US" sz="2000"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533401" y="616803"/>
            <a:ext cx="7772400" cy="830997"/>
          </a:xfrm>
          <a:prstGeom prst="rect">
            <a:avLst/>
          </a:prstGeom>
          <a:noFill/>
          <a:ln w="9525">
            <a:noFill/>
            <a:miter lim="800000"/>
            <a:headEnd/>
            <a:tailEnd/>
          </a:ln>
        </p:spPr>
        <p:txBody>
          <a:bodyPr wrap="square">
            <a:spAutoFit/>
          </a:bodyPr>
          <a:lstStyle/>
          <a:p>
            <a:pPr algn="ctr"/>
            <a:r>
              <a:rPr lang="en-US" sz="2400" dirty="0"/>
              <a:t>Genetic information can be obtained from all hatchery fish (</a:t>
            </a:r>
            <a:r>
              <a:rPr lang="en-US" sz="2400" dirty="0" err="1"/>
              <a:t>broodstock</a:t>
            </a:r>
            <a:r>
              <a:rPr lang="en-US" sz="2400" dirty="0"/>
              <a:t>) that are spawned</a:t>
            </a:r>
          </a:p>
        </p:txBody>
      </p:sp>
      <p:sp>
        <p:nvSpPr>
          <p:cNvPr id="14341" name="Text Box 9"/>
          <p:cNvSpPr txBox="1">
            <a:spLocks noChangeArrowheads="1"/>
          </p:cNvSpPr>
          <p:nvPr/>
        </p:nvSpPr>
        <p:spPr bwMode="auto">
          <a:xfrm>
            <a:off x="381000" y="4473575"/>
            <a:ext cx="981075" cy="304800"/>
          </a:xfrm>
          <a:prstGeom prst="rect">
            <a:avLst/>
          </a:prstGeom>
          <a:noFill/>
          <a:ln w="9525">
            <a:noFill/>
            <a:miter lim="800000"/>
            <a:headEnd/>
            <a:tailEnd/>
          </a:ln>
        </p:spPr>
        <p:txBody>
          <a:bodyPr wrap="none">
            <a:spAutoFit/>
          </a:bodyPr>
          <a:lstStyle/>
          <a:p>
            <a:r>
              <a:rPr lang="en-US" sz="1400" b="1"/>
              <a:t>Sawtooth</a:t>
            </a:r>
          </a:p>
        </p:txBody>
      </p:sp>
      <p:sp>
        <p:nvSpPr>
          <p:cNvPr id="14342" name="Text Box 10"/>
          <p:cNvSpPr txBox="1">
            <a:spLocks noChangeArrowheads="1"/>
          </p:cNvSpPr>
          <p:nvPr/>
        </p:nvSpPr>
        <p:spPr bwMode="auto">
          <a:xfrm>
            <a:off x="273050" y="6096000"/>
            <a:ext cx="1141413" cy="304800"/>
          </a:xfrm>
          <a:prstGeom prst="rect">
            <a:avLst/>
          </a:prstGeom>
          <a:noFill/>
          <a:ln w="9525">
            <a:noFill/>
            <a:miter lim="800000"/>
            <a:headEnd/>
            <a:tailEnd/>
          </a:ln>
        </p:spPr>
        <p:txBody>
          <a:bodyPr wrap="none">
            <a:spAutoFit/>
          </a:bodyPr>
          <a:lstStyle/>
          <a:p>
            <a:r>
              <a:rPr lang="en-US" sz="1400" b="1"/>
              <a:t>Pahsimeroi</a:t>
            </a:r>
          </a:p>
        </p:txBody>
      </p:sp>
      <p:sp>
        <p:nvSpPr>
          <p:cNvPr id="14344" name="Text Box 13"/>
          <p:cNvSpPr txBox="1">
            <a:spLocks noChangeArrowheads="1"/>
          </p:cNvSpPr>
          <p:nvPr/>
        </p:nvSpPr>
        <p:spPr bwMode="auto">
          <a:xfrm>
            <a:off x="2352675" y="4654550"/>
            <a:ext cx="774700" cy="304800"/>
          </a:xfrm>
          <a:prstGeom prst="rect">
            <a:avLst/>
          </a:prstGeom>
          <a:noFill/>
          <a:ln w="9525">
            <a:noFill/>
            <a:miter lim="800000"/>
            <a:headEnd/>
            <a:tailEnd/>
          </a:ln>
        </p:spPr>
        <p:txBody>
          <a:bodyPr wrap="none">
            <a:spAutoFit/>
          </a:bodyPr>
          <a:lstStyle/>
          <a:p>
            <a:r>
              <a:rPr lang="en-US" sz="1400" b="1"/>
              <a:t>Oxbow</a:t>
            </a:r>
          </a:p>
        </p:txBody>
      </p:sp>
      <p:sp>
        <p:nvSpPr>
          <p:cNvPr id="14346" name="Text Box 16"/>
          <p:cNvSpPr txBox="1">
            <a:spLocks noChangeArrowheads="1"/>
          </p:cNvSpPr>
          <p:nvPr/>
        </p:nvSpPr>
        <p:spPr bwMode="auto">
          <a:xfrm>
            <a:off x="1860550" y="6108065"/>
            <a:ext cx="1989138" cy="304800"/>
          </a:xfrm>
          <a:prstGeom prst="rect">
            <a:avLst/>
          </a:prstGeom>
          <a:noFill/>
          <a:ln w="9525">
            <a:noFill/>
            <a:miter lim="800000"/>
            <a:headEnd/>
            <a:tailEnd/>
          </a:ln>
        </p:spPr>
        <p:txBody>
          <a:bodyPr wrap="none">
            <a:spAutoFit/>
          </a:bodyPr>
          <a:lstStyle/>
          <a:p>
            <a:r>
              <a:rPr lang="en-US" sz="1400" b="1" dirty="0" err="1"/>
              <a:t>Dworshak</a:t>
            </a:r>
            <a:r>
              <a:rPr lang="en-US" sz="1400" b="1" dirty="0"/>
              <a:t>/Clearwater</a:t>
            </a:r>
          </a:p>
        </p:txBody>
      </p:sp>
      <p:sp>
        <p:nvSpPr>
          <p:cNvPr id="14348" name="Text Box 18"/>
          <p:cNvSpPr txBox="1">
            <a:spLocks noChangeArrowheads="1"/>
          </p:cNvSpPr>
          <p:nvPr/>
        </p:nvSpPr>
        <p:spPr bwMode="auto">
          <a:xfrm>
            <a:off x="228600" y="3124200"/>
            <a:ext cx="1216025" cy="304800"/>
          </a:xfrm>
          <a:prstGeom prst="rect">
            <a:avLst/>
          </a:prstGeom>
          <a:noFill/>
          <a:ln w="9525">
            <a:noFill/>
            <a:miter lim="800000"/>
            <a:headEnd/>
            <a:tailEnd/>
          </a:ln>
        </p:spPr>
        <p:txBody>
          <a:bodyPr wrap="none">
            <a:spAutoFit/>
          </a:bodyPr>
          <a:lstStyle/>
          <a:p>
            <a:r>
              <a:rPr lang="en-US" sz="1400" b="1"/>
              <a:t>Lookinglass</a:t>
            </a:r>
          </a:p>
        </p:txBody>
      </p:sp>
      <p:sp>
        <p:nvSpPr>
          <p:cNvPr id="14350" name="Text Box 20"/>
          <p:cNvSpPr txBox="1">
            <a:spLocks noChangeArrowheads="1"/>
          </p:cNvSpPr>
          <p:nvPr/>
        </p:nvSpPr>
        <p:spPr bwMode="auto">
          <a:xfrm>
            <a:off x="1981200" y="2895600"/>
            <a:ext cx="893763" cy="304800"/>
          </a:xfrm>
          <a:prstGeom prst="rect">
            <a:avLst/>
          </a:prstGeom>
          <a:noFill/>
          <a:ln w="9525">
            <a:noFill/>
            <a:miter lim="800000"/>
            <a:headEnd/>
            <a:tailEnd/>
          </a:ln>
        </p:spPr>
        <p:txBody>
          <a:bodyPr wrap="none">
            <a:spAutoFit/>
          </a:bodyPr>
          <a:lstStyle/>
          <a:p>
            <a:r>
              <a:rPr lang="en-US" sz="1400" b="1"/>
              <a:t>Wallowa</a:t>
            </a:r>
          </a:p>
        </p:txBody>
      </p:sp>
      <p:sp>
        <p:nvSpPr>
          <p:cNvPr id="14352" name="Line 31"/>
          <p:cNvSpPr>
            <a:spLocks noChangeShapeType="1"/>
          </p:cNvSpPr>
          <p:nvPr/>
        </p:nvSpPr>
        <p:spPr bwMode="auto">
          <a:xfrm>
            <a:off x="4038600" y="2057400"/>
            <a:ext cx="1143000" cy="0"/>
          </a:xfrm>
          <a:prstGeom prst="line">
            <a:avLst/>
          </a:prstGeom>
          <a:noFill/>
          <a:ln w="57150">
            <a:solidFill>
              <a:schemeClr val="tx1"/>
            </a:solidFill>
            <a:round/>
            <a:headEnd/>
            <a:tailEnd type="triangle" w="med" len="med"/>
          </a:ln>
        </p:spPr>
        <p:txBody>
          <a:bodyPr/>
          <a:lstStyle/>
          <a:p>
            <a:endParaRPr lang="en-US"/>
          </a:p>
        </p:txBody>
      </p:sp>
      <p:sp>
        <p:nvSpPr>
          <p:cNvPr id="14354" name="Line 4271"/>
          <p:cNvSpPr>
            <a:spLocks noChangeShapeType="1"/>
          </p:cNvSpPr>
          <p:nvPr/>
        </p:nvSpPr>
        <p:spPr bwMode="auto">
          <a:xfrm>
            <a:off x="6553200" y="2895600"/>
            <a:ext cx="0" cy="457200"/>
          </a:xfrm>
          <a:prstGeom prst="line">
            <a:avLst/>
          </a:prstGeom>
          <a:noFill/>
          <a:ln w="57150">
            <a:solidFill>
              <a:schemeClr val="tx1"/>
            </a:solidFill>
            <a:round/>
            <a:headEnd/>
            <a:tailEnd type="triangle" w="med" len="med"/>
          </a:ln>
        </p:spPr>
        <p:txBody>
          <a:bodyPr/>
          <a:lstStyle/>
          <a:p>
            <a:endParaRPr lang="en-US"/>
          </a:p>
        </p:txBody>
      </p:sp>
      <p:sp>
        <p:nvSpPr>
          <p:cNvPr id="19" name="Slide Number Placeholder 18"/>
          <p:cNvSpPr>
            <a:spLocks noGrp="1"/>
          </p:cNvSpPr>
          <p:nvPr>
            <p:ph type="sldNum" sz="quarter" idx="12"/>
          </p:nvPr>
        </p:nvSpPr>
        <p:spPr/>
        <p:txBody>
          <a:bodyPr/>
          <a:lstStyle/>
          <a:p>
            <a:fld id="{45CF1679-B77C-445A-9A74-A575FE578E38}" type="slidenum">
              <a:rPr lang="en-US" smtClean="0"/>
              <a:pPr/>
              <a:t>10</a:t>
            </a:fld>
            <a:endParaRPr lang="en-US"/>
          </a:p>
        </p:txBody>
      </p:sp>
      <p:pic>
        <p:nvPicPr>
          <p:cNvPr id="28" name="Picture 6" descr="Sawtooth Hatchery"/>
          <p:cNvPicPr>
            <a:picLocks noChangeAspect="1" noChangeArrowheads="1"/>
          </p:cNvPicPr>
          <p:nvPr/>
        </p:nvPicPr>
        <p:blipFill>
          <a:blip r:embed="rId2"/>
          <a:srcRect/>
          <a:stretch>
            <a:fillRect/>
          </a:stretch>
        </p:blipFill>
        <p:spPr bwMode="auto">
          <a:xfrm>
            <a:off x="76200" y="3550920"/>
            <a:ext cx="1752600" cy="974725"/>
          </a:xfrm>
          <a:prstGeom prst="rect">
            <a:avLst/>
          </a:prstGeom>
          <a:ln>
            <a:noFill/>
          </a:ln>
          <a:effectLst>
            <a:outerShdw blurRad="292100" dist="139700" dir="2700000" algn="tl" rotWithShape="0">
              <a:srgbClr val="333333">
                <a:alpha val="65000"/>
              </a:srgbClr>
            </a:outerShdw>
          </a:effectLst>
        </p:spPr>
      </p:pic>
      <p:pic>
        <p:nvPicPr>
          <p:cNvPr id="29" name="Picture 8" descr="Pahsimeroi Hatchery"/>
          <p:cNvPicPr>
            <a:picLocks noChangeAspect="1" noChangeArrowheads="1"/>
          </p:cNvPicPr>
          <p:nvPr/>
        </p:nvPicPr>
        <p:blipFill>
          <a:blip r:embed="rId3"/>
          <a:srcRect/>
          <a:stretch>
            <a:fillRect/>
          </a:stretch>
        </p:blipFill>
        <p:spPr bwMode="auto">
          <a:xfrm>
            <a:off x="152400" y="4876800"/>
            <a:ext cx="1571625" cy="1231900"/>
          </a:xfrm>
          <a:prstGeom prst="rect">
            <a:avLst/>
          </a:prstGeom>
          <a:ln>
            <a:noFill/>
          </a:ln>
          <a:effectLst>
            <a:outerShdw blurRad="292100" dist="139700" dir="2700000" algn="tl" rotWithShape="0">
              <a:srgbClr val="333333">
                <a:alpha val="65000"/>
              </a:srgbClr>
            </a:outerShdw>
          </a:effectLst>
        </p:spPr>
      </p:pic>
      <p:pic>
        <p:nvPicPr>
          <p:cNvPr id="30" name="Picture 12" descr="Oxbow Hatchery"/>
          <p:cNvPicPr>
            <a:picLocks noChangeAspect="1" noChangeArrowheads="1"/>
          </p:cNvPicPr>
          <p:nvPr/>
        </p:nvPicPr>
        <p:blipFill>
          <a:blip r:embed="rId4"/>
          <a:srcRect/>
          <a:stretch>
            <a:fillRect/>
          </a:stretch>
        </p:blipFill>
        <p:spPr bwMode="auto">
          <a:xfrm>
            <a:off x="2089150" y="3603625"/>
            <a:ext cx="1447800" cy="1082675"/>
          </a:xfrm>
          <a:prstGeom prst="rect">
            <a:avLst/>
          </a:prstGeom>
          <a:ln>
            <a:noFill/>
          </a:ln>
          <a:effectLst>
            <a:outerShdw blurRad="292100" dist="139700" dir="2700000" algn="tl" rotWithShape="0">
              <a:srgbClr val="333333">
                <a:alpha val="65000"/>
              </a:srgbClr>
            </a:outerShdw>
          </a:effectLst>
        </p:spPr>
      </p:pic>
      <p:pic>
        <p:nvPicPr>
          <p:cNvPr id="31" name="Picture 15" descr="nwwn004d"/>
          <p:cNvPicPr>
            <a:picLocks noChangeAspect="1" noChangeArrowheads="1"/>
          </p:cNvPicPr>
          <p:nvPr/>
        </p:nvPicPr>
        <p:blipFill>
          <a:blip r:embed="rId5"/>
          <a:srcRect/>
          <a:stretch>
            <a:fillRect/>
          </a:stretch>
        </p:blipFill>
        <p:spPr bwMode="auto">
          <a:xfrm>
            <a:off x="2089150" y="5127625"/>
            <a:ext cx="1524000" cy="1011238"/>
          </a:xfrm>
          <a:prstGeom prst="rect">
            <a:avLst/>
          </a:prstGeom>
          <a:ln>
            <a:noFill/>
          </a:ln>
          <a:effectLst>
            <a:outerShdw blurRad="292100" dist="139700" dir="2700000" algn="tl" rotWithShape="0">
              <a:srgbClr val="333333">
                <a:alpha val="65000"/>
              </a:srgbClr>
            </a:outerShdw>
          </a:effectLst>
        </p:spPr>
      </p:pic>
      <p:pic>
        <p:nvPicPr>
          <p:cNvPr id="32" name="Picture 17" descr="Lookingglass Fish Hatchery"/>
          <p:cNvPicPr>
            <a:picLocks noChangeAspect="1" noChangeArrowheads="1"/>
          </p:cNvPicPr>
          <p:nvPr/>
        </p:nvPicPr>
        <p:blipFill>
          <a:blip r:embed="rId6"/>
          <a:srcRect t="32001"/>
          <a:stretch>
            <a:fillRect/>
          </a:stretch>
        </p:blipFill>
        <p:spPr bwMode="auto">
          <a:xfrm>
            <a:off x="209550" y="1828800"/>
            <a:ext cx="1308100" cy="1333500"/>
          </a:xfrm>
          <a:prstGeom prst="rect">
            <a:avLst/>
          </a:prstGeom>
          <a:ln>
            <a:noFill/>
          </a:ln>
          <a:effectLst>
            <a:outerShdw blurRad="292100" dist="139700" dir="2700000" algn="tl" rotWithShape="0">
              <a:srgbClr val="333333">
                <a:alpha val="65000"/>
              </a:srgbClr>
            </a:outerShdw>
          </a:effectLst>
        </p:spPr>
      </p:pic>
      <p:pic>
        <p:nvPicPr>
          <p:cNvPr id="33" name="Picture 19" descr="Wallowa Fish Hatchery"/>
          <p:cNvPicPr>
            <a:picLocks noChangeAspect="1" noChangeArrowheads="1"/>
          </p:cNvPicPr>
          <p:nvPr/>
        </p:nvPicPr>
        <p:blipFill>
          <a:blip r:embed="rId7"/>
          <a:srcRect/>
          <a:stretch>
            <a:fillRect/>
          </a:stretch>
        </p:blipFill>
        <p:spPr bwMode="auto">
          <a:xfrm>
            <a:off x="1790700" y="1965960"/>
            <a:ext cx="1447800" cy="966788"/>
          </a:xfrm>
          <a:prstGeom prst="rect">
            <a:avLst/>
          </a:prstGeom>
          <a:ln>
            <a:noFill/>
          </a:ln>
          <a:effectLst>
            <a:outerShdw blurRad="292100" dist="139700" dir="2700000" algn="tl" rotWithShape="0">
              <a:srgbClr val="333333">
                <a:alpha val="65000"/>
              </a:srgbClr>
            </a:outerShdw>
          </a:effectLst>
        </p:spPr>
      </p:pic>
      <p:pic>
        <p:nvPicPr>
          <p:cNvPr id="34" name="Picture 30" descr="Spawning"/>
          <p:cNvPicPr>
            <a:picLocks noChangeAspect="1" noChangeArrowheads="1"/>
          </p:cNvPicPr>
          <p:nvPr/>
        </p:nvPicPr>
        <p:blipFill>
          <a:blip r:embed="rId8">
            <a:lum bright="22000"/>
          </a:blip>
          <a:srcRect/>
          <a:stretch>
            <a:fillRect/>
          </a:stretch>
        </p:blipFill>
        <p:spPr bwMode="auto">
          <a:xfrm>
            <a:off x="5410200" y="1473200"/>
            <a:ext cx="1828800" cy="1346200"/>
          </a:xfrm>
          <a:prstGeom prst="rect">
            <a:avLst/>
          </a:prstGeom>
          <a:ln>
            <a:noFill/>
          </a:ln>
          <a:effectLst>
            <a:outerShdw blurRad="292100" dist="139700" dir="2700000" algn="tl" rotWithShape="0">
              <a:srgbClr val="333333">
                <a:alpha val="65000"/>
              </a:srgbClr>
            </a:outerShdw>
          </a:effectLst>
        </p:spPr>
      </p:pic>
      <p:pic>
        <p:nvPicPr>
          <p:cNvPr id="35" name="Picture 4270"/>
          <p:cNvPicPr>
            <a:picLocks noChangeAspect="1" noChangeArrowheads="1"/>
          </p:cNvPicPr>
          <p:nvPr/>
        </p:nvPicPr>
        <p:blipFill>
          <a:blip r:embed="rId9"/>
          <a:srcRect/>
          <a:stretch>
            <a:fillRect/>
          </a:stretch>
        </p:blipFill>
        <p:spPr bwMode="auto">
          <a:xfrm>
            <a:off x="4114800" y="3429000"/>
            <a:ext cx="4648200" cy="3050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84148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715081"/>
            <a:ext cx="8169275" cy="969496"/>
          </a:xfrm>
          <a:prstGeom prst="rect">
            <a:avLst/>
          </a:prstGeom>
          <a:noFill/>
          <a:ln w="9525">
            <a:noFill/>
            <a:miter lim="800000"/>
            <a:headEnd/>
            <a:tailEnd/>
          </a:ln>
        </p:spPr>
        <p:txBody>
          <a:bodyPr>
            <a:spAutoFit/>
          </a:bodyPr>
          <a:lstStyle/>
          <a:p>
            <a:r>
              <a:rPr lang="en-US" sz="1900" dirty="0"/>
              <a:t>Offspring from any of these parents (either collected as juveniles or returning </a:t>
            </a:r>
            <a:r>
              <a:rPr lang="en-US" sz="1900" dirty="0" smtClean="0"/>
              <a:t>adults) could </a:t>
            </a:r>
            <a:r>
              <a:rPr lang="en-US" sz="1900" dirty="0"/>
              <a:t>be assigned back to their parents, thus identifying </a:t>
            </a:r>
            <a:r>
              <a:rPr lang="en-US" sz="1900" dirty="0" smtClean="0"/>
              <a:t>their origin and age</a:t>
            </a:r>
            <a:endParaRPr lang="en-US" sz="1900" dirty="0"/>
          </a:p>
        </p:txBody>
      </p:sp>
      <p:sp>
        <p:nvSpPr>
          <p:cNvPr id="15364" name="Text Box 5"/>
          <p:cNvSpPr txBox="1">
            <a:spLocks noChangeArrowheads="1"/>
          </p:cNvSpPr>
          <p:nvPr/>
        </p:nvSpPr>
        <p:spPr bwMode="auto">
          <a:xfrm>
            <a:off x="5943600" y="4648200"/>
            <a:ext cx="1671638" cy="304800"/>
          </a:xfrm>
          <a:prstGeom prst="rect">
            <a:avLst/>
          </a:prstGeom>
          <a:noFill/>
          <a:ln w="9525">
            <a:noFill/>
            <a:miter lim="800000"/>
            <a:headEnd/>
            <a:tailEnd/>
          </a:ln>
        </p:spPr>
        <p:txBody>
          <a:bodyPr wrap="none">
            <a:spAutoFit/>
          </a:bodyPr>
          <a:lstStyle/>
          <a:p>
            <a:r>
              <a:rPr lang="en-US" sz="1400" b="1"/>
              <a:t>Sawtooth BY2008</a:t>
            </a:r>
          </a:p>
        </p:txBody>
      </p:sp>
      <p:sp>
        <p:nvSpPr>
          <p:cNvPr id="15367" name="AutoShape 17"/>
          <p:cNvSpPr>
            <a:spLocks noChangeArrowheads="1"/>
          </p:cNvSpPr>
          <p:nvPr/>
        </p:nvSpPr>
        <p:spPr bwMode="auto">
          <a:xfrm rot="-6290099" flipH="1" flipV="1">
            <a:off x="3145631" y="3664744"/>
            <a:ext cx="1114425" cy="395288"/>
          </a:xfrm>
          <a:prstGeom prst="curvedDownArrow">
            <a:avLst>
              <a:gd name="adj1" fmla="val 56385"/>
              <a:gd name="adj2" fmla="val 112771"/>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5369" name="AutoShape 19"/>
          <p:cNvSpPr>
            <a:spLocks noChangeArrowheads="1"/>
          </p:cNvSpPr>
          <p:nvPr/>
        </p:nvSpPr>
        <p:spPr bwMode="auto">
          <a:xfrm rot="-6290099" flipH="1" flipV="1">
            <a:off x="3145631" y="2416969"/>
            <a:ext cx="1114425" cy="395288"/>
          </a:xfrm>
          <a:prstGeom prst="curvedDownArrow">
            <a:avLst>
              <a:gd name="adj1" fmla="val 56385"/>
              <a:gd name="adj2" fmla="val 112771"/>
              <a:gd name="adj3" fmla="val 33333"/>
            </a:avLst>
          </a:prstGeom>
          <a:solidFill>
            <a:schemeClr val="accent1"/>
          </a:solidFill>
          <a:ln w="9525">
            <a:solidFill>
              <a:schemeClr val="tx1"/>
            </a:solidFill>
            <a:miter lim="800000"/>
            <a:headEnd/>
            <a:tailEnd/>
          </a:ln>
        </p:spPr>
        <p:txBody>
          <a:bodyPr rot="10800000" vert="eaVert" wrap="none" anchor="ctr"/>
          <a:lstStyle/>
          <a:p>
            <a:pPr algn="ctr"/>
            <a:endParaRPr lang="en-US"/>
          </a:p>
        </p:txBody>
      </p:sp>
      <p:sp>
        <p:nvSpPr>
          <p:cNvPr id="11" name="Slide Number Placeholder 10"/>
          <p:cNvSpPr>
            <a:spLocks noGrp="1"/>
          </p:cNvSpPr>
          <p:nvPr>
            <p:ph type="sldNum" sz="quarter" idx="12"/>
          </p:nvPr>
        </p:nvSpPr>
        <p:spPr/>
        <p:txBody>
          <a:bodyPr/>
          <a:lstStyle/>
          <a:p>
            <a:fld id="{45CF1679-B77C-445A-9A74-A575FE578E38}" type="slidenum">
              <a:rPr lang="en-US" smtClean="0"/>
              <a:pPr/>
              <a:t>11</a:t>
            </a:fld>
            <a:endParaRPr lang="en-US"/>
          </a:p>
        </p:txBody>
      </p:sp>
      <p:sp>
        <p:nvSpPr>
          <p:cNvPr id="16" name="Oval 18"/>
          <p:cNvSpPr>
            <a:spLocks noChangeArrowheads="1"/>
          </p:cNvSpPr>
          <p:nvPr/>
        </p:nvSpPr>
        <p:spPr bwMode="auto">
          <a:xfrm>
            <a:off x="4648200" y="2209800"/>
            <a:ext cx="4267200" cy="3124200"/>
          </a:xfrm>
          <a:prstGeom prst="ellipse">
            <a:avLst/>
          </a:prstGeom>
          <a:noFill/>
          <a:ln w="28575">
            <a:solidFill>
              <a:schemeClr val="tx1">
                <a:lumMod val="85000"/>
              </a:schemeClr>
            </a:solidFill>
            <a:round/>
            <a:headEnd/>
            <a:tailEnd/>
          </a:ln>
          <a:effectLst/>
        </p:spPr>
        <p:txBody>
          <a:bodyPr wrap="none" anchor="ctr"/>
          <a:lstStyle/>
          <a:p>
            <a:pPr>
              <a:defRPr/>
            </a:pPr>
            <a:endParaRPr lang="en-US"/>
          </a:p>
        </p:txBody>
      </p:sp>
      <p:pic>
        <p:nvPicPr>
          <p:cNvPr id="17" name="Picture 3" descr="Sawtooth Hatchery"/>
          <p:cNvPicPr>
            <a:picLocks noChangeAspect="1" noChangeArrowheads="1"/>
          </p:cNvPicPr>
          <p:nvPr/>
        </p:nvPicPr>
        <p:blipFill>
          <a:blip r:embed="rId2"/>
          <a:srcRect/>
          <a:stretch>
            <a:fillRect/>
          </a:stretch>
        </p:blipFill>
        <p:spPr bwMode="auto">
          <a:xfrm>
            <a:off x="5218113" y="2833688"/>
            <a:ext cx="3240087" cy="1801812"/>
          </a:xfrm>
          <a:prstGeom prst="rect">
            <a:avLst/>
          </a:prstGeom>
          <a:ln>
            <a:noFill/>
          </a:ln>
          <a:effectLst>
            <a:outerShdw blurRad="292100" dist="139700" dir="2700000" algn="tl" rotWithShape="0">
              <a:srgbClr val="333333">
                <a:alpha val="65000"/>
              </a:srgbClr>
            </a:outerShdw>
          </a:effectLst>
        </p:spPr>
      </p:pic>
      <p:pic>
        <p:nvPicPr>
          <p:cNvPr id="18" name="Picture 15" descr="MVC-002F"/>
          <p:cNvPicPr>
            <a:picLocks noChangeAspect="1" noChangeArrowheads="1"/>
          </p:cNvPicPr>
          <p:nvPr/>
        </p:nvPicPr>
        <p:blipFill>
          <a:blip r:embed="rId3">
            <a:lum bright="26000"/>
          </a:blip>
          <a:srcRect/>
          <a:stretch>
            <a:fillRect/>
          </a:stretch>
        </p:blipFill>
        <p:spPr bwMode="auto">
          <a:xfrm>
            <a:off x="914400" y="3263900"/>
            <a:ext cx="2286000" cy="1155700"/>
          </a:xfrm>
          <a:prstGeom prst="rect">
            <a:avLst/>
          </a:prstGeom>
          <a:ln>
            <a:noFill/>
          </a:ln>
          <a:effectLst>
            <a:outerShdw blurRad="292100" dist="139700" dir="2700000" algn="tl" rotWithShape="0">
              <a:srgbClr val="333333">
                <a:alpha val="65000"/>
              </a:srgbClr>
            </a:outerShdw>
          </a:effectLst>
        </p:spPr>
      </p:pic>
      <p:pic>
        <p:nvPicPr>
          <p:cNvPr id="19" name="Picture 16"/>
          <p:cNvPicPr>
            <a:picLocks noChangeAspect="1" noChangeArrowheads="1"/>
          </p:cNvPicPr>
          <p:nvPr/>
        </p:nvPicPr>
        <p:blipFill>
          <a:blip r:embed="rId4"/>
          <a:srcRect/>
          <a:stretch>
            <a:fillRect/>
          </a:stretch>
        </p:blipFill>
        <p:spPr bwMode="auto">
          <a:xfrm>
            <a:off x="76200" y="4676775"/>
            <a:ext cx="5715000" cy="1800225"/>
          </a:xfrm>
          <a:prstGeom prst="rect">
            <a:avLst/>
          </a:prstGeom>
          <a:ln>
            <a:noFill/>
          </a:ln>
          <a:effectLst>
            <a:outerShdw blurRad="292100" dist="139700" dir="2700000" algn="tl" rotWithShape="0">
              <a:srgbClr val="333333">
                <a:alpha val="65000"/>
              </a:srgbClr>
            </a:outerShdw>
          </a:effectLst>
        </p:spPr>
      </p:pic>
      <p:pic>
        <p:nvPicPr>
          <p:cNvPr id="20" name="Picture 21" descr="Large Clearwater Steelhead"/>
          <p:cNvPicPr>
            <a:picLocks noChangeAspect="1" noChangeArrowheads="1"/>
          </p:cNvPicPr>
          <p:nvPr/>
        </p:nvPicPr>
        <p:blipFill>
          <a:blip r:embed="rId5"/>
          <a:srcRect/>
          <a:stretch>
            <a:fillRect/>
          </a:stretch>
        </p:blipFill>
        <p:spPr bwMode="auto">
          <a:xfrm>
            <a:off x="152400" y="1981200"/>
            <a:ext cx="3067050" cy="847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88401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685800" y="614252"/>
            <a:ext cx="7543800" cy="5570756"/>
          </a:xfrm>
          <a:prstGeom prst="rect">
            <a:avLst/>
          </a:prstGeom>
          <a:noFill/>
          <a:ln w="9525">
            <a:noFill/>
            <a:miter lim="800000"/>
            <a:headEnd/>
            <a:tailEnd/>
          </a:ln>
        </p:spPr>
        <p:txBody>
          <a:bodyPr anchor="ctr">
            <a:spAutoFit/>
          </a:bodyPr>
          <a:lstStyle/>
          <a:p>
            <a:pPr algn="ctr"/>
            <a:r>
              <a:rPr lang="en-US" sz="2400" u="sng" dirty="0">
                <a:cs typeface="Times New Roman" pitchFamily="18" charset="0"/>
              </a:rPr>
              <a:t>Benefits of PBT</a:t>
            </a:r>
          </a:p>
          <a:p>
            <a:endParaRPr lang="en-US" sz="2400" dirty="0"/>
          </a:p>
          <a:p>
            <a:pPr>
              <a:buFont typeface="Arial" charset="0"/>
              <a:buChar char="•"/>
            </a:pPr>
            <a:r>
              <a:rPr lang="en-US" sz="2400" dirty="0"/>
              <a:t>Provides same information as CWTs (stock and cohort</a:t>
            </a:r>
            <a:r>
              <a:rPr lang="en-US" sz="2400" dirty="0" smtClean="0"/>
              <a:t>)</a:t>
            </a:r>
            <a:endParaRPr lang="en-US" sz="2400" dirty="0"/>
          </a:p>
          <a:p>
            <a:pPr lvl="1">
              <a:buFont typeface="Wingdings" pitchFamily="2" charset="2"/>
              <a:buChar char="ü"/>
            </a:pPr>
            <a:r>
              <a:rPr lang="en-US" sz="2200" dirty="0"/>
              <a:t>Run reconstruction (age, sex, stock of returning adults)</a:t>
            </a:r>
          </a:p>
          <a:p>
            <a:pPr lvl="1">
              <a:buFont typeface="Wingdings" pitchFamily="2" charset="2"/>
              <a:buChar char="ü"/>
            </a:pPr>
            <a:r>
              <a:rPr lang="en-US" sz="2200" dirty="0"/>
              <a:t>Harvest </a:t>
            </a:r>
            <a:r>
              <a:rPr lang="en-US" sz="2200" dirty="0" smtClean="0"/>
              <a:t>estimates</a:t>
            </a:r>
            <a:endParaRPr lang="en-US" sz="2200" dirty="0"/>
          </a:p>
          <a:p>
            <a:pPr>
              <a:buFont typeface="Arial" charset="0"/>
              <a:buChar char="•"/>
            </a:pPr>
            <a:r>
              <a:rPr lang="en-US" sz="2400" dirty="0"/>
              <a:t>Tag </a:t>
            </a:r>
            <a:r>
              <a:rPr lang="en-US" sz="2400" dirty="0" smtClean="0"/>
              <a:t>recovery rates vastly improved over other methods (90-100% tagging rate of hatchery fish)</a:t>
            </a:r>
          </a:p>
          <a:p>
            <a:pPr>
              <a:buFont typeface="Arial" charset="0"/>
              <a:buChar char="•"/>
            </a:pPr>
            <a:endParaRPr lang="en-US" sz="2400" dirty="0" smtClean="0"/>
          </a:p>
          <a:p>
            <a:pPr>
              <a:buFont typeface="Arial" charset="0"/>
              <a:buChar char="•"/>
            </a:pPr>
            <a:r>
              <a:rPr lang="en-US" sz="2400" dirty="0" smtClean="0"/>
              <a:t>Many </a:t>
            </a:r>
            <a:r>
              <a:rPr lang="en-US" sz="2400" dirty="0"/>
              <a:t>issues associated with </a:t>
            </a:r>
            <a:r>
              <a:rPr lang="en-US" sz="2400" dirty="0" smtClean="0"/>
              <a:t>other tagging methods eliminated</a:t>
            </a:r>
          </a:p>
          <a:p>
            <a:endParaRPr lang="en-US" sz="2400" dirty="0" smtClean="0"/>
          </a:p>
          <a:p>
            <a:pPr lvl="1">
              <a:buFont typeface="Wingdings" pitchFamily="2" charset="2"/>
              <a:buChar char="ü"/>
            </a:pPr>
            <a:r>
              <a:rPr lang="en-US" sz="2200" dirty="0" smtClean="0"/>
              <a:t>Tag loss</a:t>
            </a:r>
          </a:p>
          <a:p>
            <a:pPr lvl="1">
              <a:buFont typeface="Wingdings" pitchFamily="2" charset="2"/>
              <a:buChar char="ü"/>
            </a:pPr>
            <a:r>
              <a:rPr lang="en-US" sz="2200" dirty="0" smtClean="0"/>
              <a:t>Tag detectability</a:t>
            </a:r>
          </a:p>
          <a:p>
            <a:pPr lvl="1">
              <a:buFont typeface="Wingdings" pitchFamily="2" charset="2"/>
              <a:buChar char="ü"/>
            </a:pPr>
            <a:r>
              <a:rPr lang="en-US" sz="2200" dirty="0"/>
              <a:t>Handling </a:t>
            </a:r>
            <a:r>
              <a:rPr lang="en-US" sz="2200" dirty="0" smtClean="0"/>
              <a:t>mortality</a:t>
            </a:r>
            <a:endParaRPr lang="en-US" sz="2200" dirty="0"/>
          </a:p>
          <a:p>
            <a:pPr lvl="1">
              <a:buFont typeface="Wingdings" pitchFamily="2" charset="2"/>
              <a:buChar char="ü"/>
            </a:pPr>
            <a:r>
              <a:rPr lang="en-US" sz="2200" dirty="0"/>
              <a:t>Differential </a:t>
            </a:r>
            <a:r>
              <a:rPr lang="en-US" sz="2200" dirty="0" smtClean="0"/>
              <a:t>mortality</a:t>
            </a:r>
          </a:p>
        </p:txBody>
      </p:sp>
      <p:sp>
        <p:nvSpPr>
          <p:cNvPr id="4" name="Slide Number Placeholder 3"/>
          <p:cNvSpPr>
            <a:spLocks noGrp="1"/>
          </p:cNvSpPr>
          <p:nvPr>
            <p:ph type="sldNum" sz="quarter" idx="12"/>
          </p:nvPr>
        </p:nvSpPr>
        <p:spPr/>
        <p:txBody>
          <a:bodyPr/>
          <a:lstStyle/>
          <a:p>
            <a:fld id="{45CF1679-B77C-445A-9A74-A575FE578E38}" type="slidenum">
              <a:rPr lang="en-US" smtClean="0"/>
              <a:pPr/>
              <a:t>12</a:t>
            </a:fld>
            <a:endParaRPr lang="en-US"/>
          </a:p>
        </p:txBody>
      </p:sp>
      <p:pic>
        <p:nvPicPr>
          <p:cNvPr id="5" name="Picture 4" descr="A coded-wire tag is implanted into the snout of lake trout (Salvelinus namaycush) reared at Iron River National Fish Hatchery, WI prior to stocking for fish movement and strain evaluation studies."/>
          <p:cNvPicPr>
            <a:picLocks noChangeAspect="1" noChangeArrowheads="1"/>
          </p:cNvPicPr>
          <p:nvPr/>
        </p:nvPicPr>
        <p:blipFill>
          <a:blip r:embed="rId2" cstate="email"/>
          <a:srcRect/>
          <a:stretch>
            <a:fillRect/>
          </a:stretch>
        </p:blipFill>
        <p:spPr bwMode="auto">
          <a:xfrm>
            <a:off x="4876799" y="4267200"/>
            <a:ext cx="3217333"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30430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4"/>
          <p:cNvSpPr>
            <a:spLocks noChangeArrowheads="1"/>
          </p:cNvSpPr>
          <p:nvPr/>
        </p:nvSpPr>
        <p:spPr bwMode="auto">
          <a:xfrm>
            <a:off x="685800" y="483979"/>
            <a:ext cx="7848600" cy="5262979"/>
          </a:xfrm>
          <a:prstGeom prst="rect">
            <a:avLst/>
          </a:prstGeom>
          <a:noFill/>
          <a:ln w="9525">
            <a:noFill/>
            <a:miter lim="800000"/>
            <a:headEnd/>
            <a:tailEnd/>
          </a:ln>
        </p:spPr>
        <p:txBody>
          <a:bodyPr anchor="ctr">
            <a:spAutoFit/>
          </a:bodyPr>
          <a:lstStyle/>
          <a:p>
            <a:pPr algn="ctr"/>
            <a:r>
              <a:rPr lang="en-US" sz="2400" u="sng" dirty="0">
                <a:cs typeface="Times New Roman" pitchFamily="18" charset="0"/>
              </a:rPr>
              <a:t>Additional benefits of PBT</a:t>
            </a:r>
          </a:p>
          <a:p>
            <a:endParaRPr lang="en-US" sz="2400" dirty="0"/>
          </a:p>
          <a:p>
            <a:r>
              <a:rPr lang="en-US" sz="2400" dirty="0"/>
              <a:t>PROS:</a:t>
            </a:r>
          </a:p>
          <a:p>
            <a:pPr algn="ctr"/>
            <a:endParaRPr lang="en-US" sz="2400" u="sng" dirty="0"/>
          </a:p>
          <a:p>
            <a:pPr>
              <a:buFont typeface="Arial" charset="0"/>
              <a:buChar char="•"/>
            </a:pPr>
            <a:r>
              <a:rPr lang="en-US" sz="2400" dirty="0"/>
              <a:t>It is a passive mark (no handling of juveniles needed)</a:t>
            </a:r>
          </a:p>
          <a:p>
            <a:pPr>
              <a:buFont typeface="Arial" charset="0"/>
              <a:buChar char="•"/>
            </a:pPr>
            <a:endParaRPr lang="en-US" sz="2400" dirty="0"/>
          </a:p>
          <a:p>
            <a:pPr>
              <a:buFont typeface="Arial" charset="0"/>
              <a:buChar char="•"/>
            </a:pPr>
            <a:r>
              <a:rPr lang="en-US" sz="2400" dirty="0"/>
              <a:t>“Tagged” </a:t>
            </a:r>
            <a:r>
              <a:rPr lang="en-US" sz="2400" dirty="0" smtClean="0"/>
              <a:t>offspring </a:t>
            </a:r>
            <a:r>
              <a:rPr lang="en-US" sz="2400" dirty="0"/>
              <a:t>can be non-lethally </a:t>
            </a:r>
            <a:r>
              <a:rPr lang="en-US" sz="2400" dirty="0" smtClean="0"/>
              <a:t>interrogated at any stage in their life cycle </a:t>
            </a:r>
            <a:endParaRPr lang="en-US" sz="2400" dirty="0"/>
          </a:p>
          <a:p>
            <a:pPr>
              <a:buFont typeface="Arial" charset="0"/>
              <a:buChar char="•"/>
            </a:pPr>
            <a:endParaRPr lang="en-US" sz="2400" dirty="0"/>
          </a:p>
          <a:p>
            <a:pPr lvl="1">
              <a:buFont typeface="Wingdings" pitchFamily="2" charset="2"/>
              <a:buChar char="ü"/>
            </a:pPr>
            <a:r>
              <a:rPr lang="en-US" sz="2400" dirty="0"/>
              <a:t>Fin-clip</a:t>
            </a:r>
          </a:p>
          <a:p>
            <a:pPr>
              <a:buFont typeface="Wingdings" pitchFamily="2" charset="2"/>
              <a:buChar char="ü"/>
            </a:pPr>
            <a:endParaRPr lang="en-US" sz="2400" dirty="0"/>
          </a:p>
          <a:p>
            <a:pPr lvl="1">
              <a:buFont typeface="Wingdings" pitchFamily="2" charset="2"/>
              <a:buChar char="ü"/>
            </a:pPr>
            <a:r>
              <a:rPr lang="en-US" sz="2400" dirty="0"/>
              <a:t>Scales</a:t>
            </a:r>
          </a:p>
          <a:p>
            <a:pPr>
              <a:buFont typeface="Wingdings" pitchFamily="2" charset="2"/>
              <a:buChar char="ü"/>
            </a:pPr>
            <a:endParaRPr lang="en-US" sz="2400" dirty="0"/>
          </a:p>
          <a:p>
            <a:pPr lvl="1">
              <a:buFont typeface="Wingdings" pitchFamily="2" charset="2"/>
              <a:buChar char="ü"/>
            </a:pPr>
            <a:r>
              <a:rPr lang="en-US" sz="2400" dirty="0"/>
              <a:t>Biopsy hook</a:t>
            </a:r>
          </a:p>
        </p:txBody>
      </p:sp>
      <p:sp>
        <p:nvSpPr>
          <p:cNvPr id="6" name="Slide Number Placeholder 5"/>
          <p:cNvSpPr>
            <a:spLocks noGrp="1"/>
          </p:cNvSpPr>
          <p:nvPr>
            <p:ph type="sldNum" sz="quarter" idx="12"/>
          </p:nvPr>
        </p:nvSpPr>
        <p:spPr/>
        <p:txBody>
          <a:bodyPr/>
          <a:lstStyle/>
          <a:p>
            <a:fld id="{45CF1679-B77C-445A-9A74-A575FE578E38}" type="slidenum">
              <a:rPr lang="en-US" smtClean="0"/>
              <a:pPr/>
              <a:t>13</a:t>
            </a:fld>
            <a:endParaRPr lang="en-US"/>
          </a:p>
        </p:txBody>
      </p:sp>
    </p:spTree>
    <p:extLst>
      <p:ext uri="{BB962C8B-B14F-4D97-AF65-F5344CB8AC3E}">
        <p14:creationId xmlns:p14="http://schemas.microsoft.com/office/powerpoint/2010/main" xmlns="" val="2499396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ChangeArrowheads="1"/>
          </p:cNvSpPr>
          <p:nvPr/>
        </p:nvSpPr>
        <p:spPr bwMode="auto">
          <a:xfrm>
            <a:off x="685800" y="914400"/>
            <a:ext cx="7848600" cy="2862322"/>
          </a:xfrm>
          <a:prstGeom prst="rect">
            <a:avLst/>
          </a:prstGeom>
          <a:noFill/>
          <a:ln w="9525">
            <a:noFill/>
            <a:miter lim="800000"/>
            <a:headEnd/>
            <a:tailEnd/>
          </a:ln>
        </p:spPr>
        <p:txBody>
          <a:bodyPr anchor="ctr">
            <a:spAutoFit/>
          </a:bodyPr>
          <a:lstStyle/>
          <a:p>
            <a:pPr algn="ctr"/>
            <a:r>
              <a:rPr lang="en-US" sz="2400" u="sng" dirty="0">
                <a:cs typeface="Times New Roman" pitchFamily="18" charset="0"/>
              </a:rPr>
              <a:t>Versatility of PBT</a:t>
            </a:r>
          </a:p>
          <a:p>
            <a:endParaRPr lang="en-US" sz="2400" dirty="0"/>
          </a:p>
          <a:p>
            <a:r>
              <a:rPr lang="en-US" sz="2200" u="sng" dirty="0"/>
              <a:t>PROS</a:t>
            </a:r>
            <a:r>
              <a:rPr lang="en-US" sz="2200" u="sng" dirty="0" smtClean="0"/>
              <a:t>:</a:t>
            </a:r>
          </a:p>
          <a:p>
            <a:pPr>
              <a:buFont typeface="Arial" charset="0"/>
              <a:buChar char="•"/>
            </a:pPr>
            <a:r>
              <a:rPr lang="en-US" sz="2200" dirty="0" smtClean="0"/>
              <a:t>These </a:t>
            </a:r>
            <a:r>
              <a:rPr lang="en-US" sz="2200" dirty="0"/>
              <a:t>qualities make it highly versatile</a:t>
            </a:r>
          </a:p>
          <a:p>
            <a:pPr>
              <a:buFont typeface="Arial" charset="0"/>
              <a:buChar char="•"/>
            </a:pPr>
            <a:r>
              <a:rPr lang="en-US" sz="2200" dirty="0"/>
              <a:t>Can potentially provide much more information than stock and cohort of </a:t>
            </a:r>
            <a:r>
              <a:rPr lang="en-US" sz="2200" dirty="0" smtClean="0"/>
              <a:t>origin</a:t>
            </a:r>
          </a:p>
          <a:p>
            <a:pPr>
              <a:buFont typeface="Arial" charset="0"/>
              <a:buChar char="•"/>
            </a:pPr>
            <a:r>
              <a:rPr lang="en-US" sz="2200" dirty="0" smtClean="0"/>
              <a:t>Can be used to address a host of other life history, ecological and quantitative genetic questions</a:t>
            </a:r>
            <a:endParaRPr lang="en-US" sz="2200" dirty="0"/>
          </a:p>
        </p:txBody>
      </p:sp>
      <p:sp>
        <p:nvSpPr>
          <p:cNvPr id="4" name="Slide Number Placeholder 3"/>
          <p:cNvSpPr>
            <a:spLocks noGrp="1"/>
          </p:cNvSpPr>
          <p:nvPr>
            <p:ph type="sldNum" sz="quarter" idx="12"/>
          </p:nvPr>
        </p:nvSpPr>
        <p:spPr/>
        <p:txBody>
          <a:bodyPr/>
          <a:lstStyle/>
          <a:p>
            <a:fld id="{45CF1679-B77C-445A-9A74-A575FE578E38}" type="slidenum">
              <a:rPr lang="en-US" smtClean="0"/>
              <a:pPr/>
              <a:t>14</a:t>
            </a:fld>
            <a:endParaRPr lang="en-US"/>
          </a:p>
        </p:txBody>
      </p:sp>
      <p:pic>
        <p:nvPicPr>
          <p:cNvPr id="6" name="Picture 2" descr="http://rds.yahoo.com/_ylt=A2KJke2QnHlNVHwAdRejzbkF/SIG=12di1scp0/EXP=1299844368/**http%3a/www.csus.edu/indiv/m/merzj/images/Salmonspawn5.JPG"/>
          <p:cNvPicPr>
            <a:picLocks noChangeAspect="1" noChangeArrowheads="1"/>
          </p:cNvPicPr>
          <p:nvPr/>
        </p:nvPicPr>
        <p:blipFill>
          <a:blip r:embed="rId2"/>
          <a:srcRect/>
          <a:stretch>
            <a:fillRect/>
          </a:stretch>
        </p:blipFill>
        <p:spPr bwMode="auto">
          <a:xfrm>
            <a:off x="838200" y="4267200"/>
            <a:ext cx="3568700" cy="2195902"/>
          </a:xfrm>
          <a:prstGeom prst="rect">
            <a:avLst/>
          </a:prstGeom>
          <a:noFill/>
        </p:spPr>
      </p:pic>
      <p:pic>
        <p:nvPicPr>
          <p:cNvPr id="7" name="Picture 4" descr="http://rds.yahoo.com/_ylt=A2KJkIZynXlNC3QAElSjzbkF/SIG=11t35fk4q/EXP=1299844594/**http%3a/www.streamnet.org/images/Mort2.jpg"/>
          <p:cNvPicPr>
            <a:picLocks noChangeAspect="1" noChangeArrowheads="1"/>
          </p:cNvPicPr>
          <p:nvPr/>
        </p:nvPicPr>
        <p:blipFill>
          <a:blip r:embed="rId3"/>
          <a:srcRect/>
          <a:stretch>
            <a:fillRect/>
          </a:stretch>
        </p:blipFill>
        <p:spPr bwMode="auto">
          <a:xfrm>
            <a:off x="5029200" y="4249304"/>
            <a:ext cx="3429000" cy="2211819"/>
          </a:xfrm>
          <a:prstGeom prst="rect">
            <a:avLst/>
          </a:prstGeom>
          <a:noFill/>
        </p:spPr>
      </p:pic>
    </p:spTree>
    <p:extLst>
      <p:ext uri="{BB962C8B-B14F-4D97-AF65-F5344CB8AC3E}">
        <p14:creationId xmlns:p14="http://schemas.microsoft.com/office/powerpoint/2010/main" xmlns="" val="2370629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4"/>
          <p:cNvSpPr>
            <a:spLocks noChangeArrowheads="1"/>
          </p:cNvSpPr>
          <p:nvPr/>
        </p:nvSpPr>
        <p:spPr bwMode="auto">
          <a:xfrm>
            <a:off x="666750" y="668923"/>
            <a:ext cx="7848600" cy="2554545"/>
          </a:xfrm>
          <a:prstGeom prst="rect">
            <a:avLst/>
          </a:prstGeom>
          <a:noFill/>
          <a:ln w="9525">
            <a:noFill/>
            <a:miter lim="800000"/>
            <a:headEnd/>
            <a:tailEnd/>
          </a:ln>
        </p:spPr>
        <p:txBody>
          <a:bodyPr anchor="ctr">
            <a:spAutoFit/>
          </a:bodyPr>
          <a:lstStyle/>
          <a:p>
            <a:pPr algn="ctr"/>
            <a:r>
              <a:rPr lang="en-US" sz="2400" u="sng" dirty="0">
                <a:cs typeface="Times New Roman" pitchFamily="18" charset="0"/>
              </a:rPr>
              <a:t>Versatility of PBT</a:t>
            </a:r>
          </a:p>
          <a:p>
            <a:endParaRPr lang="en-US" sz="2400" dirty="0"/>
          </a:p>
          <a:p>
            <a:r>
              <a:rPr lang="en-US" sz="2400" dirty="0"/>
              <a:t>• </a:t>
            </a:r>
            <a:r>
              <a:rPr lang="en-US" sz="2200" dirty="0" smtClean="0"/>
              <a:t>Origin of hatchery juveniles sampled and/or used in other studies </a:t>
            </a:r>
          </a:p>
          <a:p>
            <a:pPr marL="342900" indent="-342900">
              <a:buFont typeface="Wingdings" pitchFamily="2" charset="2"/>
              <a:buChar char="ü"/>
            </a:pPr>
            <a:r>
              <a:rPr lang="en-US" sz="2200" dirty="0" smtClean="0"/>
              <a:t>Identify hatchery stock, sex</a:t>
            </a:r>
          </a:p>
          <a:p>
            <a:pPr marL="342900" indent="-342900">
              <a:buFont typeface="Wingdings" pitchFamily="2" charset="2"/>
              <a:buChar char="ü"/>
            </a:pPr>
            <a:r>
              <a:rPr lang="en-US" sz="2200" dirty="0" smtClean="0"/>
              <a:t>Differentiate unclipped hatchery juveniles from wild juveniles</a:t>
            </a:r>
            <a:endParaRPr lang="en-US" sz="2200" dirty="0"/>
          </a:p>
        </p:txBody>
      </p:sp>
      <p:sp>
        <p:nvSpPr>
          <p:cNvPr id="4" name="Slide Number Placeholder 3"/>
          <p:cNvSpPr>
            <a:spLocks noGrp="1"/>
          </p:cNvSpPr>
          <p:nvPr>
            <p:ph type="sldNum" sz="quarter" idx="12"/>
          </p:nvPr>
        </p:nvSpPr>
        <p:spPr>
          <a:xfrm>
            <a:off x="7924800" y="6104890"/>
            <a:ext cx="762000" cy="365125"/>
          </a:xfrm>
        </p:spPr>
        <p:txBody>
          <a:bodyPr/>
          <a:lstStyle/>
          <a:p>
            <a:fld id="{45CF1679-B77C-445A-9A74-A575FE578E38}" type="slidenum">
              <a:rPr lang="en-US" smtClean="0"/>
              <a:pPr/>
              <a:t>15</a:t>
            </a:fld>
            <a:endParaRPr lang="en-US"/>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00" y="3280618"/>
            <a:ext cx="4572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52400" y="152400"/>
            <a:ext cx="7359451" cy="369332"/>
          </a:xfrm>
          <a:prstGeom prst="rect">
            <a:avLst/>
          </a:prstGeom>
        </p:spPr>
        <p:txBody>
          <a:bodyPr wrap="none">
            <a:spAutoFit/>
          </a:bodyPr>
          <a:lstStyle/>
          <a:p>
            <a:r>
              <a:rPr lang="en-US" i="1" dirty="0" smtClean="0"/>
              <a:t>Examples of where you might like to non-lethally interrogate “tagged” fish:</a:t>
            </a:r>
            <a:endParaRPr lang="en-US" i="1" dirty="0"/>
          </a:p>
        </p:txBody>
      </p:sp>
    </p:spTree>
    <p:extLst>
      <p:ext uri="{BB962C8B-B14F-4D97-AF65-F5344CB8AC3E}">
        <p14:creationId xmlns:p14="http://schemas.microsoft.com/office/powerpoint/2010/main" xmlns="" val="78474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4"/>
          <p:cNvSpPr>
            <a:spLocks noChangeArrowheads="1"/>
          </p:cNvSpPr>
          <p:nvPr/>
        </p:nvSpPr>
        <p:spPr bwMode="auto">
          <a:xfrm>
            <a:off x="666750" y="411778"/>
            <a:ext cx="7848600" cy="4247317"/>
          </a:xfrm>
          <a:prstGeom prst="rect">
            <a:avLst/>
          </a:prstGeom>
          <a:noFill/>
          <a:ln w="9525">
            <a:noFill/>
            <a:miter lim="800000"/>
            <a:headEnd/>
            <a:tailEnd/>
          </a:ln>
        </p:spPr>
        <p:txBody>
          <a:bodyPr anchor="ctr">
            <a:spAutoFit/>
          </a:bodyPr>
          <a:lstStyle/>
          <a:p>
            <a:pPr algn="ctr"/>
            <a:r>
              <a:rPr lang="en-US" sz="2400" u="sng" dirty="0">
                <a:cs typeface="Times New Roman" pitchFamily="18" charset="0"/>
              </a:rPr>
              <a:t>Versatility of PBT</a:t>
            </a:r>
          </a:p>
          <a:p>
            <a:endParaRPr lang="en-US" sz="2400" dirty="0"/>
          </a:p>
          <a:p>
            <a:r>
              <a:rPr lang="en-US" sz="2400" dirty="0"/>
              <a:t>• </a:t>
            </a:r>
            <a:r>
              <a:rPr lang="en-US" sz="2200" dirty="0" smtClean="0"/>
              <a:t>Origin of adult salmon and steelhead passing dams</a:t>
            </a:r>
            <a:endParaRPr lang="en-US" sz="2200" dirty="0"/>
          </a:p>
          <a:p>
            <a:endParaRPr lang="en-US" sz="2200" dirty="0"/>
          </a:p>
          <a:p>
            <a:r>
              <a:rPr lang="en-US" sz="2200" dirty="0"/>
              <a:t> </a:t>
            </a:r>
            <a:r>
              <a:rPr lang="en-US" sz="2000" dirty="0"/>
              <a:t>PBT program can easily be integrated into existing sampling/genetic programs at Bonneville </a:t>
            </a:r>
            <a:r>
              <a:rPr lang="en-US" sz="2000" dirty="0" smtClean="0"/>
              <a:t>&amp; L. Granite Dams</a:t>
            </a:r>
          </a:p>
          <a:p>
            <a:endParaRPr lang="en-US" sz="2200" dirty="0"/>
          </a:p>
          <a:p>
            <a:pPr>
              <a:buFont typeface="Wingdings" pitchFamily="2" charset="2"/>
              <a:buChar char="ü"/>
            </a:pPr>
            <a:r>
              <a:rPr lang="en-US" sz="2200" dirty="0" smtClean="0"/>
              <a:t>Where are they from?</a:t>
            </a:r>
          </a:p>
          <a:p>
            <a:pPr>
              <a:buFont typeface="Wingdings" pitchFamily="2" charset="2"/>
              <a:buChar char="ü"/>
            </a:pPr>
            <a:r>
              <a:rPr lang="en-US" sz="2200" dirty="0" smtClean="0"/>
              <a:t>Stock specific run-timing?</a:t>
            </a:r>
          </a:p>
          <a:p>
            <a:pPr>
              <a:buFont typeface="Wingdings" pitchFamily="2" charset="2"/>
              <a:buChar char="ü"/>
            </a:pPr>
            <a:r>
              <a:rPr lang="en-US" sz="2200" dirty="0" smtClean="0"/>
              <a:t>How old are they?</a:t>
            </a:r>
          </a:p>
          <a:p>
            <a:pPr>
              <a:buFont typeface="Wingdings" pitchFamily="2" charset="2"/>
              <a:buChar char="ü"/>
            </a:pPr>
            <a:r>
              <a:rPr lang="en-US" sz="2200" dirty="0" smtClean="0"/>
              <a:t>Sex ratio?</a:t>
            </a:r>
            <a:endParaRPr lang="en-US" sz="2200" dirty="0"/>
          </a:p>
          <a:p>
            <a:endParaRPr lang="en-US" sz="2400" dirty="0"/>
          </a:p>
        </p:txBody>
      </p:sp>
      <p:sp>
        <p:nvSpPr>
          <p:cNvPr id="4" name="Slide Number Placeholder 3"/>
          <p:cNvSpPr>
            <a:spLocks noGrp="1"/>
          </p:cNvSpPr>
          <p:nvPr>
            <p:ph type="sldNum" sz="quarter" idx="12"/>
          </p:nvPr>
        </p:nvSpPr>
        <p:spPr>
          <a:xfrm>
            <a:off x="7924800" y="6104890"/>
            <a:ext cx="762000" cy="365125"/>
          </a:xfrm>
        </p:spPr>
        <p:txBody>
          <a:bodyPr/>
          <a:lstStyle/>
          <a:p>
            <a:fld id="{45CF1679-B77C-445A-9A74-A575FE578E38}" type="slidenum">
              <a:rPr lang="en-US" smtClean="0"/>
              <a:pPr/>
              <a:t>16</a:t>
            </a:fld>
            <a:endParaRPr lang="en-US"/>
          </a:p>
        </p:txBody>
      </p:sp>
      <p:sp>
        <p:nvSpPr>
          <p:cNvPr id="6" name="Rectangle 5"/>
          <p:cNvSpPr/>
          <p:nvPr/>
        </p:nvSpPr>
        <p:spPr>
          <a:xfrm>
            <a:off x="152400" y="152400"/>
            <a:ext cx="7416774" cy="369332"/>
          </a:xfrm>
          <a:prstGeom prst="rect">
            <a:avLst/>
          </a:prstGeom>
        </p:spPr>
        <p:txBody>
          <a:bodyPr wrap="none">
            <a:spAutoFit/>
          </a:bodyPr>
          <a:lstStyle/>
          <a:p>
            <a:r>
              <a:rPr lang="en-US" i="1" dirty="0" smtClean="0"/>
              <a:t>Examples of where you might like to non-lethally interrogate “tagged” fish:</a:t>
            </a:r>
            <a:endParaRPr lang="en-US" i="1" dirty="0"/>
          </a:p>
        </p:txBody>
      </p:sp>
      <p:pic>
        <p:nvPicPr>
          <p:cNvPr id="7" name="Picture 6" descr="5 Jumping by hkloveslife."/>
          <p:cNvPicPr>
            <a:picLocks noChangeAspect="1" noChangeArrowheads="1"/>
          </p:cNvPicPr>
          <p:nvPr/>
        </p:nvPicPr>
        <p:blipFill>
          <a:blip r:embed="rId3"/>
          <a:srcRect/>
          <a:stretch>
            <a:fillRect/>
          </a:stretch>
        </p:blipFill>
        <p:spPr bwMode="auto">
          <a:xfrm>
            <a:off x="5638800" y="2662045"/>
            <a:ext cx="2667000" cy="3994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55046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p:cNvSpPr>
            <a:spLocks noChangeArrowheads="1"/>
          </p:cNvSpPr>
          <p:nvPr/>
        </p:nvSpPr>
        <p:spPr bwMode="auto">
          <a:xfrm>
            <a:off x="685800" y="497681"/>
            <a:ext cx="8001000" cy="3693319"/>
          </a:xfrm>
          <a:prstGeom prst="rect">
            <a:avLst/>
          </a:prstGeom>
          <a:noFill/>
          <a:ln w="9525">
            <a:noFill/>
            <a:miter lim="800000"/>
            <a:headEnd/>
            <a:tailEnd/>
          </a:ln>
        </p:spPr>
        <p:txBody>
          <a:bodyPr anchor="ctr">
            <a:spAutoFit/>
          </a:bodyPr>
          <a:lstStyle/>
          <a:p>
            <a:pPr algn="ctr"/>
            <a:r>
              <a:rPr lang="en-US" u="sng" dirty="0">
                <a:cs typeface="Times New Roman" pitchFamily="18" charset="0"/>
              </a:rPr>
              <a:t>Versatility of PBT</a:t>
            </a:r>
          </a:p>
          <a:p>
            <a:endParaRPr lang="en-US" dirty="0"/>
          </a:p>
          <a:p>
            <a:r>
              <a:rPr lang="en-US" dirty="0">
                <a:solidFill>
                  <a:srgbClr val="FFFF00"/>
                </a:solidFill>
              </a:rPr>
              <a:t>• Hatchery </a:t>
            </a:r>
            <a:r>
              <a:rPr lang="en-US" dirty="0" smtClean="0">
                <a:solidFill>
                  <a:srgbClr val="FFFF00"/>
                </a:solidFill>
              </a:rPr>
              <a:t>reform (Integrated programs)</a:t>
            </a:r>
          </a:p>
          <a:p>
            <a:pPr>
              <a:buFont typeface="Wingdings" pitchFamily="2" charset="2"/>
              <a:buChar char="ü"/>
            </a:pPr>
            <a:r>
              <a:rPr lang="en-US" dirty="0" smtClean="0"/>
              <a:t>What is the reproductive success of hatchery-origin/wild-origin </a:t>
            </a:r>
            <a:r>
              <a:rPr lang="en-US" dirty="0" err="1" smtClean="0"/>
              <a:t>spawners</a:t>
            </a:r>
            <a:r>
              <a:rPr lang="en-US" dirty="0" smtClean="0"/>
              <a:t>? </a:t>
            </a:r>
          </a:p>
          <a:p>
            <a:r>
              <a:rPr lang="en-US" dirty="0" smtClean="0"/>
              <a:t>    (both in the wild and in the hatchery)</a:t>
            </a:r>
          </a:p>
          <a:p>
            <a:pPr>
              <a:buFont typeface="Wingdings" pitchFamily="2" charset="2"/>
              <a:buChar char="ü"/>
            </a:pPr>
            <a:endParaRPr lang="en-US" dirty="0" smtClean="0"/>
          </a:p>
          <a:p>
            <a:pPr>
              <a:buFont typeface="Arial" pitchFamily="34" charset="0"/>
              <a:buChar char="•"/>
            </a:pPr>
            <a:r>
              <a:rPr lang="en-US" dirty="0" smtClean="0">
                <a:solidFill>
                  <a:srgbClr val="FFFF00"/>
                </a:solidFill>
              </a:rPr>
              <a:t> Hatchery reform (Segregated programs)</a:t>
            </a:r>
          </a:p>
          <a:p>
            <a:pPr>
              <a:buFont typeface="Wingdings" pitchFamily="2" charset="2"/>
              <a:buChar char="Ø"/>
            </a:pPr>
            <a:r>
              <a:rPr lang="en-US" dirty="0" smtClean="0"/>
              <a:t>Concern that straying hatchery fish reduce the fitness of wild populations</a:t>
            </a:r>
          </a:p>
          <a:p>
            <a:pPr>
              <a:buFont typeface="Wingdings" pitchFamily="2" charset="2"/>
              <a:buChar char="Ø"/>
            </a:pPr>
            <a:r>
              <a:rPr lang="en-US" dirty="0" smtClean="0"/>
              <a:t>Is it possible to manage a hatchery program so that it is truly “segregated” from wild populations?</a:t>
            </a:r>
          </a:p>
          <a:p>
            <a:pPr>
              <a:buFont typeface="Wingdings" pitchFamily="2" charset="2"/>
              <a:buChar char="Ø"/>
            </a:pPr>
            <a:endParaRPr lang="en-US" dirty="0" smtClean="0"/>
          </a:p>
          <a:p>
            <a:pPr>
              <a:buFont typeface="Wingdings" pitchFamily="2" charset="2"/>
              <a:buChar char="ü"/>
            </a:pPr>
            <a:r>
              <a:rPr lang="en-US" dirty="0" smtClean="0"/>
              <a:t>PBT technology can identify where straying hatchery fish were released, their stock of origin, and age</a:t>
            </a:r>
          </a:p>
        </p:txBody>
      </p:sp>
      <p:sp>
        <p:nvSpPr>
          <p:cNvPr id="6" name="Slide Number Placeholder 5"/>
          <p:cNvSpPr>
            <a:spLocks noGrp="1"/>
          </p:cNvSpPr>
          <p:nvPr>
            <p:ph type="sldNum" sz="quarter" idx="12"/>
          </p:nvPr>
        </p:nvSpPr>
        <p:spPr/>
        <p:txBody>
          <a:bodyPr/>
          <a:lstStyle/>
          <a:p>
            <a:fld id="{45CF1679-B77C-445A-9A74-A575FE578E38}" type="slidenum">
              <a:rPr lang="en-US" smtClean="0"/>
              <a:pPr/>
              <a:t>17</a:t>
            </a:fld>
            <a:endParaRPr lang="en-US" dirty="0"/>
          </a:p>
        </p:txBody>
      </p:sp>
      <p:pic>
        <p:nvPicPr>
          <p:cNvPr id="8" name="Picture 6"/>
          <p:cNvPicPr>
            <a:picLocks noChangeAspect="1" noChangeArrowheads="1"/>
          </p:cNvPicPr>
          <p:nvPr/>
        </p:nvPicPr>
        <p:blipFill>
          <a:blip r:embed="rId3" cstate="email"/>
          <a:srcRect/>
          <a:stretch>
            <a:fillRect/>
          </a:stretch>
        </p:blipFill>
        <p:spPr bwMode="auto">
          <a:xfrm>
            <a:off x="533400" y="4168666"/>
            <a:ext cx="3429000" cy="1241534"/>
          </a:xfrm>
          <a:prstGeom prst="rect">
            <a:avLst/>
          </a:prstGeom>
          <a:ln>
            <a:noFill/>
          </a:ln>
          <a:effectLst>
            <a:outerShdw blurRad="292100" dist="139700" dir="2700000" algn="tl" rotWithShape="0">
              <a:srgbClr val="333333">
                <a:alpha val="65000"/>
              </a:srgbClr>
            </a:outerShdw>
          </a:effectLst>
        </p:spPr>
      </p:pic>
      <p:pic>
        <p:nvPicPr>
          <p:cNvPr id="9" name="Picture 7"/>
          <p:cNvPicPr>
            <a:picLocks noChangeAspect="1" noChangeArrowheads="1"/>
          </p:cNvPicPr>
          <p:nvPr/>
        </p:nvPicPr>
        <p:blipFill>
          <a:blip r:embed="rId4" cstate="email"/>
          <a:srcRect/>
          <a:stretch>
            <a:fillRect/>
          </a:stretch>
        </p:blipFill>
        <p:spPr bwMode="auto">
          <a:xfrm>
            <a:off x="532688" y="5537802"/>
            <a:ext cx="3426537" cy="1243998"/>
          </a:xfrm>
          <a:prstGeom prst="rect">
            <a:avLst/>
          </a:prstGeom>
          <a:ln>
            <a:noFill/>
          </a:ln>
          <a:effectLst>
            <a:outerShdw blurRad="292100" dist="139700" dir="2700000" algn="tl" rotWithShape="0">
              <a:srgbClr val="333333">
                <a:alpha val="65000"/>
              </a:srgbClr>
            </a:outerShdw>
          </a:effectLst>
        </p:spPr>
      </p:pic>
      <p:pic>
        <p:nvPicPr>
          <p:cNvPr id="10" name="Picture 2" descr="Female Chinook salmon dressing up a redd on the South Fork Salmon River in Stolee Meadows&#10;&#10;video is available, taken by June Johnson in 2005">
            <a:hlinkClick r:id="rId5"/>
          </p:cNvPr>
          <p:cNvPicPr>
            <a:picLocks noChangeAspect="1" noChangeArrowheads="1"/>
          </p:cNvPicPr>
          <p:nvPr/>
        </p:nvPicPr>
        <p:blipFill>
          <a:blip r:embed="rId6"/>
          <a:srcRect b="15894"/>
          <a:stretch>
            <a:fillRect/>
          </a:stretch>
        </p:blipFill>
        <p:spPr bwMode="auto">
          <a:xfrm>
            <a:off x="4724400" y="4210050"/>
            <a:ext cx="3835400" cy="24193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52400" y="87868"/>
            <a:ext cx="7416774" cy="369332"/>
          </a:xfrm>
          <a:prstGeom prst="rect">
            <a:avLst/>
          </a:prstGeom>
        </p:spPr>
        <p:txBody>
          <a:bodyPr wrap="none">
            <a:spAutoFit/>
          </a:bodyPr>
          <a:lstStyle/>
          <a:p>
            <a:r>
              <a:rPr lang="en-US" i="1" dirty="0" smtClean="0"/>
              <a:t>Examples of where you might like to non-lethally interrogate “tagged” fish:</a:t>
            </a:r>
            <a:endParaRPr lang="en-US" i="1" dirty="0"/>
          </a:p>
        </p:txBody>
      </p:sp>
    </p:spTree>
    <p:extLst>
      <p:ext uri="{BB962C8B-B14F-4D97-AF65-F5344CB8AC3E}">
        <p14:creationId xmlns:p14="http://schemas.microsoft.com/office/powerpoint/2010/main" xmlns="" val="344264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4"/>
          <p:cNvSpPr>
            <a:spLocks noChangeArrowheads="1"/>
          </p:cNvSpPr>
          <p:nvPr/>
        </p:nvSpPr>
        <p:spPr bwMode="auto">
          <a:xfrm>
            <a:off x="685800" y="533400"/>
            <a:ext cx="7848600" cy="3939540"/>
          </a:xfrm>
          <a:prstGeom prst="rect">
            <a:avLst/>
          </a:prstGeom>
          <a:noFill/>
          <a:ln w="9525">
            <a:noFill/>
            <a:miter lim="800000"/>
            <a:headEnd/>
            <a:tailEnd/>
          </a:ln>
        </p:spPr>
        <p:txBody>
          <a:bodyPr anchor="ctr">
            <a:spAutoFit/>
          </a:bodyPr>
          <a:lstStyle/>
          <a:p>
            <a:pPr algn="ctr"/>
            <a:r>
              <a:rPr lang="en-US" sz="2400" u="sng" dirty="0">
                <a:cs typeface="Times New Roman" pitchFamily="18" charset="0"/>
              </a:rPr>
              <a:t>Versatility of PBT</a:t>
            </a:r>
          </a:p>
          <a:p>
            <a:endParaRPr lang="en-US" sz="2400" dirty="0"/>
          </a:p>
          <a:p>
            <a:r>
              <a:rPr lang="en-US" sz="2400" dirty="0"/>
              <a:t>• </a:t>
            </a:r>
            <a:r>
              <a:rPr lang="en-US" sz="2200" dirty="0"/>
              <a:t>Heritability estimates </a:t>
            </a:r>
          </a:p>
          <a:p>
            <a:endParaRPr lang="en-US" sz="2200" dirty="0"/>
          </a:p>
          <a:p>
            <a:r>
              <a:rPr lang="en-US" sz="2200" dirty="0"/>
              <a:t>To what extent are physical or behavioral traits (e.g. size and age of returning adults) controlled by genetics, environment or interactions between the two?</a:t>
            </a:r>
          </a:p>
          <a:p>
            <a:endParaRPr lang="en-US" sz="2200" dirty="0"/>
          </a:p>
          <a:p>
            <a:pPr>
              <a:buFont typeface="Wingdings" pitchFamily="2" charset="2"/>
              <a:buChar char="ü"/>
            </a:pPr>
            <a:r>
              <a:rPr lang="en-US" sz="2200" dirty="0" smtClean="0"/>
              <a:t>Are </a:t>
            </a:r>
            <a:r>
              <a:rPr lang="en-US" sz="2200" dirty="0"/>
              <a:t>hatchery spawning practices </a:t>
            </a:r>
            <a:r>
              <a:rPr lang="en-US" sz="2200" dirty="0" smtClean="0"/>
              <a:t>selecting </a:t>
            </a:r>
            <a:r>
              <a:rPr lang="en-US" sz="2200" dirty="0"/>
              <a:t>for younger age at maturity in hatchery Chinook salmon populations</a:t>
            </a:r>
          </a:p>
          <a:p>
            <a:endParaRPr lang="en-US" sz="2400" dirty="0"/>
          </a:p>
        </p:txBody>
      </p:sp>
      <p:sp>
        <p:nvSpPr>
          <p:cNvPr id="4" name="Slide Number Placeholder 3"/>
          <p:cNvSpPr>
            <a:spLocks noGrp="1"/>
          </p:cNvSpPr>
          <p:nvPr>
            <p:ph type="sldNum" sz="quarter" idx="12"/>
          </p:nvPr>
        </p:nvSpPr>
        <p:spPr>
          <a:xfrm>
            <a:off x="7924800" y="6121767"/>
            <a:ext cx="762000" cy="365125"/>
          </a:xfrm>
        </p:spPr>
        <p:txBody>
          <a:bodyPr/>
          <a:lstStyle/>
          <a:p>
            <a:fld id="{45CF1679-B77C-445A-9A74-A575FE578E38}" type="slidenum">
              <a:rPr lang="en-US" smtClean="0"/>
              <a:pPr/>
              <a:t>18</a:t>
            </a:fld>
            <a:endParaRPr lang="en-US"/>
          </a:p>
        </p:txBody>
      </p:sp>
      <p:sp>
        <p:nvSpPr>
          <p:cNvPr id="6" name="Rectangle 5"/>
          <p:cNvSpPr/>
          <p:nvPr/>
        </p:nvSpPr>
        <p:spPr>
          <a:xfrm>
            <a:off x="990600" y="6090017"/>
            <a:ext cx="7543800" cy="338554"/>
          </a:xfrm>
          <a:prstGeom prst="rect">
            <a:avLst/>
          </a:prstGeom>
        </p:spPr>
        <p:txBody>
          <a:bodyPr wrap="square">
            <a:spAutoFit/>
          </a:bodyPr>
          <a:lstStyle/>
          <a:p>
            <a:r>
              <a:rPr lang="en-US" sz="1600" dirty="0" err="1" smtClean="0"/>
              <a:t>Hankin</a:t>
            </a:r>
            <a:r>
              <a:rPr lang="en-US" sz="1600" dirty="0" smtClean="0"/>
              <a:t> et al (2009) recommended that in the hatchery male length ≥ female length</a:t>
            </a:r>
          </a:p>
        </p:txBody>
      </p:sp>
      <p:pic>
        <p:nvPicPr>
          <p:cNvPr id="7" name="Picture 2" descr="Steve with a Klamath Jack Chinook Salmon by ShastaTrout."/>
          <p:cNvPicPr>
            <a:picLocks noChangeAspect="1" noChangeArrowheads="1"/>
          </p:cNvPicPr>
          <p:nvPr/>
        </p:nvPicPr>
        <p:blipFill>
          <a:blip r:embed="rId3"/>
          <a:srcRect/>
          <a:stretch>
            <a:fillRect/>
          </a:stretch>
        </p:blipFill>
        <p:spPr bwMode="auto">
          <a:xfrm>
            <a:off x="1905000" y="4261217"/>
            <a:ext cx="4876800" cy="1657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03136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p:cNvSpPr>
            <a:spLocks noChangeArrowheads="1"/>
          </p:cNvSpPr>
          <p:nvPr/>
        </p:nvSpPr>
        <p:spPr bwMode="auto">
          <a:xfrm>
            <a:off x="685800" y="282476"/>
            <a:ext cx="7848600" cy="2677656"/>
          </a:xfrm>
          <a:prstGeom prst="rect">
            <a:avLst/>
          </a:prstGeom>
          <a:noFill/>
          <a:ln w="9525">
            <a:noFill/>
            <a:miter lim="800000"/>
            <a:headEnd/>
            <a:tailEnd/>
          </a:ln>
        </p:spPr>
        <p:txBody>
          <a:bodyPr anchor="ctr">
            <a:spAutoFit/>
          </a:bodyPr>
          <a:lstStyle/>
          <a:p>
            <a:pPr algn="ctr"/>
            <a:r>
              <a:rPr lang="en-US" sz="2400" u="sng" dirty="0">
                <a:cs typeface="Times New Roman" pitchFamily="18" charset="0"/>
              </a:rPr>
              <a:t>Versatility of PBT</a:t>
            </a:r>
          </a:p>
          <a:p>
            <a:endParaRPr lang="en-US" sz="2400" dirty="0"/>
          </a:p>
          <a:p>
            <a:r>
              <a:rPr lang="en-US" sz="2400" dirty="0"/>
              <a:t>• PBT program can easily be integrated into existing sampling/genetic programs </a:t>
            </a:r>
            <a:r>
              <a:rPr lang="en-US" sz="2400" dirty="0" smtClean="0"/>
              <a:t>for fish harvested in </a:t>
            </a:r>
            <a:r>
              <a:rPr lang="en-US" sz="2400" dirty="0"/>
              <a:t>lower Columbia </a:t>
            </a:r>
            <a:r>
              <a:rPr lang="en-US" sz="2400" dirty="0" smtClean="0"/>
              <a:t>&amp; Zone 6 fisheries </a:t>
            </a:r>
            <a:r>
              <a:rPr lang="en-US" sz="2400" dirty="0"/>
              <a:t>(CRITFC</a:t>
            </a:r>
            <a:r>
              <a:rPr lang="en-US" sz="2400" dirty="0" smtClean="0"/>
              <a:t>)</a:t>
            </a:r>
          </a:p>
          <a:p>
            <a:pPr marL="342900" indent="-342900">
              <a:buFont typeface="Arial" pitchFamily="34" charset="0"/>
              <a:buChar char="•"/>
            </a:pPr>
            <a:r>
              <a:rPr lang="en-US" sz="2400" dirty="0" smtClean="0"/>
              <a:t>Expect much higher tag recovery rate than with CWTs due to 90-100% tagging rate of hatchery fish</a:t>
            </a:r>
            <a:endParaRPr lang="en-US" sz="2400" dirty="0"/>
          </a:p>
        </p:txBody>
      </p:sp>
      <p:sp>
        <p:nvSpPr>
          <p:cNvPr id="24581" name="Rectangle 4"/>
          <p:cNvSpPr>
            <a:spLocks noChangeArrowheads="1"/>
          </p:cNvSpPr>
          <p:nvPr/>
        </p:nvSpPr>
        <p:spPr bwMode="auto">
          <a:xfrm>
            <a:off x="76200" y="5648325"/>
            <a:ext cx="4800600" cy="523875"/>
          </a:xfrm>
          <a:prstGeom prst="rect">
            <a:avLst/>
          </a:prstGeom>
          <a:noFill/>
          <a:ln w="9525">
            <a:noFill/>
            <a:miter lim="800000"/>
            <a:headEnd/>
            <a:tailEnd/>
          </a:ln>
        </p:spPr>
        <p:txBody>
          <a:bodyPr>
            <a:spAutoFit/>
          </a:bodyPr>
          <a:lstStyle/>
          <a:p>
            <a:pPr algn="ctr"/>
            <a:r>
              <a:rPr lang="en-US" sz="1400" dirty="0"/>
              <a:t>Bonneville Chinook weekly stock composition </a:t>
            </a:r>
          </a:p>
          <a:p>
            <a:pPr algn="ctr"/>
            <a:r>
              <a:rPr lang="en-US" sz="1400" dirty="0"/>
              <a:t>(2004-2006)</a:t>
            </a:r>
          </a:p>
        </p:txBody>
      </p:sp>
      <p:pic>
        <p:nvPicPr>
          <p:cNvPr id="11" name="Picture 3"/>
          <p:cNvPicPr>
            <a:picLocks noChangeAspect="1" noChangeArrowheads="1"/>
          </p:cNvPicPr>
          <p:nvPr/>
        </p:nvPicPr>
        <p:blipFill>
          <a:blip r:embed="rId3" cstate="email"/>
          <a:srcRect/>
          <a:stretch>
            <a:fillRect/>
          </a:stretch>
        </p:blipFill>
        <p:spPr bwMode="auto">
          <a:xfrm>
            <a:off x="381000" y="3438525"/>
            <a:ext cx="4267200" cy="2206625"/>
          </a:xfrm>
          <a:prstGeom prst="rect">
            <a:avLst/>
          </a:prstGeom>
          <a:ln>
            <a:noFill/>
          </a:ln>
          <a:effectLst>
            <a:outerShdw blurRad="292100" dist="139700" dir="2700000" algn="tl" rotWithShape="0">
              <a:srgbClr val="333333">
                <a:alpha val="65000"/>
              </a:srgbClr>
            </a:outerShdw>
          </a:effectLst>
        </p:spPr>
      </p:pic>
      <p:pic>
        <p:nvPicPr>
          <p:cNvPr id="14" name="Picture 1" descr="image00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05286" y="3155535"/>
            <a:ext cx="4114800"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19</a:t>
            </a:fld>
            <a:endParaRPr lang="en-US" dirty="0"/>
          </a:p>
        </p:txBody>
      </p:sp>
    </p:spTree>
    <p:extLst>
      <p:ext uri="{BB962C8B-B14F-4D97-AF65-F5344CB8AC3E}">
        <p14:creationId xmlns:p14="http://schemas.microsoft.com/office/powerpoint/2010/main" xmlns="" val="2405350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990600"/>
          </a:xfrm>
        </p:spPr>
        <p:txBody>
          <a:bodyPr>
            <a:noAutofit/>
          </a:bodyPr>
          <a:lstStyle/>
          <a:p>
            <a:r>
              <a:rPr lang="en-US" sz="3200" dirty="0" smtClean="0">
                <a:latin typeface="+mn-lt"/>
              </a:rPr>
              <a:t>Genetic Tools for managing and conserving salmon and steelhead populations </a:t>
            </a:r>
            <a:endParaRPr lang="en-US" sz="3200" dirty="0">
              <a:latin typeface="+mn-lt"/>
            </a:endParaRPr>
          </a:p>
        </p:txBody>
      </p:sp>
      <p:sp>
        <p:nvSpPr>
          <p:cNvPr id="3" name="Content Placeholder 2"/>
          <p:cNvSpPr>
            <a:spLocks noGrp="1"/>
          </p:cNvSpPr>
          <p:nvPr>
            <p:ph idx="1"/>
          </p:nvPr>
        </p:nvSpPr>
        <p:spPr>
          <a:xfrm>
            <a:off x="457200" y="1935480"/>
            <a:ext cx="8229600" cy="4389120"/>
          </a:xfrm>
        </p:spPr>
        <p:txBody>
          <a:bodyPr/>
          <a:lstStyle/>
          <a:p>
            <a:pPr>
              <a:buClrTx/>
            </a:pPr>
            <a:r>
              <a:rPr lang="en-US" dirty="0" smtClean="0"/>
              <a:t>Long history of using genetic tools to study </a:t>
            </a:r>
            <a:r>
              <a:rPr lang="en-US" dirty="0" err="1" smtClean="0"/>
              <a:t>salmonids</a:t>
            </a:r>
            <a:endParaRPr lang="en-US" dirty="0" smtClean="0"/>
          </a:p>
          <a:p>
            <a:pPr lvl="1">
              <a:buClrTx/>
              <a:buFont typeface="Wingdings" pitchFamily="2" charset="2"/>
              <a:buChar char="q"/>
            </a:pPr>
            <a:r>
              <a:rPr lang="en-US" dirty="0" smtClean="0"/>
              <a:t>Variety of applications</a:t>
            </a:r>
          </a:p>
          <a:p>
            <a:pPr lvl="2">
              <a:buClrTx/>
              <a:buFont typeface="Wingdings" pitchFamily="2" charset="2"/>
              <a:buChar char="Ø"/>
            </a:pPr>
            <a:r>
              <a:rPr lang="en-US" dirty="0" smtClean="0"/>
              <a:t>Determine distinct population segments and ESUs</a:t>
            </a:r>
          </a:p>
          <a:p>
            <a:pPr lvl="2">
              <a:buClrTx/>
              <a:buFont typeface="Wingdings" pitchFamily="2" charset="2"/>
              <a:buChar char="Ø"/>
            </a:pPr>
            <a:r>
              <a:rPr lang="en-US" dirty="0"/>
              <a:t>Evaluate hatchery impacts on wild </a:t>
            </a:r>
            <a:r>
              <a:rPr lang="en-US" dirty="0" smtClean="0"/>
              <a:t>stocks</a:t>
            </a:r>
          </a:p>
          <a:p>
            <a:pPr lvl="2">
              <a:buClrTx/>
              <a:buFont typeface="Wingdings" pitchFamily="2" charset="2"/>
              <a:buChar char="Ø"/>
            </a:pPr>
            <a:r>
              <a:rPr lang="en-US" dirty="0" smtClean="0"/>
              <a:t>Parentage analyses to test fitness</a:t>
            </a:r>
            <a:endParaRPr lang="en-US" dirty="0"/>
          </a:p>
          <a:p>
            <a:pPr lvl="2">
              <a:buClrTx/>
              <a:buFont typeface="Wingdings" pitchFamily="2" charset="2"/>
              <a:buChar char="Ø"/>
            </a:pPr>
            <a:r>
              <a:rPr lang="en-US" dirty="0" smtClean="0"/>
              <a:t>Identify local adaptation</a:t>
            </a:r>
          </a:p>
          <a:p>
            <a:pPr lvl="2">
              <a:buClrTx/>
              <a:buFont typeface="Wingdings" pitchFamily="2" charset="2"/>
              <a:buChar char="Ø"/>
            </a:pPr>
            <a:r>
              <a:rPr lang="en-US" dirty="0" smtClean="0"/>
              <a:t>Determine candidate genes underlying specific traits</a:t>
            </a:r>
          </a:p>
          <a:p>
            <a:pPr lvl="2">
              <a:buClrTx/>
              <a:buFont typeface="Wingdings" pitchFamily="2" charset="2"/>
              <a:buChar char="Ø"/>
            </a:pPr>
            <a:r>
              <a:rPr lang="en-US" dirty="0" smtClean="0"/>
              <a:t>Stock Assessment</a:t>
            </a:r>
          </a:p>
          <a:p>
            <a:pPr lvl="3">
              <a:buClrTx/>
              <a:buFont typeface="Wingdings 2" pitchFamily="18" charset="2"/>
              <a:buChar char=""/>
            </a:pPr>
            <a:r>
              <a:rPr lang="en-US" b="1" dirty="0" smtClean="0"/>
              <a:t>Genetic stock identification (GSI)</a:t>
            </a:r>
          </a:p>
          <a:p>
            <a:pPr lvl="3">
              <a:buClrTx/>
              <a:buFont typeface="Wingdings 2" pitchFamily="18" charset="2"/>
              <a:buChar char=""/>
            </a:pPr>
            <a:r>
              <a:rPr lang="en-US" b="1" dirty="0" smtClean="0"/>
              <a:t>Parentage based tagging (PBT)</a:t>
            </a:r>
          </a:p>
        </p:txBody>
      </p:sp>
      <p:sp>
        <p:nvSpPr>
          <p:cNvPr id="4" name="Slide Number Placeholder 3"/>
          <p:cNvSpPr>
            <a:spLocks noGrp="1"/>
          </p:cNvSpPr>
          <p:nvPr>
            <p:ph type="sldNum" sz="quarter" idx="12"/>
          </p:nvPr>
        </p:nvSpPr>
        <p:spPr>
          <a:xfrm>
            <a:off x="7924800" y="6400800"/>
            <a:ext cx="762000" cy="365125"/>
          </a:xfrm>
        </p:spPr>
        <p:txBody>
          <a:bodyPr/>
          <a:lstStyle/>
          <a:p>
            <a:fld id="{45CF1679-B77C-445A-9A74-A575FE578E38}" type="slidenum">
              <a:rPr lang="en-US" smtClean="0"/>
              <a:pPr/>
              <a:t>2</a:t>
            </a:fld>
            <a:endParaRPr lang="en-US" dirty="0"/>
          </a:p>
        </p:txBody>
      </p:sp>
    </p:spTree>
    <p:extLst>
      <p:ext uri="{BB962C8B-B14F-4D97-AF65-F5344CB8AC3E}">
        <p14:creationId xmlns:p14="http://schemas.microsoft.com/office/powerpoint/2010/main" xmlns="" val="161163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09600" y="1143000"/>
            <a:ext cx="4267200" cy="3323987"/>
          </a:xfrm>
          <a:prstGeom prst="rect">
            <a:avLst/>
          </a:prstGeom>
          <a:noFill/>
          <a:ln w="9525">
            <a:noFill/>
            <a:miter lim="800000"/>
            <a:headEnd/>
            <a:tailEnd/>
          </a:ln>
        </p:spPr>
        <p:txBody>
          <a:bodyPr wrap="square" tIns="0" bIns="0" anchor="ctr">
            <a:spAutoFit/>
          </a:bodyPr>
          <a:lstStyle/>
          <a:p>
            <a:r>
              <a:rPr lang="en-US" sz="2400" dirty="0"/>
              <a:t>PBT sounds great!!!....</a:t>
            </a:r>
          </a:p>
          <a:p>
            <a:endParaRPr lang="en-US" sz="2400" dirty="0"/>
          </a:p>
          <a:p>
            <a:r>
              <a:rPr lang="en-US" sz="2400" dirty="0"/>
              <a:t>However, it has been largely theoretical up to this point…</a:t>
            </a:r>
          </a:p>
          <a:p>
            <a:pPr>
              <a:buFont typeface="Arial" charset="0"/>
              <a:buChar char="•"/>
            </a:pPr>
            <a:endParaRPr lang="en-US" sz="2400" dirty="0"/>
          </a:p>
          <a:p>
            <a:pPr>
              <a:buFont typeface="Arial" charset="0"/>
              <a:buChar char="•"/>
            </a:pPr>
            <a:endParaRPr lang="en-US" sz="2400" dirty="0"/>
          </a:p>
          <a:p>
            <a:pPr>
              <a:buFont typeface="Arial" charset="0"/>
              <a:buChar char="•"/>
            </a:pPr>
            <a:r>
              <a:rPr lang="en-US" sz="2400" dirty="0"/>
              <a:t>Needs to be empirically tested and validated on a large scale  </a:t>
            </a:r>
          </a:p>
          <a:p>
            <a:pPr>
              <a:buFont typeface="Arial" charset="0"/>
              <a:buChar char="•"/>
            </a:pPr>
            <a:endParaRPr lang="en-US" sz="2400" dirty="0"/>
          </a:p>
        </p:txBody>
      </p:sp>
      <p:sp>
        <p:nvSpPr>
          <p:cNvPr id="3" name="Slide Number Placeholder 2"/>
          <p:cNvSpPr>
            <a:spLocks noGrp="1"/>
          </p:cNvSpPr>
          <p:nvPr>
            <p:ph type="sldNum" sz="quarter" idx="12"/>
          </p:nvPr>
        </p:nvSpPr>
        <p:spPr/>
        <p:txBody>
          <a:bodyPr/>
          <a:lstStyle/>
          <a:p>
            <a:fld id="{45CF1679-B77C-445A-9A74-A575FE578E38}" type="slidenum">
              <a:rPr lang="en-US" smtClean="0"/>
              <a:pPr/>
              <a:t>20</a:t>
            </a:fld>
            <a:endParaRPr lang="en-US"/>
          </a:p>
        </p:txBody>
      </p:sp>
      <p:grpSp>
        <p:nvGrpSpPr>
          <p:cNvPr id="5" name="Group 1"/>
          <p:cNvGrpSpPr>
            <a:grpSpLocks/>
          </p:cNvGrpSpPr>
          <p:nvPr/>
        </p:nvGrpSpPr>
        <p:grpSpPr bwMode="auto">
          <a:xfrm>
            <a:off x="5257800" y="1066800"/>
            <a:ext cx="3352800" cy="5410200"/>
            <a:chOff x="5181600" y="681335"/>
            <a:chExt cx="3533775" cy="5624215"/>
          </a:xfrm>
        </p:grpSpPr>
        <p:pic>
          <p:nvPicPr>
            <p:cNvPr id="6" name="Picture 3"/>
            <p:cNvPicPr>
              <a:picLocks noChangeAspect="1" noChangeArrowheads="1"/>
            </p:cNvPicPr>
            <p:nvPr/>
          </p:nvPicPr>
          <p:blipFill>
            <a:blip r:embed="rId2" cstate="email"/>
            <a:srcRect/>
            <a:stretch>
              <a:fillRect/>
            </a:stretch>
          </p:blipFill>
          <p:spPr bwMode="auto">
            <a:xfrm>
              <a:off x="5181600" y="685800"/>
              <a:ext cx="3533775" cy="5619750"/>
            </a:xfrm>
            <a:prstGeom prst="rect">
              <a:avLst/>
            </a:prstGeom>
            <a:ln>
              <a:noFill/>
            </a:ln>
            <a:effectLst>
              <a:outerShdw blurRad="292100" dist="139700" dir="2700000" algn="tl" rotWithShape="0">
                <a:srgbClr val="333333">
                  <a:alpha val="65000"/>
                </a:srgbClr>
              </a:outerShdw>
            </a:effectLst>
          </p:spPr>
        </p:pic>
        <p:sp>
          <p:nvSpPr>
            <p:cNvPr id="7" name="TextBox 3"/>
            <p:cNvSpPr txBox="1">
              <a:spLocks noChangeArrowheads="1"/>
            </p:cNvSpPr>
            <p:nvPr/>
          </p:nvSpPr>
          <p:spPr bwMode="auto">
            <a:xfrm>
              <a:off x="5522976" y="681335"/>
              <a:ext cx="2177263" cy="461665"/>
            </a:xfrm>
            <a:prstGeom prst="rect">
              <a:avLst/>
            </a:prstGeom>
            <a:noFill/>
            <a:ln w="12700">
              <a:noFill/>
              <a:miter lim="800000"/>
              <a:headEnd/>
              <a:tailEnd/>
            </a:ln>
          </p:spPr>
          <p:txBody>
            <a:bodyPr wrap="none">
              <a:spAutoFit/>
            </a:bodyPr>
            <a:lstStyle/>
            <a:p>
              <a:r>
                <a:rPr lang="en-US" sz="2400"/>
                <a:t>Snake River ESU</a:t>
              </a:r>
            </a:p>
          </p:txBody>
        </p:sp>
      </p:grpSp>
    </p:spTree>
    <p:extLst>
      <p:ext uri="{BB962C8B-B14F-4D97-AF65-F5344CB8AC3E}">
        <p14:creationId xmlns:p14="http://schemas.microsoft.com/office/powerpoint/2010/main" xmlns="" val="176530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p:cNvSpPr txBox="1">
            <a:spLocks noChangeArrowheads="1"/>
          </p:cNvSpPr>
          <p:nvPr/>
        </p:nvSpPr>
        <p:spPr bwMode="auto">
          <a:xfrm>
            <a:off x="685800" y="609600"/>
            <a:ext cx="8153400" cy="1015663"/>
          </a:xfrm>
          <a:prstGeom prst="rect">
            <a:avLst/>
          </a:prstGeom>
          <a:noFill/>
          <a:ln w="9525">
            <a:noFill/>
            <a:miter lim="800000"/>
            <a:headEnd/>
            <a:tailEnd/>
          </a:ln>
        </p:spPr>
        <p:txBody>
          <a:bodyPr>
            <a:spAutoFit/>
          </a:bodyPr>
          <a:lstStyle/>
          <a:p>
            <a:r>
              <a:rPr lang="en-US" sz="2000" dirty="0" smtClean="0"/>
              <a:t>As mentioned previously, these </a:t>
            </a:r>
            <a:r>
              <a:rPr lang="en-US" sz="2000" dirty="0"/>
              <a:t>types of evaluations have been directly called for by both the Pacific Salmon Commission and the Independent Scientific Review Panel and Advisory Boards</a:t>
            </a:r>
          </a:p>
        </p:txBody>
      </p:sp>
      <p:sp>
        <p:nvSpPr>
          <p:cNvPr id="5" name="Slide Number Placeholder 4"/>
          <p:cNvSpPr>
            <a:spLocks noGrp="1"/>
          </p:cNvSpPr>
          <p:nvPr>
            <p:ph type="sldNum" sz="quarter" idx="12"/>
          </p:nvPr>
        </p:nvSpPr>
        <p:spPr/>
        <p:txBody>
          <a:bodyPr/>
          <a:lstStyle/>
          <a:p>
            <a:fld id="{45CF1679-B77C-445A-9A74-A575FE578E38}" type="slidenum">
              <a:rPr lang="en-US" smtClean="0"/>
              <a:pPr/>
              <a:t>21</a:t>
            </a:fld>
            <a:endParaRPr lang="en-US"/>
          </a:p>
        </p:txBody>
      </p:sp>
      <p:pic>
        <p:nvPicPr>
          <p:cNvPr id="6" name="Picture 2"/>
          <p:cNvPicPr>
            <a:picLocks noChangeAspect="1" noChangeArrowheads="1"/>
          </p:cNvPicPr>
          <p:nvPr/>
        </p:nvPicPr>
        <p:blipFill>
          <a:blip r:embed="rId2" cstate="email"/>
          <a:srcRect/>
          <a:stretch>
            <a:fillRect/>
          </a:stretch>
        </p:blipFill>
        <p:spPr bwMode="auto">
          <a:xfrm>
            <a:off x="5257800" y="1752600"/>
            <a:ext cx="3289300" cy="4343400"/>
          </a:xfrm>
          <a:prstGeom prst="rect">
            <a:avLst/>
          </a:prstGeom>
          <a:ln>
            <a:noFill/>
          </a:ln>
          <a:effectLst>
            <a:outerShdw blurRad="292100" dist="139700" dir="2700000" algn="tl" rotWithShape="0">
              <a:srgbClr val="333333">
                <a:alpha val="65000"/>
              </a:srgbClr>
            </a:outerShdw>
          </a:effectLst>
        </p:spPr>
      </p:pic>
      <p:pic>
        <p:nvPicPr>
          <p:cNvPr id="7" name="Picture 2"/>
          <p:cNvPicPr preferRelativeResize="0">
            <a:picLocks noChangeArrowheads="1"/>
          </p:cNvPicPr>
          <p:nvPr/>
        </p:nvPicPr>
        <p:blipFill>
          <a:blip r:embed="rId3" cstate="email"/>
          <a:srcRect/>
          <a:stretch>
            <a:fillRect/>
          </a:stretch>
        </p:blipFill>
        <p:spPr bwMode="auto">
          <a:xfrm>
            <a:off x="533400" y="1752600"/>
            <a:ext cx="3291840"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02831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533400" y="785812"/>
            <a:ext cx="8305800" cy="738188"/>
          </a:xfrm>
          <a:prstGeom prst="rect">
            <a:avLst/>
          </a:prstGeom>
          <a:noFill/>
          <a:ln w="9525">
            <a:noFill/>
            <a:miter lim="800000"/>
            <a:headEnd/>
            <a:tailEnd/>
          </a:ln>
        </p:spPr>
        <p:txBody>
          <a:bodyPr tIns="0" bIns="0" anchor="ctr">
            <a:spAutoFit/>
          </a:bodyPr>
          <a:lstStyle/>
          <a:p>
            <a:r>
              <a:rPr lang="en-US" sz="2400" dirty="0"/>
              <a:t>Snake River Chinook and Steelhead Parentage Based Tagging-Proposal #201003100</a:t>
            </a:r>
          </a:p>
        </p:txBody>
      </p:sp>
      <p:sp>
        <p:nvSpPr>
          <p:cNvPr id="29700" name="Rectangle 4"/>
          <p:cNvSpPr>
            <a:spLocks noChangeArrowheads="1"/>
          </p:cNvSpPr>
          <p:nvPr/>
        </p:nvSpPr>
        <p:spPr bwMode="auto">
          <a:xfrm>
            <a:off x="533400" y="4519613"/>
            <a:ext cx="8305800" cy="738187"/>
          </a:xfrm>
          <a:prstGeom prst="rect">
            <a:avLst/>
          </a:prstGeom>
          <a:noFill/>
          <a:ln w="9525">
            <a:noFill/>
            <a:miter lim="800000"/>
            <a:headEnd/>
            <a:tailEnd/>
          </a:ln>
        </p:spPr>
        <p:txBody>
          <a:bodyPr tIns="0" bIns="0" anchor="ctr">
            <a:spAutoFit/>
          </a:bodyPr>
          <a:lstStyle/>
          <a:p>
            <a:r>
              <a:rPr lang="en-US" sz="2400" dirty="0"/>
              <a:t>Perfect timing to conduct a large-scale test of this technology in the basin….</a:t>
            </a:r>
          </a:p>
        </p:txBody>
      </p:sp>
      <p:sp>
        <p:nvSpPr>
          <p:cNvPr id="6" name="Slide Number Placeholder 5"/>
          <p:cNvSpPr>
            <a:spLocks noGrp="1"/>
          </p:cNvSpPr>
          <p:nvPr>
            <p:ph type="sldNum" sz="quarter" idx="12"/>
          </p:nvPr>
        </p:nvSpPr>
        <p:spPr/>
        <p:txBody>
          <a:bodyPr/>
          <a:lstStyle/>
          <a:p>
            <a:fld id="{45CF1679-B77C-445A-9A74-A575FE578E38}" type="slidenum">
              <a:rPr lang="en-US" smtClean="0"/>
              <a:pPr/>
              <a:t>22</a:t>
            </a:fld>
            <a:endParaRPr lang="en-US"/>
          </a:p>
        </p:txBody>
      </p:sp>
      <p:pic>
        <p:nvPicPr>
          <p:cNvPr id="7" name="Picture 4"/>
          <p:cNvPicPr>
            <a:picLocks noChangeAspect="1" noChangeArrowheads="1"/>
          </p:cNvPicPr>
          <p:nvPr/>
        </p:nvPicPr>
        <p:blipFill>
          <a:blip r:embed="rId2" cstate="email"/>
          <a:srcRect/>
          <a:stretch>
            <a:fillRect/>
          </a:stretch>
        </p:blipFill>
        <p:spPr bwMode="auto">
          <a:xfrm>
            <a:off x="76200" y="1548765"/>
            <a:ext cx="8915400" cy="2819400"/>
          </a:xfrm>
          <a:prstGeom prst="rect">
            <a:avLst/>
          </a:prstGeom>
          <a:ln>
            <a:noFill/>
          </a:ln>
          <a:effectLst>
            <a:outerShdw blurRad="292100" dist="139700" dir="2700000" algn="tl" rotWithShape="0">
              <a:srgbClr val="333333">
                <a:alpha val="65000"/>
              </a:srgbClr>
            </a:outerShdw>
          </a:effectLst>
        </p:spPr>
      </p:pic>
      <p:pic>
        <p:nvPicPr>
          <p:cNvPr id="8" name="Picture 8" descr="C:\Users\mcampbell\Pictures\Microsoft Clip Organizer\j0293446.wmf"/>
          <p:cNvPicPr>
            <a:picLocks noChangeAspect="1" noChangeArrowheads="1"/>
          </p:cNvPicPr>
          <p:nvPr/>
        </p:nvPicPr>
        <p:blipFill>
          <a:blip r:embed="rId3" cstate="email"/>
          <a:srcRect/>
          <a:stretch>
            <a:fillRect/>
          </a:stretch>
        </p:blipFill>
        <p:spPr bwMode="auto">
          <a:xfrm>
            <a:off x="5151437" y="4901565"/>
            <a:ext cx="1614488" cy="1819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44304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228600" y="838200"/>
            <a:ext cx="8839200" cy="1384995"/>
          </a:xfrm>
          <a:prstGeom prst="rect">
            <a:avLst/>
          </a:prstGeom>
          <a:noFill/>
          <a:ln w="9525">
            <a:noFill/>
            <a:miter lim="800000"/>
            <a:headEnd/>
            <a:tailEnd/>
          </a:ln>
        </p:spPr>
        <p:txBody>
          <a:bodyPr wrap="square" tIns="0" bIns="0" anchor="ctr">
            <a:spAutoFit/>
          </a:bodyPr>
          <a:lstStyle/>
          <a:p>
            <a:pPr>
              <a:buFont typeface="Wingdings" pitchFamily="2" charset="2"/>
              <a:buNone/>
            </a:pPr>
            <a:r>
              <a:rPr lang="en-US" u="sng" dirty="0"/>
              <a:t>Support from </a:t>
            </a:r>
            <a:r>
              <a:rPr lang="en-US" u="sng" dirty="0" smtClean="0"/>
              <a:t>multiple agencies and hatchery </a:t>
            </a:r>
            <a:r>
              <a:rPr lang="en-US" u="sng" dirty="0"/>
              <a:t>managers </a:t>
            </a:r>
            <a:r>
              <a:rPr lang="en-US" u="sng" dirty="0" smtClean="0"/>
              <a:t> throughout ID</a:t>
            </a:r>
            <a:r>
              <a:rPr lang="en-US" u="sng" dirty="0"/>
              <a:t>, WA, </a:t>
            </a:r>
            <a:r>
              <a:rPr lang="en-US" u="sng" dirty="0" smtClean="0"/>
              <a:t>OR for </a:t>
            </a:r>
            <a:r>
              <a:rPr lang="en-US" u="sng" dirty="0" err="1" smtClean="0"/>
              <a:t>broodstock</a:t>
            </a:r>
            <a:r>
              <a:rPr lang="en-US" u="sng" dirty="0" smtClean="0"/>
              <a:t> sampling:</a:t>
            </a:r>
          </a:p>
          <a:p>
            <a:pPr>
              <a:buFont typeface="Wingdings" pitchFamily="2" charset="2"/>
              <a:buNone/>
            </a:pPr>
            <a:endParaRPr lang="en-US" dirty="0"/>
          </a:p>
          <a:p>
            <a:pPr lvl="1">
              <a:buFont typeface="Wingdings" pitchFamily="2" charset="2"/>
              <a:buChar char="ü"/>
            </a:pPr>
            <a:r>
              <a:rPr lang="en-US" dirty="0" smtClean="0"/>
              <a:t>(</a:t>
            </a:r>
            <a:r>
              <a:rPr lang="en-US" dirty="0"/>
              <a:t>8 hatcheries, </a:t>
            </a:r>
            <a:r>
              <a:rPr lang="en-US" dirty="0" smtClean="0"/>
              <a:t>both species-steelhead and spring/summer Chinook salmon </a:t>
            </a:r>
          </a:p>
          <a:p>
            <a:pPr lvl="1">
              <a:buFont typeface="Wingdings" pitchFamily="2" charset="2"/>
              <a:buChar char="ü"/>
            </a:pPr>
            <a:r>
              <a:rPr lang="en-US" dirty="0" smtClean="0"/>
              <a:t>~15,000 samples a year</a:t>
            </a:r>
            <a:endParaRPr lang="en-US" dirty="0"/>
          </a:p>
        </p:txBody>
      </p:sp>
      <p:sp>
        <p:nvSpPr>
          <p:cNvPr id="7" name="Slide Number Placeholder 6"/>
          <p:cNvSpPr>
            <a:spLocks noGrp="1"/>
          </p:cNvSpPr>
          <p:nvPr>
            <p:ph type="sldNum" sz="quarter" idx="12"/>
          </p:nvPr>
        </p:nvSpPr>
        <p:spPr/>
        <p:txBody>
          <a:bodyPr/>
          <a:lstStyle/>
          <a:p>
            <a:fld id="{45CF1679-B77C-445A-9A74-A575FE578E38}" type="slidenum">
              <a:rPr lang="en-US" smtClean="0"/>
              <a:pPr/>
              <a:t>23</a:t>
            </a:fld>
            <a:endParaRPr lang="en-US"/>
          </a:p>
        </p:txBody>
      </p:sp>
      <p:pic>
        <p:nvPicPr>
          <p:cNvPr id="8" name="Picture 2" descr="A:\MVC-002F.JPG"/>
          <p:cNvPicPr>
            <a:picLocks noChangeAspect="1" noChangeArrowheads="1"/>
          </p:cNvPicPr>
          <p:nvPr/>
        </p:nvPicPr>
        <p:blipFill>
          <a:blip r:embed="rId3">
            <a:lum bright="10000" contrast="62000"/>
          </a:blip>
          <a:srcRect/>
          <a:stretch>
            <a:fillRect/>
          </a:stretch>
        </p:blipFill>
        <p:spPr bwMode="auto">
          <a:xfrm>
            <a:off x="1066800" y="5838825"/>
            <a:ext cx="1905000" cy="963613"/>
          </a:xfrm>
          <a:prstGeom prst="rect">
            <a:avLst/>
          </a:prstGeom>
          <a:ln>
            <a:noFill/>
          </a:ln>
          <a:effectLst>
            <a:outerShdw blurRad="292100" dist="139700" dir="2700000" algn="tl" rotWithShape="0">
              <a:srgbClr val="333333">
                <a:alpha val="65000"/>
              </a:srgbClr>
            </a:outerShdw>
          </a:effectLst>
        </p:spPr>
      </p:pic>
      <p:pic>
        <p:nvPicPr>
          <p:cNvPr id="9" name="Picture 2" descr="K:\Hatcheries\Rapid River 2009\DSCF2731.JPG"/>
          <p:cNvPicPr>
            <a:picLocks noChangeAspect="1" noChangeArrowheads="1"/>
          </p:cNvPicPr>
          <p:nvPr/>
        </p:nvPicPr>
        <p:blipFill>
          <a:blip r:embed="rId4">
            <a:lum bright="12000"/>
          </a:blip>
          <a:srcRect/>
          <a:stretch>
            <a:fillRect/>
          </a:stretch>
        </p:blipFill>
        <p:spPr bwMode="auto">
          <a:xfrm>
            <a:off x="5410200" y="2499360"/>
            <a:ext cx="2457450" cy="3276600"/>
          </a:xfrm>
          <a:prstGeom prst="rect">
            <a:avLst/>
          </a:prstGeom>
          <a:ln>
            <a:noFill/>
          </a:ln>
          <a:effectLst>
            <a:outerShdw blurRad="292100" dist="139700" dir="2700000" algn="tl" rotWithShape="0">
              <a:srgbClr val="333333">
                <a:alpha val="65000"/>
              </a:srgbClr>
            </a:outerShdw>
          </a:effectLst>
        </p:spPr>
      </p:pic>
      <p:pic>
        <p:nvPicPr>
          <p:cNvPr id="10" name="Picture 10" descr="DSCF2688.JPG"/>
          <p:cNvPicPr>
            <a:picLocks noChangeAspect="1"/>
          </p:cNvPicPr>
          <p:nvPr/>
        </p:nvPicPr>
        <p:blipFill>
          <a:blip r:embed="rId5"/>
          <a:srcRect/>
          <a:stretch>
            <a:fillRect/>
          </a:stretch>
        </p:blipFill>
        <p:spPr bwMode="auto">
          <a:xfrm>
            <a:off x="381000" y="2602548"/>
            <a:ext cx="4198903" cy="3149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60708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733425"/>
            <a:ext cx="8305800" cy="1323975"/>
          </a:xfrm>
          <a:prstGeom prst="rect">
            <a:avLst/>
          </a:prstGeom>
          <a:noFill/>
          <a:ln w="9525">
            <a:noFill/>
            <a:miter lim="800000"/>
            <a:headEnd/>
            <a:tailEnd/>
          </a:ln>
        </p:spPr>
        <p:txBody>
          <a:bodyPr tIns="0" bIns="0" anchor="ctr">
            <a:spAutoFit/>
          </a:bodyPr>
          <a:lstStyle/>
          <a:p>
            <a:pPr>
              <a:buFont typeface="Wingdings" pitchFamily="2" charset="2"/>
              <a:buNone/>
            </a:pPr>
            <a:r>
              <a:rPr lang="en-US" sz="2200" u="sng" dirty="0"/>
              <a:t>Advancements in genetic technology:</a:t>
            </a:r>
          </a:p>
          <a:p>
            <a:pPr>
              <a:buFont typeface="Wingdings" pitchFamily="2" charset="2"/>
              <a:buNone/>
            </a:pPr>
            <a:endParaRPr lang="en-US" sz="2400" dirty="0"/>
          </a:p>
          <a:p>
            <a:pPr>
              <a:buFont typeface="Arial" charset="0"/>
              <a:buChar char="•"/>
            </a:pPr>
            <a:r>
              <a:rPr lang="en-US" sz="2000" dirty="0"/>
              <a:t>New genetic instruments and techniques allow more samples to be run at a quicker rate and for lower costs</a:t>
            </a:r>
          </a:p>
        </p:txBody>
      </p:sp>
      <p:sp>
        <p:nvSpPr>
          <p:cNvPr id="31749" name="TextBox 8"/>
          <p:cNvSpPr txBox="1">
            <a:spLocks noChangeArrowheads="1"/>
          </p:cNvSpPr>
          <p:nvPr/>
        </p:nvSpPr>
        <p:spPr bwMode="auto">
          <a:xfrm>
            <a:off x="5410200" y="5257800"/>
            <a:ext cx="3652154" cy="646331"/>
          </a:xfrm>
          <a:prstGeom prst="rect">
            <a:avLst/>
          </a:prstGeom>
          <a:noFill/>
          <a:ln w="9525">
            <a:noFill/>
            <a:miter lim="800000"/>
            <a:headEnd/>
            <a:tailEnd/>
          </a:ln>
        </p:spPr>
        <p:txBody>
          <a:bodyPr wrap="none">
            <a:spAutoFit/>
          </a:bodyPr>
          <a:lstStyle/>
          <a:p>
            <a:r>
              <a:rPr lang="en-US" dirty="0"/>
              <a:t>96 samples </a:t>
            </a:r>
            <a:r>
              <a:rPr lang="en-US" dirty="0" smtClean="0"/>
              <a:t>genotyped for 96 SNPs </a:t>
            </a:r>
          </a:p>
          <a:p>
            <a:r>
              <a:rPr lang="en-US" dirty="0" smtClean="0"/>
              <a:t>in each </a:t>
            </a:r>
            <a:r>
              <a:rPr lang="en-US" dirty="0"/>
              <a:t>run!</a:t>
            </a:r>
          </a:p>
        </p:txBody>
      </p:sp>
      <p:sp>
        <p:nvSpPr>
          <p:cNvPr id="7" name="Slide Number Placeholder 6"/>
          <p:cNvSpPr>
            <a:spLocks noGrp="1"/>
          </p:cNvSpPr>
          <p:nvPr>
            <p:ph type="sldNum" sz="quarter" idx="12"/>
          </p:nvPr>
        </p:nvSpPr>
        <p:spPr/>
        <p:txBody>
          <a:bodyPr/>
          <a:lstStyle/>
          <a:p>
            <a:fld id="{45CF1679-B77C-445A-9A74-A575FE578E38}" type="slidenum">
              <a:rPr lang="en-US" smtClean="0"/>
              <a:pPr/>
              <a:t>24</a:t>
            </a:fld>
            <a:endParaRPr lang="en-US"/>
          </a:p>
        </p:txBody>
      </p:sp>
      <p:pic>
        <p:nvPicPr>
          <p:cNvPr id="8" name="Picture 4" descr="BioMark™ 6.96 Dynamic Array">
            <a:hlinkClick r:id="rId3"/>
          </p:cNvPr>
          <p:cNvPicPr>
            <a:picLocks noChangeAspect="1" noChangeArrowheads="1"/>
          </p:cNvPicPr>
          <p:nvPr/>
        </p:nvPicPr>
        <p:blipFill>
          <a:blip r:embed="rId4"/>
          <a:srcRect/>
          <a:stretch>
            <a:fillRect/>
          </a:stretch>
        </p:blipFill>
        <p:spPr bwMode="auto">
          <a:xfrm>
            <a:off x="4876800" y="2438400"/>
            <a:ext cx="3352800" cy="2828925"/>
          </a:xfrm>
          <a:prstGeom prst="rect">
            <a:avLst/>
          </a:prstGeom>
          <a:ln>
            <a:noFill/>
          </a:ln>
          <a:effectLst>
            <a:outerShdw blurRad="292100" dist="139700" dir="2700000" algn="tl" rotWithShape="0">
              <a:srgbClr val="333333">
                <a:alpha val="65000"/>
              </a:srgbClr>
            </a:outerShdw>
          </a:effectLst>
        </p:spPr>
      </p:pic>
      <p:pic>
        <p:nvPicPr>
          <p:cNvPr id="9" name="Picture 5" descr="BioMark™ IFC Controller HX"/>
          <p:cNvPicPr>
            <a:picLocks noChangeAspect="1" noChangeArrowheads="1"/>
          </p:cNvPicPr>
          <p:nvPr/>
        </p:nvPicPr>
        <p:blipFill>
          <a:blip r:embed="rId5"/>
          <a:srcRect/>
          <a:stretch>
            <a:fillRect/>
          </a:stretch>
        </p:blipFill>
        <p:spPr bwMode="auto">
          <a:xfrm>
            <a:off x="2743200" y="4495800"/>
            <a:ext cx="2017713" cy="2211388"/>
          </a:xfrm>
          <a:prstGeom prst="rect">
            <a:avLst/>
          </a:prstGeom>
          <a:ln>
            <a:noFill/>
          </a:ln>
          <a:effectLst>
            <a:outerShdw blurRad="292100" dist="139700" dir="2700000" algn="tl" rotWithShape="0">
              <a:srgbClr val="333333">
                <a:alpha val="65000"/>
              </a:srgbClr>
            </a:outerShdw>
          </a:effectLst>
        </p:spPr>
      </p:pic>
      <p:pic>
        <p:nvPicPr>
          <p:cNvPr id="10" name="Picture 7" descr="Principle Plate 96"/>
          <p:cNvPicPr>
            <a:picLocks noChangeAspect="1" noChangeArrowheads="1"/>
          </p:cNvPicPr>
          <p:nvPr/>
        </p:nvPicPr>
        <p:blipFill>
          <a:blip r:embed="rId6"/>
          <a:srcRect/>
          <a:stretch>
            <a:fillRect/>
          </a:stretch>
        </p:blipFill>
        <p:spPr bwMode="auto">
          <a:xfrm>
            <a:off x="381000" y="2362200"/>
            <a:ext cx="2224088"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32612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533400" y="714375"/>
            <a:ext cx="8305800" cy="1724025"/>
          </a:xfrm>
          <a:prstGeom prst="rect">
            <a:avLst/>
          </a:prstGeom>
          <a:noFill/>
          <a:ln w="9525">
            <a:noFill/>
            <a:miter lim="800000"/>
            <a:headEnd/>
            <a:tailEnd/>
          </a:ln>
        </p:spPr>
        <p:txBody>
          <a:bodyPr tIns="0" bIns="0" anchor="ctr">
            <a:spAutoFit/>
          </a:bodyPr>
          <a:lstStyle/>
          <a:p>
            <a:pPr>
              <a:buFont typeface="Wingdings" pitchFamily="2" charset="2"/>
              <a:buNone/>
            </a:pPr>
            <a:r>
              <a:rPr lang="en-US" sz="2200" u="sng" dirty="0"/>
              <a:t>Strong collaboration among labs and the ability to standardize genetic marker sets:</a:t>
            </a:r>
          </a:p>
          <a:p>
            <a:pPr>
              <a:buFont typeface="Wingdings" pitchFamily="2" charset="2"/>
              <a:buNone/>
            </a:pPr>
            <a:endParaRPr lang="en-US" sz="2200" dirty="0"/>
          </a:p>
          <a:p>
            <a:pPr>
              <a:buFont typeface="Arial" charset="0"/>
              <a:buChar char="•"/>
            </a:pPr>
            <a:r>
              <a:rPr lang="en-US" sz="2000" dirty="0"/>
              <a:t>Allows multiple labs to process samples and share data</a:t>
            </a:r>
          </a:p>
          <a:p>
            <a:pPr>
              <a:buFont typeface="Wingdings" pitchFamily="2" charset="2"/>
              <a:buNone/>
            </a:pPr>
            <a:endParaRPr lang="en-US" sz="2200" u="sng" dirty="0"/>
          </a:p>
        </p:txBody>
      </p:sp>
      <p:sp>
        <p:nvSpPr>
          <p:cNvPr id="32772" name="Rectangle 8"/>
          <p:cNvSpPr>
            <a:spLocks noChangeArrowheads="1"/>
          </p:cNvSpPr>
          <p:nvPr/>
        </p:nvSpPr>
        <p:spPr bwMode="auto">
          <a:xfrm>
            <a:off x="4419600" y="4429125"/>
            <a:ext cx="4572000" cy="523875"/>
          </a:xfrm>
          <a:prstGeom prst="rect">
            <a:avLst/>
          </a:prstGeom>
          <a:noFill/>
          <a:ln w="9525">
            <a:noFill/>
            <a:miter lim="800000"/>
            <a:headEnd/>
            <a:tailEnd/>
          </a:ln>
        </p:spPr>
        <p:txBody>
          <a:bodyPr>
            <a:spAutoFit/>
          </a:bodyPr>
          <a:lstStyle/>
          <a:p>
            <a:pPr algn="ctr"/>
            <a:r>
              <a:rPr lang="en-US" sz="1400" dirty="0"/>
              <a:t>Collaborative Center for Applied Fish Science</a:t>
            </a:r>
          </a:p>
          <a:p>
            <a:pPr algn="ctr"/>
            <a:r>
              <a:rPr lang="en-US" sz="1400" dirty="0"/>
              <a:t>Hagerman, ID</a:t>
            </a:r>
          </a:p>
        </p:txBody>
      </p:sp>
      <p:sp>
        <p:nvSpPr>
          <p:cNvPr id="12" name="Slide Number Placeholder 11"/>
          <p:cNvSpPr>
            <a:spLocks noGrp="1"/>
          </p:cNvSpPr>
          <p:nvPr>
            <p:ph type="sldNum" sz="quarter" idx="12"/>
          </p:nvPr>
        </p:nvSpPr>
        <p:spPr/>
        <p:txBody>
          <a:bodyPr/>
          <a:lstStyle/>
          <a:p>
            <a:fld id="{45CF1679-B77C-445A-9A74-A575FE578E38}" type="slidenum">
              <a:rPr lang="en-US" smtClean="0"/>
              <a:pPr/>
              <a:t>25</a:t>
            </a:fld>
            <a:endParaRPr lang="en-US"/>
          </a:p>
        </p:txBody>
      </p:sp>
      <p:pic>
        <p:nvPicPr>
          <p:cNvPr id="13" name="Picture 2" descr="http://www.webs.uidaho.edu/aquaculture/IMG_0039.jpg"/>
          <p:cNvPicPr>
            <a:picLocks noChangeArrowheads="1"/>
          </p:cNvPicPr>
          <p:nvPr/>
        </p:nvPicPr>
        <p:blipFill>
          <a:blip r:embed="rId2"/>
          <a:srcRect/>
          <a:stretch>
            <a:fillRect/>
          </a:stretch>
        </p:blipFill>
        <p:spPr bwMode="auto">
          <a:xfrm>
            <a:off x="4790511" y="2143125"/>
            <a:ext cx="3200400" cy="2286000"/>
          </a:xfrm>
          <a:prstGeom prst="rect">
            <a:avLst/>
          </a:prstGeom>
          <a:ln>
            <a:noFill/>
          </a:ln>
          <a:effectLst>
            <a:outerShdw blurRad="292100" dist="139700" dir="2700000" algn="tl" rotWithShape="0">
              <a:srgbClr val="333333">
                <a:alpha val="65000"/>
              </a:srgbClr>
            </a:outerShdw>
          </a:effectLst>
        </p:spPr>
      </p:pic>
      <p:pic>
        <p:nvPicPr>
          <p:cNvPr id="14" name="Picture 5" descr="http://rds.yahoo.com/_ylt=A0S020nqjLdLiFIAI0ijzbkF/SIG=12dtdggq7/EXP=1270406762/**http%3a/www.bonniekahngallery.com/graphics/critfc_logo.jpg"/>
          <p:cNvPicPr>
            <a:picLocks noChangeArrowheads="1"/>
          </p:cNvPicPr>
          <p:nvPr/>
        </p:nvPicPr>
        <p:blipFill>
          <a:blip r:embed="rId3"/>
          <a:srcRect/>
          <a:stretch>
            <a:fillRect/>
          </a:stretch>
        </p:blipFill>
        <p:spPr bwMode="auto">
          <a:xfrm>
            <a:off x="4953000" y="4924423"/>
            <a:ext cx="1752600" cy="1828800"/>
          </a:xfrm>
          <a:prstGeom prst="rect">
            <a:avLst/>
          </a:prstGeom>
          <a:ln>
            <a:noFill/>
          </a:ln>
          <a:effectLst>
            <a:outerShdw blurRad="292100" dist="139700" dir="2700000" algn="tl" rotWithShape="0">
              <a:srgbClr val="333333">
                <a:alpha val="65000"/>
              </a:srgbClr>
            </a:outerShdw>
          </a:effectLst>
        </p:spPr>
      </p:pic>
      <p:pic>
        <p:nvPicPr>
          <p:cNvPr id="15" name="Picture 7" descr="http://rds.yahoo.com/_ylt=A0S020yfjbdLVkgAsdKjzbkF/SIG=13a763r9g/EXP=1270406943/**http%3a/www.uihome.uidaho.edu/uihome/brg/logos/stacked_logos_jpg/ID_STACKED_process.jpg"/>
          <p:cNvPicPr>
            <a:picLocks noChangeAspect="1" noChangeArrowheads="1"/>
          </p:cNvPicPr>
          <p:nvPr/>
        </p:nvPicPr>
        <p:blipFill>
          <a:blip r:embed="rId4" cstate="print"/>
          <a:srcRect/>
          <a:stretch>
            <a:fillRect/>
          </a:stretch>
        </p:blipFill>
        <p:spPr bwMode="auto">
          <a:xfrm>
            <a:off x="7115175" y="5691981"/>
            <a:ext cx="1828800" cy="844550"/>
          </a:xfrm>
          <a:prstGeom prst="rect">
            <a:avLst/>
          </a:prstGeom>
          <a:ln>
            <a:noFill/>
          </a:ln>
          <a:effectLst>
            <a:outerShdw blurRad="292100" dist="139700" dir="2700000" algn="tl" rotWithShape="0">
              <a:srgbClr val="333333">
                <a:alpha val="65000"/>
              </a:srgbClr>
            </a:outerShdw>
          </a:effectLst>
        </p:spPr>
      </p:pic>
      <p:pic>
        <p:nvPicPr>
          <p:cNvPr id="19" name="Picture 3" descr="Outside shot"/>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51053" y="2143125"/>
            <a:ext cx="32004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 name="Picture 5"/>
          <p:cNvPicPr>
            <a:picLocks noChangeArrowheads="1"/>
          </p:cNvPicPr>
          <p:nvPr/>
        </p:nvPicPr>
        <p:blipFill>
          <a:blip r:embed="rId6" cstate="print"/>
          <a:srcRect/>
          <a:stretch>
            <a:fillRect/>
          </a:stretch>
        </p:blipFill>
        <p:spPr bwMode="auto">
          <a:xfrm>
            <a:off x="2438400" y="4924425"/>
            <a:ext cx="1760653" cy="1828800"/>
          </a:xfrm>
          <a:prstGeom prst="rect">
            <a:avLst/>
          </a:prstGeom>
          <a:solidFill>
            <a:schemeClr val="bg1"/>
          </a:solidFill>
          <a:ln>
            <a:noFill/>
          </a:ln>
          <a:effectLst>
            <a:outerShdw blurRad="292100" dist="139700" dir="2700000" algn="tl" rotWithShape="0">
              <a:srgbClr val="333333">
                <a:alpha val="65000"/>
              </a:srgbClr>
            </a:outerShdw>
          </a:effectLst>
        </p:spPr>
      </p:pic>
      <p:sp>
        <p:nvSpPr>
          <p:cNvPr id="21" name="Rectangle 8"/>
          <p:cNvSpPr>
            <a:spLocks noChangeArrowheads="1"/>
          </p:cNvSpPr>
          <p:nvPr/>
        </p:nvSpPr>
        <p:spPr bwMode="auto">
          <a:xfrm>
            <a:off x="400050" y="4419600"/>
            <a:ext cx="4572000" cy="523875"/>
          </a:xfrm>
          <a:prstGeom prst="rect">
            <a:avLst/>
          </a:prstGeom>
          <a:noFill/>
          <a:ln w="9525">
            <a:noFill/>
            <a:miter lim="800000"/>
            <a:headEnd/>
            <a:tailEnd/>
          </a:ln>
        </p:spPr>
        <p:txBody>
          <a:bodyPr>
            <a:spAutoFit/>
          </a:bodyPr>
          <a:lstStyle/>
          <a:p>
            <a:pPr algn="ctr"/>
            <a:r>
              <a:rPr lang="en-US" sz="1400" dirty="0" smtClean="0"/>
              <a:t>Eagle Fish Genetics Lab</a:t>
            </a:r>
            <a:endParaRPr lang="en-US" sz="1400" dirty="0"/>
          </a:p>
          <a:p>
            <a:pPr algn="ctr"/>
            <a:r>
              <a:rPr lang="en-US" sz="1400" dirty="0" smtClean="0"/>
              <a:t>Eagle, </a:t>
            </a:r>
            <a:r>
              <a:rPr lang="en-US" sz="1400" dirty="0"/>
              <a:t>ID</a:t>
            </a:r>
          </a:p>
        </p:txBody>
      </p:sp>
      <p:pic>
        <p:nvPicPr>
          <p:cNvPr id="22" name="Picture 18"/>
          <p:cNvPicPr>
            <a:picLocks noChangeAspect="1" noChangeArrowheads="1"/>
          </p:cNvPicPr>
          <p:nvPr/>
        </p:nvPicPr>
        <p:blipFill>
          <a:blip r:embed="rId7"/>
          <a:srcRect l="15651" t="21445"/>
          <a:stretch>
            <a:fillRect/>
          </a:stretch>
        </p:blipFill>
        <p:spPr bwMode="auto">
          <a:xfrm>
            <a:off x="228600" y="5160168"/>
            <a:ext cx="1665403" cy="1414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81300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F1679-B77C-445A-9A74-A575FE578E38}" type="slidenum">
              <a:rPr lang="en-US" smtClean="0"/>
              <a:pPr/>
              <a:t>26</a:t>
            </a:fld>
            <a:endParaRPr lang="en-US"/>
          </a:p>
        </p:txBody>
      </p:sp>
      <p:sp>
        <p:nvSpPr>
          <p:cNvPr id="3" name="Rectangle 4"/>
          <p:cNvSpPr>
            <a:spLocks noChangeArrowheads="1"/>
          </p:cNvSpPr>
          <p:nvPr/>
        </p:nvSpPr>
        <p:spPr bwMode="auto">
          <a:xfrm>
            <a:off x="381000" y="228600"/>
            <a:ext cx="8305800" cy="338554"/>
          </a:xfrm>
          <a:prstGeom prst="rect">
            <a:avLst/>
          </a:prstGeom>
          <a:noFill/>
          <a:ln w="9525">
            <a:noFill/>
            <a:miter lim="800000"/>
            <a:headEnd/>
            <a:tailEnd/>
          </a:ln>
        </p:spPr>
        <p:txBody>
          <a:bodyPr tIns="0" bIns="0" anchor="ctr">
            <a:spAutoFit/>
          </a:bodyPr>
          <a:lstStyle/>
          <a:p>
            <a:r>
              <a:rPr lang="en-US" sz="2200" u="sng" dirty="0" smtClean="0"/>
              <a:t>Objectives for PBT project:</a:t>
            </a:r>
            <a:endParaRPr lang="en-US" sz="2400" dirty="0"/>
          </a:p>
        </p:txBody>
      </p:sp>
      <p:pic>
        <p:nvPicPr>
          <p:cNvPr id="12" name="Picture 4"/>
          <p:cNvPicPr>
            <a:picLocks noChangeAspect="1" noChangeArrowheads="1"/>
          </p:cNvPicPr>
          <p:nvPr/>
        </p:nvPicPr>
        <p:blipFill>
          <a:blip r:embed="rId2"/>
          <a:srcRect b="51679"/>
          <a:stretch>
            <a:fillRect/>
          </a:stretch>
        </p:blipFill>
        <p:spPr bwMode="auto">
          <a:xfrm>
            <a:off x="457201" y="685800"/>
            <a:ext cx="6477000" cy="981364"/>
          </a:xfrm>
          <a:prstGeom prst="rect">
            <a:avLst/>
          </a:prstGeom>
          <a:ln>
            <a:noFill/>
          </a:ln>
          <a:effectLst>
            <a:outerShdw blurRad="292100" dist="139700" dir="2700000" algn="tl" rotWithShape="0">
              <a:srgbClr val="333333">
                <a:alpha val="65000"/>
              </a:srgbClr>
            </a:outerShdw>
          </a:effectLst>
        </p:spPr>
      </p:pic>
      <p:sp>
        <p:nvSpPr>
          <p:cNvPr id="121857" name="Rectangle 1"/>
          <p:cNvSpPr>
            <a:spLocks noChangeArrowheads="1"/>
          </p:cNvSpPr>
          <p:nvPr/>
        </p:nvSpPr>
        <p:spPr bwMode="auto">
          <a:xfrm>
            <a:off x="381000" y="1828800"/>
            <a:ext cx="8229600"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itchFamily="34" charset="0"/>
              <a:buChar char="•"/>
            </a:pPr>
            <a:r>
              <a:rPr lang="en-US" sz="1700" dirty="0" smtClean="0">
                <a:solidFill>
                  <a:srgbClr val="FFFF00"/>
                </a:solidFill>
              </a:rPr>
              <a:t>Annually sample tissue from all hatchery Chinook and steelhead </a:t>
            </a:r>
            <a:r>
              <a:rPr lang="en-US" sz="1700" dirty="0" err="1" smtClean="0">
                <a:solidFill>
                  <a:srgbClr val="FFFF00"/>
                </a:solidFill>
              </a:rPr>
              <a:t>broodstock</a:t>
            </a:r>
            <a:r>
              <a:rPr lang="en-US" sz="1700" dirty="0" smtClean="0">
                <a:solidFill>
                  <a:srgbClr val="FFFF00"/>
                </a:solidFill>
              </a:rPr>
              <a:t> in the Snake River basin.</a:t>
            </a:r>
          </a:p>
          <a:p>
            <a:r>
              <a:rPr lang="en-US" sz="1700" dirty="0" smtClean="0"/>
              <a:t> </a:t>
            </a:r>
          </a:p>
          <a:p>
            <a:r>
              <a:rPr lang="en-US" sz="1700" i="1" dirty="0" smtClean="0"/>
              <a:t>Concern:</a:t>
            </a:r>
          </a:p>
          <a:p>
            <a:r>
              <a:rPr lang="en-US" sz="1700" i="1" dirty="0" smtClean="0"/>
              <a:t>ISRP/ISAB and some geneticists wondered if it was logistically feasible to sample the large numbers of </a:t>
            </a:r>
            <a:r>
              <a:rPr lang="en-US" sz="1700" i="1" dirty="0" err="1" smtClean="0"/>
              <a:t>broodstock</a:t>
            </a:r>
            <a:r>
              <a:rPr lang="en-US" sz="1700" i="1" dirty="0" smtClean="0"/>
              <a:t> required for PBT.</a:t>
            </a:r>
            <a:endParaRPr lang="en-US" sz="1700" dirty="0" smtClean="0"/>
          </a:p>
          <a:p>
            <a:r>
              <a:rPr lang="en-US" sz="1700" i="1" dirty="0" smtClean="0"/>
              <a:t> </a:t>
            </a:r>
            <a:endParaRPr lang="en-US" sz="1700" dirty="0" smtClean="0"/>
          </a:p>
          <a:p>
            <a:pPr marL="285750" indent="-285750">
              <a:buFont typeface="Arial" pitchFamily="34" charset="0"/>
              <a:buChar char="•"/>
            </a:pPr>
            <a:r>
              <a:rPr lang="en-US" sz="1700" dirty="0" smtClean="0">
                <a:solidFill>
                  <a:srgbClr val="FFFF00"/>
                </a:solidFill>
              </a:rPr>
              <a:t>Identify a sufficient number of SNP loci for both Chinook salmon and steelhead that will provide a false negative rate of less than 10% (meaning that 90% of PBT-tagged fish could be assigned to parent pairs) and a false positive rate of less than 1% (meaning that less than 1% of PBT tagged individuals would be assigned to an incorrect parent pair).</a:t>
            </a:r>
          </a:p>
          <a:p>
            <a:r>
              <a:rPr lang="en-US" sz="1700" dirty="0" smtClean="0"/>
              <a:t> </a:t>
            </a:r>
          </a:p>
          <a:p>
            <a:r>
              <a:rPr lang="en-US" sz="1700" i="1" dirty="0" smtClean="0"/>
              <a:t>Concern:</a:t>
            </a:r>
            <a:endParaRPr lang="en-US" sz="1700" dirty="0" smtClean="0"/>
          </a:p>
          <a:p>
            <a:r>
              <a:rPr lang="en-US" sz="1700" i="1" dirty="0" smtClean="0"/>
              <a:t>Although simulations suggested that 60-100 SNPs would be necessary to achieve high assignment success and accuracy, this had not been demonstrated empirically.  Special concern was for highly related stocks that were not genetically distinct.  </a:t>
            </a:r>
          </a:p>
        </p:txBody>
      </p:sp>
    </p:spTree>
    <p:extLst>
      <p:ext uri="{BB962C8B-B14F-4D97-AF65-F5344CB8AC3E}">
        <p14:creationId xmlns:p14="http://schemas.microsoft.com/office/powerpoint/2010/main" xmlns="" val="2003070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F1679-B77C-445A-9A74-A575FE578E38}" type="slidenum">
              <a:rPr lang="en-US" smtClean="0"/>
              <a:pPr/>
              <a:t>27</a:t>
            </a:fld>
            <a:endParaRPr lang="en-US"/>
          </a:p>
        </p:txBody>
      </p:sp>
      <p:sp>
        <p:nvSpPr>
          <p:cNvPr id="121857" name="Rectangle 1"/>
          <p:cNvSpPr>
            <a:spLocks noChangeArrowheads="1"/>
          </p:cNvSpPr>
          <p:nvPr/>
        </p:nvSpPr>
        <p:spPr bwMode="auto">
          <a:xfrm>
            <a:off x="381000" y="2234148"/>
            <a:ext cx="82296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itchFamily="34" charset="0"/>
              <a:buChar char="•"/>
            </a:pPr>
            <a:r>
              <a:rPr lang="en-US" sz="2000" dirty="0" smtClean="0">
                <a:solidFill>
                  <a:srgbClr val="FFFF00"/>
                </a:solidFill>
              </a:rPr>
              <a:t>Integrate SNP marker sets for PBT and GSI in the Snake and Columbia River basins for both steelhead and Chinook salmon.  </a:t>
            </a:r>
          </a:p>
          <a:p>
            <a:r>
              <a:rPr lang="en-US" sz="2000" dirty="0" smtClean="0"/>
              <a:t> </a:t>
            </a:r>
          </a:p>
          <a:p>
            <a:r>
              <a:rPr lang="en-US" sz="2000" i="1" dirty="0" smtClean="0"/>
              <a:t>Concern:</a:t>
            </a:r>
            <a:endParaRPr lang="en-US" sz="2000" dirty="0" smtClean="0"/>
          </a:p>
          <a:p>
            <a:pPr lvl="0"/>
            <a:r>
              <a:rPr lang="en-US" sz="2000" dirty="0" smtClean="0"/>
              <a:t>PBT marker sets may not be able to contribute to GSI baselines. </a:t>
            </a:r>
          </a:p>
          <a:p>
            <a:pPr lvl="0"/>
            <a:endParaRPr lang="en-US" sz="2000" dirty="0" smtClean="0"/>
          </a:p>
          <a:p>
            <a:pPr marL="285750" indent="-285750">
              <a:buFont typeface="Arial" pitchFamily="34" charset="0"/>
              <a:buChar char="•"/>
            </a:pPr>
            <a:r>
              <a:rPr lang="en-US" sz="2000" dirty="0" smtClean="0">
                <a:solidFill>
                  <a:srgbClr val="FFFF00"/>
                </a:solidFill>
              </a:rPr>
              <a:t>Complete genotyping requirements:  Construct the first PBT baselines in the Snake River basin </a:t>
            </a:r>
          </a:p>
          <a:p>
            <a:pPr marL="285750" indent="-285750">
              <a:buFont typeface="Arial" pitchFamily="34" charset="0"/>
              <a:buChar char="•"/>
            </a:pPr>
            <a:endParaRPr lang="en-US" sz="2000" dirty="0">
              <a:solidFill>
                <a:srgbClr val="FFFF00"/>
              </a:solidFill>
            </a:endParaRPr>
          </a:p>
          <a:p>
            <a:r>
              <a:rPr lang="en-US" sz="2000" i="1" dirty="0"/>
              <a:t>Concern:</a:t>
            </a:r>
            <a:endParaRPr lang="en-US" sz="2000" dirty="0"/>
          </a:p>
          <a:p>
            <a:pPr lvl="0"/>
            <a:r>
              <a:rPr lang="en-US" sz="2000" dirty="0" smtClean="0"/>
              <a:t>Huge genotyping workload, standardization among labs.</a:t>
            </a:r>
            <a:endParaRPr lang="en-US" sz="2000" dirty="0"/>
          </a:p>
        </p:txBody>
      </p:sp>
      <p:sp>
        <p:nvSpPr>
          <p:cNvPr id="6" name="Rectangle 4"/>
          <p:cNvSpPr>
            <a:spLocks noChangeArrowheads="1"/>
          </p:cNvSpPr>
          <p:nvPr/>
        </p:nvSpPr>
        <p:spPr bwMode="auto">
          <a:xfrm>
            <a:off x="381000" y="228600"/>
            <a:ext cx="8305800" cy="338554"/>
          </a:xfrm>
          <a:prstGeom prst="rect">
            <a:avLst/>
          </a:prstGeom>
          <a:noFill/>
          <a:ln w="9525">
            <a:noFill/>
            <a:miter lim="800000"/>
            <a:headEnd/>
            <a:tailEnd/>
          </a:ln>
        </p:spPr>
        <p:txBody>
          <a:bodyPr tIns="0" bIns="0" anchor="ctr">
            <a:spAutoFit/>
          </a:bodyPr>
          <a:lstStyle/>
          <a:p>
            <a:r>
              <a:rPr lang="en-US" sz="2200" u="sng" dirty="0" smtClean="0"/>
              <a:t>Objectives for PBT project:</a:t>
            </a:r>
            <a:endParaRPr lang="en-US" sz="2400" dirty="0"/>
          </a:p>
        </p:txBody>
      </p:sp>
      <p:pic>
        <p:nvPicPr>
          <p:cNvPr id="7" name="Picture 4"/>
          <p:cNvPicPr>
            <a:picLocks noChangeAspect="1" noChangeArrowheads="1"/>
          </p:cNvPicPr>
          <p:nvPr/>
        </p:nvPicPr>
        <p:blipFill>
          <a:blip r:embed="rId2"/>
          <a:srcRect b="51679"/>
          <a:stretch>
            <a:fillRect/>
          </a:stretch>
        </p:blipFill>
        <p:spPr bwMode="auto">
          <a:xfrm>
            <a:off x="457201" y="685800"/>
            <a:ext cx="6477000" cy="9813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97934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F1679-B77C-445A-9A74-A575FE578E38}" type="slidenum">
              <a:rPr lang="en-US" smtClean="0"/>
              <a:pPr/>
              <a:t>28</a:t>
            </a:fld>
            <a:endParaRPr lang="en-US"/>
          </a:p>
        </p:txBody>
      </p:sp>
      <p:sp>
        <p:nvSpPr>
          <p:cNvPr id="121857" name="Rectangle 1"/>
          <p:cNvSpPr>
            <a:spLocks noChangeArrowheads="1"/>
          </p:cNvSpPr>
          <p:nvPr/>
        </p:nvSpPr>
        <p:spPr bwMode="auto">
          <a:xfrm>
            <a:off x="381000" y="1981200"/>
            <a:ext cx="8229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itchFamily="34" charset="0"/>
              <a:buChar char="•"/>
            </a:pPr>
            <a:r>
              <a:rPr lang="en-US" sz="2000" dirty="0" smtClean="0">
                <a:solidFill>
                  <a:srgbClr val="FFFF00"/>
                </a:solidFill>
              </a:rPr>
              <a:t>Demonstrate the utility of PBT in addressing multiple research questions and management issues throughout the Snake </a:t>
            </a:r>
            <a:r>
              <a:rPr lang="en-US" sz="2000" dirty="0">
                <a:solidFill>
                  <a:srgbClr val="FFFF00"/>
                </a:solidFill>
              </a:rPr>
              <a:t>and Columbia River basins for both steelhead and Chinook salmon.  </a:t>
            </a:r>
            <a:endParaRPr lang="en-US" sz="2000" dirty="0" smtClean="0">
              <a:solidFill>
                <a:srgbClr val="FFFF00"/>
              </a:solidFill>
            </a:endParaRPr>
          </a:p>
          <a:p>
            <a:pPr marL="285750" indent="-285750">
              <a:buFont typeface="Arial" pitchFamily="34" charset="0"/>
              <a:buChar char="•"/>
            </a:pPr>
            <a:endParaRPr lang="en-US" sz="2000" dirty="0">
              <a:solidFill>
                <a:srgbClr val="FFFF00"/>
              </a:solidFill>
            </a:endParaRPr>
          </a:p>
          <a:p>
            <a:r>
              <a:rPr lang="en-US" sz="2000" i="1" dirty="0"/>
              <a:t>Concern:</a:t>
            </a:r>
            <a:endParaRPr lang="en-US" sz="2000" dirty="0"/>
          </a:p>
          <a:p>
            <a:pPr lvl="0"/>
            <a:r>
              <a:rPr lang="en-US" sz="2000" dirty="0" smtClean="0"/>
              <a:t>Utility of this technology needs to be demonstrated beyond simple “tagging” fish.</a:t>
            </a:r>
            <a:endParaRPr lang="en-US" sz="2000" dirty="0"/>
          </a:p>
        </p:txBody>
      </p:sp>
      <p:sp>
        <p:nvSpPr>
          <p:cNvPr id="6" name="Rectangle 4"/>
          <p:cNvSpPr>
            <a:spLocks noChangeArrowheads="1"/>
          </p:cNvSpPr>
          <p:nvPr/>
        </p:nvSpPr>
        <p:spPr bwMode="auto">
          <a:xfrm>
            <a:off x="381000" y="228600"/>
            <a:ext cx="8305800" cy="338554"/>
          </a:xfrm>
          <a:prstGeom prst="rect">
            <a:avLst/>
          </a:prstGeom>
          <a:noFill/>
          <a:ln w="9525">
            <a:noFill/>
            <a:miter lim="800000"/>
            <a:headEnd/>
            <a:tailEnd/>
          </a:ln>
        </p:spPr>
        <p:txBody>
          <a:bodyPr tIns="0" bIns="0" anchor="ctr">
            <a:spAutoFit/>
          </a:bodyPr>
          <a:lstStyle/>
          <a:p>
            <a:r>
              <a:rPr lang="en-US" sz="2200" u="sng" dirty="0" smtClean="0"/>
              <a:t>Objectives for PBT project:</a:t>
            </a:r>
            <a:endParaRPr lang="en-US" sz="2400" dirty="0"/>
          </a:p>
        </p:txBody>
      </p:sp>
      <p:pic>
        <p:nvPicPr>
          <p:cNvPr id="7" name="Picture 4"/>
          <p:cNvPicPr>
            <a:picLocks noChangeAspect="1" noChangeArrowheads="1"/>
          </p:cNvPicPr>
          <p:nvPr/>
        </p:nvPicPr>
        <p:blipFill>
          <a:blip r:embed="rId2"/>
          <a:srcRect b="51679"/>
          <a:stretch>
            <a:fillRect/>
          </a:stretch>
        </p:blipFill>
        <p:spPr bwMode="auto">
          <a:xfrm>
            <a:off x="457201" y="685800"/>
            <a:ext cx="6477000" cy="9813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3811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F1679-B77C-445A-9A74-A575FE578E38}" type="slidenum">
              <a:rPr lang="en-US" smtClean="0"/>
              <a:pPr/>
              <a:t>29</a:t>
            </a:fld>
            <a:endParaRPr lang="en-US"/>
          </a:p>
        </p:txBody>
      </p:sp>
      <p:sp>
        <p:nvSpPr>
          <p:cNvPr id="10" name="Text Box 2"/>
          <p:cNvSpPr txBox="1">
            <a:spLocks noChangeArrowheads="1"/>
          </p:cNvSpPr>
          <p:nvPr/>
        </p:nvSpPr>
        <p:spPr bwMode="auto">
          <a:xfrm>
            <a:off x="381000" y="1759803"/>
            <a:ext cx="8305800" cy="830997"/>
          </a:xfrm>
          <a:prstGeom prst="rect">
            <a:avLst/>
          </a:prstGeom>
          <a:noFill/>
          <a:ln w="9525">
            <a:noFill/>
            <a:miter lim="800000"/>
            <a:headEnd/>
            <a:tailEnd/>
          </a:ln>
        </p:spPr>
        <p:txBody>
          <a:bodyPr wrap="square">
            <a:spAutoFit/>
          </a:bodyPr>
          <a:lstStyle/>
          <a:p>
            <a:pPr lvl="1"/>
            <a:r>
              <a:rPr lang="en-US" sz="2400" dirty="0" smtClean="0">
                <a:solidFill>
                  <a:srgbClr val="FFFF00"/>
                </a:solidFill>
              </a:rPr>
              <a:t>What progress have we made thus far in meeting these objectives?</a:t>
            </a:r>
            <a:endParaRPr lang="en-US" sz="2000" dirty="0"/>
          </a:p>
        </p:txBody>
      </p:sp>
      <p:pic>
        <p:nvPicPr>
          <p:cNvPr id="48131" name="Picture 3" descr="C:\Users\mcampbell\AppData\Local\Microsoft\Windows\Temporary Internet Files\Content.IE5\0FR0J8M8\MC900078622[1].wmf"/>
          <p:cNvPicPr>
            <a:picLocks noChangeAspect="1" noChangeArrowheads="1"/>
          </p:cNvPicPr>
          <p:nvPr/>
        </p:nvPicPr>
        <p:blipFill>
          <a:blip r:embed="rId2">
            <a:duotone>
              <a:prstClr val="black"/>
              <a:schemeClr val="accent1">
                <a:tint val="45000"/>
                <a:satMod val="400000"/>
              </a:schemeClr>
            </a:duotone>
            <a:lum bright="100000"/>
          </a:blip>
          <a:stretch>
            <a:fillRect/>
          </a:stretch>
        </p:blipFill>
        <p:spPr bwMode="auto">
          <a:xfrm>
            <a:off x="3429000" y="2557462"/>
            <a:ext cx="1857375" cy="3995738"/>
          </a:xfrm>
          <a:prstGeom prst="rect">
            <a:avLst/>
          </a:prstGeom>
          <a:noFill/>
          <a:ln>
            <a:noFill/>
          </a:ln>
        </p:spPr>
      </p:pic>
      <p:pic>
        <p:nvPicPr>
          <p:cNvPr id="6" name="Picture 4"/>
          <p:cNvPicPr>
            <a:picLocks noChangeAspect="1" noChangeArrowheads="1"/>
          </p:cNvPicPr>
          <p:nvPr/>
        </p:nvPicPr>
        <p:blipFill>
          <a:blip r:embed="rId3"/>
          <a:srcRect b="51679"/>
          <a:stretch>
            <a:fillRect/>
          </a:stretch>
        </p:blipFill>
        <p:spPr bwMode="auto">
          <a:xfrm>
            <a:off x="914400" y="381000"/>
            <a:ext cx="7543799"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1486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72312"/>
            <a:ext cx="8229600" cy="704088"/>
          </a:xfrm>
        </p:spPr>
        <p:txBody>
          <a:bodyPr>
            <a:noAutofit/>
          </a:bodyPr>
          <a:lstStyle/>
          <a:p>
            <a:r>
              <a:rPr lang="en-US" sz="3000" dirty="0" smtClean="0">
                <a:latin typeface="+mn-lt"/>
              </a:rPr>
              <a:t>PBT is a relatively new technology but GSI has been in use for several decades</a:t>
            </a:r>
            <a:endParaRPr lang="en-US" sz="3000" dirty="0">
              <a:latin typeface="+mn-lt"/>
            </a:endParaRPr>
          </a:p>
        </p:txBody>
      </p:sp>
      <p:sp>
        <p:nvSpPr>
          <p:cNvPr id="3" name="Content Placeholder 2"/>
          <p:cNvSpPr>
            <a:spLocks noGrp="1"/>
          </p:cNvSpPr>
          <p:nvPr>
            <p:ph idx="1"/>
          </p:nvPr>
        </p:nvSpPr>
        <p:spPr>
          <a:xfrm>
            <a:off x="457200" y="1783080"/>
            <a:ext cx="8229600" cy="4770120"/>
          </a:xfrm>
        </p:spPr>
        <p:txBody>
          <a:bodyPr>
            <a:normAutofit fontScale="85000" lnSpcReduction="10000"/>
          </a:bodyPr>
          <a:lstStyle/>
          <a:p>
            <a:pPr>
              <a:buClrTx/>
            </a:pPr>
            <a:r>
              <a:rPr lang="en-US" dirty="0" smtClean="0"/>
              <a:t>GSI studies began with BPA funding in the 1970’s with the intent of identifying stock proportions in mixed stock fisheries</a:t>
            </a:r>
          </a:p>
          <a:p>
            <a:pPr>
              <a:buClrTx/>
            </a:pPr>
            <a:r>
              <a:rPr lang="en-US" dirty="0" smtClean="0"/>
              <a:t>Studies have continued over the years and developed further as technology has advanced enabling estimates of individual fish origins (genetic markers and statistical procedures)</a:t>
            </a:r>
          </a:p>
          <a:p>
            <a:pPr>
              <a:buClrTx/>
            </a:pPr>
            <a:r>
              <a:rPr lang="en-US" dirty="0" err="1" smtClean="0"/>
              <a:t>Coastwide</a:t>
            </a:r>
            <a:r>
              <a:rPr lang="en-US" dirty="0" smtClean="0"/>
              <a:t> there are many on-going projects using GSI technology to address conservation and management issues</a:t>
            </a:r>
          </a:p>
          <a:p>
            <a:pPr lvl="1">
              <a:buClrTx/>
              <a:buFont typeface="Wingdings" pitchFamily="2" charset="2"/>
              <a:buChar char="q"/>
            </a:pPr>
            <a:r>
              <a:rPr lang="en-US" dirty="0" smtClean="0"/>
              <a:t>Distribution, migration, harvest patterns of adult salmon in ocean fisheries (e.g., project CROOS 2007; </a:t>
            </a:r>
            <a:r>
              <a:rPr lang="en-US" dirty="0" err="1"/>
              <a:t>Habicht</a:t>
            </a:r>
            <a:r>
              <a:rPr lang="en-US" dirty="0"/>
              <a:t> et al. 2007; Moran </a:t>
            </a:r>
            <a:r>
              <a:rPr lang="en-US" dirty="0" smtClean="0"/>
              <a:t>and Tuttle 2011)</a:t>
            </a:r>
          </a:p>
          <a:p>
            <a:pPr lvl="1">
              <a:buClrTx/>
              <a:buFont typeface="Wingdings" pitchFamily="2" charset="2"/>
              <a:buChar char="q"/>
            </a:pPr>
            <a:r>
              <a:rPr lang="en-US" dirty="0" smtClean="0"/>
              <a:t>Survival and migration patterns of juvenile Chinook salmon and sockeye salmon in the estuary and ocean (e.g., Teel et al. 2009; Tucker et al. 2009; Daly et al. 2011; </a:t>
            </a:r>
            <a:r>
              <a:rPr lang="en-US" dirty="0" err="1" smtClean="0"/>
              <a:t>Seeb</a:t>
            </a:r>
            <a:r>
              <a:rPr lang="en-US" dirty="0" smtClean="0"/>
              <a:t> et al. 2011)</a:t>
            </a:r>
          </a:p>
          <a:p>
            <a:pPr lvl="1">
              <a:buClrTx/>
              <a:buFont typeface="Wingdings" pitchFamily="2" charset="2"/>
              <a:buChar char="q"/>
            </a:pPr>
            <a:r>
              <a:rPr lang="en-US" dirty="0" smtClean="0"/>
              <a:t>In-river harvest and dam passage (</a:t>
            </a:r>
            <a:r>
              <a:rPr lang="en-US" dirty="0" err="1" smtClean="0"/>
              <a:t>Winans</a:t>
            </a:r>
            <a:r>
              <a:rPr lang="en-US" dirty="0" smtClean="0"/>
              <a:t> et al. 2004; </a:t>
            </a:r>
            <a:r>
              <a:rPr lang="en-US" dirty="0" err="1" smtClean="0"/>
              <a:t>Narum</a:t>
            </a:r>
            <a:r>
              <a:rPr lang="en-US" dirty="0" smtClean="0"/>
              <a:t> et al. 2008; Hess et al. 2011)</a:t>
            </a:r>
            <a:endParaRPr lang="en-US" dirty="0"/>
          </a:p>
        </p:txBody>
      </p:sp>
      <p:sp>
        <p:nvSpPr>
          <p:cNvPr id="4" name="Slide Number Placeholder 3"/>
          <p:cNvSpPr>
            <a:spLocks noGrp="1"/>
          </p:cNvSpPr>
          <p:nvPr>
            <p:ph type="sldNum" sz="quarter" idx="12"/>
          </p:nvPr>
        </p:nvSpPr>
        <p:spPr/>
        <p:txBody>
          <a:bodyPr/>
          <a:lstStyle/>
          <a:p>
            <a:fld id="{45CF1679-B77C-445A-9A74-A575FE578E38}" type="slidenum">
              <a:rPr lang="en-US" smtClean="0"/>
              <a:pPr/>
              <a:t>3</a:t>
            </a:fld>
            <a:endParaRPr lang="en-US"/>
          </a:p>
        </p:txBody>
      </p:sp>
    </p:spTree>
    <p:extLst>
      <p:ext uri="{BB962C8B-B14F-4D97-AF65-F5344CB8AC3E}">
        <p14:creationId xmlns:p14="http://schemas.microsoft.com/office/powerpoint/2010/main" xmlns="" val="2435925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F1679-B77C-445A-9A74-A575FE578E38}" type="slidenum">
              <a:rPr lang="en-US" smtClean="0"/>
              <a:pPr/>
              <a:t>30</a:t>
            </a:fld>
            <a:endParaRPr lang="en-US" dirty="0"/>
          </a:p>
        </p:txBody>
      </p:sp>
      <p:sp>
        <p:nvSpPr>
          <p:cNvPr id="3" name="Rectangle 4"/>
          <p:cNvSpPr>
            <a:spLocks noChangeArrowheads="1"/>
          </p:cNvSpPr>
          <p:nvPr/>
        </p:nvSpPr>
        <p:spPr bwMode="auto">
          <a:xfrm>
            <a:off x="8349848" y="6321862"/>
            <a:ext cx="1022752" cy="153888"/>
          </a:xfrm>
          <a:prstGeom prst="rect">
            <a:avLst/>
          </a:prstGeom>
          <a:noFill/>
          <a:ln w="9525">
            <a:noFill/>
            <a:miter lim="800000"/>
            <a:headEnd/>
            <a:tailEnd/>
          </a:ln>
        </p:spPr>
        <p:txBody>
          <a:bodyPr wrap="square" tIns="0" bIns="0" anchor="ctr">
            <a:spAutoFit/>
          </a:bodyPr>
          <a:lstStyle/>
          <a:p>
            <a:r>
              <a:rPr lang="en-US" sz="1000" dirty="0" smtClean="0"/>
              <a:t>*Estimated</a:t>
            </a:r>
            <a:endParaRPr lang="en-US" sz="1000" dirty="0"/>
          </a:p>
        </p:txBody>
      </p:sp>
      <p:sp>
        <p:nvSpPr>
          <p:cNvPr id="121857" name="Rectangle 1"/>
          <p:cNvSpPr>
            <a:spLocks noChangeArrowheads="1"/>
          </p:cNvSpPr>
          <p:nvPr/>
        </p:nvSpPr>
        <p:spPr bwMode="auto">
          <a:xfrm>
            <a:off x="437866" y="990600"/>
            <a:ext cx="840133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itchFamily="34" charset="0"/>
              <a:buChar char="•"/>
            </a:pPr>
            <a:r>
              <a:rPr lang="en-US" sz="2800" dirty="0" smtClean="0">
                <a:solidFill>
                  <a:srgbClr val="FFFF00"/>
                </a:solidFill>
              </a:rPr>
              <a:t>PBT Sampling completed for SY2008-SY2011</a:t>
            </a:r>
          </a:p>
          <a:p>
            <a:pPr marL="285750" indent="-285750">
              <a:buFont typeface="Arial" pitchFamily="34" charset="0"/>
              <a:buChar char="•"/>
            </a:pPr>
            <a:r>
              <a:rPr lang="en-US" sz="2800" dirty="0" smtClean="0">
                <a:solidFill>
                  <a:srgbClr val="FFFF00"/>
                </a:solidFill>
              </a:rPr>
              <a:t>&gt;20,000 hatchery steelhead (~5K per year)</a:t>
            </a:r>
          </a:p>
          <a:p>
            <a:pPr marL="285750" indent="-285750">
              <a:buFont typeface="Arial" pitchFamily="34" charset="0"/>
              <a:buChar char="•"/>
            </a:pPr>
            <a:r>
              <a:rPr lang="en-US" sz="2800" dirty="0" smtClean="0">
                <a:solidFill>
                  <a:srgbClr val="FFFF00"/>
                </a:solidFill>
              </a:rPr>
              <a:t>&gt;35,000 hatchery Chinook salmon (~9K per year)</a:t>
            </a:r>
          </a:p>
          <a:p>
            <a:pPr marL="285750" indent="-285750">
              <a:buFont typeface="Arial" pitchFamily="34" charset="0"/>
              <a:buChar char="•"/>
            </a:pPr>
            <a:r>
              <a:rPr lang="en-US" sz="2800" dirty="0" smtClean="0">
                <a:solidFill>
                  <a:srgbClr val="FFFF00"/>
                </a:solidFill>
              </a:rPr>
              <a:t>All hatcheries record spawn dates, sex</a:t>
            </a:r>
          </a:p>
          <a:p>
            <a:pPr marL="285750" indent="-285750">
              <a:buFont typeface="Arial" pitchFamily="34" charset="0"/>
              <a:buChar char="•"/>
            </a:pPr>
            <a:r>
              <a:rPr lang="en-US" sz="2800" dirty="0" smtClean="0">
                <a:solidFill>
                  <a:srgbClr val="FFFF00"/>
                </a:solidFill>
              </a:rPr>
              <a:t>Many hatcheries provide length and spawn cross</a:t>
            </a:r>
          </a:p>
        </p:txBody>
      </p:sp>
      <p:pic>
        <p:nvPicPr>
          <p:cNvPr id="7" name="Picture 2" descr="A:\MVC-002F.JPG"/>
          <p:cNvPicPr>
            <a:picLocks noChangeAspect="1" noChangeArrowheads="1"/>
          </p:cNvPicPr>
          <p:nvPr/>
        </p:nvPicPr>
        <p:blipFill>
          <a:blip r:embed="rId2">
            <a:lum bright="10000" contrast="62000"/>
            <a:extLst>
              <a:ext uri="{28A0092B-C50C-407E-A947-70E740481C1C}">
                <a14:useLocalDpi xmlns:a14="http://schemas.microsoft.com/office/drawing/2010/main" xmlns="" val="0"/>
              </a:ext>
            </a:extLst>
          </a:blip>
          <a:srcRect/>
          <a:stretch>
            <a:fillRect/>
          </a:stretch>
        </p:blipFill>
        <p:spPr bwMode="auto">
          <a:xfrm rot="5400000">
            <a:off x="4084284" y="4236684"/>
            <a:ext cx="2368178" cy="1198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K:\Hatcheries\Rapid River 2009\DSCF2731.JPG"/>
          <p:cNvPicPr>
            <a:picLocks noChangeAspect="1" noChangeArrowheads="1"/>
          </p:cNvPicPr>
          <p:nvPr/>
        </p:nvPicPr>
        <p:blipFill>
          <a:blip r:embed="rId3">
            <a:lum bright="12000"/>
            <a:extLst>
              <a:ext uri="{28A0092B-C50C-407E-A947-70E740481C1C}">
                <a14:useLocalDpi xmlns:a14="http://schemas.microsoft.com/office/drawing/2010/main" xmlns="" val="0"/>
              </a:ext>
            </a:extLst>
          </a:blip>
          <a:srcRect/>
          <a:stretch>
            <a:fillRect/>
          </a:stretch>
        </p:blipFill>
        <p:spPr bwMode="auto">
          <a:xfrm>
            <a:off x="1600200" y="3354265"/>
            <a:ext cx="2514600" cy="3351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4"/>
          <p:cNvSpPr>
            <a:spLocks noChangeArrowheads="1"/>
          </p:cNvSpPr>
          <p:nvPr/>
        </p:nvSpPr>
        <p:spPr bwMode="auto">
          <a:xfrm>
            <a:off x="533400" y="334834"/>
            <a:ext cx="8305800" cy="430887"/>
          </a:xfrm>
          <a:prstGeom prst="rect">
            <a:avLst/>
          </a:prstGeom>
          <a:noFill/>
          <a:ln w="9525">
            <a:noFill/>
            <a:miter lim="800000"/>
            <a:headEnd/>
            <a:tailEnd/>
          </a:ln>
        </p:spPr>
        <p:txBody>
          <a:bodyPr tIns="0" bIns="0" anchor="ctr">
            <a:spAutoFit/>
          </a:bodyPr>
          <a:lstStyle/>
          <a:p>
            <a:r>
              <a:rPr lang="en-US" sz="2800" u="sng" dirty="0" smtClean="0"/>
              <a:t>PBT sampling:</a:t>
            </a:r>
            <a:endParaRPr lang="en-US" sz="2800" dirty="0"/>
          </a:p>
        </p:txBody>
      </p:sp>
    </p:spTree>
    <p:extLst>
      <p:ext uri="{BB962C8B-B14F-4D97-AF65-F5344CB8AC3E}">
        <p14:creationId xmlns:p14="http://schemas.microsoft.com/office/powerpoint/2010/main" xmlns="" val="2058162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8382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76200"/>
            <a:ext cx="9372600" cy="646331"/>
          </a:xfrm>
          <a:prstGeom prst="rect">
            <a:avLst/>
          </a:prstGeom>
          <a:noFill/>
        </p:spPr>
        <p:txBody>
          <a:bodyPr wrap="square" rtlCol="0">
            <a:spAutoFit/>
          </a:bodyPr>
          <a:lstStyle/>
          <a:p>
            <a:r>
              <a:rPr lang="en-US" sz="3600" dirty="0" smtClean="0">
                <a:cs typeface="Arial" pitchFamily="34" charset="0"/>
              </a:rPr>
              <a:t>How many fish are we tagging?</a:t>
            </a:r>
            <a:endParaRPr lang="en-US" sz="3600" dirty="0">
              <a:cs typeface="Arial" pitchFamily="34" charset="0"/>
            </a:endParaRPr>
          </a:p>
        </p:txBody>
      </p:sp>
      <p:sp>
        <p:nvSpPr>
          <p:cNvPr id="4" name="Rectangle 2"/>
          <p:cNvSpPr>
            <a:spLocks noChangeArrowheads="1"/>
          </p:cNvSpPr>
          <p:nvPr/>
        </p:nvSpPr>
        <p:spPr bwMode="auto">
          <a:xfrm>
            <a:off x="228600" y="1172318"/>
            <a:ext cx="8458200" cy="5078313"/>
          </a:xfrm>
          <a:prstGeom prst="rect">
            <a:avLst/>
          </a:prstGeom>
          <a:noFill/>
          <a:ln w="9525">
            <a:noFill/>
            <a:miter lim="800000"/>
            <a:headEnd/>
            <a:tailEnd/>
          </a:ln>
        </p:spPr>
        <p:txBody>
          <a:bodyPr anchor="ctr">
            <a:spAutoFit/>
          </a:bodyPr>
          <a:lstStyle/>
          <a:p>
            <a:r>
              <a:rPr lang="en-US" u="sng" dirty="0" smtClean="0"/>
              <a:t>Steelhead</a:t>
            </a:r>
          </a:p>
          <a:p>
            <a:pPr>
              <a:buFont typeface="Arial" pitchFamily="34" charset="0"/>
              <a:buChar char="•"/>
            </a:pPr>
            <a:r>
              <a:rPr lang="en-US" dirty="0" smtClean="0"/>
              <a:t>Of all of the steelhead that migrate out of the Columbia River each year ~70% are hatchery fish</a:t>
            </a:r>
          </a:p>
          <a:p>
            <a:pPr>
              <a:buFont typeface="Arial" pitchFamily="34" charset="0"/>
              <a:buChar char="•"/>
            </a:pPr>
            <a:r>
              <a:rPr lang="en-US" dirty="0" smtClean="0"/>
              <a:t>14.9 million hatchery steelhead released in the Columbia River basin each year</a:t>
            </a:r>
          </a:p>
          <a:p>
            <a:pPr>
              <a:buFont typeface="Arial" pitchFamily="34" charset="0"/>
              <a:buChar char="•"/>
            </a:pPr>
            <a:r>
              <a:rPr lang="en-US" b="1" dirty="0" smtClean="0">
                <a:solidFill>
                  <a:srgbClr val="FFFF00"/>
                </a:solidFill>
              </a:rPr>
              <a:t>Of these, 9.1 million are Snake River origin (~61%)</a:t>
            </a:r>
          </a:p>
          <a:p>
            <a:pPr>
              <a:buFont typeface="Arial" pitchFamily="34" charset="0"/>
              <a:buChar char="•"/>
            </a:pPr>
            <a:r>
              <a:rPr lang="en-US" dirty="0" smtClean="0"/>
              <a:t>The 14.9 million hatchery steelhead are probably produced from only ~9500 total parents! </a:t>
            </a:r>
          </a:p>
          <a:p>
            <a:endParaRPr lang="en-US" dirty="0" smtClean="0"/>
          </a:p>
          <a:p>
            <a:r>
              <a:rPr lang="en-US" u="sng" dirty="0" smtClean="0"/>
              <a:t>Spring/Summer Chinook salmon</a:t>
            </a:r>
          </a:p>
          <a:p>
            <a:pPr>
              <a:buFont typeface="Arial" pitchFamily="34" charset="0"/>
              <a:buChar char="•"/>
            </a:pPr>
            <a:r>
              <a:rPr lang="en-US" dirty="0" smtClean="0"/>
              <a:t>Of all of the spring/summer Chinook salmon that migrate out of the Columbia River each year &gt;70% are hatchery fish</a:t>
            </a:r>
          </a:p>
          <a:p>
            <a:pPr>
              <a:buFont typeface="Arial" pitchFamily="34" charset="0"/>
              <a:buChar char="•"/>
            </a:pPr>
            <a:r>
              <a:rPr lang="en-US" dirty="0" smtClean="0"/>
              <a:t>36.2 million hatchery spring/summer Chinook salmon released in the Columbia River basin each year</a:t>
            </a:r>
          </a:p>
          <a:p>
            <a:pPr>
              <a:buFont typeface="Arial" pitchFamily="34" charset="0"/>
              <a:buChar char="•"/>
            </a:pPr>
            <a:r>
              <a:rPr lang="en-US" b="1" dirty="0" smtClean="0">
                <a:solidFill>
                  <a:srgbClr val="FFFF00"/>
                </a:solidFill>
              </a:rPr>
              <a:t>Of these, 12.4 million are Snake River origin (~34%)</a:t>
            </a:r>
          </a:p>
          <a:p>
            <a:pPr>
              <a:buFont typeface="Arial" pitchFamily="34" charset="0"/>
              <a:buChar char="•"/>
            </a:pPr>
            <a:r>
              <a:rPr lang="en-US" dirty="0" smtClean="0"/>
              <a:t>The 36.2 million hatchery spring/summer Chinook salmon are probably produced from only ~30,000 total parents!</a:t>
            </a:r>
          </a:p>
          <a:p>
            <a:pPr>
              <a:buFont typeface="Arial" pitchFamily="34" charset="0"/>
              <a:buChar char="•"/>
            </a:pPr>
            <a:r>
              <a:rPr lang="en-US" dirty="0" smtClean="0"/>
              <a:t>Snake River spring/summer Chinook salmon represent ~12% of all hatchery Chinook salmon</a:t>
            </a:r>
          </a:p>
        </p:txBody>
      </p:sp>
      <p:pic>
        <p:nvPicPr>
          <p:cNvPr id="37890" name="Picture 2" descr="spac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1713" y="1935163"/>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31</a:t>
            </a:fld>
            <a:endParaRPr lang="en-US" dirty="0"/>
          </a:p>
        </p:txBody>
      </p:sp>
    </p:spTree>
    <p:extLst>
      <p:ext uri="{BB962C8B-B14F-4D97-AF65-F5344CB8AC3E}">
        <p14:creationId xmlns:p14="http://schemas.microsoft.com/office/powerpoint/2010/main" xmlns="" val="3229606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3400" y="383153"/>
            <a:ext cx="83058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nchor="ctr">
            <a:spAutoFit/>
          </a:bodyPr>
          <a:lstStyle/>
          <a:p>
            <a:pPr>
              <a:buFont typeface="Wingdings" pitchFamily="2" charset="2"/>
              <a:buNone/>
              <a:defRPr/>
            </a:pPr>
            <a:r>
              <a:rPr lang="en-US" sz="2000" b="1" u="sng" dirty="0"/>
              <a:t>Single Nucleotide Polymorphic (</a:t>
            </a:r>
            <a:r>
              <a:rPr lang="en-US" sz="2000" b="1" u="sng" dirty="0" smtClean="0"/>
              <a:t>SNPs) marker </a:t>
            </a:r>
            <a:r>
              <a:rPr lang="en-US" sz="2000" b="1" u="sng" dirty="0"/>
              <a:t>development:</a:t>
            </a:r>
          </a:p>
          <a:p>
            <a:pPr>
              <a:buFont typeface="Wingdings" pitchFamily="2" charset="2"/>
              <a:buNone/>
              <a:defRPr/>
            </a:pPr>
            <a:endParaRPr lang="en-US" dirty="0"/>
          </a:p>
          <a:p>
            <a:pPr marL="342900" indent="-342900">
              <a:defRPr/>
            </a:pPr>
            <a:r>
              <a:rPr lang="en-US" dirty="0" smtClean="0"/>
              <a:t>2010/2011:  We </a:t>
            </a:r>
            <a:r>
              <a:rPr lang="en-US" dirty="0"/>
              <a:t>identified 96 SNP marker sets for both species that provide sufficient power for accurate parentage assignments 	</a:t>
            </a:r>
            <a:endParaRPr lang="en-US" dirty="0" smtClean="0"/>
          </a:p>
          <a:p>
            <a:pPr marL="342900" indent="-342900">
              <a:defRPr/>
            </a:pPr>
            <a:endParaRPr lang="en-US" dirty="0" smtClean="0"/>
          </a:p>
          <a:p>
            <a:pPr marL="342900" indent="-342900">
              <a:defRPr/>
            </a:pPr>
            <a:r>
              <a:rPr lang="en-US" dirty="0" smtClean="0"/>
              <a:t>Same 96 SNP marker set developed for spring/summer Chinook salmon also demonstrated to be equally powerful in Fall Chinook (</a:t>
            </a:r>
            <a:r>
              <a:rPr lang="en-US" dirty="0" err="1" smtClean="0"/>
              <a:t>broodstock</a:t>
            </a:r>
            <a:r>
              <a:rPr lang="en-US" dirty="0" smtClean="0"/>
              <a:t> sampling for PBT at Lyons Ferry &amp; NPTH successfully completed in 2011)</a:t>
            </a:r>
            <a:endParaRPr lang="en-US" dirty="0"/>
          </a:p>
        </p:txBody>
      </p:sp>
      <p:pic>
        <p:nvPicPr>
          <p:cNvPr id="16388" name="Picture 2"/>
          <p:cNvPicPr>
            <a:picLocks noChangeAspect="1" noChangeArrowheads="1"/>
          </p:cNvPicPr>
          <p:nvPr/>
        </p:nvPicPr>
        <p:blipFill>
          <a:blip r:embed="rId2"/>
          <a:srcRect/>
          <a:stretch>
            <a:fillRect/>
          </a:stretch>
        </p:blipFill>
        <p:spPr bwMode="auto">
          <a:xfrm>
            <a:off x="1295400" y="2895600"/>
            <a:ext cx="6553200" cy="3497263"/>
          </a:xfrm>
          <a:prstGeom prst="rect">
            <a:avLst/>
          </a:prstGeom>
          <a:noFill/>
          <a:ln w="9525" algn="ctr">
            <a:noFill/>
            <a:miter lim="800000"/>
            <a:headEnd/>
            <a:tailEnd/>
          </a:ln>
          <a:effectLst/>
        </p:spPr>
      </p:pic>
      <p:sp>
        <p:nvSpPr>
          <p:cNvPr id="16389" name="Rectangle 1"/>
          <p:cNvSpPr>
            <a:spLocks noChangeArrowheads="1"/>
          </p:cNvSpPr>
          <p:nvPr/>
        </p:nvSpPr>
        <p:spPr bwMode="auto">
          <a:xfrm>
            <a:off x="838200" y="6381750"/>
            <a:ext cx="7391400" cy="400050"/>
          </a:xfrm>
          <a:prstGeom prst="rect">
            <a:avLst/>
          </a:prstGeom>
          <a:noFill/>
          <a:ln w="9525">
            <a:noFill/>
            <a:miter lim="800000"/>
            <a:headEnd/>
            <a:tailEnd/>
          </a:ln>
        </p:spPr>
        <p:txBody>
          <a:bodyPr>
            <a:spAutoFit/>
          </a:bodyPr>
          <a:lstStyle/>
          <a:p>
            <a:pPr>
              <a:buFont typeface="Wingdings" pitchFamily="2" charset="2"/>
              <a:buNone/>
            </a:pPr>
            <a:r>
              <a:rPr lang="en-US" sz="2000" dirty="0"/>
              <a:t>Even when tens of thousands of possible parents are included!!! </a:t>
            </a:r>
          </a:p>
        </p:txBody>
      </p:sp>
      <p:sp>
        <p:nvSpPr>
          <p:cNvPr id="5"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p:cNvSpPr txBox="1">
            <a:spLocks noChangeArrowheads="1"/>
          </p:cNvSpPr>
          <p:nvPr/>
        </p:nvSpPr>
        <p:spPr bwMode="auto">
          <a:xfrm>
            <a:off x="1496558" y="621268"/>
            <a:ext cx="5437642" cy="523220"/>
          </a:xfrm>
          <a:prstGeom prst="rect">
            <a:avLst/>
          </a:prstGeom>
          <a:noFill/>
          <a:ln w="9525">
            <a:noFill/>
            <a:miter lim="800000"/>
            <a:headEnd/>
            <a:tailEnd/>
          </a:ln>
        </p:spPr>
        <p:txBody>
          <a:bodyPr wrap="none">
            <a:spAutoFit/>
          </a:bodyPr>
          <a:lstStyle/>
          <a:p>
            <a:r>
              <a:rPr lang="en-US" sz="2800" u="sng" dirty="0"/>
              <a:t>PILOT </a:t>
            </a:r>
            <a:r>
              <a:rPr lang="en-US" sz="2800" u="sng" dirty="0" smtClean="0"/>
              <a:t>STUDY – Steelhead Results</a:t>
            </a:r>
            <a:endParaRPr lang="en-US" sz="2800" u="sng" dirty="0"/>
          </a:p>
        </p:txBody>
      </p:sp>
      <p:sp>
        <p:nvSpPr>
          <p:cNvPr id="36867" name="Rectangle 7"/>
          <p:cNvSpPr>
            <a:spLocks noChangeArrowheads="1"/>
          </p:cNvSpPr>
          <p:nvPr/>
        </p:nvSpPr>
        <p:spPr bwMode="auto">
          <a:xfrm>
            <a:off x="381000" y="1308656"/>
            <a:ext cx="6324600" cy="1261884"/>
          </a:xfrm>
          <a:prstGeom prst="rect">
            <a:avLst/>
          </a:prstGeom>
          <a:noFill/>
          <a:ln w="9525">
            <a:noFill/>
            <a:miter lim="800000"/>
            <a:headEnd/>
            <a:tailEnd/>
          </a:ln>
        </p:spPr>
        <p:txBody>
          <a:bodyPr anchor="ctr">
            <a:spAutoFit/>
          </a:bodyPr>
          <a:lstStyle/>
          <a:p>
            <a:r>
              <a:rPr lang="en-US" sz="2800" dirty="0"/>
              <a:t>Results</a:t>
            </a:r>
            <a:r>
              <a:rPr lang="en-US" sz="2800" dirty="0" smtClean="0"/>
              <a:t>: SNPs</a:t>
            </a:r>
            <a:endParaRPr lang="en-US" sz="2800" dirty="0"/>
          </a:p>
          <a:p>
            <a:pPr>
              <a:buFontTx/>
              <a:buChar char="•"/>
            </a:pPr>
            <a:r>
              <a:rPr lang="en-US" sz="2400" dirty="0"/>
              <a:t>High number of juveniles assigned </a:t>
            </a:r>
            <a:r>
              <a:rPr lang="en-US" sz="2400" dirty="0" smtClean="0"/>
              <a:t>(97.3%)</a:t>
            </a:r>
            <a:endParaRPr lang="en-US" sz="2400" dirty="0"/>
          </a:p>
          <a:p>
            <a:pPr>
              <a:buFontTx/>
              <a:buChar char="•"/>
            </a:pPr>
            <a:r>
              <a:rPr lang="en-US" sz="2400" dirty="0"/>
              <a:t>100% accuracy to </a:t>
            </a:r>
            <a:r>
              <a:rPr lang="en-US" sz="2400" dirty="0" smtClean="0"/>
              <a:t>stock</a:t>
            </a:r>
            <a:endParaRPr lang="en-US" sz="2400" dirty="0"/>
          </a:p>
        </p:txBody>
      </p:sp>
      <p:graphicFrame>
        <p:nvGraphicFramePr>
          <p:cNvPr id="5" name="Group 97"/>
          <p:cNvGraphicFramePr>
            <a:graphicFrameLocks noGrp="1"/>
          </p:cNvGraphicFramePr>
          <p:nvPr/>
        </p:nvGraphicFramePr>
        <p:xfrm>
          <a:off x="1310118" y="2602468"/>
          <a:ext cx="5880498" cy="3169920"/>
        </p:xfrm>
        <a:graphic>
          <a:graphicData uri="http://schemas.openxmlformats.org/drawingml/2006/table">
            <a:tbl>
              <a:tblPr/>
              <a:tblGrid>
                <a:gridCol w="1617980"/>
                <a:gridCol w="1263859"/>
                <a:gridCol w="1148264"/>
                <a:gridCol w="241212"/>
                <a:gridCol w="1609183"/>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Hatchery Stock</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Juveniles Genotyped</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Juveniles Assigned</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assigned correctly to stock</a:t>
                      </a:r>
                    </a:p>
                  </a:txBody>
                  <a:tcPr anchor="b"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Squaw </a:t>
                      </a:r>
                      <a:r>
                        <a:rPr kumimoji="0" lang="en-US" sz="1600" b="0" i="0" u="none" strike="noStrike" cap="none" normalizeH="0" baseline="0" dirty="0" err="1" smtClean="0">
                          <a:ln>
                            <a:noFill/>
                          </a:ln>
                          <a:solidFill>
                            <a:schemeClr val="tx1"/>
                          </a:solidFill>
                          <a:effectLst/>
                          <a:latin typeface="Arial" charset="0"/>
                        </a:rPr>
                        <a:t>Crk</a:t>
                      </a: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p>
                  </a:txBody>
                  <a:tcPr anchor="ctr"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Sawtooth</a:t>
                      </a: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p>
                  </a:txBody>
                  <a:tcPr anchor="ctr"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Dworshak</a:t>
                      </a: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p>
                  </a:txBody>
                  <a:tcPr anchor="ctr"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EF Salmon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p>
                  </a:txBody>
                  <a:tcPr anchor="ctr"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Pahsimeroi</a:t>
                      </a: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p>
                  </a:txBody>
                  <a:tcPr anchor="ctr"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G.R. </a:t>
                      </a:r>
                      <a:r>
                        <a:rPr kumimoji="0" lang="en-US" sz="1600" b="0" i="0" u="none" strike="noStrike" cap="none" normalizeH="0" baseline="0" dirty="0" err="1" smtClean="0">
                          <a:ln>
                            <a:noFill/>
                          </a:ln>
                          <a:solidFill>
                            <a:schemeClr val="tx1"/>
                          </a:solidFill>
                          <a:effectLst/>
                          <a:latin typeface="Arial" charset="0"/>
                        </a:rPr>
                        <a:t>Cott</a:t>
                      </a:r>
                      <a:r>
                        <a:rPr kumimoji="0" lang="en-US" sz="1600" b="0" i="0" u="none" strike="noStrike" cap="none" normalizeH="0" baseline="0" dirty="0" smtClean="0">
                          <a:ln>
                            <a:noFill/>
                          </a:ln>
                          <a:solidFill>
                            <a:schemeClr val="tx1"/>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100.0%</a:t>
                      </a:r>
                    </a:p>
                  </a:txBody>
                  <a:tcPr anchor="ctr"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Lyons Ferry*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anchor="ctr" anchorCtr="1"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4C7"/>
                    </a:solidFill>
                  </a:tcPr>
                </a:tc>
              </a:tr>
            </a:tbl>
          </a:graphicData>
        </a:graphic>
      </p:graphicFrame>
      <p:sp>
        <p:nvSpPr>
          <p:cNvPr id="6" name="TextBox 5"/>
          <p:cNvSpPr txBox="1"/>
          <p:nvPr/>
        </p:nvSpPr>
        <p:spPr>
          <a:xfrm>
            <a:off x="1295400" y="6107668"/>
            <a:ext cx="5638800" cy="369332"/>
          </a:xfrm>
          <a:prstGeom prst="rect">
            <a:avLst/>
          </a:prstGeom>
          <a:noFill/>
        </p:spPr>
        <p:txBody>
          <a:bodyPr wrap="square" rtlCol="0">
            <a:spAutoFit/>
          </a:bodyPr>
          <a:lstStyle/>
          <a:p>
            <a:r>
              <a:rPr lang="en-US" dirty="0" smtClean="0"/>
              <a:t>* Test for Individuals with no parents in the database</a:t>
            </a:r>
            <a:endParaRPr lang="en-US" dirty="0"/>
          </a:p>
        </p:txBody>
      </p:sp>
      <p:sp>
        <p:nvSpPr>
          <p:cNvPr id="7" name="Rectangle 4"/>
          <p:cNvSpPr>
            <a:spLocks noChangeArrowheads="1"/>
          </p:cNvSpPr>
          <p:nvPr/>
        </p:nvSpPr>
        <p:spPr bwMode="auto">
          <a:xfrm>
            <a:off x="381000" y="228600"/>
            <a:ext cx="8305800" cy="338554"/>
          </a:xfrm>
          <a:prstGeom prst="rect">
            <a:avLst/>
          </a:prstGeom>
          <a:noFill/>
          <a:ln w="9525">
            <a:noFill/>
            <a:miter lim="800000"/>
            <a:headEnd/>
            <a:tailEnd/>
          </a:ln>
        </p:spPr>
        <p:txBody>
          <a:bodyPr tIns="0" bIns="0" anchor="ctr">
            <a:spAutoFit/>
          </a:bodyPr>
          <a:lstStyle/>
          <a:p>
            <a:r>
              <a:rPr lang="en-US" sz="2200" u="sng" dirty="0" smtClean="0"/>
              <a:t>Demonstrating accuracy:</a:t>
            </a:r>
            <a:endParaRPr lang="en-US" sz="2400" dirty="0"/>
          </a:p>
        </p:txBody>
      </p:sp>
      <p:sp>
        <p:nvSpPr>
          <p:cNvPr id="8"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95400"/>
            <a:ext cx="8839200" cy="4678204"/>
          </a:xfrm>
          <a:prstGeom prst="rect">
            <a:avLst/>
          </a:prstGeom>
          <a:noFill/>
        </p:spPr>
        <p:txBody>
          <a:bodyPr wrap="square" rtlCol="0">
            <a:spAutoFit/>
          </a:bodyPr>
          <a:lstStyle/>
          <a:p>
            <a:pPr algn="ctr"/>
            <a:r>
              <a:rPr lang="en-US" sz="4000" dirty="0" smtClean="0"/>
              <a:t>Evaluating False Positives</a:t>
            </a:r>
          </a:p>
          <a:p>
            <a:endParaRPr lang="en-US" sz="2000" dirty="0" smtClean="0"/>
          </a:p>
          <a:p>
            <a:pPr lvl="1"/>
            <a:r>
              <a:rPr lang="en-US" sz="2000" dirty="0" smtClean="0"/>
              <a:t>Pilot study :</a:t>
            </a:r>
          </a:p>
          <a:p>
            <a:endParaRPr lang="en-US" sz="2000" dirty="0" smtClean="0"/>
          </a:p>
          <a:p>
            <a:r>
              <a:rPr lang="en-US" sz="2000" dirty="0" smtClean="0"/>
              <a:t>	Tried to assign Lyon’s Ferry individuals (</a:t>
            </a:r>
            <a:r>
              <a:rPr lang="en-US" sz="2000" b="1" dirty="0" smtClean="0"/>
              <a:t>93</a:t>
            </a:r>
            <a:r>
              <a:rPr lang="en-US" sz="2000" dirty="0" smtClean="0"/>
              <a:t>) to non-parents (</a:t>
            </a:r>
            <a:r>
              <a:rPr lang="en-US" sz="2000" b="1" dirty="0" smtClean="0"/>
              <a:t>1205</a:t>
            </a:r>
            <a:r>
              <a:rPr lang="en-US" sz="2000" dirty="0" smtClean="0"/>
              <a:t>)</a:t>
            </a:r>
          </a:p>
          <a:p>
            <a:r>
              <a:rPr lang="en-US" sz="2000" dirty="0" smtClean="0"/>
              <a:t>	Resulted in no false assignment of the 93 Lyon’s Ferry individuals</a:t>
            </a:r>
          </a:p>
          <a:p>
            <a:r>
              <a:rPr lang="en-US" sz="2000" dirty="0" smtClean="0"/>
              <a:t>	</a:t>
            </a:r>
          </a:p>
          <a:p>
            <a:endParaRPr lang="en-US" sz="2000" dirty="0" smtClean="0"/>
          </a:p>
          <a:p>
            <a:pPr lvl="1"/>
            <a:r>
              <a:rPr lang="en-US" sz="2000" dirty="0" smtClean="0"/>
              <a:t>Experimental Assignments:</a:t>
            </a:r>
          </a:p>
          <a:p>
            <a:endParaRPr lang="en-US" sz="2000" dirty="0" smtClean="0"/>
          </a:p>
          <a:p>
            <a:r>
              <a:rPr lang="en-US" sz="2000" dirty="0" smtClean="0"/>
              <a:t>	Tried to assign 2008 broodstock (</a:t>
            </a:r>
            <a:r>
              <a:rPr lang="en-US" sz="2000" b="1" dirty="0" smtClean="0"/>
              <a:t>5107</a:t>
            </a:r>
            <a:r>
              <a:rPr lang="en-US" sz="2000" dirty="0" smtClean="0"/>
              <a:t>) to 2009 broodstock (</a:t>
            </a:r>
            <a:r>
              <a:rPr lang="en-US" sz="2000" b="1" dirty="0" smtClean="0"/>
              <a:t>5672</a:t>
            </a:r>
            <a:r>
              <a:rPr lang="en-US" sz="2000" dirty="0" smtClean="0"/>
              <a:t>)</a:t>
            </a:r>
          </a:p>
          <a:p>
            <a:r>
              <a:rPr lang="en-US" sz="2000" dirty="0" smtClean="0"/>
              <a:t>	Resulted in no false assignment of the 5107 individuals broodstock</a:t>
            </a:r>
          </a:p>
          <a:p>
            <a:r>
              <a:rPr lang="en-US" sz="2000" dirty="0" smtClean="0"/>
              <a:t>	</a:t>
            </a:r>
          </a:p>
          <a:p>
            <a:endParaRPr lang="en-US" dirty="0"/>
          </a:p>
        </p:txBody>
      </p:sp>
      <p:sp>
        <p:nvSpPr>
          <p:cNvPr id="4" name="Arc 3"/>
          <p:cNvSpPr/>
          <p:nvPr/>
        </p:nvSpPr>
        <p:spPr>
          <a:xfrm rot="18903415">
            <a:off x="5493794" y="2264731"/>
            <a:ext cx="2970214" cy="3153797"/>
          </a:xfrm>
          <a:prstGeom prst="arc">
            <a:avLst/>
          </a:prstGeom>
          <a:noFill/>
          <a:ln w="50800">
            <a:solidFill>
              <a:schemeClr val="tx2"/>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p:cNvSpPr/>
          <p:nvPr/>
        </p:nvSpPr>
        <p:spPr>
          <a:xfrm rot="18903415">
            <a:off x="4631985" y="4012587"/>
            <a:ext cx="3935438" cy="3955055"/>
          </a:xfrm>
          <a:prstGeom prst="arc">
            <a:avLst/>
          </a:prstGeom>
          <a:ln w="50800">
            <a:solidFill>
              <a:schemeClr val="tx2"/>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4"/>
          <p:cNvSpPr>
            <a:spLocks noChangeArrowheads="1"/>
          </p:cNvSpPr>
          <p:nvPr/>
        </p:nvSpPr>
        <p:spPr bwMode="auto">
          <a:xfrm>
            <a:off x="381000" y="228600"/>
            <a:ext cx="8305800" cy="338554"/>
          </a:xfrm>
          <a:prstGeom prst="rect">
            <a:avLst/>
          </a:prstGeom>
          <a:noFill/>
          <a:ln w="9525">
            <a:noFill/>
            <a:miter lim="800000"/>
            <a:headEnd/>
            <a:tailEnd/>
          </a:ln>
        </p:spPr>
        <p:txBody>
          <a:bodyPr tIns="0" bIns="0" anchor="ctr">
            <a:spAutoFit/>
          </a:bodyPr>
          <a:lstStyle/>
          <a:p>
            <a:r>
              <a:rPr lang="en-US" sz="2200" u="sng" dirty="0" smtClean="0"/>
              <a:t>Demonstrating accuracy:</a:t>
            </a:r>
            <a:endParaRPr lang="en-US" sz="2400" dirty="0"/>
          </a:p>
        </p:txBody>
      </p:sp>
      <p:sp>
        <p:nvSpPr>
          <p:cNvPr id="7"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3400" y="638175"/>
            <a:ext cx="83058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nchor="ctr">
            <a:spAutoFit/>
          </a:bodyPr>
          <a:lstStyle/>
          <a:p>
            <a:pPr>
              <a:buFont typeface="Wingdings" pitchFamily="2" charset="2"/>
              <a:buNone/>
              <a:defRPr/>
            </a:pPr>
            <a:r>
              <a:rPr lang="en-US" sz="2000" u="sng" dirty="0"/>
              <a:t>Single Nucleotide Polymorphic (SNPs)</a:t>
            </a:r>
          </a:p>
          <a:p>
            <a:pPr>
              <a:buFont typeface="Wingdings" pitchFamily="2" charset="2"/>
              <a:buNone/>
              <a:defRPr/>
            </a:pPr>
            <a:endParaRPr lang="en-US" sz="2000" dirty="0"/>
          </a:p>
          <a:p>
            <a:pPr marL="342900" indent="-342900">
              <a:defRPr/>
            </a:pPr>
            <a:r>
              <a:rPr lang="en-US" sz="2000" dirty="0"/>
              <a:t>Another way of considering the power of these current SNP marker sets:</a:t>
            </a:r>
          </a:p>
        </p:txBody>
      </p:sp>
      <p:graphicFrame>
        <p:nvGraphicFramePr>
          <p:cNvPr id="3" name="Table 2"/>
          <p:cNvGraphicFramePr>
            <a:graphicFrameLocks noGrp="1"/>
          </p:cNvGraphicFramePr>
          <p:nvPr>
            <p:extLst>
              <p:ext uri="{D42A27DB-BD31-4B8C-83A1-F6EECF244321}">
                <p14:modId xmlns:p14="http://schemas.microsoft.com/office/powerpoint/2010/main" xmlns="" val="944777081"/>
              </p:ext>
            </p:extLst>
          </p:nvPr>
        </p:nvGraphicFramePr>
        <p:xfrm>
          <a:off x="304800" y="1828800"/>
          <a:ext cx="8610600" cy="4042410"/>
        </p:xfrm>
        <a:graphic>
          <a:graphicData uri="http://schemas.openxmlformats.org/drawingml/2006/table">
            <a:tbl>
              <a:tblPr>
                <a:tableStyleId>{5C22544A-7EE6-4342-B048-85BDC9FD1C3A}</a:tableStyleId>
              </a:tblPr>
              <a:tblGrid>
                <a:gridCol w="3743739"/>
                <a:gridCol w="4866861"/>
              </a:tblGrid>
              <a:tr h="228600">
                <a:tc>
                  <a:txBody>
                    <a:bodyPr/>
                    <a:lstStyle/>
                    <a:p>
                      <a:pPr algn="ctr" fontAlgn="ctr"/>
                      <a:r>
                        <a:rPr lang="en-US" sz="1800" b="1" u="sng" strike="noStrike" dirty="0">
                          <a:solidFill>
                            <a:schemeClr val="tx1"/>
                          </a:solidFill>
                          <a:effectLst/>
                        </a:rPr>
                        <a:t>Event</a:t>
                      </a:r>
                      <a:endParaRPr lang="en-US" sz="1800" b="1" i="0" u="sng" strike="noStrike" dirty="0">
                        <a:solidFill>
                          <a:schemeClr val="tx1"/>
                        </a:solidFill>
                        <a:effectLst/>
                        <a:latin typeface="Calibri"/>
                      </a:endParaRPr>
                    </a:p>
                  </a:txBody>
                  <a:tcPr marL="9525" marR="9525" marT="9525" marB="0" anchor="ctr">
                    <a:noFill/>
                  </a:tcPr>
                </a:tc>
                <a:tc>
                  <a:txBody>
                    <a:bodyPr/>
                    <a:lstStyle/>
                    <a:p>
                      <a:pPr algn="ctr" fontAlgn="b"/>
                      <a:r>
                        <a:rPr lang="en-US" sz="1800" b="1" u="sng" strike="noStrike" dirty="0" smtClean="0">
                          <a:solidFill>
                            <a:schemeClr val="tx1"/>
                          </a:solidFill>
                          <a:effectLst/>
                        </a:rPr>
                        <a:t>Odds</a:t>
                      </a:r>
                      <a:endParaRPr lang="en-US" sz="1800" b="1" i="0" u="sng" strike="noStrike" dirty="0">
                        <a:solidFill>
                          <a:schemeClr val="tx1"/>
                        </a:solidFill>
                        <a:effectLst/>
                        <a:latin typeface="Calibri"/>
                      </a:endParaRPr>
                    </a:p>
                  </a:txBody>
                  <a:tcPr marL="9525" marR="9525" marT="9525" marB="0" anchor="b">
                    <a:noFill/>
                  </a:tcPr>
                </a:tc>
              </a:tr>
              <a:tr h="190500">
                <a:tc>
                  <a:txBody>
                    <a:bodyPr/>
                    <a:lstStyle/>
                    <a:p>
                      <a:pPr algn="l" fontAlgn="ctr"/>
                      <a:r>
                        <a:rPr lang="en-US" sz="1800" b="1" u="none" strike="noStrike" dirty="0">
                          <a:solidFill>
                            <a:schemeClr val="tx1"/>
                          </a:solidFill>
                          <a:effectLst/>
                        </a:rPr>
                        <a:t>Death and Taxes</a:t>
                      </a:r>
                      <a:endParaRPr lang="en-US" sz="1800" b="1" i="0" u="none" strike="noStrike" dirty="0">
                        <a:solidFill>
                          <a:schemeClr val="tx1"/>
                        </a:solidFill>
                        <a:effectLst/>
                        <a:latin typeface="Calibri"/>
                      </a:endParaRPr>
                    </a:p>
                  </a:txBody>
                  <a:tcPr marL="9525" marR="9525" marT="9525" marB="0" anchor="ctr">
                    <a:noFill/>
                  </a:tcPr>
                </a:tc>
                <a:tc>
                  <a:txBody>
                    <a:bodyPr/>
                    <a:lstStyle/>
                    <a:p>
                      <a:pPr algn="ctr" fontAlgn="ctr"/>
                      <a:r>
                        <a:rPr lang="en-US" sz="1800" b="1" u="none" strike="noStrike">
                          <a:solidFill>
                            <a:schemeClr val="tx1"/>
                          </a:solidFill>
                          <a:effectLst/>
                        </a:rPr>
                        <a:t> 1:1  </a:t>
                      </a:r>
                      <a:endParaRPr lang="en-US" sz="1800" b="1" i="0" u="none" strike="noStrike">
                        <a:solidFill>
                          <a:schemeClr val="tx1"/>
                        </a:solidFill>
                        <a:effectLst/>
                        <a:latin typeface="Calibri"/>
                      </a:endParaRPr>
                    </a:p>
                  </a:txBody>
                  <a:tcPr marL="9525" marR="9525" marT="9525" marB="0" anchor="ctr">
                    <a:noFill/>
                  </a:tcPr>
                </a:tc>
              </a:tr>
              <a:tr h="190500">
                <a:tc>
                  <a:txBody>
                    <a:bodyPr/>
                    <a:lstStyle/>
                    <a:p>
                      <a:pPr algn="l" fontAlgn="ctr"/>
                      <a:r>
                        <a:rPr lang="en-US" sz="1800" b="1" u="none" strike="noStrike">
                          <a:solidFill>
                            <a:schemeClr val="tx1"/>
                          </a:solidFill>
                          <a:effectLst/>
                        </a:rPr>
                        <a:t>Being born with an identical twin</a:t>
                      </a:r>
                      <a:endParaRPr lang="en-US" sz="1800" b="1" i="0" u="none" strike="noStrike">
                        <a:solidFill>
                          <a:schemeClr val="tx1"/>
                        </a:solidFill>
                        <a:effectLst/>
                        <a:latin typeface="Calibri"/>
                      </a:endParaRPr>
                    </a:p>
                  </a:txBody>
                  <a:tcPr marL="9525" marR="9525" marT="9525" marB="0" anchor="ctr">
                    <a:noFill/>
                  </a:tcPr>
                </a:tc>
                <a:tc>
                  <a:txBody>
                    <a:bodyPr/>
                    <a:lstStyle/>
                    <a:p>
                      <a:pPr algn="ctr" fontAlgn="ctr"/>
                      <a:r>
                        <a:rPr lang="en-US" sz="1800" b="1" u="none" strike="noStrike" dirty="0">
                          <a:solidFill>
                            <a:schemeClr val="tx1"/>
                          </a:solidFill>
                          <a:effectLst/>
                        </a:rPr>
                        <a:t> 1:90 </a:t>
                      </a:r>
                      <a:endParaRPr lang="en-US" sz="1800" b="1" i="0" u="none" strike="noStrike" dirty="0">
                        <a:solidFill>
                          <a:schemeClr val="tx1"/>
                        </a:solidFill>
                        <a:effectLst/>
                        <a:latin typeface="Calibri"/>
                      </a:endParaRPr>
                    </a:p>
                  </a:txBody>
                  <a:tcPr marL="9525" marR="9525" marT="9525" marB="0" anchor="ctr">
                    <a:noFill/>
                  </a:tcPr>
                </a:tc>
              </a:tr>
              <a:tr h="190500">
                <a:tc>
                  <a:txBody>
                    <a:bodyPr/>
                    <a:lstStyle/>
                    <a:p>
                      <a:pPr algn="l" fontAlgn="ctr"/>
                      <a:r>
                        <a:rPr lang="en-US" sz="1800" b="1" u="none" strike="noStrike" dirty="0" smtClean="0">
                          <a:solidFill>
                            <a:schemeClr val="tx1"/>
                          </a:solidFill>
                          <a:effectLst/>
                        </a:rPr>
                        <a:t>Having </a:t>
                      </a:r>
                      <a:r>
                        <a:rPr lang="en-US" sz="1800" b="1" u="none" strike="noStrike" dirty="0">
                          <a:solidFill>
                            <a:schemeClr val="tx1"/>
                          </a:solidFill>
                          <a:effectLst/>
                        </a:rPr>
                        <a:t>appendicitis</a:t>
                      </a:r>
                      <a:endParaRPr lang="en-US" sz="1800" b="1" i="0" u="none" strike="noStrike" dirty="0">
                        <a:solidFill>
                          <a:schemeClr val="tx1"/>
                        </a:solidFill>
                        <a:effectLst/>
                        <a:latin typeface="Calibri"/>
                      </a:endParaRPr>
                    </a:p>
                  </a:txBody>
                  <a:tcPr marL="9525" marR="9525" marT="9525" marB="0" anchor="ctr">
                    <a:noFill/>
                  </a:tcPr>
                </a:tc>
                <a:tc>
                  <a:txBody>
                    <a:bodyPr/>
                    <a:lstStyle/>
                    <a:p>
                      <a:pPr algn="ctr" fontAlgn="ctr"/>
                      <a:r>
                        <a:rPr lang="en-US" sz="1800" b="1" u="none" strike="noStrike">
                          <a:solidFill>
                            <a:schemeClr val="tx1"/>
                          </a:solidFill>
                          <a:effectLst/>
                        </a:rPr>
                        <a:t>1:488  </a:t>
                      </a:r>
                      <a:endParaRPr lang="en-US" sz="1800" b="1" i="0" u="none" strike="noStrike">
                        <a:solidFill>
                          <a:schemeClr val="tx1"/>
                        </a:solidFill>
                        <a:effectLst/>
                        <a:latin typeface="Calibri"/>
                      </a:endParaRPr>
                    </a:p>
                  </a:txBody>
                  <a:tcPr marL="9525" marR="9525" marT="9525" marB="0" anchor="ctr">
                    <a:noFill/>
                  </a:tcPr>
                </a:tc>
              </a:tr>
              <a:tr h="190500">
                <a:tc>
                  <a:txBody>
                    <a:bodyPr/>
                    <a:lstStyle/>
                    <a:p>
                      <a:pPr algn="l" fontAlgn="ctr"/>
                      <a:r>
                        <a:rPr lang="en-US" sz="1800" b="1" u="none" strike="noStrike" dirty="0">
                          <a:solidFill>
                            <a:schemeClr val="tx1"/>
                          </a:solidFill>
                          <a:effectLst/>
                        </a:rPr>
                        <a:t>Being dealt a royal flush</a:t>
                      </a:r>
                      <a:endParaRPr lang="en-US" sz="1800" b="1" i="0" u="none" strike="noStrike" dirty="0">
                        <a:solidFill>
                          <a:schemeClr val="tx1"/>
                        </a:solidFill>
                        <a:effectLst/>
                        <a:latin typeface="Calibri"/>
                      </a:endParaRPr>
                    </a:p>
                  </a:txBody>
                  <a:tcPr marL="9525" marR="9525" marT="9525" marB="0" anchor="ctr">
                    <a:noFill/>
                  </a:tcPr>
                </a:tc>
                <a:tc>
                  <a:txBody>
                    <a:bodyPr/>
                    <a:lstStyle/>
                    <a:p>
                      <a:pPr algn="ctr" fontAlgn="ctr"/>
                      <a:r>
                        <a:rPr lang="en-US" sz="1800" b="1" u="none" strike="noStrike">
                          <a:solidFill>
                            <a:schemeClr val="tx1"/>
                          </a:solidFill>
                          <a:effectLst/>
                        </a:rPr>
                        <a:t>1:649,350</a:t>
                      </a:r>
                      <a:endParaRPr lang="en-US" sz="1800" b="1" i="0" u="none" strike="noStrike">
                        <a:solidFill>
                          <a:schemeClr val="tx1"/>
                        </a:solidFill>
                        <a:effectLst/>
                        <a:latin typeface="Calibri"/>
                      </a:endParaRPr>
                    </a:p>
                  </a:txBody>
                  <a:tcPr marL="9525" marR="9525" marT="9525" marB="0" anchor="ctr">
                    <a:noFill/>
                  </a:tcPr>
                </a:tc>
              </a:tr>
              <a:tr h="190500">
                <a:tc>
                  <a:txBody>
                    <a:bodyPr/>
                    <a:lstStyle/>
                    <a:p>
                      <a:pPr algn="l" fontAlgn="ctr"/>
                      <a:r>
                        <a:rPr lang="en-US" sz="1800" b="1" u="none" strike="noStrike">
                          <a:solidFill>
                            <a:schemeClr val="tx1"/>
                          </a:solidFill>
                          <a:effectLst/>
                        </a:rPr>
                        <a:t>Being killed by lightning</a:t>
                      </a:r>
                      <a:endParaRPr lang="en-US" sz="1800" b="1" i="0" u="none" strike="noStrike">
                        <a:solidFill>
                          <a:schemeClr val="tx1"/>
                        </a:solidFill>
                        <a:effectLst/>
                        <a:latin typeface="Calibri"/>
                      </a:endParaRPr>
                    </a:p>
                  </a:txBody>
                  <a:tcPr marL="9525" marR="9525" marT="9525" marB="0" anchor="ctr">
                    <a:noFill/>
                  </a:tcPr>
                </a:tc>
                <a:tc>
                  <a:txBody>
                    <a:bodyPr/>
                    <a:lstStyle/>
                    <a:p>
                      <a:pPr algn="ctr" fontAlgn="ctr"/>
                      <a:r>
                        <a:rPr lang="en-US" sz="1800" b="1" u="none" strike="noStrike">
                          <a:solidFill>
                            <a:schemeClr val="tx1"/>
                          </a:solidFill>
                          <a:effectLst/>
                        </a:rPr>
                        <a:t>1:2,320,186</a:t>
                      </a:r>
                      <a:endParaRPr lang="en-US" sz="1800" b="1" i="0" u="none" strike="noStrike">
                        <a:solidFill>
                          <a:schemeClr val="tx1"/>
                        </a:solidFill>
                        <a:effectLst/>
                        <a:latin typeface="Calibri"/>
                      </a:endParaRPr>
                    </a:p>
                  </a:txBody>
                  <a:tcPr marL="9525" marR="9525" marT="9525" marB="0" anchor="ctr">
                    <a:noFill/>
                  </a:tcPr>
                </a:tc>
              </a:tr>
              <a:tr h="190500">
                <a:tc>
                  <a:txBody>
                    <a:bodyPr/>
                    <a:lstStyle/>
                    <a:p>
                      <a:pPr algn="l" fontAlgn="ctr"/>
                      <a:r>
                        <a:rPr lang="en-US" sz="1800" b="1" u="none" strike="noStrike">
                          <a:solidFill>
                            <a:schemeClr val="tx1"/>
                          </a:solidFill>
                          <a:effectLst/>
                        </a:rPr>
                        <a:t>Winning the Powerball jackpot</a:t>
                      </a:r>
                      <a:endParaRPr lang="en-US" sz="1800" b="1" i="0" u="none" strike="noStrike">
                        <a:solidFill>
                          <a:schemeClr val="tx1"/>
                        </a:solidFill>
                        <a:effectLst/>
                        <a:latin typeface="Calibri"/>
                      </a:endParaRPr>
                    </a:p>
                  </a:txBody>
                  <a:tcPr marL="9525" marR="9525" marT="9525" marB="0" anchor="ctr">
                    <a:noFill/>
                  </a:tcPr>
                </a:tc>
                <a:tc>
                  <a:txBody>
                    <a:bodyPr/>
                    <a:lstStyle/>
                    <a:p>
                      <a:pPr algn="ctr" fontAlgn="ctr"/>
                      <a:r>
                        <a:rPr lang="en-US" sz="1800" b="1" u="none" strike="noStrike" dirty="0">
                          <a:solidFill>
                            <a:schemeClr val="tx1"/>
                          </a:solidFill>
                          <a:effectLst/>
                        </a:rPr>
                        <a:t>1:196,078,431 </a:t>
                      </a:r>
                      <a:endParaRPr lang="en-US" sz="1800" b="1" i="0" u="none" strike="noStrike" dirty="0">
                        <a:solidFill>
                          <a:schemeClr val="tx1"/>
                        </a:solidFill>
                        <a:effectLst/>
                        <a:latin typeface="Calibri"/>
                      </a:endParaRPr>
                    </a:p>
                  </a:txBody>
                  <a:tcPr marL="9525" marR="9525" marT="9525" marB="0" anchor="ctr">
                    <a:noFill/>
                  </a:tcPr>
                </a:tc>
              </a:tr>
              <a:tr h="190500">
                <a:tc>
                  <a:txBody>
                    <a:bodyPr/>
                    <a:lstStyle/>
                    <a:p>
                      <a:pPr algn="l" fontAlgn="ctr"/>
                      <a:endParaRPr lang="en-US" sz="1800" b="1" i="0" u="none" strike="noStrike">
                        <a:solidFill>
                          <a:schemeClr val="tx1"/>
                        </a:solidFill>
                        <a:effectLst/>
                        <a:latin typeface="Calibri"/>
                      </a:endParaRPr>
                    </a:p>
                  </a:txBody>
                  <a:tcPr marL="9525" marR="9525" marT="9525" marB="0" anchor="ctr">
                    <a:noFill/>
                  </a:tcPr>
                </a:tc>
                <a:tc>
                  <a:txBody>
                    <a:bodyPr/>
                    <a:lstStyle/>
                    <a:p>
                      <a:pPr algn="ctr" fontAlgn="ctr"/>
                      <a:endParaRPr lang="en-US" sz="1800" b="1" i="0" u="none" strike="noStrike" dirty="0">
                        <a:solidFill>
                          <a:schemeClr val="tx1"/>
                        </a:solidFill>
                        <a:effectLst/>
                        <a:latin typeface="Calibri"/>
                      </a:endParaRPr>
                    </a:p>
                  </a:txBody>
                  <a:tcPr marL="9525" marR="9525" marT="9525" marB="0" anchor="ctr">
                    <a:noFill/>
                  </a:tcPr>
                </a:tc>
              </a:tr>
              <a:tr h="381000">
                <a:tc>
                  <a:txBody>
                    <a:bodyPr/>
                    <a:lstStyle/>
                    <a:p>
                      <a:pPr algn="l" fontAlgn="ctr"/>
                      <a:r>
                        <a:rPr lang="en-US" sz="1800" b="1" u="none" strike="noStrike" dirty="0">
                          <a:solidFill>
                            <a:schemeClr val="tx1"/>
                          </a:solidFill>
                          <a:effectLst/>
                        </a:rPr>
                        <a:t>Avg. odds of 2 </a:t>
                      </a:r>
                      <a:r>
                        <a:rPr lang="en-US" sz="1800" b="1" u="none" strike="noStrike" dirty="0" smtClean="0">
                          <a:solidFill>
                            <a:schemeClr val="tx1"/>
                          </a:solidFill>
                          <a:effectLst/>
                        </a:rPr>
                        <a:t>Chinook</a:t>
                      </a:r>
                      <a:r>
                        <a:rPr lang="en-US" sz="1800" b="1" u="none" strike="noStrike" dirty="0">
                          <a:solidFill>
                            <a:schemeClr val="tx1"/>
                          </a:solidFill>
                          <a:effectLst/>
                        </a:rPr>
                        <a:t> </a:t>
                      </a:r>
                      <a:r>
                        <a:rPr lang="en-US" sz="1800" b="1" u="none" strike="noStrike" dirty="0" smtClean="0">
                          <a:solidFill>
                            <a:schemeClr val="tx1"/>
                          </a:solidFill>
                          <a:effectLst/>
                        </a:rPr>
                        <a:t>salmon</a:t>
                      </a:r>
                      <a:r>
                        <a:rPr lang="en-US" sz="1800" b="1" u="none" strike="noStrike" baseline="0" dirty="0" smtClean="0">
                          <a:solidFill>
                            <a:schemeClr val="tx1"/>
                          </a:solidFill>
                          <a:effectLst/>
                        </a:rPr>
                        <a:t> </a:t>
                      </a:r>
                      <a:r>
                        <a:rPr lang="en-US" sz="1800" b="1" u="none" strike="noStrike" dirty="0" smtClean="0">
                          <a:solidFill>
                            <a:schemeClr val="tx1"/>
                          </a:solidFill>
                          <a:effectLst/>
                        </a:rPr>
                        <a:t>having </a:t>
                      </a:r>
                      <a:r>
                        <a:rPr lang="en-US" sz="1800" b="1" u="none" strike="noStrike" dirty="0">
                          <a:solidFill>
                            <a:schemeClr val="tx1"/>
                          </a:solidFill>
                          <a:effectLst/>
                        </a:rPr>
                        <a:t>same genotype at </a:t>
                      </a:r>
                      <a:r>
                        <a:rPr lang="en-US" sz="1800" b="1" u="none" strike="noStrike" dirty="0" smtClean="0">
                          <a:solidFill>
                            <a:schemeClr val="tx1"/>
                          </a:solidFill>
                          <a:effectLst/>
                        </a:rPr>
                        <a:t>96 </a:t>
                      </a:r>
                      <a:r>
                        <a:rPr lang="en-US" sz="1800" b="1" u="none" strike="noStrike" dirty="0">
                          <a:solidFill>
                            <a:schemeClr val="tx1"/>
                          </a:solidFill>
                          <a:effectLst/>
                        </a:rPr>
                        <a:t>PBT SNPs</a:t>
                      </a:r>
                      <a:endParaRPr lang="en-US" sz="1800" b="1" i="0" u="none" strike="noStrike" dirty="0">
                        <a:solidFill>
                          <a:schemeClr val="tx1"/>
                        </a:solidFill>
                        <a:effectLst/>
                        <a:latin typeface="Calibri"/>
                      </a:endParaRPr>
                    </a:p>
                  </a:txBody>
                  <a:tcPr marL="9525" marR="9525" marT="9525" marB="0" anchor="ctr">
                    <a:noFill/>
                  </a:tcPr>
                </a:tc>
                <a:tc>
                  <a:txBody>
                    <a:bodyPr/>
                    <a:lstStyle/>
                    <a:p>
                      <a:pPr algn="ctr" fontAlgn="ctr"/>
                      <a:r>
                        <a:rPr lang="en-US" sz="1800" b="1" u="none" strike="noStrike" dirty="0" smtClean="0">
                          <a:solidFill>
                            <a:schemeClr val="tx1"/>
                          </a:solidFill>
                          <a:effectLst/>
                        </a:rPr>
                        <a:t>1:6,880,000,000,000,000,000,000,000</a:t>
                      </a:r>
                      <a:r>
                        <a:rPr lang="en-US" sz="1800" b="1" u="none" strike="noStrike" baseline="30000" dirty="0" smtClean="0">
                          <a:solidFill>
                            <a:schemeClr val="tx1"/>
                          </a:solidFill>
                          <a:effectLst/>
                        </a:rPr>
                        <a:t>23</a:t>
                      </a:r>
                      <a:endParaRPr lang="en-US" sz="1800" b="1" i="0" u="none" strike="noStrike" baseline="30000" dirty="0">
                        <a:solidFill>
                          <a:schemeClr val="tx1"/>
                        </a:solidFill>
                        <a:effectLst/>
                        <a:latin typeface="Calibri"/>
                      </a:endParaRPr>
                    </a:p>
                  </a:txBody>
                  <a:tcPr marL="9525" marR="9525" marT="9525" marB="0" anchor="ctr">
                    <a:noFill/>
                  </a:tcPr>
                </a:tc>
              </a:tr>
              <a:tr h="381000">
                <a:tc>
                  <a:txBody>
                    <a:bodyPr/>
                    <a:lstStyle/>
                    <a:p>
                      <a:pPr algn="l" fontAlgn="ctr"/>
                      <a:endParaRPr lang="en-US" sz="1800" b="1" i="0" u="none" strike="noStrike" dirty="0">
                        <a:solidFill>
                          <a:schemeClr val="tx1"/>
                        </a:solidFill>
                        <a:effectLst/>
                        <a:latin typeface="Calibri"/>
                      </a:endParaRPr>
                    </a:p>
                  </a:txBody>
                  <a:tcPr marL="9525" marR="9525" marT="9525" marB="0" anchor="ctr">
                    <a:noFill/>
                  </a:tcPr>
                </a:tc>
                <a:tc>
                  <a:txBody>
                    <a:bodyPr/>
                    <a:lstStyle/>
                    <a:p>
                      <a:pPr algn="ctr" fontAlgn="ctr"/>
                      <a:endParaRPr lang="en-US" sz="1800" b="1" i="0" u="none" strike="noStrike" baseline="30000" dirty="0">
                        <a:solidFill>
                          <a:schemeClr val="tx1"/>
                        </a:solidFill>
                        <a:effectLst/>
                        <a:latin typeface="Calibri"/>
                      </a:endParaRPr>
                    </a:p>
                  </a:txBody>
                  <a:tcPr marL="9525" marR="9525" marT="9525" marB="0" anchor="ctr">
                    <a:noFill/>
                  </a:tcPr>
                </a:tc>
              </a:tr>
              <a:tr h="381000">
                <a:tc>
                  <a:txBody>
                    <a:bodyPr/>
                    <a:lstStyle/>
                    <a:p>
                      <a:pPr algn="l" fontAlgn="ctr"/>
                      <a:r>
                        <a:rPr lang="en-US" sz="1800" b="1" u="none" strike="noStrike" dirty="0">
                          <a:solidFill>
                            <a:schemeClr val="tx1"/>
                          </a:solidFill>
                          <a:effectLst/>
                        </a:rPr>
                        <a:t>Avg. odds of 2 Steelhead having same genotype at </a:t>
                      </a:r>
                      <a:r>
                        <a:rPr lang="en-US" sz="1800" b="1" u="none" strike="noStrike" dirty="0" smtClean="0">
                          <a:solidFill>
                            <a:schemeClr val="tx1"/>
                          </a:solidFill>
                          <a:effectLst/>
                        </a:rPr>
                        <a:t>96 </a:t>
                      </a:r>
                      <a:r>
                        <a:rPr lang="en-US" sz="1800" b="1" u="none" strike="noStrike" dirty="0">
                          <a:solidFill>
                            <a:schemeClr val="tx1"/>
                          </a:solidFill>
                          <a:effectLst/>
                        </a:rPr>
                        <a:t>PBT SNPs</a:t>
                      </a:r>
                      <a:endParaRPr lang="en-US" sz="1800" b="1" i="0" u="none" strike="noStrike" dirty="0">
                        <a:solidFill>
                          <a:schemeClr val="tx1"/>
                        </a:solidFill>
                        <a:effectLst/>
                        <a:latin typeface="Calibri"/>
                      </a:endParaRPr>
                    </a:p>
                  </a:txBody>
                  <a:tcPr marL="9525" marR="9525" marT="9525" marB="0" anchor="ctr">
                    <a:noFill/>
                  </a:tcPr>
                </a:tc>
                <a:tc>
                  <a:txBody>
                    <a:bodyPr/>
                    <a:lstStyle/>
                    <a:p>
                      <a:pPr algn="ctr" fontAlgn="ctr"/>
                      <a:r>
                        <a:rPr lang="en-US" sz="1800" b="1" u="none" strike="noStrike" dirty="0" smtClean="0">
                          <a:solidFill>
                            <a:schemeClr val="tx1"/>
                          </a:solidFill>
                          <a:effectLst/>
                        </a:rPr>
                        <a:t>1:418,000,000,000,000,000,000,000,000,000</a:t>
                      </a:r>
                      <a:r>
                        <a:rPr lang="en-US" sz="1800" b="1" u="none" strike="noStrike" baseline="30000" dirty="0" smtClean="0">
                          <a:solidFill>
                            <a:schemeClr val="tx1"/>
                          </a:solidFill>
                          <a:effectLst/>
                        </a:rPr>
                        <a:t>29</a:t>
                      </a:r>
                      <a:endParaRPr lang="en-US" sz="1800" b="1" i="0" u="none" strike="noStrike" baseline="30000" dirty="0">
                        <a:solidFill>
                          <a:schemeClr val="tx1"/>
                        </a:solidFill>
                        <a:effectLst/>
                        <a:latin typeface="Calibri"/>
                      </a:endParaRPr>
                    </a:p>
                  </a:txBody>
                  <a:tcPr marL="9525" marR="9525" marT="9525" marB="0" anchor="ctr">
                    <a:noFill/>
                  </a:tcPr>
                </a:tc>
              </a:tr>
            </a:tbl>
          </a:graphicData>
        </a:graphic>
      </p:graphicFrame>
      <p:sp>
        <p:nvSpPr>
          <p:cNvPr id="4" name="Rectangle 4"/>
          <p:cNvSpPr>
            <a:spLocks noChangeArrowheads="1"/>
          </p:cNvSpPr>
          <p:nvPr/>
        </p:nvSpPr>
        <p:spPr bwMode="auto">
          <a:xfrm>
            <a:off x="381000" y="228600"/>
            <a:ext cx="8305800" cy="338554"/>
          </a:xfrm>
          <a:prstGeom prst="rect">
            <a:avLst/>
          </a:prstGeom>
          <a:noFill/>
          <a:ln w="9525">
            <a:noFill/>
            <a:miter lim="800000"/>
            <a:headEnd/>
            <a:tailEnd/>
          </a:ln>
        </p:spPr>
        <p:txBody>
          <a:bodyPr tIns="0" bIns="0" anchor="ctr">
            <a:spAutoFit/>
          </a:bodyPr>
          <a:lstStyle/>
          <a:p>
            <a:r>
              <a:rPr lang="en-US" sz="2200" u="sng" dirty="0" smtClean="0"/>
              <a:t>Demonstrating accuracy:</a:t>
            </a:r>
            <a:endParaRPr lang="en-US" sz="2400" dirty="0"/>
          </a:p>
        </p:txBody>
      </p:sp>
      <p:sp>
        <p:nvSpPr>
          <p:cNvPr id="5"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001000" cy="5016758"/>
          </a:xfrm>
          <a:prstGeom prst="rect">
            <a:avLst/>
          </a:prstGeom>
          <a:noFill/>
        </p:spPr>
        <p:txBody>
          <a:bodyPr wrap="square" rtlCol="0">
            <a:spAutoFit/>
          </a:bodyPr>
          <a:lstStyle/>
          <a:p>
            <a:pPr marL="285750" indent="-285750">
              <a:buFont typeface="Arial" pitchFamily="34" charset="0"/>
              <a:buChar char="•"/>
            </a:pPr>
            <a:r>
              <a:rPr lang="en-US" sz="2000" dirty="0" smtClean="0"/>
              <a:t>For </a:t>
            </a:r>
            <a:r>
              <a:rPr lang="en-US" sz="2000" dirty="0"/>
              <a:t>both species, </a:t>
            </a:r>
            <a:r>
              <a:rPr lang="en-US" sz="2000" dirty="0" smtClean="0"/>
              <a:t>a single 96-SNP </a:t>
            </a:r>
            <a:r>
              <a:rPr lang="en-US" sz="2000" dirty="0"/>
              <a:t>marker set </a:t>
            </a:r>
            <a:r>
              <a:rPr lang="en-US" sz="2000" dirty="0" smtClean="0"/>
              <a:t>was identified </a:t>
            </a:r>
            <a:r>
              <a:rPr lang="en-US" sz="2000" dirty="0"/>
              <a:t>for PBT </a:t>
            </a:r>
            <a:r>
              <a:rPr lang="en-US" sz="2000" dirty="0" smtClean="0"/>
              <a:t>purposes.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These same sets of markers are also useful for GSI projects and used </a:t>
            </a:r>
            <a:r>
              <a:rPr lang="en-US" sz="2000" dirty="0"/>
              <a:t>in conjunction with </a:t>
            </a:r>
            <a:r>
              <a:rPr lang="en-US" sz="2000" dirty="0" smtClean="0"/>
              <a:t>a second set of GSI SNP markers to provide additional resolution and accuracy.</a:t>
            </a:r>
          </a:p>
          <a:p>
            <a:pPr marL="285750" indent="-285750">
              <a:buFont typeface="Arial" pitchFamily="34" charset="0"/>
              <a:buChar char="•"/>
            </a:pPr>
            <a:endParaRPr lang="en-US" sz="2000" dirty="0"/>
          </a:p>
          <a:p>
            <a:pPr marL="285750" indent="-285750">
              <a:buFont typeface="Arial" pitchFamily="34" charset="0"/>
              <a:buChar char="•"/>
            </a:pPr>
            <a:r>
              <a:rPr lang="en-US" sz="2000" dirty="0"/>
              <a:t>This integration of SNPs allows stock composition of wild fish sampled in the Columbia River to be determined as well as stock composition and cohort of any sampled Snake River hatchery fish.</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Our PBT SNP set for Chinook salmon overlaps with 93/96 (~97%) of SNPs being evaluated by U of W/WDFW for PSC use range-wide.</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Inter-lab (CRITFC/IDFG) SNP </a:t>
            </a:r>
            <a:r>
              <a:rPr lang="en-US" sz="2000" dirty="0"/>
              <a:t>standardization and </a:t>
            </a:r>
            <a:r>
              <a:rPr lang="en-US" sz="2000" dirty="0" smtClean="0"/>
              <a:t>accuracy checks have demonstrated &gt;99.8%  genotyping concordance.</a:t>
            </a:r>
            <a:endParaRPr lang="en-US" sz="2000" dirty="0"/>
          </a:p>
        </p:txBody>
      </p:sp>
      <p:sp>
        <p:nvSpPr>
          <p:cNvPr id="6" name="Rectangle 4"/>
          <p:cNvSpPr>
            <a:spLocks noChangeArrowheads="1"/>
          </p:cNvSpPr>
          <p:nvPr/>
        </p:nvSpPr>
        <p:spPr bwMode="auto">
          <a:xfrm>
            <a:off x="381000" y="520988"/>
            <a:ext cx="8305800" cy="430887"/>
          </a:xfrm>
          <a:prstGeom prst="rect">
            <a:avLst/>
          </a:prstGeom>
          <a:noFill/>
          <a:ln w="9525">
            <a:noFill/>
            <a:miter lim="800000"/>
            <a:headEnd/>
            <a:tailEnd/>
          </a:ln>
        </p:spPr>
        <p:txBody>
          <a:bodyPr tIns="0" bIns="0" anchor="ctr">
            <a:spAutoFit/>
          </a:bodyPr>
          <a:lstStyle/>
          <a:p>
            <a:r>
              <a:rPr lang="en-US" sz="2800" b="1" u="sng" dirty="0" smtClean="0"/>
              <a:t>SNP marker set integration and standardization:</a:t>
            </a:r>
            <a:endParaRPr lang="en-US" sz="2800" b="1" dirty="0"/>
          </a:p>
        </p:txBody>
      </p:sp>
      <p:sp>
        <p:nvSpPr>
          <p:cNvPr id="4"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36</a:t>
            </a:fld>
            <a:endParaRPr lang="en-US" dirty="0"/>
          </a:p>
        </p:txBody>
      </p:sp>
    </p:spTree>
    <p:extLst>
      <p:ext uri="{BB962C8B-B14F-4D97-AF65-F5344CB8AC3E}">
        <p14:creationId xmlns:p14="http://schemas.microsoft.com/office/powerpoint/2010/main" xmlns="" val="2105986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7046710" cy="5324535"/>
          </a:xfrm>
          <a:prstGeom prst="rect">
            <a:avLst/>
          </a:prstGeom>
          <a:noFill/>
        </p:spPr>
        <p:txBody>
          <a:bodyPr wrap="square" rtlCol="0">
            <a:spAutoFit/>
          </a:bodyPr>
          <a:lstStyle/>
          <a:p>
            <a:pPr marL="285750" indent="-285750">
              <a:buFont typeface="Arial" pitchFamily="34" charset="0"/>
              <a:buChar char="•"/>
            </a:pPr>
            <a:r>
              <a:rPr lang="en-US" sz="2000" dirty="0" smtClean="0"/>
              <a:t>Steelhead sex marker 98.4% accurate on known sex adults.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Chinook salmon sex marker 96.1% accurate on known sex adults.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Initial testing indicates that the steelhead SNP set is very powerful in detecting intraspecific hybridization and introgression (hybridization from non-native rainbow trout).</a:t>
            </a:r>
          </a:p>
          <a:p>
            <a:pPr marL="742950" lvl="1" indent="-285750">
              <a:buFont typeface="Wingdings" pitchFamily="2" charset="2"/>
              <a:buChar char="ü"/>
            </a:pPr>
            <a:endParaRPr lang="en-US" sz="2000" dirty="0" smtClean="0"/>
          </a:p>
          <a:p>
            <a:pPr marL="285750" indent="-285750">
              <a:buFont typeface="Arial" pitchFamily="34" charset="0"/>
              <a:buChar char="•"/>
            </a:pPr>
            <a:r>
              <a:rPr lang="en-US" sz="2000" dirty="0" smtClean="0"/>
              <a:t>Genotyping success of 96 PBT SNPs on Chinook carcass samples stored in ethanol was 85.9% (IDFG, unpublished data)</a:t>
            </a:r>
          </a:p>
          <a:p>
            <a:pPr marL="742950" lvl="1" indent="-285750">
              <a:buFont typeface="Arial" pitchFamily="34" charset="0"/>
              <a:buChar char="•"/>
            </a:pPr>
            <a:r>
              <a:rPr lang="en-US" sz="2000" dirty="0" smtClean="0"/>
              <a:t>Other published studies also indicate high genotyping success on carcass samples (</a:t>
            </a:r>
            <a:r>
              <a:rPr lang="en-US" sz="2000" dirty="0" err="1" smtClean="0"/>
              <a:t>Baumsteiger</a:t>
            </a:r>
            <a:r>
              <a:rPr lang="en-US" sz="2000" dirty="0" smtClean="0"/>
              <a:t> and </a:t>
            </a:r>
            <a:r>
              <a:rPr lang="en-US" sz="2000" dirty="0" err="1" smtClean="0"/>
              <a:t>Kerby</a:t>
            </a:r>
            <a:r>
              <a:rPr lang="en-US" sz="2000" dirty="0" smtClean="0"/>
              <a:t> 2011; Copeland et al. 2009; Campbell and Narum 2008)</a:t>
            </a:r>
          </a:p>
          <a:p>
            <a:pPr marL="285750" indent="-285750">
              <a:buFont typeface="Arial" pitchFamily="34" charset="0"/>
              <a:buChar char="•"/>
            </a:pPr>
            <a:endParaRPr lang="en-US" sz="2000" dirty="0"/>
          </a:p>
        </p:txBody>
      </p:sp>
      <p:sp>
        <p:nvSpPr>
          <p:cNvPr id="6" name="Rectangle 4"/>
          <p:cNvSpPr>
            <a:spLocks noChangeArrowheads="1"/>
          </p:cNvSpPr>
          <p:nvPr/>
        </p:nvSpPr>
        <p:spPr bwMode="auto">
          <a:xfrm>
            <a:off x="381000" y="567154"/>
            <a:ext cx="8305800" cy="338554"/>
          </a:xfrm>
          <a:prstGeom prst="rect">
            <a:avLst/>
          </a:prstGeom>
          <a:noFill/>
          <a:ln w="9525">
            <a:noFill/>
            <a:miter lim="800000"/>
            <a:headEnd/>
            <a:tailEnd/>
          </a:ln>
        </p:spPr>
        <p:txBody>
          <a:bodyPr tIns="0" bIns="0" anchor="ctr">
            <a:spAutoFit/>
          </a:bodyPr>
          <a:lstStyle/>
          <a:p>
            <a:r>
              <a:rPr lang="en-US" sz="2200" u="sng" dirty="0" smtClean="0"/>
              <a:t>Some additional notes on current SNP sets:</a:t>
            </a:r>
            <a:endParaRPr lang="en-US" sz="2400" dirty="0"/>
          </a:p>
        </p:txBody>
      </p:sp>
      <p:pic>
        <p:nvPicPr>
          <p:cNvPr id="37890" name="Picture 2" descr="Image Detai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7456980" y="5064757"/>
            <a:ext cx="1177804" cy="1563890"/>
          </a:xfrm>
          <a:prstGeom prst="rect">
            <a:avLst/>
          </a:prstGeom>
          <a:noFill/>
          <a:extLst>
            <a:ext uri="{909E8E84-426E-40DD-AFC4-6F175D3DCCD1}">
              <a14:hiddenFill xmlns:a14="http://schemas.microsoft.com/office/drawing/2010/main" xmlns="">
                <a:solidFill>
                  <a:srgbClr val="FFFFFF"/>
                </a:solidFill>
              </a14:hiddenFill>
            </a:ext>
          </a:extLst>
        </p:spPr>
      </p:pic>
      <p:pic>
        <p:nvPicPr>
          <p:cNvPr id="37891" name="Picture 3" descr="C:\Users\mcampbell\AppData\Local\Microsoft\Windows\Temporary Internet Files\Content.IE5\9GUW3G5S\MP900442480[1].jpg"/>
          <p:cNvPicPr>
            <a:picLocks noChangeAspect="1" noChangeArrowheads="1"/>
          </p:cNvPicPr>
          <p:nvPr/>
        </p:nvPicPr>
        <p:blipFill>
          <a:blip r:embed="rId4">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275310" y="905708"/>
            <a:ext cx="1256560" cy="111637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37</a:t>
            </a:fld>
            <a:endParaRPr lang="en-US" dirty="0"/>
          </a:p>
        </p:txBody>
      </p:sp>
    </p:spTree>
    <p:extLst>
      <p:ext uri="{BB962C8B-B14F-4D97-AF65-F5344CB8AC3E}">
        <p14:creationId xmlns:p14="http://schemas.microsoft.com/office/powerpoint/2010/main" xmlns="" val="1554446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284163" y="533400"/>
            <a:ext cx="8534400" cy="6432530"/>
          </a:xfrm>
          <a:prstGeom prst="rect">
            <a:avLst/>
          </a:prstGeom>
          <a:noFill/>
          <a:ln w="9525">
            <a:noFill/>
            <a:miter lim="800000"/>
            <a:headEnd/>
            <a:tailEnd/>
          </a:ln>
        </p:spPr>
        <p:txBody>
          <a:bodyPr>
            <a:spAutoFit/>
          </a:bodyPr>
          <a:lstStyle/>
          <a:p>
            <a:pPr>
              <a:buFont typeface="Wingdings" pitchFamily="2" charset="2"/>
              <a:buNone/>
            </a:pPr>
            <a:r>
              <a:rPr lang="en-US" sz="3200" u="sng" dirty="0"/>
              <a:t>Snake River Basin PBT </a:t>
            </a:r>
            <a:r>
              <a:rPr lang="en-US" sz="3200" u="sng" dirty="0" smtClean="0"/>
              <a:t>genotyping Milestones:</a:t>
            </a:r>
            <a:endParaRPr lang="en-US" sz="3200" u="sng" dirty="0"/>
          </a:p>
          <a:p>
            <a:pPr>
              <a:buFont typeface="Wingdings" pitchFamily="2" charset="2"/>
              <a:buNone/>
            </a:pPr>
            <a:endParaRPr lang="en-US" sz="3200" dirty="0"/>
          </a:p>
          <a:p>
            <a:pPr>
              <a:buFont typeface="Wingdings" pitchFamily="2" charset="2"/>
              <a:buNone/>
            </a:pPr>
            <a:r>
              <a:rPr lang="en-US" sz="2000" dirty="0"/>
              <a:t>FY</a:t>
            </a:r>
            <a:r>
              <a:rPr lang="en-US" sz="2400" dirty="0"/>
              <a:t>2011 - Genotyped 2008 and 2009 </a:t>
            </a:r>
            <a:r>
              <a:rPr lang="en-US" sz="2400" dirty="0" err="1"/>
              <a:t>broodstock</a:t>
            </a:r>
            <a:r>
              <a:rPr lang="en-US" sz="2400" dirty="0"/>
              <a:t> for :</a:t>
            </a:r>
          </a:p>
          <a:p>
            <a:pPr>
              <a:buFont typeface="Wingdings" pitchFamily="2" charset="2"/>
              <a:buNone/>
            </a:pPr>
            <a:r>
              <a:rPr lang="en-US" sz="2400" dirty="0"/>
              <a:t>Chinook </a:t>
            </a:r>
            <a:r>
              <a:rPr lang="en-US" sz="2400" dirty="0" smtClean="0"/>
              <a:t>salmon-</a:t>
            </a:r>
          </a:p>
          <a:p>
            <a:pPr>
              <a:buFont typeface="Wingdings" pitchFamily="2" charset="2"/>
              <a:buNone/>
            </a:pPr>
            <a:r>
              <a:rPr lang="en-US" sz="2400" dirty="0" smtClean="0"/>
              <a:t>2008 </a:t>
            </a:r>
            <a:r>
              <a:rPr lang="en-US" sz="2400" dirty="0"/>
              <a:t>= </a:t>
            </a:r>
            <a:r>
              <a:rPr lang="en-US" sz="2400" dirty="0" smtClean="0"/>
              <a:t>10,630/10,836 = 98.1%</a:t>
            </a:r>
          </a:p>
          <a:p>
            <a:pPr>
              <a:buFont typeface="Wingdings" pitchFamily="2" charset="2"/>
              <a:buNone/>
            </a:pPr>
            <a:r>
              <a:rPr lang="en-US" sz="2400" dirty="0" smtClean="0"/>
              <a:t>2009 </a:t>
            </a:r>
            <a:r>
              <a:rPr lang="en-US" sz="2400" dirty="0"/>
              <a:t>= </a:t>
            </a:r>
            <a:r>
              <a:rPr lang="en-US" sz="2400" dirty="0" smtClean="0"/>
              <a:t>8,188/8,849 = 92.5%</a:t>
            </a:r>
            <a:endParaRPr lang="en-US" sz="2400" dirty="0"/>
          </a:p>
          <a:p>
            <a:pPr>
              <a:buFont typeface="Wingdings" pitchFamily="2" charset="2"/>
              <a:buNone/>
            </a:pPr>
            <a:endParaRPr lang="en-US" sz="2400" dirty="0" smtClean="0"/>
          </a:p>
          <a:p>
            <a:pPr>
              <a:buFont typeface="Wingdings" pitchFamily="2" charset="2"/>
              <a:buNone/>
            </a:pPr>
            <a:r>
              <a:rPr lang="en-US" sz="2400" dirty="0" smtClean="0"/>
              <a:t>Steelhead-</a:t>
            </a:r>
          </a:p>
          <a:p>
            <a:pPr>
              <a:buFont typeface="Wingdings" pitchFamily="2" charset="2"/>
              <a:buNone/>
            </a:pPr>
            <a:r>
              <a:rPr lang="en-US" sz="2400" dirty="0" smtClean="0"/>
              <a:t>2008 </a:t>
            </a:r>
            <a:r>
              <a:rPr lang="en-US" sz="2400" dirty="0"/>
              <a:t>= </a:t>
            </a:r>
            <a:r>
              <a:rPr lang="en-US" sz="2400" dirty="0" smtClean="0"/>
              <a:t>5,070/5,151 = 98.4%</a:t>
            </a:r>
          </a:p>
          <a:p>
            <a:pPr>
              <a:buFont typeface="Wingdings" pitchFamily="2" charset="2"/>
              <a:buNone/>
            </a:pPr>
            <a:r>
              <a:rPr lang="en-US" sz="2400" dirty="0" smtClean="0"/>
              <a:t>2009 </a:t>
            </a:r>
            <a:r>
              <a:rPr lang="en-US" sz="2400" dirty="0"/>
              <a:t>= </a:t>
            </a:r>
            <a:r>
              <a:rPr lang="en-US" sz="2400" dirty="0" smtClean="0"/>
              <a:t>5,636/5761 = 97.8%</a:t>
            </a:r>
            <a:endParaRPr lang="en-US" sz="2400" dirty="0"/>
          </a:p>
          <a:p>
            <a:pPr>
              <a:buFont typeface="Wingdings" pitchFamily="2" charset="2"/>
              <a:buNone/>
            </a:pPr>
            <a:r>
              <a:rPr lang="en-US" sz="2400" dirty="0"/>
              <a:t>	</a:t>
            </a:r>
          </a:p>
          <a:p>
            <a:pPr>
              <a:buFont typeface="Wingdings" pitchFamily="2" charset="2"/>
              <a:buNone/>
            </a:pPr>
            <a:r>
              <a:rPr lang="en-US" sz="2000" dirty="0" smtClean="0"/>
              <a:t>FY</a:t>
            </a:r>
            <a:r>
              <a:rPr lang="en-US" sz="2400" dirty="0" smtClean="0"/>
              <a:t>2012 </a:t>
            </a:r>
            <a:r>
              <a:rPr lang="en-US" sz="2400" dirty="0"/>
              <a:t>– Genotyping 2010 and 2011 </a:t>
            </a:r>
            <a:r>
              <a:rPr lang="en-US" sz="2400" dirty="0" err="1"/>
              <a:t>broodstock</a:t>
            </a:r>
            <a:r>
              <a:rPr lang="en-US" sz="2400" dirty="0"/>
              <a:t> for:</a:t>
            </a:r>
          </a:p>
          <a:p>
            <a:pPr>
              <a:buFont typeface="Wingdings" pitchFamily="2" charset="2"/>
              <a:buNone/>
            </a:pPr>
            <a:r>
              <a:rPr lang="en-US" sz="2400" dirty="0"/>
              <a:t>Chinook (2010 = 8,400, 2011 = underway)</a:t>
            </a:r>
          </a:p>
          <a:p>
            <a:pPr>
              <a:buFont typeface="Wingdings" pitchFamily="2" charset="2"/>
              <a:buNone/>
            </a:pPr>
            <a:r>
              <a:rPr lang="en-US" sz="2400" dirty="0"/>
              <a:t>Steelhead (2010 = ~5,700; 2011 = ~5,700)</a:t>
            </a:r>
          </a:p>
          <a:p>
            <a:pPr>
              <a:buFont typeface="Wingdings" pitchFamily="2" charset="2"/>
              <a:buNone/>
            </a:pPr>
            <a:endParaRPr lang="en-US" sz="2400" dirty="0"/>
          </a:p>
          <a:p>
            <a:pPr>
              <a:buFont typeface="Wingdings" pitchFamily="2" charset="2"/>
              <a:buNone/>
            </a:pPr>
            <a:endParaRPr lang="en-US" dirty="0"/>
          </a:p>
          <a:p>
            <a:pPr>
              <a:buFont typeface="Wingdings" pitchFamily="2" charset="2"/>
              <a:buNone/>
            </a:pPr>
            <a:r>
              <a:rPr lang="en-US" dirty="0"/>
              <a:t>	</a:t>
            </a:r>
          </a:p>
        </p:txBody>
      </p:sp>
      <p:pic>
        <p:nvPicPr>
          <p:cNvPr id="4" name="Picture 22" descr="nkef1.GIF"/>
          <p:cNvPicPr>
            <a:picLocks/>
          </p:cNvPicPr>
          <p:nvPr/>
        </p:nvPicPr>
        <p:blipFill>
          <a:blip r:embed="rId3"/>
          <a:srcRect/>
          <a:stretch>
            <a:fillRect/>
          </a:stretch>
        </p:blipFill>
        <p:spPr bwMode="auto">
          <a:xfrm>
            <a:off x="5638800" y="2209800"/>
            <a:ext cx="2789238" cy="2286000"/>
          </a:xfrm>
          <a:prstGeom prst="rect">
            <a:avLst/>
          </a:prstGeom>
          <a:ln>
            <a:noFill/>
          </a:ln>
          <a:effectLst>
            <a:outerShdw blurRad="292100" dist="139700" dir="2700000" algn="tl" rotWithShape="0">
              <a:srgbClr val="333333">
                <a:alpha val="65000"/>
              </a:srgbClr>
            </a:outerShdw>
          </a:effectLst>
        </p:spPr>
      </p:pic>
      <p:sp>
        <p:nvSpPr>
          <p:cNvPr id="5"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1055427" y="294371"/>
            <a:ext cx="6807954" cy="646331"/>
          </a:xfrm>
          <a:prstGeom prst="rect">
            <a:avLst/>
          </a:prstGeom>
          <a:noFill/>
          <a:ln w="9525">
            <a:noFill/>
            <a:miter lim="800000"/>
            <a:headEnd/>
            <a:tailEnd/>
          </a:ln>
        </p:spPr>
        <p:txBody>
          <a:bodyPr wrap="none">
            <a:spAutoFit/>
          </a:bodyPr>
          <a:lstStyle/>
          <a:p>
            <a:r>
              <a:rPr lang="en-US" sz="3600" dirty="0" smtClean="0"/>
              <a:t>Demonstrating the utility of PBT:</a:t>
            </a:r>
            <a:endParaRPr lang="en-US" sz="3600" u="sng" dirty="0"/>
          </a:p>
        </p:txBody>
      </p:sp>
      <p:sp>
        <p:nvSpPr>
          <p:cNvPr id="23555" name="TextBox 2"/>
          <p:cNvSpPr txBox="1">
            <a:spLocks noChangeArrowheads="1"/>
          </p:cNvSpPr>
          <p:nvPr/>
        </p:nvSpPr>
        <p:spPr bwMode="auto">
          <a:xfrm>
            <a:off x="533400" y="940702"/>
            <a:ext cx="6248400" cy="4832092"/>
          </a:xfrm>
          <a:prstGeom prst="rect">
            <a:avLst/>
          </a:prstGeom>
          <a:noFill/>
          <a:ln w="9525">
            <a:noFill/>
            <a:miter lim="800000"/>
            <a:headEnd/>
            <a:tailEnd/>
          </a:ln>
        </p:spPr>
        <p:txBody>
          <a:bodyPr wrap="square">
            <a:spAutoFit/>
          </a:bodyPr>
          <a:lstStyle/>
          <a:p>
            <a:pPr marL="342900" lvl="1" indent="-342900">
              <a:buFont typeface="Arial" pitchFamily="34" charset="0"/>
              <a:buChar char="•"/>
            </a:pPr>
            <a:r>
              <a:rPr lang="en-US" sz="2200" dirty="0" smtClean="0"/>
              <a:t>Projects utilizing PBT baselines in 2011</a:t>
            </a:r>
          </a:p>
          <a:p>
            <a:pPr marL="800100" lvl="2" indent="-342900">
              <a:buFont typeface="Wingdings" pitchFamily="2" charset="2"/>
              <a:buChar char="ü"/>
            </a:pPr>
            <a:r>
              <a:rPr lang="en-US" sz="2200" dirty="0" smtClean="0"/>
              <a:t>Origin </a:t>
            </a:r>
            <a:r>
              <a:rPr lang="en-US" sz="2200" dirty="0"/>
              <a:t>of hatchery </a:t>
            </a:r>
            <a:r>
              <a:rPr lang="en-US" sz="2200" dirty="0" smtClean="0"/>
              <a:t>strays</a:t>
            </a:r>
          </a:p>
          <a:p>
            <a:pPr marL="800100" lvl="2" indent="-342900">
              <a:buFont typeface="Wingdings" pitchFamily="2" charset="2"/>
              <a:buChar char="ü"/>
            </a:pPr>
            <a:r>
              <a:rPr lang="en-US" sz="2200" dirty="0" smtClean="0"/>
              <a:t>Origin </a:t>
            </a:r>
            <a:r>
              <a:rPr lang="en-US" sz="2200" dirty="0"/>
              <a:t>of hatchery </a:t>
            </a:r>
            <a:r>
              <a:rPr lang="en-US" sz="2200" dirty="0" err="1" smtClean="0"/>
              <a:t>kelts</a:t>
            </a:r>
            <a:endParaRPr lang="en-US" sz="2200" dirty="0" smtClean="0"/>
          </a:p>
          <a:p>
            <a:pPr marL="800100" lvl="2" indent="-342900">
              <a:buFont typeface="Wingdings" pitchFamily="2" charset="2"/>
              <a:buChar char="ü"/>
            </a:pPr>
            <a:r>
              <a:rPr lang="en-US" sz="2200" dirty="0" smtClean="0"/>
              <a:t>Juvenile </a:t>
            </a:r>
            <a:r>
              <a:rPr lang="en-US" sz="2200" dirty="0" err="1" smtClean="0"/>
              <a:t>outmigrants</a:t>
            </a:r>
            <a:endParaRPr lang="en-US" sz="2200" dirty="0"/>
          </a:p>
          <a:p>
            <a:endParaRPr lang="en-US" sz="2200" dirty="0"/>
          </a:p>
          <a:p>
            <a:pPr marL="342900" indent="-342900">
              <a:buFont typeface="Arial" pitchFamily="34" charset="0"/>
              <a:buChar char="•"/>
            </a:pPr>
            <a:r>
              <a:rPr lang="en-US" sz="2200" dirty="0" smtClean="0"/>
              <a:t>Upcoming work</a:t>
            </a:r>
          </a:p>
          <a:p>
            <a:pPr marL="800100" lvl="1" indent="-342900">
              <a:buFont typeface="Wingdings" pitchFamily="2" charset="2"/>
              <a:buChar char="ü"/>
            </a:pPr>
            <a:r>
              <a:rPr lang="en-US" sz="2200" dirty="0" smtClean="0"/>
              <a:t>L. Columbia &amp; Zone </a:t>
            </a:r>
            <a:r>
              <a:rPr lang="en-US" sz="2200" dirty="0"/>
              <a:t>6 </a:t>
            </a:r>
            <a:r>
              <a:rPr lang="en-US" sz="2200" dirty="0" smtClean="0"/>
              <a:t>fisheries</a:t>
            </a:r>
          </a:p>
          <a:p>
            <a:pPr marL="800100" lvl="1" indent="-342900">
              <a:buFont typeface="Wingdings" pitchFamily="2" charset="2"/>
              <a:buChar char="ü"/>
            </a:pPr>
            <a:r>
              <a:rPr lang="en-US" sz="2200" dirty="0" smtClean="0"/>
              <a:t>Stock composition of steelhead hatchery adults over Bonneville &amp; L. </a:t>
            </a:r>
            <a:r>
              <a:rPr lang="en-US" sz="2200" dirty="0"/>
              <a:t>Granite Dam</a:t>
            </a:r>
          </a:p>
          <a:p>
            <a:pPr>
              <a:buFont typeface="Arial" charset="0"/>
              <a:buChar char="•"/>
            </a:pPr>
            <a:endParaRPr lang="en-US" sz="2200" dirty="0"/>
          </a:p>
          <a:p>
            <a:pPr>
              <a:buFont typeface="Arial" charset="0"/>
              <a:buChar char="•"/>
            </a:pPr>
            <a:endParaRPr lang="en-US" sz="2200" dirty="0"/>
          </a:p>
          <a:p>
            <a:pPr>
              <a:buFont typeface="Arial" charset="0"/>
              <a:buChar char="•"/>
            </a:pPr>
            <a:endParaRPr lang="en-US" sz="2200" dirty="0"/>
          </a:p>
          <a:p>
            <a:pPr>
              <a:buFont typeface="Arial" charset="0"/>
              <a:buChar char="•"/>
            </a:pPr>
            <a:endParaRPr lang="en-US" sz="2200" dirty="0"/>
          </a:p>
          <a:p>
            <a:pPr>
              <a:buFont typeface="Arial" charset="0"/>
              <a:buChar char="•"/>
            </a:pPr>
            <a:endParaRPr lang="en-US" sz="2200" dirty="0"/>
          </a:p>
        </p:txBody>
      </p:sp>
      <p:pic>
        <p:nvPicPr>
          <p:cNvPr id="5" name="Picture 4" descr="5 Jumping by hkloveslife."/>
          <p:cNvPicPr>
            <a:picLocks noChangeAspect="1" noChangeArrowheads="1"/>
          </p:cNvPicPr>
          <p:nvPr/>
        </p:nvPicPr>
        <p:blipFill>
          <a:blip r:embed="rId3"/>
          <a:srcRect/>
          <a:stretch>
            <a:fillRect/>
          </a:stretch>
        </p:blipFill>
        <p:spPr bwMode="auto">
          <a:xfrm>
            <a:off x="6553200" y="1143000"/>
            <a:ext cx="1984375" cy="2971800"/>
          </a:xfrm>
          <a:prstGeom prst="rect">
            <a:avLst/>
          </a:prstGeom>
          <a:ln>
            <a:noFill/>
          </a:ln>
          <a:effectLst>
            <a:outerShdw blurRad="292100" dist="139700" dir="2700000" algn="tl" rotWithShape="0">
              <a:srgbClr val="333333">
                <a:alpha val="65000"/>
              </a:srgbClr>
            </a:outerShdw>
          </a:effectLst>
        </p:spPr>
      </p:pic>
      <p:pic>
        <p:nvPicPr>
          <p:cNvPr id="36866" name="Picture 1" descr="image00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00200" y="4142662"/>
            <a:ext cx="3429000" cy="264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8382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76200"/>
            <a:ext cx="9372600" cy="646331"/>
          </a:xfrm>
          <a:prstGeom prst="rect">
            <a:avLst/>
          </a:prstGeom>
          <a:noFill/>
        </p:spPr>
        <p:txBody>
          <a:bodyPr wrap="square" rtlCol="0">
            <a:spAutoFit/>
          </a:bodyPr>
          <a:lstStyle/>
          <a:p>
            <a:r>
              <a:rPr lang="en-US" sz="3600" dirty="0" smtClean="0">
                <a:latin typeface="+mj-lt"/>
                <a:cs typeface="Arial" pitchFamily="34" charset="0"/>
              </a:rPr>
              <a:t>Introduction</a:t>
            </a:r>
            <a:endParaRPr lang="en-US" sz="3600" dirty="0">
              <a:latin typeface="+mj-lt"/>
              <a:cs typeface="Arial" pitchFamily="34" charset="0"/>
            </a:endParaRPr>
          </a:p>
        </p:txBody>
      </p:sp>
      <p:sp>
        <p:nvSpPr>
          <p:cNvPr id="4" name="Rectangle 2"/>
          <p:cNvSpPr>
            <a:spLocks noChangeArrowheads="1"/>
          </p:cNvSpPr>
          <p:nvPr/>
        </p:nvSpPr>
        <p:spPr bwMode="auto">
          <a:xfrm>
            <a:off x="228600" y="990600"/>
            <a:ext cx="8458200" cy="1477328"/>
          </a:xfrm>
          <a:prstGeom prst="rect">
            <a:avLst/>
          </a:prstGeom>
          <a:noFill/>
          <a:ln w="9525">
            <a:noFill/>
            <a:miter lim="800000"/>
            <a:headEnd/>
            <a:tailEnd/>
          </a:ln>
        </p:spPr>
        <p:txBody>
          <a:bodyPr anchor="ctr">
            <a:spAutoFit/>
          </a:bodyPr>
          <a:lstStyle/>
          <a:p>
            <a:pPr marL="285750" indent="-285750">
              <a:buFont typeface="Arial" pitchFamily="34" charset="0"/>
              <a:buChar char="•"/>
            </a:pPr>
            <a:r>
              <a:rPr lang="en-US" dirty="0"/>
              <a:t>In 2008/2009 the Council requested that the ISRP and ISAB complete a comprehensive review of Columbia River Basin fish tagging technologies and programs. As part of that review, the Council requested how, through its Fish and Wildlife Program, to best encourage the development and use of new, innovative tagging technologies to address program RM&amp;E </a:t>
            </a:r>
            <a:r>
              <a:rPr lang="en-US" dirty="0" smtClean="0"/>
              <a:t>needs</a:t>
            </a:r>
            <a:endParaRPr lang="en-US" dirty="0"/>
          </a:p>
        </p:txBody>
      </p:sp>
      <p:pic>
        <p:nvPicPr>
          <p:cNvPr id="37890" name="Picture 2" descr="spac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1713" y="1935163"/>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892" name="Picture 4"/>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8472" t="55000" r="9653" b="9778"/>
          <a:stretch/>
        </p:blipFill>
        <p:spPr bwMode="auto">
          <a:xfrm>
            <a:off x="914400" y="4724400"/>
            <a:ext cx="6972300" cy="187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http://www.nwcouncil.org/images/logo_prin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67809" y="2743200"/>
            <a:ext cx="4046482" cy="1676400"/>
          </a:xfrm>
          <a:prstGeom prst="rect">
            <a:avLst/>
          </a:prstGeom>
          <a:solidFill>
            <a:schemeClr val="tx1"/>
          </a:solidFill>
        </p:spPr>
      </p:pic>
      <p:sp>
        <p:nvSpPr>
          <p:cNvPr id="8" name="Slide Number Placeholder 3"/>
          <p:cNvSpPr>
            <a:spLocks noGrp="1"/>
          </p:cNvSpPr>
          <p:nvPr>
            <p:ph type="sldNum" sz="quarter" idx="12"/>
          </p:nvPr>
        </p:nvSpPr>
        <p:spPr>
          <a:xfrm>
            <a:off x="8305800" y="6416493"/>
            <a:ext cx="762000" cy="365125"/>
          </a:xfrm>
        </p:spPr>
        <p:txBody>
          <a:bodyPr/>
          <a:lstStyle/>
          <a:p>
            <a:fld id="{45CF1679-B77C-445A-9A74-A575FE578E38}" type="slidenum">
              <a:rPr lang="en-US" smtClean="0"/>
              <a:pPr/>
              <a:t>4</a:t>
            </a:fld>
            <a:endParaRPr lang="en-US" dirty="0"/>
          </a:p>
        </p:txBody>
      </p:sp>
    </p:spTree>
    <p:extLst>
      <p:ext uri="{BB962C8B-B14F-4D97-AF65-F5344CB8AC3E}">
        <p14:creationId xmlns:p14="http://schemas.microsoft.com/office/powerpoint/2010/main" xmlns="" val="2500833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219200"/>
            <a:ext cx="7696200" cy="2308324"/>
          </a:xfrm>
          <a:prstGeom prst="rect">
            <a:avLst/>
          </a:prstGeom>
          <a:noFill/>
        </p:spPr>
        <p:txBody>
          <a:bodyPr wrap="square" rtlCol="0">
            <a:spAutoFit/>
          </a:bodyPr>
          <a:lstStyle/>
          <a:p>
            <a:pPr marL="342900" indent="-342900">
              <a:buFont typeface="Arial" pitchFamily="34" charset="0"/>
              <a:buChar char="•"/>
            </a:pPr>
            <a:r>
              <a:rPr lang="en-US" sz="2400" dirty="0" smtClean="0"/>
              <a:t>115 hatchery steelhead were captured at two tributaries with adult weirs in the </a:t>
            </a:r>
            <a:r>
              <a:rPr lang="en-US" sz="2400" dirty="0"/>
              <a:t>Deschutes River in 2011 (</a:t>
            </a:r>
            <a:r>
              <a:rPr lang="en-US" sz="2400" dirty="0" err="1"/>
              <a:t>Bakeoven</a:t>
            </a:r>
            <a:r>
              <a:rPr lang="en-US" sz="2400" dirty="0"/>
              <a:t> and </a:t>
            </a:r>
            <a:r>
              <a:rPr lang="en-US" sz="2400" dirty="0" err="1" smtClean="0"/>
              <a:t>BuckHollow</a:t>
            </a:r>
            <a:r>
              <a:rPr lang="en-US" sz="2400" dirty="0" smtClean="0"/>
              <a:t> Creeks)</a:t>
            </a:r>
          </a:p>
          <a:p>
            <a:endParaRPr lang="en-US" sz="2400" dirty="0"/>
          </a:p>
          <a:p>
            <a:pPr marL="342900" indent="-342900">
              <a:buFont typeface="Arial" pitchFamily="34" charset="0"/>
              <a:buChar char="•"/>
            </a:pPr>
            <a:r>
              <a:rPr lang="en-US" sz="2400" dirty="0" smtClean="0"/>
              <a:t>Objective: Determine origin of 3 </a:t>
            </a:r>
            <a:r>
              <a:rPr lang="en-US" sz="2400" dirty="0" err="1" smtClean="0"/>
              <a:t>yr</a:t>
            </a:r>
            <a:r>
              <a:rPr lang="en-US" sz="2400" dirty="0" smtClean="0"/>
              <a:t> old hatchery strays</a:t>
            </a:r>
          </a:p>
          <a:p>
            <a:pPr marL="342900" indent="-342900">
              <a:buFont typeface="Arial" pitchFamily="34" charset="0"/>
              <a:buChar char="•"/>
            </a:pPr>
            <a:r>
              <a:rPr lang="en-US" sz="2400" dirty="0" smtClean="0"/>
              <a:t>Parentage assignment to 2008 PBT baseline</a:t>
            </a:r>
          </a:p>
        </p:txBody>
      </p:sp>
      <p:pic>
        <p:nvPicPr>
          <p:cNvPr id="1026" name="Picture 2"/>
          <p:cNvPicPr>
            <a:picLocks noChangeAspect="1" noChangeArrowheads="1"/>
          </p:cNvPicPr>
          <p:nvPr/>
        </p:nvPicPr>
        <p:blipFill>
          <a:blip r:embed="rId3" cstate="print"/>
          <a:srcRect/>
          <a:stretch>
            <a:fillRect/>
          </a:stretch>
        </p:blipFill>
        <p:spPr bwMode="auto">
          <a:xfrm>
            <a:off x="5578147" y="3873931"/>
            <a:ext cx="3276600" cy="2526869"/>
          </a:xfrm>
          <a:prstGeom prst="rect">
            <a:avLst/>
          </a:prstGeom>
          <a:noFill/>
          <a:ln w="9525">
            <a:noFill/>
            <a:miter lim="800000"/>
            <a:headEnd/>
            <a:tailEnd/>
          </a:ln>
        </p:spPr>
      </p:pic>
      <p:sp>
        <p:nvSpPr>
          <p:cNvPr id="41" name="Oval 40"/>
          <p:cNvSpPr/>
          <p:nvPr/>
        </p:nvSpPr>
        <p:spPr>
          <a:xfrm>
            <a:off x="6500042" y="5009437"/>
            <a:ext cx="762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endCxn id="41" idx="2"/>
          </p:cNvCxnSpPr>
          <p:nvPr/>
        </p:nvCxnSpPr>
        <p:spPr>
          <a:xfrm>
            <a:off x="5425747" y="5016932"/>
            <a:ext cx="1074295" cy="297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772387" y="4647600"/>
            <a:ext cx="1681935" cy="369332"/>
          </a:xfrm>
          <a:prstGeom prst="rect">
            <a:avLst/>
          </a:prstGeom>
          <a:noFill/>
        </p:spPr>
        <p:txBody>
          <a:bodyPr wrap="none" rtlCol="0">
            <a:spAutoFit/>
          </a:bodyPr>
          <a:lstStyle/>
          <a:p>
            <a:r>
              <a:rPr lang="en-US" dirty="0" smtClean="0"/>
              <a:t>Deschutes River</a:t>
            </a:r>
            <a:endParaRPr lang="en-US" dirty="0"/>
          </a:p>
        </p:txBody>
      </p:sp>
      <p:sp>
        <p:nvSpPr>
          <p:cNvPr id="9" name="Title 1"/>
          <p:cNvSpPr txBox="1">
            <a:spLocks/>
          </p:cNvSpPr>
          <p:nvPr/>
        </p:nvSpPr>
        <p:spPr>
          <a:xfrm>
            <a:off x="304800" y="152400"/>
            <a:ext cx="8382000" cy="1143000"/>
          </a:xfrm>
          <a:prstGeom prst="rect">
            <a:avLst/>
          </a:prstGeom>
        </p:spPr>
        <p:txBody>
          <a:bodyPr vert="horz" lIns="91440" tIns="45720" rIns="91440" bIns="45720" rtlCol="0" anchor="ctr">
            <a:noAutofit/>
          </a:bodyPr>
          <a:lstStyle/>
          <a:p>
            <a:pPr lvl="0" algn="ctr">
              <a:spcBef>
                <a:spcPct val="0"/>
              </a:spcBef>
            </a:pPr>
            <a:r>
              <a:rPr lang="en-US" sz="2400" dirty="0" smtClean="0"/>
              <a:t>Origin of hatchery steelhead strays in the Deschutes R. USFWS/Abernathy lab (Smith and Hawkins) </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1" name="Straight Connector 10"/>
          <p:cNvCxnSpPr/>
          <p:nvPr/>
        </p:nvCxnSpPr>
        <p:spPr>
          <a:xfrm>
            <a:off x="381000" y="1143000"/>
            <a:ext cx="8305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4098" name="Picture 2" descr="Leif Rinearson releases a steelhead from a weir on Buckhollow Creek near Maupin on Monda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1" y="4057325"/>
            <a:ext cx="3515212" cy="23434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33400" y="6400800"/>
            <a:ext cx="2833661" cy="369332"/>
          </a:xfrm>
          <a:prstGeom prst="rect">
            <a:avLst/>
          </a:prstGeom>
        </p:spPr>
        <p:txBody>
          <a:bodyPr wrap="none">
            <a:spAutoFit/>
          </a:bodyPr>
          <a:lstStyle/>
          <a:p>
            <a:r>
              <a:rPr lang="en-US" dirty="0" smtClean="0"/>
              <a:t>Weir </a:t>
            </a:r>
            <a:r>
              <a:rPr lang="en-US" dirty="0"/>
              <a:t>on </a:t>
            </a:r>
            <a:r>
              <a:rPr lang="en-US" dirty="0" err="1"/>
              <a:t>Buckhollow</a:t>
            </a:r>
            <a:r>
              <a:rPr lang="en-US" dirty="0"/>
              <a:t> Creek</a:t>
            </a:r>
          </a:p>
        </p:txBody>
      </p:sp>
      <p:sp>
        <p:nvSpPr>
          <p:cNvPr id="12" name="TextBox 11"/>
          <p:cNvSpPr txBox="1"/>
          <p:nvPr/>
        </p:nvSpPr>
        <p:spPr>
          <a:xfrm>
            <a:off x="4191000" y="6477000"/>
            <a:ext cx="3276600" cy="369332"/>
          </a:xfrm>
          <a:prstGeom prst="rect">
            <a:avLst/>
          </a:prstGeom>
          <a:noFill/>
        </p:spPr>
        <p:txBody>
          <a:bodyPr wrap="square" rtlCol="0">
            <a:spAutoFit/>
          </a:bodyPr>
          <a:lstStyle/>
          <a:p>
            <a:r>
              <a:rPr lang="en-US" dirty="0" smtClean="0"/>
              <a:t>Smith et al. 2011</a:t>
            </a:r>
            <a:endParaRPr lang="en-US" dirty="0"/>
          </a:p>
        </p:txBody>
      </p:sp>
      <p:sp>
        <p:nvSpPr>
          <p:cNvPr id="13"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40</a:t>
            </a:fld>
            <a:endParaRPr lang="en-US" dirty="0"/>
          </a:p>
        </p:txBody>
      </p:sp>
    </p:spTree>
    <p:extLst>
      <p:ext uri="{BB962C8B-B14F-4D97-AF65-F5344CB8AC3E}">
        <p14:creationId xmlns:p14="http://schemas.microsoft.com/office/powerpoint/2010/main" xmlns="" val="2987928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ANbaselinePubpopsv3.jpg"/>
          <p:cNvPicPr>
            <a:picLocks noChangeAspect="1"/>
          </p:cNvPicPr>
          <p:nvPr/>
        </p:nvPicPr>
        <p:blipFill>
          <a:blip r:embed="rId3" cstate="print"/>
          <a:stretch>
            <a:fillRect/>
          </a:stretch>
        </p:blipFill>
        <p:spPr>
          <a:xfrm>
            <a:off x="129228" y="617220"/>
            <a:ext cx="8076297" cy="6240780"/>
          </a:xfrm>
          <a:prstGeom prst="rect">
            <a:avLst/>
          </a:prstGeom>
        </p:spPr>
      </p:pic>
      <p:sp>
        <p:nvSpPr>
          <p:cNvPr id="4" name="Oval 3"/>
          <p:cNvSpPr/>
          <p:nvPr/>
        </p:nvSpPr>
        <p:spPr>
          <a:xfrm>
            <a:off x="4576552" y="3890048"/>
            <a:ext cx="138684" cy="1386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26359" y="4035608"/>
            <a:ext cx="138684" cy="1386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740" y="4375442"/>
            <a:ext cx="138684" cy="1386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60796" y="2877425"/>
            <a:ext cx="138684" cy="1386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22965" y="3259093"/>
            <a:ext cx="138684" cy="1386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39609" y="4777740"/>
            <a:ext cx="138684" cy="1386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94345" y="4777740"/>
            <a:ext cx="138684" cy="13868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08305" y="4536289"/>
            <a:ext cx="1331839" cy="707886"/>
          </a:xfrm>
          <a:prstGeom prst="rect">
            <a:avLst/>
          </a:prstGeom>
          <a:noFill/>
        </p:spPr>
        <p:txBody>
          <a:bodyPr wrap="none" rtlCol="0">
            <a:spAutoFit/>
          </a:bodyPr>
          <a:lstStyle/>
          <a:p>
            <a:r>
              <a:rPr lang="en-US" sz="2000" dirty="0" err="1" smtClean="0"/>
              <a:t>Bakeoven</a:t>
            </a:r>
            <a:endParaRPr lang="en-US" sz="2000" dirty="0" smtClean="0"/>
          </a:p>
          <a:p>
            <a:r>
              <a:rPr lang="en-US" sz="2000" dirty="0" smtClean="0"/>
              <a:t>Deschutes</a:t>
            </a:r>
            <a:endParaRPr lang="en-US" sz="2000" dirty="0"/>
          </a:p>
        </p:txBody>
      </p:sp>
      <p:cxnSp>
        <p:nvCxnSpPr>
          <p:cNvPr id="12" name="Straight Connector 11"/>
          <p:cNvCxnSpPr>
            <a:stCxn id="5" idx="5"/>
          </p:cNvCxnSpPr>
          <p:nvPr/>
        </p:nvCxnSpPr>
        <p:spPr>
          <a:xfrm>
            <a:off x="1144733" y="4153983"/>
            <a:ext cx="179624" cy="4850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4" idx="0"/>
          </p:cNvCxnSpPr>
          <p:nvPr/>
        </p:nvCxnSpPr>
        <p:spPr>
          <a:xfrm>
            <a:off x="4681173" y="4014978"/>
            <a:ext cx="617071" cy="642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14087" y="4657243"/>
            <a:ext cx="1568314" cy="363736"/>
          </a:xfrm>
          <a:prstGeom prst="rect">
            <a:avLst/>
          </a:prstGeom>
          <a:noFill/>
        </p:spPr>
        <p:txBody>
          <a:bodyPr wrap="none" rtlCol="0">
            <a:spAutoFit/>
          </a:bodyPr>
          <a:lstStyle/>
          <a:p>
            <a:r>
              <a:rPr lang="en-US" sz="2000" b="1" dirty="0" smtClean="0"/>
              <a:t>Oxbow, n=5</a:t>
            </a:r>
            <a:endParaRPr lang="en-US" sz="2000" b="1" dirty="0"/>
          </a:p>
        </p:txBody>
      </p:sp>
      <p:cxnSp>
        <p:nvCxnSpPr>
          <p:cNvPr id="15" name="Straight Connector 14"/>
          <p:cNvCxnSpPr>
            <a:stCxn id="8" idx="3"/>
            <a:endCxn id="16" idx="0"/>
          </p:cNvCxnSpPr>
          <p:nvPr/>
        </p:nvCxnSpPr>
        <p:spPr>
          <a:xfrm flipH="1">
            <a:off x="4089294" y="3377467"/>
            <a:ext cx="153981" cy="562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5273" y="3940314"/>
            <a:ext cx="1508042" cy="707886"/>
          </a:xfrm>
          <a:prstGeom prst="rect">
            <a:avLst/>
          </a:prstGeom>
          <a:noFill/>
        </p:spPr>
        <p:txBody>
          <a:bodyPr wrap="none" rtlCol="0">
            <a:spAutoFit/>
          </a:bodyPr>
          <a:lstStyle/>
          <a:p>
            <a:r>
              <a:rPr lang="en-US" sz="2000" b="1" dirty="0" smtClean="0"/>
              <a:t>Grande</a:t>
            </a:r>
          </a:p>
          <a:p>
            <a:r>
              <a:rPr lang="en-US" sz="2000" b="1" dirty="0" err="1" smtClean="0"/>
              <a:t>Ronde</a:t>
            </a:r>
            <a:r>
              <a:rPr lang="en-US" sz="2000" b="1" dirty="0" smtClean="0"/>
              <a:t>, n=1</a:t>
            </a:r>
            <a:endParaRPr lang="en-US" sz="2000" b="1" dirty="0"/>
          </a:p>
        </p:txBody>
      </p:sp>
      <p:cxnSp>
        <p:nvCxnSpPr>
          <p:cNvPr id="17" name="Straight Connector 16"/>
          <p:cNvCxnSpPr>
            <a:stCxn id="7" idx="7"/>
          </p:cNvCxnSpPr>
          <p:nvPr/>
        </p:nvCxnSpPr>
        <p:spPr>
          <a:xfrm flipV="1">
            <a:off x="4979171" y="2697480"/>
            <a:ext cx="514091" cy="20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38374" y="2266890"/>
            <a:ext cx="1948226" cy="400110"/>
          </a:xfrm>
          <a:prstGeom prst="rect">
            <a:avLst/>
          </a:prstGeom>
          <a:solidFill>
            <a:schemeClr val="bg1"/>
          </a:solidFill>
        </p:spPr>
        <p:txBody>
          <a:bodyPr wrap="none" rtlCol="0">
            <a:spAutoFit/>
          </a:bodyPr>
          <a:lstStyle/>
          <a:p>
            <a:r>
              <a:rPr lang="en-US" sz="2000" b="1" dirty="0" err="1" smtClean="0"/>
              <a:t>Dworshak</a:t>
            </a:r>
            <a:r>
              <a:rPr lang="en-US" sz="2000" b="1" dirty="0" smtClean="0"/>
              <a:t>, n=1</a:t>
            </a:r>
            <a:endParaRPr lang="en-US" sz="2000" b="1" dirty="0"/>
          </a:p>
        </p:txBody>
      </p:sp>
      <p:cxnSp>
        <p:nvCxnSpPr>
          <p:cNvPr id="19" name="Straight Connector 18"/>
          <p:cNvCxnSpPr>
            <a:stCxn id="6" idx="7"/>
          </p:cNvCxnSpPr>
          <p:nvPr/>
        </p:nvCxnSpPr>
        <p:spPr>
          <a:xfrm flipV="1">
            <a:off x="6900115" y="3945636"/>
            <a:ext cx="526334" cy="450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63687" y="3505200"/>
            <a:ext cx="2256002" cy="400110"/>
          </a:xfrm>
          <a:prstGeom prst="rect">
            <a:avLst/>
          </a:prstGeom>
          <a:solidFill>
            <a:schemeClr val="bg1"/>
          </a:solidFill>
        </p:spPr>
        <p:txBody>
          <a:bodyPr wrap="none" rtlCol="0">
            <a:spAutoFit/>
          </a:bodyPr>
          <a:lstStyle/>
          <a:p>
            <a:r>
              <a:rPr lang="en-US" sz="2000" b="1" dirty="0" err="1" smtClean="0"/>
              <a:t>Pahsimeroi</a:t>
            </a:r>
            <a:r>
              <a:rPr lang="en-US" sz="2000" b="1" dirty="0" smtClean="0"/>
              <a:t>, n=27</a:t>
            </a:r>
            <a:endParaRPr lang="en-US" sz="2000" b="1" dirty="0"/>
          </a:p>
        </p:txBody>
      </p:sp>
      <p:sp>
        <p:nvSpPr>
          <p:cNvPr id="21" name="Rectangle 20"/>
          <p:cNvSpPr/>
          <p:nvPr/>
        </p:nvSpPr>
        <p:spPr>
          <a:xfrm>
            <a:off x="6525003" y="5124450"/>
            <a:ext cx="2260812" cy="400110"/>
          </a:xfrm>
          <a:prstGeom prst="rect">
            <a:avLst/>
          </a:prstGeom>
        </p:spPr>
        <p:txBody>
          <a:bodyPr wrap="none">
            <a:spAutoFit/>
          </a:bodyPr>
          <a:lstStyle/>
          <a:p>
            <a:r>
              <a:rPr lang="en-US" sz="2000" b="1" dirty="0" smtClean="0"/>
              <a:t>Squaw Creek, n=1</a:t>
            </a:r>
            <a:endParaRPr lang="en-US" sz="2000" b="1" dirty="0"/>
          </a:p>
        </p:txBody>
      </p:sp>
      <p:sp>
        <p:nvSpPr>
          <p:cNvPr id="22" name="Rectangle 21"/>
          <p:cNvSpPr/>
          <p:nvPr/>
        </p:nvSpPr>
        <p:spPr>
          <a:xfrm>
            <a:off x="5068822" y="5332476"/>
            <a:ext cx="1878015" cy="400110"/>
          </a:xfrm>
          <a:prstGeom prst="rect">
            <a:avLst/>
          </a:prstGeom>
        </p:spPr>
        <p:txBody>
          <a:bodyPr wrap="none">
            <a:spAutoFit/>
          </a:bodyPr>
          <a:lstStyle/>
          <a:p>
            <a:r>
              <a:rPr lang="en-US" sz="2000" b="1" dirty="0" err="1" smtClean="0"/>
              <a:t>Sawtooth</a:t>
            </a:r>
            <a:r>
              <a:rPr lang="en-US" sz="2000" b="1" dirty="0" smtClean="0"/>
              <a:t>, n=2</a:t>
            </a:r>
            <a:endParaRPr lang="en-US" sz="2000" b="1" dirty="0"/>
          </a:p>
        </p:txBody>
      </p:sp>
      <p:cxnSp>
        <p:nvCxnSpPr>
          <p:cNvPr id="23" name="Straight Connector 22"/>
          <p:cNvCxnSpPr/>
          <p:nvPr/>
        </p:nvCxnSpPr>
        <p:spPr>
          <a:xfrm flipV="1">
            <a:off x="5623558" y="4916424"/>
            <a:ext cx="485394" cy="5194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63687" y="4881145"/>
            <a:ext cx="277368" cy="3126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200" y="0"/>
            <a:ext cx="8947333" cy="830997"/>
          </a:xfrm>
          <a:prstGeom prst="rect">
            <a:avLst/>
          </a:prstGeom>
          <a:solidFill>
            <a:schemeClr val="bg1"/>
          </a:solidFill>
        </p:spPr>
        <p:txBody>
          <a:bodyPr wrap="square" rtlCol="0">
            <a:spAutoFit/>
          </a:bodyPr>
          <a:lstStyle/>
          <a:p>
            <a:r>
              <a:rPr lang="en-US" sz="2400" b="1" dirty="0" smtClean="0"/>
              <a:t>Of the 115 hatchery-origin returns, 37 (~32%) assigned to the 2008 Snake River basin PBT baseline</a:t>
            </a:r>
            <a:endParaRPr lang="en-US" sz="2400" b="1" dirty="0"/>
          </a:p>
        </p:txBody>
      </p:sp>
      <p:sp>
        <p:nvSpPr>
          <p:cNvPr id="28" name="TextBox 27"/>
          <p:cNvSpPr txBox="1"/>
          <p:nvPr/>
        </p:nvSpPr>
        <p:spPr>
          <a:xfrm>
            <a:off x="5181600" y="914400"/>
            <a:ext cx="3200400" cy="923330"/>
          </a:xfrm>
          <a:prstGeom prst="rect">
            <a:avLst/>
          </a:prstGeom>
          <a:noFill/>
        </p:spPr>
        <p:txBody>
          <a:bodyPr wrap="square" rtlCol="0">
            <a:spAutoFit/>
          </a:bodyPr>
          <a:lstStyle/>
          <a:p>
            <a:r>
              <a:rPr lang="en-US" dirty="0" err="1" smtClean="0">
                <a:solidFill>
                  <a:srgbClr val="C00000"/>
                </a:solidFill>
              </a:rPr>
              <a:t>Pahsimeroi</a:t>
            </a:r>
            <a:r>
              <a:rPr lang="en-US" dirty="0" smtClean="0">
                <a:solidFill>
                  <a:srgbClr val="C00000"/>
                </a:solidFill>
              </a:rPr>
              <a:t> contributed ~73% of Snake River strays, full-sibling identified</a:t>
            </a:r>
          </a:p>
        </p:txBody>
      </p:sp>
      <p:sp>
        <p:nvSpPr>
          <p:cNvPr id="27" name="TextBox 26"/>
          <p:cNvSpPr txBox="1"/>
          <p:nvPr/>
        </p:nvSpPr>
        <p:spPr>
          <a:xfrm>
            <a:off x="4343400" y="6324600"/>
            <a:ext cx="3276600" cy="369332"/>
          </a:xfrm>
          <a:prstGeom prst="rect">
            <a:avLst/>
          </a:prstGeom>
          <a:noFill/>
        </p:spPr>
        <p:txBody>
          <a:bodyPr wrap="square" rtlCol="0">
            <a:spAutoFit/>
          </a:bodyPr>
          <a:lstStyle/>
          <a:p>
            <a:r>
              <a:rPr lang="en-US" dirty="0" smtClean="0"/>
              <a:t>Smith et al. 2011</a:t>
            </a:r>
            <a:endParaRPr lang="en-US" dirty="0"/>
          </a:p>
        </p:txBody>
      </p:sp>
      <p:sp>
        <p:nvSpPr>
          <p:cNvPr id="29"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41</a:t>
            </a:fld>
            <a:endParaRPr lang="en-US" dirty="0"/>
          </a:p>
        </p:txBody>
      </p:sp>
    </p:spTree>
    <p:extLst>
      <p:ext uri="{BB962C8B-B14F-4D97-AF65-F5344CB8AC3E}">
        <p14:creationId xmlns:p14="http://schemas.microsoft.com/office/powerpoint/2010/main" xmlns="" val="1280084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579620" y="2730931"/>
            <a:ext cx="3276600" cy="2526869"/>
          </a:xfrm>
          <a:prstGeom prst="rect">
            <a:avLst/>
          </a:prstGeom>
          <a:noFill/>
          <a:ln w="9525">
            <a:noFill/>
            <a:miter lim="800000"/>
            <a:headEnd/>
            <a:tailEnd/>
          </a:ln>
        </p:spPr>
      </p:pic>
      <p:sp>
        <p:nvSpPr>
          <p:cNvPr id="4" name="TextBox 3"/>
          <p:cNvSpPr txBox="1"/>
          <p:nvPr/>
        </p:nvSpPr>
        <p:spPr>
          <a:xfrm>
            <a:off x="289014" y="1407492"/>
            <a:ext cx="8439233" cy="1323439"/>
          </a:xfrm>
          <a:prstGeom prst="rect">
            <a:avLst/>
          </a:prstGeom>
          <a:noFill/>
        </p:spPr>
        <p:txBody>
          <a:bodyPr wrap="none" rtlCol="0">
            <a:spAutoFit/>
          </a:bodyPr>
          <a:lstStyle/>
          <a:p>
            <a:pPr marL="342900" indent="-342900">
              <a:buFont typeface="Arial" pitchFamily="34" charset="0"/>
              <a:buChar char="•"/>
            </a:pPr>
            <a:r>
              <a:rPr lang="en-US" sz="2000" dirty="0" smtClean="0"/>
              <a:t>462 hatchery steelhead sampled at </a:t>
            </a:r>
            <a:r>
              <a:rPr lang="en-US" sz="2000" dirty="0" err="1" smtClean="0"/>
              <a:t>Sherars</a:t>
            </a:r>
            <a:r>
              <a:rPr lang="en-US" sz="2000" dirty="0" smtClean="0"/>
              <a:t> Falls, Deschutes River in 2011</a:t>
            </a:r>
          </a:p>
          <a:p>
            <a:r>
              <a:rPr lang="en-US" sz="2000" dirty="0"/>
              <a:t>	</a:t>
            </a:r>
            <a:r>
              <a:rPr lang="en-US" sz="2000" dirty="0" smtClean="0"/>
              <a:t>(unknown portion of 3 year old genetically tagged fish)</a:t>
            </a:r>
          </a:p>
          <a:p>
            <a:pPr marL="342900" indent="-342900">
              <a:buFont typeface="Arial" pitchFamily="34" charset="0"/>
              <a:buChar char="•"/>
            </a:pPr>
            <a:r>
              <a:rPr lang="en-US" sz="2000" dirty="0" smtClean="0"/>
              <a:t>Portion of strays </a:t>
            </a:r>
            <a:r>
              <a:rPr lang="en-US" sz="2000" dirty="0"/>
              <a:t>from the Snake River basin?</a:t>
            </a:r>
          </a:p>
          <a:p>
            <a:pPr marL="342900" indent="-342900">
              <a:buFont typeface="Arial" pitchFamily="34" charset="0"/>
              <a:buChar char="•"/>
            </a:pPr>
            <a:endParaRPr lang="en-US" sz="2000" dirty="0"/>
          </a:p>
        </p:txBody>
      </p:sp>
      <p:sp>
        <p:nvSpPr>
          <p:cNvPr id="9" name="Oval 8"/>
          <p:cNvSpPr/>
          <p:nvPr/>
        </p:nvSpPr>
        <p:spPr>
          <a:xfrm>
            <a:off x="1501515" y="3866437"/>
            <a:ext cx="762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276600"/>
            <a:ext cx="1378116" cy="646331"/>
          </a:xfrm>
          <a:prstGeom prst="rect">
            <a:avLst/>
          </a:prstGeom>
          <a:solidFill>
            <a:schemeClr val="tx1"/>
          </a:solidFill>
        </p:spPr>
        <p:txBody>
          <a:bodyPr wrap="square" rtlCol="0">
            <a:spAutoFit/>
          </a:bodyPr>
          <a:lstStyle/>
          <a:p>
            <a:r>
              <a:rPr lang="en-US" dirty="0" smtClean="0">
                <a:solidFill>
                  <a:schemeClr val="bg1"/>
                </a:solidFill>
              </a:rPr>
              <a:t>Deschutes River</a:t>
            </a:r>
            <a:endParaRPr lang="en-US" dirty="0">
              <a:solidFill>
                <a:schemeClr val="bg1"/>
              </a:solidFill>
            </a:endParaRPr>
          </a:p>
        </p:txBody>
      </p:sp>
      <p:cxnSp>
        <p:nvCxnSpPr>
          <p:cNvPr id="12" name="Straight Arrow Connector 11"/>
          <p:cNvCxnSpPr/>
          <p:nvPr/>
        </p:nvCxnSpPr>
        <p:spPr>
          <a:xfrm flipH="1">
            <a:off x="2865620" y="3492932"/>
            <a:ext cx="10668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800" y="2782669"/>
            <a:ext cx="2005101" cy="646331"/>
          </a:xfrm>
          <a:prstGeom prst="rect">
            <a:avLst/>
          </a:prstGeom>
          <a:solidFill>
            <a:schemeClr val="tx1"/>
          </a:solidFill>
        </p:spPr>
        <p:txBody>
          <a:bodyPr wrap="none" rtlCol="0">
            <a:spAutoFit/>
          </a:bodyPr>
          <a:lstStyle/>
          <a:p>
            <a:r>
              <a:rPr lang="en-US" dirty="0" smtClean="0">
                <a:solidFill>
                  <a:schemeClr val="bg1"/>
                </a:solidFill>
              </a:rPr>
              <a:t>Snake River basin</a:t>
            </a:r>
          </a:p>
          <a:p>
            <a:r>
              <a:rPr lang="en-US" dirty="0" smtClean="0">
                <a:solidFill>
                  <a:schemeClr val="bg1"/>
                </a:solidFill>
              </a:rPr>
              <a:t>2008 PBT baseline</a:t>
            </a:r>
            <a:endParaRPr lang="en-US" dirty="0">
              <a:solidFill>
                <a:schemeClr val="bg1"/>
              </a:solidFill>
            </a:endParaRPr>
          </a:p>
        </p:txBody>
      </p:sp>
      <p:sp>
        <p:nvSpPr>
          <p:cNvPr id="14" name="TextBox 13"/>
          <p:cNvSpPr txBox="1"/>
          <p:nvPr/>
        </p:nvSpPr>
        <p:spPr>
          <a:xfrm>
            <a:off x="281178" y="312003"/>
            <a:ext cx="8471935" cy="830997"/>
          </a:xfrm>
          <a:prstGeom prst="rect">
            <a:avLst/>
          </a:prstGeom>
          <a:noFill/>
        </p:spPr>
        <p:txBody>
          <a:bodyPr wrap="none" rtlCol="0">
            <a:spAutoFit/>
          </a:bodyPr>
          <a:lstStyle/>
          <a:p>
            <a:pPr lvl="0" algn="ctr"/>
            <a:r>
              <a:rPr lang="en-US" sz="2400" dirty="0" smtClean="0"/>
              <a:t>Origin of hatchery steelhead strays in the Deschutes R. (cont.) </a:t>
            </a:r>
          </a:p>
          <a:p>
            <a:pPr algn="ctr"/>
            <a:r>
              <a:rPr lang="en-US" sz="2400" dirty="0" smtClean="0"/>
              <a:t>ODFW/CRITFC</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0047" y="2590800"/>
            <a:ext cx="4225353" cy="2816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55820" y="5682734"/>
            <a:ext cx="7268980" cy="646331"/>
          </a:xfrm>
          <a:prstGeom prst="rect">
            <a:avLst/>
          </a:prstGeom>
          <a:noFill/>
        </p:spPr>
        <p:txBody>
          <a:bodyPr wrap="square" rtlCol="0">
            <a:spAutoFit/>
          </a:bodyPr>
          <a:lstStyle/>
          <a:p>
            <a:pPr marL="285750" indent="-285750">
              <a:buFont typeface="Arial" pitchFamily="34" charset="0"/>
              <a:buChar char="•"/>
            </a:pPr>
            <a:r>
              <a:rPr lang="en-US" dirty="0" smtClean="0"/>
              <a:t>Steelhead sampled by Rod French ODFW and genotyped by CRITFC</a:t>
            </a:r>
          </a:p>
          <a:p>
            <a:pPr marL="285750" indent="-285750">
              <a:buFont typeface="Arial" pitchFamily="34" charset="0"/>
              <a:buChar char="•"/>
            </a:pPr>
            <a:r>
              <a:rPr lang="en-US" dirty="0" smtClean="0"/>
              <a:t>Sampling continuing in 2012</a:t>
            </a:r>
            <a:endParaRPr lang="en-US" dirty="0"/>
          </a:p>
        </p:txBody>
      </p:sp>
      <p:cxnSp>
        <p:nvCxnSpPr>
          <p:cNvPr id="15" name="Straight Arrow Connector 14"/>
          <p:cNvCxnSpPr/>
          <p:nvPr/>
        </p:nvCxnSpPr>
        <p:spPr>
          <a:xfrm>
            <a:off x="427220" y="3873932"/>
            <a:ext cx="1074295" cy="297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1143000"/>
            <a:ext cx="8305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64910" y="6329065"/>
            <a:ext cx="3276600" cy="369332"/>
          </a:xfrm>
          <a:prstGeom prst="rect">
            <a:avLst/>
          </a:prstGeom>
          <a:noFill/>
        </p:spPr>
        <p:txBody>
          <a:bodyPr wrap="square" rtlCol="0">
            <a:spAutoFit/>
          </a:bodyPr>
          <a:lstStyle/>
          <a:p>
            <a:r>
              <a:rPr lang="en-US" dirty="0" smtClean="0"/>
              <a:t>Hess et al. in prep</a:t>
            </a:r>
            <a:endParaRPr lang="en-US" dirty="0"/>
          </a:p>
        </p:txBody>
      </p:sp>
      <p:sp>
        <p:nvSpPr>
          <p:cNvPr id="17"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42</a:t>
            </a:fld>
            <a:endParaRPr lang="en-US" dirty="0"/>
          </a:p>
        </p:txBody>
      </p:sp>
    </p:spTree>
    <p:extLst>
      <p:ext uri="{BB962C8B-B14F-4D97-AF65-F5344CB8AC3E}">
        <p14:creationId xmlns:p14="http://schemas.microsoft.com/office/powerpoint/2010/main" xmlns="" val="1741668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NbaselinePubpopsv3.jpg"/>
          <p:cNvPicPr>
            <a:picLocks noChangeAspect="1"/>
          </p:cNvPicPr>
          <p:nvPr/>
        </p:nvPicPr>
        <p:blipFill>
          <a:blip r:embed="rId3" cstate="print"/>
          <a:stretch>
            <a:fillRect/>
          </a:stretch>
        </p:blipFill>
        <p:spPr>
          <a:xfrm>
            <a:off x="268941" y="0"/>
            <a:ext cx="8875059" cy="6858000"/>
          </a:xfrm>
          <a:prstGeom prst="rect">
            <a:avLst/>
          </a:prstGeom>
        </p:spPr>
      </p:pic>
      <p:sp>
        <p:nvSpPr>
          <p:cNvPr id="3" name="Oval 2"/>
          <p:cNvSpPr/>
          <p:nvPr/>
        </p:nvSpPr>
        <p:spPr>
          <a:xfrm>
            <a:off x="1066800" y="3581400"/>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021643" y="3596514"/>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44929" y="4129914"/>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2483742"/>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3086" y="2903157"/>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9400" y="4572000"/>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39000" y="4572000"/>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5136612" y="3733800"/>
            <a:ext cx="558066"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4419600"/>
            <a:ext cx="1483355" cy="369332"/>
          </a:xfrm>
          <a:prstGeom prst="rect">
            <a:avLst/>
          </a:prstGeom>
          <a:noFill/>
        </p:spPr>
        <p:txBody>
          <a:bodyPr wrap="none" rtlCol="0">
            <a:spAutoFit/>
          </a:bodyPr>
          <a:lstStyle/>
          <a:p>
            <a:r>
              <a:rPr lang="en-US" b="1" dirty="0" smtClean="0"/>
              <a:t>Oxbow, n= 36</a:t>
            </a:r>
            <a:endParaRPr lang="en-US" b="1" dirty="0"/>
          </a:p>
        </p:txBody>
      </p:sp>
      <p:cxnSp>
        <p:nvCxnSpPr>
          <p:cNvPr id="12" name="Straight Connector 11"/>
          <p:cNvCxnSpPr>
            <a:stCxn id="7" idx="3"/>
            <a:endCxn id="13" idx="0"/>
          </p:cNvCxnSpPr>
          <p:nvPr/>
        </p:nvCxnSpPr>
        <p:spPr>
          <a:xfrm flipH="1">
            <a:off x="4573130" y="3033239"/>
            <a:ext cx="82274" cy="678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14552" y="3711245"/>
            <a:ext cx="1317155" cy="646331"/>
          </a:xfrm>
          <a:prstGeom prst="rect">
            <a:avLst/>
          </a:prstGeom>
          <a:noFill/>
        </p:spPr>
        <p:txBody>
          <a:bodyPr wrap="none" rtlCol="0">
            <a:spAutoFit/>
          </a:bodyPr>
          <a:lstStyle/>
          <a:p>
            <a:r>
              <a:rPr lang="en-US" b="1" dirty="0" smtClean="0"/>
              <a:t>Grande</a:t>
            </a:r>
          </a:p>
          <a:p>
            <a:r>
              <a:rPr lang="en-US" b="1" dirty="0" err="1" smtClean="0"/>
              <a:t>Ronde</a:t>
            </a:r>
            <a:r>
              <a:rPr lang="en-US" b="1" dirty="0" smtClean="0"/>
              <a:t>, n= 1</a:t>
            </a:r>
            <a:endParaRPr lang="en-US" b="1" dirty="0"/>
          </a:p>
        </p:txBody>
      </p:sp>
      <p:cxnSp>
        <p:nvCxnSpPr>
          <p:cNvPr id="14" name="Straight Connector 13"/>
          <p:cNvCxnSpPr>
            <a:stCxn id="6" idx="7"/>
          </p:cNvCxnSpPr>
          <p:nvPr/>
        </p:nvCxnSpPr>
        <p:spPr>
          <a:xfrm flipV="1">
            <a:off x="5464082" y="2286000"/>
            <a:ext cx="564936" cy="220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62600" y="1905000"/>
            <a:ext cx="1779718" cy="369332"/>
          </a:xfrm>
          <a:prstGeom prst="rect">
            <a:avLst/>
          </a:prstGeom>
          <a:solidFill>
            <a:schemeClr val="bg1"/>
          </a:solidFill>
        </p:spPr>
        <p:txBody>
          <a:bodyPr wrap="none" rtlCol="0">
            <a:spAutoFit/>
          </a:bodyPr>
          <a:lstStyle/>
          <a:p>
            <a:r>
              <a:rPr lang="en-US" b="1" dirty="0" err="1" smtClean="0"/>
              <a:t>Dworshak</a:t>
            </a:r>
            <a:r>
              <a:rPr lang="en-US" b="1" dirty="0" smtClean="0"/>
              <a:t>, n= 29</a:t>
            </a:r>
            <a:endParaRPr lang="en-US" b="1" dirty="0"/>
          </a:p>
        </p:txBody>
      </p:sp>
      <p:cxnSp>
        <p:nvCxnSpPr>
          <p:cNvPr id="16" name="Straight Connector 15"/>
          <p:cNvCxnSpPr>
            <a:stCxn id="5" idx="7"/>
          </p:cNvCxnSpPr>
          <p:nvPr/>
        </p:nvCxnSpPr>
        <p:spPr>
          <a:xfrm flipV="1">
            <a:off x="7575011" y="3657600"/>
            <a:ext cx="578389" cy="494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10400" y="3276600"/>
            <a:ext cx="1887761" cy="369332"/>
          </a:xfrm>
          <a:prstGeom prst="rect">
            <a:avLst/>
          </a:prstGeom>
          <a:solidFill>
            <a:schemeClr val="bg1"/>
          </a:solidFill>
        </p:spPr>
        <p:txBody>
          <a:bodyPr wrap="none" rtlCol="0">
            <a:spAutoFit/>
          </a:bodyPr>
          <a:lstStyle/>
          <a:p>
            <a:r>
              <a:rPr lang="en-US" b="1" dirty="0" err="1" smtClean="0"/>
              <a:t>Pahsimeroi</a:t>
            </a:r>
            <a:r>
              <a:rPr lang="en-US" b="1" dirty="0" smtClean="0"/>
              <a:t>, n= 33</a:t>
            </a:r>
            <a:endParaRPr lang="en-US" b="1" dirty="0"/>
          </a:p>
        </p:txBody>
      </p:sp>
      <p:sp>
        <p:nvSpPr>
          <p:cNvPr id="18" name="Rectangle 17"/>
          <p:cNvSpPr/>
          <p:nvPr/>
        </p:nvSpPr>
        <p:spPr>
          <a:xfrm>
            <a:off x="7895901" y="4114800"/>
            <a:ext cx="942630" cy="923330"/>
          </a:xfrm>
          <a:prstGeom prst="rect">
            <a:avLst/>
          </a:prstGeom>
        </p:spPr>
        <p:txBody>
          <a:bodyPr wrap="none">
            <a:spAutoFit/>
          </a:bodyPr>
          <a:lstStyle/>
          <a:p>
            <a:r>
              <a:rPr lang="en-US" b="1" dirty="0" smtClean="0"/>
              <a:t>Squaw </a:t>
            </a:r>
          </a:p>
          <a:p>
            <a:r>
              <a:rPr lang="en-US" b="1" dirty="0" smtClean="0"/>
              <a:t>Creek, </a:t>
            </a:r>
          </a:p>
          <a:p>
            <a:r>
              <a:rPr lang="en-US" b="1" dirty="0" smtClean="0"/>
              <a:t>n= 7</a:t>
            </a:r>
            <a:endParaRPr lang="en-US" b="1" dirty="0"/>
          </a:p>
        </p:txBody>
      </p:sp>
      <p:sp>
        <p:nvSpPr>
          <p:cNvPr id="19" name="Rectangle 18"/>
          <p:cNvSpPr/>
          <p:nvPr/>
        </p:nvSpPr>
        <p:spPr>
          <a:xfrm>
            <a:off x="5334000" y="5181600"/>
            <a:ext cx="1744260" cy="369332"/>
          </a:xfrm>
          <a:prstGeom prst="rect">
            <a:avLst/>
          </a:prstGeom>
        </p:spPr>
        <p:txBody>
          <a:bodyPr wrap="none">
            <a:spAutoFit/>
          </a:bodyPr>
          <a:lstStyle/>
          <a:p>
            <a:r>
              <a:rPr lang="en-US" b="1" dirty="0" err="1" smtClean="0"/>
              <a:t>Sawtooth</a:t>
            </a:r>
            <a:r>
              <a:rPr lang="en-US" b="1" dirty="0" smtClean="0"/>
              <a:t>, n= 31</a:t>
            </a:r>
            <a:endParaRPr lang="en-US" b="1" dirty="0"/>
          </a:p>
        </p:txBody>
      </p:sp>
      <p:cxnSp>
        <p:nvCxnSpPr>
          <p:cNvPr id="20" name="Straight Connector 19"/>
          <p:cNvCxnSpPr/>
          <p:nvPr/>
        </p:nvCxnSpPr>
        <p:spPr>
          <a:xfrm flipV="1">
            <a:off x="6172200" y="4724400"/>
            <a:ext cx="533400" cy="570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6"/>
          </p:cNvCxnSpPr>
          <p:nvPr/>
        </p:nvCxnSpPr>
        <p:spPr>
          <a:xfrm flipV="1">
            <a:off x="7391400" y="4572000"/>
            <a:ext cx="533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86600" y="5105400"/>
            <a:ext cx="1159485" cy="369332"/>
          </a:xfrm>
          <a:prstGeom prst="rect">
            <a:avLst/>
          </a:prstGeom>
          <a:noFill/>
        </p:spPr>
        <p:txBody>
          <a:bodyPr wrap="none" rtlCol="0">
            <a:spAutoFit/>
          </a:bodyPr>
          <a:lstStyle/>
          <a:p>
            <a:r>
              <a:rPr lang="en-US" b="1" dirty="0" smtClean="0"/>
              <a:t>EFSR, n= 1</a:t>
            </a:r>
            <a:endParaRPr lang="en-US" b="1" dirty="0"/>
          </a:p>
        </p:txBody>
      </p:sp>
      <p:sp>
        <p:nvSpPr>
          <p:cNvPr id="23" name="Oval 22"/>
          <p:cNvSpPr/>
          <p:nvPr/>
        </p:nvSpPr>
        <p:spPr>
          <a:xfrm>
            <a:off x="7017895" y="4739390"/>
            <a:ext cx="152400"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7162800" y="4876800"/>
            <a:ext cx="1524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43000" y="3733800"/>
            <a:ext cx="3810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66800" y="3984885"/>
            <a:ext cx="1363130" cy="369332"/>
          </a:xfrm>
          <a:prstGeom prst="rect">
            <a:avLst/>
          </a:prstGeom>
          <a:noFill/>
        </p:spPr>
        <p:txBody>
          <a:bodyPr wrap="none" rtlCol="0">
            <a:spAutoFit/>
          </a:bodyPr>
          <a:lstStyle/>
          <a:p>
            <a:r>
              <a:rPr lang="en-US" b="1" dirty="0" err="1" smtClean="0"/>
              <a:t>Sherars</a:t>
            </a:r>
            <a:r>
              <a:rPr lang="en-US" b="1" dirty="0" smtClean="0"/>
              <a:t> Falls</a:t>
            </a:r>
            <a:endParaRPr lang="en-US" b="1" dirty="0"/>
          </a:p>
        </p:txBody>
      </p:sp>
      <p:sp>
        <p:nvSpPr>
          <p:cNvPr id="31" name="TextBox 30"/>
          <p:cNvSpPr txBox="1"/>
          <p:nvPr/>
        </p:nvSpPr>
        <p:spPr>
          <a:xfrm>
            <a:off x="533400" y="54114"/>
            <a:ext cx="8610600" cy="707886"/>
          </a:xfrm>
          <a:prstGeom prst="rect">
            <a:avLst/>
          </a:prstGeom>
          <a:solidFill>
            <a:schemeClr val="bg1"/>
          </a:solidFill>
        </p:spPr>
        <p:txBody>
          <a:bodyPr wrap="square" rtlCol="0">
            <a:spAutoFit/>
          </a:bodyPr>
          <a:lstStyle/>
          <a:p>
            <a:r>
              <a:rPr lang="en-US" sz="2000" b="1" dirty="0" smtClean="0"/>
              <a:t>Of the 462 hatchery-origin returns, 138 (~30%) assigned to the 2008 Snake River basin PBT baseline</a:t>
            </a:r>
            <a:endParaRPr lang="en-US" sz="2000" b="1" dirty="0"/>
          </a:p>
        </p:txBody>
      </p:sp>
      <p:sp>
        <p:nvSpPr>
          <p:cNvPr id="34" name="TextBox 33"/>
          <p:cNvSpPr txBox="1"/>
          <p:nvPr/>
        </p:nvSpPr>
        <p:spPr>
          <a:xfrm>
            <a:off x="5791200" y="609600"/>
            <a:ext cx="3200400" cy="646331"/>
          </a:xfrm>
          <a:prstGeom prst="rect">
            <a:avLst/>
          </a:prstGeom>
          <a:noFill/>
        </p:spPr>
        <p:txBody>
          <a:bodyPr wrap="square" rtlCol="0">
            <a:spAutoFit/>
          </a:bodyPr>
          <a:lstStyle/>
          <a:p>
            <a:r>
              <a:rPr lang="en-US" dirty="0" err="1" smtClean="0">
                <a:solidFill>
                  <a:srgbClr val="C00000"/>
                </a:solidFill>
              </a:rPr>
              <a:t>Pahsimeroi</a:t>
            </a:r>
            <a:r>
              <a:rPr lang="en-US" dirty="0" smtClean="0">
                <a:solidFill>
                  <a:srgbClr val="C00000"/>
                </a:solidFill>
              </a:rPr>
              <a:t> contributed ~24% of Snake River strays</a:t>
            </a:r>
          </a:p>
        </p:txBody>
      </p:sp>
      <p:sp>
        <p:nvSpPr>
          <p:cNvPr id="29" name="TextBox 28"/>
          <p:cNvSpPr txBox="1"/>
          <p:nvPr/>
        </p:nvSpPr>
        <p:spPr>
          <a:xfrm>
            <a:off x="4926687" y="6304739"/>
            <a:ext cx="3276600" cy="369332"/>
          </a:xfrm>
          <a:prstGeom prst="rect">
            <a:avLst/>
          </a:prstGeom>
          <a:noFill/>
        </p:spPr>
        <p:txBody>
          <a:bodyPr wrap="square" rtlCol="0">
            <a:spAutoFit/>
          </a:bodyPr>
          <a:lstStyle/>
          <a:p>
            <a:r>
              <a:rPr lang="en-US" dirty="0" smtClean="0"/>
              <a:t>Hess et al. in prep</a:t>
            </a:r>
            <a:endParaRPr lang="en-US" dirty="0"/>
          </a:p>
        </p:txBody>
      </p:sp>
      <p:sp>
        <p:nvSpPr>
          <p:cNvPr id="33"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43</a:t>
            </a:fld>
            <a:endParaRPr lang="en-US" dirty="0"/>
          </a:p>
        </p:txBody>
      </p:sp>
    </p:spTree>
    <p:extLst>
      <p:ext uri="{BB962C8B-B14F-4D97-AF65-F5344CB8AC3E}">
        <p14:creationId xmlns:p14="http://schemas.microsoft.com/office/powerpoint/2010/main" xmlns="" val="580144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78359"/>
            <a:ext cx="8077200" cy="769441"/>
          </a:xfrm>
          <a:prstGeom prst="rect">
            <a:avLst/>
          </a:prstGeom>
          <a:noFill/>
        </p:spPr>
        <p:txBody>
          <a:bodyPr wrap="square" rtlCol="0">
            <a:spAutoFit/>
          </a:bodyPr>
          <a:lstStyle/>
          <a:p>
            <a:r>
              <a:rPr lang="en-US" sz="4400" dirty="0" smtClean="0"/>
              <a:t>Origin of Hatchery Kelts (IDFG)</a:t>
            </a:r>
            <a:endParaRPr lang="en-US" sz="4400" dirty="0"/>
          </a:p>
        </p:txBody>
      </p:sp>
      <p:grpSp>
        <p:nvGrpSpPr>
          <p:cNvPr id="2" name="Group 58"/>
          <p:cNvGrpSpPr/>
          <p:nvPr/>
        </p:nvGrpSpPr>
        <p:grpSpPr>
          <a:xfrm>
            <a:off x="5562600" y="4301381"/>
            <a:ext cx="3379312" cy="2092960"/>
            <a:chOff x="6520790" y="1828800"/>
            <a:chExt cx="2623210" cy="1543051"/>
          </a:xfrm>
        </p:grpSpPr>
        <p:pic>
          <p:nvPicPr>
            <p:cNvPr id="5" name="Picture 4" descr="http://www.sweetwaterflyshop.com/assets/product_images/large/FIART_CIMAR_103917_400.jpg"/>
            <p:cNvPicPr>
              <a:picLocks noChangeAspect="1" noChangeArrowheads="1"/>
            </p:cNvPicPr>
            <p:nvPr/>
          </p:nvPicPr>
          <p:blipFill>
            <a:blip r:embed="rId2" cstate="print"/>
            <a:srcRect r="38000"/>
            <a:stretch>
              <a:fillRect/>
            </a:stretch>
          </p:blipFill>
          <p:spPr bwMode="auto">
            <a:xfrm>
              <a:off x="6781800" y="1828800"/>
              <a:ext cx="2362200" cy="1543051"/>
            </a:xfrm>
            <a:prstGeom prst="rect">
              <a:avLst/>
            </a:prstGeom>
            <a:noFill/>
          </p:spPr>
        </p:pic>
        <p:sp>
          <p:nvSpPr>
            <p:cNvPr id="42" name="5-Point Star 41"/>
            <p:cNvSpPr/>
            <p:nvPr/>
          </p:nvSpPr>
          <p:spPr>
            <a:xfrm rot="20394488">
              <a:off x="6520790" y="2097461"/>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394488">
              <a:off x="6757075" y="207710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c 44"/>
            <p:cNvSpPr/>
            <p:nvPr/>
          </p:nvSpPr>
          <p:spPr>
            <a:xfrm rot="20394488">
              <a:off x="6588950" y="2083193"/>
              <a:ext cx="838200" cy="304800"/>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rot="20605402">
              <a:off x="6543985" y="2152462"/>
              <a:ext cx="457200" cy="232841"/>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5-Point Star 46"/>
            <p:cNvSpPr/>
            <p:nvPr/>
          </p:nvSpPr>
          <p:spPr>
            <a:xfrm rot="20394488">
              <a:off x="6904312" y="2274285"/>
              <a:ext cx="45720" cy="457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518102" flipH="1">
              <a:off x="7205810" y="218670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c 53"/>
            <p:cNvSpPr/>
            <p:nvPr/>
          </p:nvSpPr>
          <p:spPr>
            <a:xfrm rot="20518102" flipH="1">
              <a:off x="6713849" y="2070126"/>
              <a:ext cx="838200" cy="304800"/>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p:cNvSpPr/>
            <p:nvPr/>
          </p:nvSpPr>
          <p:spPr>
            <a:xfrm rot="20307188" flipH="1">
              <a:off x="7110136" y="1977403"/>
              <a:ext cx="457200" cy="232841"/>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5-Point Star 55"/>
            <p:cNvSpPr/>
            <p:nvPr/>
          </p:nvSpPr>
          <p:spPr>
            <a:xfrm rot="20518102" flipH="1">
              <a:off x="7225904" y="1920001"/>
              <a:ext cx="45720" cy="457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Connector 60"/>
          <p:cNvCxnSpPr/>
          <p:nvPr/>
        </p:nvCxnSpPr>
        <p:spPr>
          <a:xfrm>
            <a:off x="381000" y="1371600"/>
            <a:ext cx="8305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00050" y="1752600"/>
            <a:ext cx="8590685" cy="1384995"/>
          </a:xfrm>
          <a:prstGeom prst="rect">
            <a:avLst/>
          </a:prstGeom>
          <a:noFill/>
        </p:spPr>
        <p:txBody>
          <a:bodyPr wrap="none" rtlCol="0">
            <a:spAutoFit/>
          </a:bodyPr>
          <a:lstStyle/>
          <a:p>
            <a:pPr marL="285750" indent="-285750">
              <a:buFont typeface="Arial" pitchFamily="34" charset="0"/>
              <a:buChar char="•"/>
            </a:pPr>
            <a:r>
              <a:rPr lang="en-US" sz="2800" dirty="0" smtClean="0"/>
              <a:t>403 hatchery </a:t>
            </a:r>
            <a:r>
              <a:rPr lang="en-US" sz="2800" dirty="0" err="1" smtClean="0"/>
              <a:t>kelts</a:t>
            </a:r>
            <a:r>
              <a:rPr lang="en-US" sz="2800" dirty="0" smtClean="0"/>
              <a:t> genotyped from LGR (spring 2011)</a:t>
            </a:r>
          </a:p>
          <a:p>
            <a:pPr marL="742950" lvl="1" indent="-285750">
              <a:buFont typeface="Wingdings" pitchFamily="2" charset="2"/>
              <a:buChar char="ü"/>
            </a:pPr>
            <a:r>
              <a:rPr lang="en-US" sz="2800" dirty="0" smtClean="0"/>
              <a:t>139 Assigned (34.5%)</a:t>
            </a:r>
          </a:p>
          <a:p>
            <a:pPr marL="742950" lvl="1" indent="-285750">
              <a:buFont typeface="Wingdings" pitchFamily="2" charset="2"/>
              <a:buChar char="ü"/>
            </a:pPr>
            <a:r>
              <a:rPr lang="en-US" sz="2800" dirty="0" smtClean="0"/>
              <a:t>264 Unassigned (65.5%)</a:t>
            </a:r>
          </a:p>
        </p:txBody>
      </p:sp>
      <p:pic>
        <p:nvPicPr>
          <p:cNvPr id="1026" name="Picture 2" descr="http://www.fws.gov/redbluff/images/he/sm_repeat_spaw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4301381"/>
            <a:ext cx="2762250" cy="209931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4191000" y="6477000"/>
            <a:ext cx="3276600" cy="369332"/>
          </a:xfrm>
          <a:prstGeom prst="rect">
            <a:avLst/>
          </a:prstGeom>
          <a:noFill/>
        </p:spPr>
        <p:txBody>
          <a:bodyPr wrap="square" rtlCol="0">
            <a:spAutoFit/>
          </a:bodyPr>
          <a:lstStyle/>
          <a:p>
            <a:r>
              <a:rPr lang="en-US" dirty="0" smtClean="0"/>
              <a:t>Steele et al. in prep</a:t>
            </a:r>
            <a:endParaRPr lang="en-US" dirty="0"/>
          </a:p>
        </p:txBody>
      </p:sp>
      <p:sp>
        <p:nvSpPr>
          <p:cNvPr id="18"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44</a:t>
            </a:fld>
            <a:endParaRPr lang="en-US" dirty="0"/>
          </a:p>
        </p:txBody>
      </p:sp>
    </p:spTree>
    <p:extLst>
      <p:ext uri="{BB962C8B-B14F-4D97-AF65-F5344CB8AC3E}">
        <p14:creationId xmlns:p14="http://schemas.microsoft.com/office/powerpoint/2010/main" xmlns="" val="1877692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Unassigned</a:t>
            </a:r>
            <a:r>
              <a:rPr lang="en-US" dirty="0"/>
              <a:t> </a:t>
            </a:r>
            <a:r>
              <a:rPr lang="en-US" dirty="0" smtClean="0"/>
              <a:t>fish expected:</a:t>
            </a:r>
            <a:endParaRPr lang="en-US" dirty="0"/>
          </a:p>
        </p:txBody>
      </p:sp>
      <p:sp>
        <p:nvSpPr>
          <p:cNvPr id="3" name="Content Placeholder 2"/>
          <p:cNvSpPr>
            <a:spLocks noGrp="1"/>
          </p:cNvSpPr>
          <p:nvPr>
            <p:ph idx="1"/>
          </p:nvPr>
        </p:nvSpPr>
        <p:spPr/>
        <p:txBody>
          <a:bodyPr>
            <a:normAutofit/>
          </a:bodyPr>
          <a:lstStyle/>
          <a:p>
            <a:pPr>
              <a:buClrTx/>
            </a:pPr>
            <a:r>
              <a:rPr lang="en-US" dirty="0" smtClean="0"/>
              <a:t>PBT sampling of </a:t>
            </a:r>
            <a:r>
              <a:rPr lang="en-US" dirty="0" err="1" smtClean="0"/>
              <a:t>broodstock</a:t>
            </a:r>
            <a:r>
              <a:rPr lang="en-US" dirty="0" smtClean="0"/>
              <a:t> started in 2008</a:t>
            </a:r>
          </a:p>
          <a:p>
            <a:pPr>
              <a:buClrTx/>
            </a:pPr>
            <a:r>
              <a:rPr lang="en-US" dirty="0" smtClean="0"/>
              <a:t>No parents in PBT baseline for 2-ocean fish, 4 year old adults </a:t>
            </a:r>
          </a:p>
          <a:p>
            <a:pPr>
              <a:buClrTx/>
            </a:pPr>
            <a:r>
              <a:rPr lang="en-US" dirty="0" smtClean="0"/>
              <a:t>Missed some early </a:t>
            </a:r>
            <a:r>
              <a:rPr lang="en-US" dirty="0" err="1" smtClean="0"/>
              <a:t>Dworshak</a:t>
            </a:r>
            <a:r>
              <a:rPr lang="en-US" dirty="0" smtClean="0"/>
              <a:t> egg-takes in 2008 </a:t>
            </a:r>
          </a:p>
          <a:p>
            <a:pPr>
              <a:buClrTx/>
            </a:pPr>
            <a:r>
              <a:rPr lang="en-US" dirty="0" err="1" smtClean="0"/>
              <a:t>Broodstock</a:t>
            </a:r>
            <a:r>
              <a:rPr lang="en-US" dirty="0" smtClean="0"/>
              <a:t> sampling from Grande </a:t>
            </a:r>
            <a:r>
              <a:rPr lang="en-US" dirty="0" err="1" smtClean="0"/>
              <a:t>Ronde</a:t>
            </a:r>
            <a:r>
              <a:rPr lang="en-US" dirty="0" smtClean="0"/>
              <a:t> </a:t>
            </a:r>
            <a:r>
              <a:rPr lang="en-US" dirty="0"/>
              <a:t>stocks (Wallowa, Little </a:t>
            </a:r>
            <a:r>
              <a:rPr lang="en-US" dirty="0" smtClean="0"/>
              <a:t>Sheep) didn’t start until 2009</a:t>
            </a:r>
          </a:p>
          <a:p>
            <a:pPr>
              <a:buClrTx/>
            </a:pPr>
            <a:r>
              <a:rPr lang="en-US" dirty="0" err="1"/>
              <a:t>Broodstock</a:t>
            </a:r>
            <a:r>
              <a:rPr lang="en-US" dirty="0"/>
              <a:t> sampling </a:t>
            </a:r>
            <a:r>
              <a:rPr lang="en-US" dirty="0" smtClean="0"/>
              <a:t>for Lyons Ferry, </a:t>
            </a:r>
            <a:r>
              <a:rPr lang="en-US" dirty="0" err="1" smtClean="0"/>
              <a:t>Touchet</a:t>
            </a:r>
            <a:r>
              <a:rPr lang="en-US" dirty="0" smtClean="0"/>
              <a:t>, and </a:t>
            </a:r>
            <a:r>
              <a:rPr lang="en-US" dirty="0" err="1" smtClean="0"/>
              <a:t>Tucannon</a:t>
            </a:r>
            <a:r>
              <a:rPr lang="en-US" dirty="0" smtClean="0"/>
              <a:t> stocks didn’t start until 2009</a:t>
            </a:r>
          </a:p>
        </p:txBody>
      </p:sp>
      <p:cxnSp>
        <p:nvCxnSpPr>
          <p:cNvPr id="4" name="Straight Connector 3"/>
          <p:cNvCxnSpPr/>
          <p:nvPr/>
        </p:nvCxnSpPr>
        <p:spPr>
          <a:xfrm>
            <a:off x="381000" y="1066800"/>
            <a:ext cx="8305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620000" y="5715000"/>
            <a:ext cx="1524000" cy="1143000"/>
            <a:chOff x="5562600" y="2362200"/>
            <a:chExt cx="1524000" cy="1143000"/>
          </a:xfrm>
        </p:grpSpPr>
        <p:pic>
          <p:nvPicPr>
            <p:cNvPr id="6" name="Picture 5" descr="http://www.sweetwaterflyshop.com/assets/product_images/large/FIART_CIMAR_103917_400.jpg"/>
            <p:cNvPicPr>
              <a:picLocks noChangeAspect="1" noChangeArrowheads="1"/>
            </p:cNvPicPr>
            <p:nvPr/>
          </p:nvPicPr>
          <p:blipFill>
            <a:blip r:embed="rId2" cstate="print"/>
            <a:srcRect r="71855" b="37500"/>
            <a:stretch>
              <a:fillRect/>
            </a:stretch>
          </p:blipFill>
          <p:spPr bwMode="auto">
            <a:xfrm>
              <a:off x="5860933" y="2362200"/>
              <a:ext cx="1225667" cy="1143000"/>
            </a:xfrm>
            <a:prstGeom prst="rect">
              <a:avLst/>
            </a:prstGeom>
            <a:noFill/>
          </p:spPr>
        </p:pic>
        <p:sp>
          <p:nvSpPr>
            <p:cNvPr id="7" name="TextBox 6"/>
            <p:cNvSpPr txBox="1"/>
            <p:nvPr/>
          </p:nvSpPr>
          <p:spPr>
            <a:xfrm rot="20512949">
              <a:off x="6143993" y="3028244"/>
              <a:ext cx="174192" cy="300937"/>
            </a:xfrm>
            <a:prstGeom prst="rect">
              <a:avLst/>
            </a:prstGeom>
            <a:noFill/>
          </p:spPr>
          <p:txBody>
            <a:bodyPr wrap="square" rtlCol="0">
              <a:spAutoFit/>
            </a:bodyPr>
            <a:lstStyle/>
            <a:p>
              <a:r>
                <a:rPr lang="en-US" sz="1050" b="1" dirty="0" smtClean="0"/>
                <a:t>X</a:t>
              </a:r>
              <a:endParaRPr lang="en-US" sz="1050" b="1" dirty="0"/>
            </a:p>
          </p:txBody>
        </p:sp>
        <p:sp>
          <p:nvSpPr>
            <p:cNvPr id="8" name="5-Point Star 7"/>
            <p:cNvSpPr/>
            <p:nvPr/>
          </p:nvSpPr>
          <p:spPr>
            <a:xfrm rot="20394488">
              <a:off x="5562600" y="2680613"/>
              <a:ext cx="87096" cy="90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394488">
              <a:off x="5832672" y="2656484"/>
              <a:ext cx="52257" cy="54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20394488">
              <a:off x="5640506" y="2663703"/>
              <a:ext cx="958057" cy="361244"/>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20605402">
              <a:off x="5589112" y="2745799"/>
              <a:ext cx="522577" cy="275960"/>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5-Point Star 11"/>
            <p:cNvSpPr/>
            <p:nvPr/>
          </p:nvSpPr>
          <p:spPr>
            <a:xfrm rot="20394488">
              <a:off x="6000963" y="2890182"/>
              <a:ext cx="52258" cy="54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518102" flipH="1">
              <a:off x="6345573" y="2786380"/>
              <a:ext cx="52257" cy="54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20518102" flipH="1">
              <a:off x="5783265" y="2648216"/>
              <a:ext cx="958057" cy="361244"/>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20307188" flipH="1">
              <a:off x="6236219" y="2538322"/>
              <a:ext cx="522577" cy="275960"/>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5-Point Star 15"/>
            <p:cNvSpPr/>
            <p:nvPr/>
          </p:nvSpPr>
          <p:spPr>
            <a:xfrm rot="20518102" flipH="1">
              <a:off x="6368541" y="2470290"/>
              <a:ext cx="52258" cy="54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191000" y="6477000"/>
            <a:ext cx="3276600" cy="369332"/>
          </a:xfrm>
          <a:prstGeom prst="rect">
            <a:avLst/>
          </a:prstGeom>
          <a:noFill/>
        </p:spPr>
        <p:txBody>
          <a:bodyPr wrap="square" rtlCol="0">
            <a:spAutoFit/>
          </a:bodyPr>
          <a:lstStyle/>
          <a:p>
            <a:r>
              <a:rPr lang="en-US" dirty="0" smtClean="0"/>
              <a:t>Steele et al. in prep</a:t>
            </a:r>
            <a:endParaRPr lang="en-US" dirty="0"/>
          </a:p>
        </p:txBody>
      </p:sp>
      <p:sp>
        <p:nvSpPr>
          <p:cNvPr id="18" name="Slide Number Placeholder 3"/>
          <p:cNvSpPr>
            <a:spLocks noGrp="1"/>
          </p:cNvSpPr>
          <p:nvPr>
            <p:ph type="sldNum" sz="quarter" idx="12"/>
          </p:nvPr>
        </p:nvSpPr>
        <p:spPr>
          <a:xfrm>
            <a:off x="6957958" y="6443370"/>
            <a:ext cx="762000" cy="365125"/>
          </a:xfrm>
        </p:spPr>
        <p:txBody>
          <a:bodyPr/>
          <a:lstStyle/>
          <a:p>
            <a:fld id="{45CF1679-B77C-445A-9A74-A575FE578E38}" type="slidenum">
              <a:rPr lang="en-US" smtClean="0"/>
              <a:pPr/>
              <a:t>45</a:t>
            </a:fld>
            <a:endParaRPr lang="en-US" dirty="0"/>
          </a:p>
        </p:txBody>
      </p:sp>
    </p:spTree>
    <p:extLst>
      <p:ext uri="{BB962C8B-B14F-4D97-AF65-F5344CB8AC3E}">
        <p14:creationId xmlns:p14="http://schemas.microsoft.com/office/powerpoint/2010/main" xmlns="" val="3921170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800" dirty="0" smtClean="0"/>
              <a:t>PBT Assigned </a:t>
            </a:r>
            <a:r>
              <a:rPr lang="en-US" sz="4800" dirty="0" err="1" smtClean="0"/>
              <a:t>kelts</a:t>
            </a:r>
            <a:r>
              <a:rPr lang="en-US" sz="4800" dirty="0" smtClean="0"/>
              <a:t>:</a:t>
            </a:r>
            <a:endParaRPr lang="en-US" sz="4800" dirty="0"/>
          </a:p>
        </p:txBody>
      </p:sp>
      <p:sp>
        <p:nvSpPr>
          <p:cNvPr id="3" name="Content Placeholder 2"/>
          <p:cNvSpPr>
            <a:spLocks noGrp="1"/>
          </p:cNvSpPr>
          <p:nvPr>
            <p:ph idx="1"/>
          </p:nvPr>
        </p:nvSpPr>
        <p:spPr>
          <a:xfrm>
            <a:off x="399251" y="1606459"/>
            <a:ext cx="8668549" cy="4525963"/>
          </a:xfrm>
        </p:spPr>
        <p:txBody>
          <a:bodyPr>
            <a:normAutofit lnSpcReduction="10000"/>
          </a:bodyPr>
          <a:lstStyle/>
          <a:p>
            <a:pPr>
              <a:buNone/>
            </a:pPr>
            <a:r>
              <a:rPr lang="en-US" sz="2600" u="sng" dirty="0" smtClean="0"/>
              <a:t>139 Assigned (no mismatches)</a:t>
            </a:r>
          </a:p>
          <a:p>
            <a:pPr>
              <a:buClrTx/>
            </a:pPr>
            <a:r>
              <a:rPr lang="en-US" sz="2600" dirty="0" err="1" smtClean="0"/>
              <a:t>Dworshak</a:t>
            </a:r>
            <a:r>
              <a:rPr lang="en-US" sz="2600" dirty="0" smtClean="0"/>
              <a:t> (BY2008)  		 4  (2.9%)</a:t>
            </a:r>
            <a:endParaRPr lang="en-US" sz="2600" dirty="0"/>
          </a:p>
          <a:p>
            <a:pPr>
              <a:buClrTx/>
            </a:pPr>
            <a:r>
              <a:rPr lang="en-US" sz="2600" dirty="0" smtClean="0"/>
              <a:t>G.R.-Cottonwood(BY2008</a:t>
            </a:r>
            <a:r>
              <a:rPr lang="en-US" sz="2600" dirty="0"/>
              <a:t>) </a:t>
            </a:r>
            <a:r>
              <a:rPr lang="en-US" sz="2600" dirty="0" smtClean="0"/>
              <a:t>	15 (10.8%)</a:t>
            </a:r>
            <a:endParaRPr lang="en-US" sz="2600" dirty="0"/>
          </a:p>
          <a:p>
            <a:pPr>
              <a:buClrTx/>
            </a:pPr>
            <a:r>
              <a:rPr lang="en-US" sz="2600" dirty="0"/>
              <a:t>Oxbow (BY2008) </a:t>
            </a:r>
            <a:r>
              <a:rPr lang="en-US" sz="2600" dirty="0" smtClean="0"/>
              <a:t>		18 (12.9%)</a:t>
            </a:r>
            <a:endParaRPr lang="en-US" sz="2600" dirty="0"/>
          </a:p>
          <a:p>
            <a:pPr>
              <a:buClrTx/>
            </a:pPr>
            <a:r>
              <a:rPr lang="en-US" sz="2600" dirty="0" err="1" smtClean="0"/>
              <a:t>Pahsimeroi</a:t>
            </a:r>
            <a:r>
              <a:rPr lang="en-US" sz="2600" dirty="0"/>
              <a:t> (BY2008) </a:t>
            </a:r>
            <a:r>
              <a:rPr lang="en-US" sz="2600" dirty="0" smtClean="0"/>
              <a:t>		48 (34.5%)</a:t>
            </a:r>
            <a:endParaRPr lang="en-US" sz="2600" dirty="0"/>
          </a:p>
          <a:p>
            <a:pPr>
              <a:buClrTx/>
            </a:pPr>
            <a:r>
              <a:rPr lang="en-US" sz="2600" dirty="0" err="1" smtClean="0"/>
              <a:t>Sawtooth</a:t>
            </a:r>
            <a:r>
              <a:rPr lang="en-US" sz="2600" dirty="0"/>
              <a:t> (BY2008) </a:t>
            </a:r>
            <a:r>
              <a:rPr lang="en-US" sz="2600" dirty="0" smtClean="0"/>
              <a:t>		53 (38.1%)</a:t>
            </a:r>
            <a:endParaRPr lang="en-US" sz="2600" dirty="0"/>
          </a:p>
          <a:p>
            <a:pPr>
              <a:buClrTx/>
            </a:pPr>
            <a:endParaRPr lang="en-US" sz="2600" dirty="0"/>
          </a:p>
          <a:p>
            <a:pPr>
              <a:buClrTx/>
            </a:pPr>
            <a:r>
              <a:rPr lang="en-US" sz="2600" dirty="0" err="1" smtClean="0"/>
              <a:t>Sawtooth</a:t>
            </a:r>
            <a:r>
              <a:rPr lang="en-US" sz="2600" dirty="0" smtClean="0"/>
              <a:t> (BY2009)		  1  (0.8%, 540 FL; </a:t>
            </a:r>
            <a:r>
              <a:rPr lang="en-US" sz="2400" dirty="0" smtClean="0"/>
              <a:t>June 27</a:t>
            </a:r>
            <a:r>
              <a:rPr lang="en-US" sz="2400" baseline="30000" dirty="0" smtClean="0"/>
              <a:t>th</a:t>
            </a:r>
            <a:r>
              <a:rPr lang="en-US" sz="2400" dirty="0" smtClean="0"/>
              <a:t>)</a:t>
            </a:r>
            <a:r>
              <a:rPr lang="en-US" sz="2600" dirty="0" smtClean="0"/>
              <a:t/>
            </a:r>
            <a:br>
              <a:rPr lang="en-US" sz="2600" dirty="0" smtClean="0"/>
            </a:br>
            <a:endParaRPr lang="en-US" sz="2600" dirty="0" smtClean="0"/>
          </a:p>
          <a:p>
            <a:pPr marL="0" indent="0">
              <a:buClrTx/>
              <a:buNone/>
            </a:pPr>
            <a:r>
              <a:rPr lang="en-US" sz="2600" dirty="0" smtClean="0"/>
              <a:t>-matched cross records, early return for SY2012?</a:t>
            </a:r>
            <a:endParaRPr lang="en-US" sz="2600" dirty="0"/>
          </a:p>
        </p:txBody>
      </p:sp>
      <p:cxnSp>
        <p:nvCxnSpPr>
          <p:cNvPr id="4" name="Straight Connector 3"/>
          <p:cNvCxnSpPr/>
          <p:nvPr/>
        </p:nvCxnSpPr>
        <p:spPr>
          <a:xfrm>
            <a:off x="381000" y="1371600"/>
            <a:ext cx="8305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 name="Group 16"/>
          <p:cNvGrpSpPr/>
          <p:nvPr/>
        </p:nvGrpSpPr>
        <p:grpSpPr>
          <a:xfrm>
            <a:off x="7620000" y="5715000"/>
            <a:ext cx="1524000" cy="1143000"/>
            <a:chOff x="5562600" y="2362200"/>
            <a:chExt cx="1524000" cy="1143000"/>
          </a:xfrm>
        </p:grpSpPr>
        <p:pic>
          <p:nvPicPr>
            <p:cNvPr id="6" name="Picture 5" descr="http://www.sweetwaterflyshop.com/assets/product_images/large/FIART_CIMAR_103917_400.jpg"/>
            <p:cNvPicPr>
              <a:picLocks noChangeAspect="1" noChangeArrowheads="1"/>
            </p:cNvPicPr>
            <p:nvPr/>
          </p:nvPicPr>
          <p:blipFill>
            <a:blip r:embed="rId2" cstate="print"/>
            <a:srcRect r="71855" b="37500"/>
            <a:stretch>
              <a:fillRect/>
            </a:stretch>
          </p:blipFill>
          <p:spPr bwMode="auto">
            <a:xfrm>
              <a:off x="5860933" y="2362200"/>
              <a:ext cx="1225667" cy="1143000"/>
            </a:xfrm>
            <a:prstGeom prst="rect">
              <a:avLst/>
            </a:prstGeom>
            <a:noFill/>
          </p:spPr>
        </p:pic>
        <p:sp>
          <p:nvSpPr>
            <p:cNvPr id="7" name="TextBox 6"/>
            <p:cNvSpPr txBox="1"/>
            <p:nvPr/>
          </p:nvSpPr>
          <p:spPr>
            <a:xfrm rot="20512949">
              <a:off x="6143993" y="3028244"/>
              <a:ext cx="174192" cy="300937"/>
            </a:xfrm>
            <a:prstGeom prst="rect">
              <a:avLst/>
            </a:prstGeom>
            <a:noFill/>
          </p:spPr>
          <p:txBody>
            <a:bodyPr wrap="square" rtlCol="0">
              <a:spAutoFit/>
            </a:bodyPr>
            <a:lstStyle/>
            <a:p>
              <a:r>
                <a:rPr lang="en-US" sz="1050" b="1" dirty="0" smtClean="0"/>
                <a:t>X</a:t>
              </a:r>
              <a:endParaRPr lang="en-US" sz="1050" b="1" dirty="0"/>
            </a:p>
          </p:txBody>
        </p:sp>
        <p:sp>
          <p:nvSpPr>
            <p:cNvPr id="8" name="5-Point Star 7"/>
            <p:cNvSpPr/>
            <p:nvPr/>
          </p:nvSpPr>
          <p:spPr>
            <a:xfrm rot="20394488">
              <a:off x="5562600" y="2680613"/>
              <a:ext cx="87096" cy="90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394488">
              <a:off x="5832672" y="2656484"/>
              <a:ext cx="52257" cy="54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20394488">
              <a:off x="5640506" y="2663703"/>
              <a:ext cx="958057" cy="361244"/>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20605402">
              <a:off x="5589112" y="2745799"/>
              <a:ext cx="522577" cy="275960"/>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5-Point Star 11"/>
            <p:cNvSpPr/>
            <p:nvPr/>
          </p:nvSpPr>
          <p:spPr>
            <a:xfrm rot="20394488">
              <a:off x="6000963" y="2890182"/>
              <a:ext cx="52258" cy="54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518102" flipH="1">
              <a:off x="6345573" y="2786380"/>
              <a:ext cx="52257" cy="54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20518102" flipH="1">
              <a:off x="5783265" y="2648216"/>
              <a:ext cx="958057" cy="361244"/>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20307188" flipH="1">
              <a:off x="6236219" y="2538322"/>
              <a:ext cx="522577" cy="275960"/>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5-Point Star 15"/>
            <p:cNvSpPr/>
            <p:nvPr/>
          </p:nvSpPr>
          <p:spPr>
            <a:xfrm rot="20518102" flipH="1">
              <a:off x="6368541" y="2470290"/>
              <a:ext cx="52258" cy="54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191000" y="6477000"/>
            <a:ext cx="3276600" cy="369332"/>
          </a:xfrm>
          <a:prstGeom prst="rect">
            <a:avLst/>
          </a:prstGeom>
          <a:noFill/>
        </p:spPr>
        <p:txBody>
          <a:bodyPr wrap="square" rtlCol="0">
            <a:spAutoFit/>
          </a:bodyPr>
          <a:lstStyle/>
          <a:p>
            <a:r>
              <a:rPr lang="en-US" dirty="0" smtClean="0"/>
              <a:t>Steele et al. in prep</a:t>
            </a:r>
            <a:endParaRPr lang="en-US" dirty="0"/>
          </a:p>
        </p:txBody>
      </p:sp>
      <p:sp>
        <p:nvSpPr>
          <p:cNvPr id="18" name="Slide Number Placeholder 3"/>
          <p:cNvSpPr>
            <a:spLocks noGrp="1"/>
          </p:cNvSpPr>
          <p:nvPr>
            <p:ph type="sldNum" sz="quarter" idx="12"/>
          </p:nvPr>
        </p:nvSpPr>
        <p:spPr>
          <a:xfrm>
            <a:off x="7046282" y="6450683"/>
            <a:ext cx="762000" cy="365125"/>
          </a:xfrm>
        </p:spPr>
        <p:txBody>
          <a:bodyPr/>
          <a:lstStyle/>
          <a:p>
            <a:fld id="{45CF1679-B77C-445A-9A74-A575FE578E38}" type="slidenum">
              <a:rPr lang="en-US" smtClean="0"/>
              <a:pPr/>
              <a:t>46</a:t>
            </a:fld>
            <a:endParaRPr lang="en-US" dirty="0"/>
          </a:p>
        </p:txBody>
      </p:sp>
    </p:spTree>
    <p:extLst>
      <p:ext uri="{BB962C8B-B14F-4D97-AF65-F5344CB8AC3E}">
        <p14:creationId xmlns:p14="http://schemas.microsoft.com/office/powerpoint/2010/main" xmlns="" val="2426930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800" dirty="0" smtClean="0"/>
              <a:t>Interesting results thus far:</a:t>
            </a:r>
            <a:endParaRPr lang="en-US" sz="4800" dirty="0"/>
          </a:p>
        </p:txBody>
      </p:sp>
      <p:sp>
        <p:nvSpPr>
          <p:cNvPr id="3" name="Content Placeholder 2"/>
          <p:cNvSpPr>
            <a:spLocks noGrp="1"/>
          </p:cNvSpPr>
          <p:nvPr>
            <p:ph idx="1"/>
          </p:nvPr>
        </p:nvSpPr>
        <p:spPr>
          <a:xfrm>
            <a:off x="399251" y="1606459"/>
            <a:ext cx="8668549" cy="4525963"/>
          </a:xfrm>
        </p:spPr>
        <p:txBody>
          <a:bodyPr>
            <a:normAutofit/>
          </a:bodyPr>
          <a:lstStyle/>
          <a:p>
            <a:pPr>
              <a:buClrTx/>
            </a:pPr>
            <a:r>
              <a:rPr lang="en-US" sz="2400" dirty="0" smtClean="0"/>
              <a:t>All Snake River hatchery stocks are contributing to </a:t>
            </a:r>
            <a:r>
              <a:rPr lang="en-US" sz="2400" dirty="0" err="1" smtClean="0"/>
              <a:t>kelt</a:t>
            </a:r>
            <a:r>
              <a:rPr lang="en-US" sz="2400" dirty="0" smtClean="0"/>
              <a:t> production</a:t>
            </a:r>
            <a:endParaRPr lang="en-US" sz="2400" dirty="0"/>
          </a:p>
          <a:p>
            <a:pPr>
              <a:buClrTx/>
            </a:pPr>
            <a:r>
              <a:rPr lang="en-US" sz="2400" dirty="0" smtClean="0"/>
              <a:t>Some initial evidence that </a:t>
            </a:r>
            <a:r>
              <a:rPr lang="en-US" sz="2400" dirty="0" err="1" smtClean="0"/>
              <a:t>Pahsimeroi</a:t>
            </a:r>
            <a:r>
              <a:rPr lang="en-US" sz="2400" dirty="0" smtClean="0"/>
              <a:t>, </a:t>
            </a:r>
            <a:r>
              <a:rPr lang="en-US" sz="2400" dirty="0" err="1" smtClean="0"/>
              <a:t>Sawtooth</a:t>
            </a:r>
            <a:r>
              <a:rPr lang="en-US" sz="2400" dirty="0" smtClean="0"/>
              <a:t> and Oxbow stocks may contribute disproportionally </a:t>
            </a:r>
            <a:br>
              <a:rPr lang="en-US" sz="2400" dirty="0" smtClean="0"/>
            </a:br>
            <a:endParaRPr lang="en-US" sz="2400" dirty="0" smtClean="0"/>
          </a:p>
          <a:p>
            <a:pPr>
              <a:buClrTx/>
            </a:pPr>
            <a:endParaRPr lang="en-US" sz="2400" dirty="0"/>
          </a:p>
          <a:p>
            <a:pPr>
              <a:buClrTx/>
            </a:pPr>
            <a:endParaRPr lang="en-US" sz="2400" dirty="0" smtClean="0"/>
          </a:p>
          <a:p>
            <a:pPr>
              <a:buClrTx/>
            </a:pPr>
            <a:endParaRPr lang="en-US" sz="2400" dirty="0" smtClean="0"/>
          </a:p>
          <a:p>
            <a:pPr>
              <a:buClrTx/>
            </a:pPr>
            <a:r>
              <a:rPr lang="en-US" sz="2400" dirty="0" smtClean="0"/>
              <a:t>Evidence that Grande </a:t>
            </a:r>
            <a:r>
              <a:rPr lang="en-US" sz="2400" dirty="0" err="1" smtClean="0"/>
              <a:t>Ronde</a:t>
            </a:r>
            <a:r>
              <a:rPr lang="en-US" sz="2400" dirty="0" smtClean="0"/>
              <a:t> stocks may be contributing substantially to </a:t>
            </a:r>
            <a:r>
              <a:rPr lang="en-US" sz="2400" dirty="0" err="1" smtClean="0"/>
              <a:t>kelts</a:t>
            </a:r>
            <a:r>
              <a:rPr lang="en-US" sz="2400" dirty="0"/>
              <a:t> (G.R.-</a:t>
            </a:r>
            <a:r>
              <a:rPr lang="en-US" sz="2400" dirty="0" smtClean="0"/>
              <a:t>Cottonwood contributed 10.8% of assigned </a:t>
            </a:r>
            <a:r>
              <a:rPr lang="en-US" sz="2400" dirty="0" err="1" smtClean="0"/>
              <a:t>kelts</a:t>
            </a:r>
            <a:r>
              <a:rPr lang="en-US" sz="2400" dirty="0" smtClean="0"/>
              <a:t> but only represented 2.8% of run)</a:t>
            </a:r>
            <a:endParaRPr lang="en-US" sz="2400" dirty="0"/>
          </a:p>
          <a:p>
            <a:pPr>
              <a:buClrTx/>
            </a:pPr>
            <a:endParaRPr lang="en-US" sz="2400" dirty="0"/>
          </a:p>
        </p:txBody>
      </p:sp>
      <p:cxnSp>
        <p:nvCxnSpPr>
          <p:cNvPr id="4" name="Straight Connector 3"/>
          <p:cNvCxnSpPr/>
          <p:nvPr/>
        </p:nvCxnSpPr>
        <p:spPr>
          <a:xfrm>
            <a:off x="381000" y="1371600"/>
            <a:ext cx="8305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620000" y="5715000"/>
            <a:ext cx="1524000" cy="1143000"/>
            <a:chOff x="5562600" y="2362200"/>
            <a:chExt cx="1524000" cy="1143000"/>
          </a:xfrm>
        </p:grpSpPr>
        <p:pic>
          <p:nvPicPr>
            <p:cNvPr id="6" name="Picture 5" descr="http://www.sweetwaterflyshop.com/assets/product_images/large/FIART_CIMAR_103917_400.jpg"/>
            <p:cNvPicPr>
              <a:picLocks noChangeAspect="1" noChangeArrowheads="1"/>
            </p:cNvPicPr>
            <p:nvPr/>
          </p:nvPicPr>
          <p:blipFill>
            <a:blip r:embed="rId2" cstate="print"/>
            <a:srcRect r="71855" b="37500"/>
            <a:stretch>
              <a:fillRect/>
            </a:stretch>
          </p:blipFill>
          <p:spPr bwMode="auto">
            <a:xfrm>
              <a:off x="5860933" y="2362200"/>
              <a:ext cx="1225667" cy="1143000"/>
            </a:xfrm>
            <a:prstGeom prst="rect">
              <a:avLst/>
            </a:prstGeom>
            <a:noFill/>
          </p:spPr>
        </p:pic>
        <p:sp>
          <p:nvSpPr>
            <p:cNvPr id="7" name="TextBox 6"/>
            <p:cNvSpPr txBox="1"/>
            <p:nvPr/>
          </p:nvSpPr>
          <p:spPr>
            <a:xfrm rot="20512949">
              <a:off x="6143993" y="3028244"/>
              <a:ext cx="174192" cy="300937"/>
            </a:xfrm>
            <a:prstGeom prst="rect">
              <a:avLst/>
            </a:prstGeom>
            <a:noFill/>
          </p:spPr>
          <p:txBody>
            <a:bodyPr wrap="square" rtlCol="0">
              <a:spAutoFit/>
            </a:bodyPr>
            <a:lstStyle/>
            <a:p>
              <a:r>
                <a:rPr lang="en-US" sz="1050" b="1" dirty="0" smtClean="0"/>
                <a:t>X</a:t>
              </a:r>
              <a:endParaRPr lang="en-US" sz="1050" b="1" dirty="0"/>
            </a:p>
          </p:txBody>
        </p:sp>
        <p:sp>
          <p:nvSpPr>
            <p:cNvPr id="8" name="5-Point Star 7"/>
            <p:cNvSpPr/>
            <p:nvPr/>
          </p:nvSpPr>
          <p:spPr>
            <a:xfrm rot="20394488">
              <a:off x="5562600" y="2680613"/>
              <a:ext cx="87096" cy="90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394488">
              <a:off x="5832672" y="2656484"/>
              <a:ext cx="52257" cy="54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20394488">
              <a:off x="5640506" y="2663703"/>
              <a:ext cx="958057" cy="361244"/>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20605402">
              <a:off x="5589112" y="2745799"/>
              <a:ext cx="522577" cy="275960"/>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5-Point Star 11"/>
            <p:cNvSpPr/>
            <p:nvPr/>
          </p:nvSpPr>
          <p:spPr>
            <a:xfrm rot="20394488">
              <a:off x="6000963" y="2890182"/>
              <a:ext cx="52258" cy="54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518102" flipH="1">
              <a:off x="6345573" y="2786380"/>
              <a:ext cx="52257" cy="54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20518102" flipH="1">
              <a:off x="5783265" y="2648216"/>
              <a:ext cx="958057" cy="361244"/>
            </a:xfrm>
            <a:prstGeom prst="arc">
              <a:avLst>
                <a:gd name="adj1" fmla="val 7532261"/>
                <a:gd name="adj2" fmla="val 1687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20307188" flipH="1">
              <a:off x="6236219" y="2538322"/>
              <a:ext cx="522577" cy="275960"/>
            </a:xfrm>
            <a:prstGeom prst="arc">
              <a:avLst>
                <a:gd name="adj1" fmla="val 4365361"/>
                <a:gd name="adj2" fmla="val 151378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5-Point Star 15"/>
            <p:cNvSpPr/>
            <p:nvPr/>
          </p:nvSpPr>
          <p:spPr>
            <a:xfrm rot="20518102" flipH="1">
              <a:off x="6368541" y="2470290"/>
              <a:ext cx="52258" cy="54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Table 4"/>
          <p:cNvGraphicFramePr>
            <a:graphicFrameLocks noGrp="1"/>
          </p:cNvGraphicFramePr>
          <p:nvPr>
            <p:extLst>
              <p:ext uri="{D42A27DB-BD31-4B8C-83A1-F6EECF244321}">
                <p14:modId xmlns:p14="http://schemas.microsoft.com/office/powerpoint/2010/main" xmlns="" val="2108709026"/>
              </p:ext>
            </p:extLst>
          </p:nvPr>
        </p:nvGraphicFramePr>
        <p:xfrm>
          <a:off x="1371600" y="3276600"/>
          <a:ext cx="5791200" cy="1447800"/>
        </p:xfrm>
        <a:graphic>
          <a:graphicData uri="http://schemas.openxmlformats.org/drawingml/2006/table">
            <a:tbl>
              <a:tblPr firstRow="1" firstCol="1" bandRow="1">
                <a:tableStyleId>{5C22544A-7EE6-4342-B048-85BDC9FD1C3A}</a:tableStyleId>
              </a:tblPr>
              <a:tblGrid>
                <a:gridCol w="1025741"/>
                <a:gridCol w="855195"/>
                <a:gridCol w="1167453"/>
                <a:gridCol w="1167453"/>
                <a:gridCol w="787679"/>
                <a:gridCol w="787679"/>
              </a:tblGrid>
              <a:tr h="289560">
                <a:tc>
                  <a:txBody>
                    <a:bodyPr/>
                    <a:lstStyle/>
                    <a:p>
                      <a:endParaRPr lang="en-US" sz="1000" dirty="0">
                        <a:effectLst/>
                        <a:latin typeface="Times New Roman"/>
                      </a:endParaRPr>
                    </a:p>
                  </a:txBody>
                  <a:tcPr marL="68580" marR="68580" marT="0" marB="0" anchor="b"/>
                </a:tc>
                <a:tc>
                  <a:txBody>
                    <a:bodyPr/>
                    <a:lstStyle/>
                    <a:p>
                      <a:pPr marL="0" marR="0" algn="ctr">
                        <a:spcBef>
                          <a:spcPts val="0"/>
                        </a:spcBef>
                        <a:spcAft>
                          <a:spcPts val="0"/>
                        </a:spcAft>
                      </a:pPr>
                      <a:r>
                        <a:rPr lang="en-US" sz="1100" dirty="0">
                          <a:effectLst/>
                        </a:rPr>
                        <a:t>Expected</a:t>
                      </a:r>
                      <a:endParaRPr lang="en-US" sz="1100" dirty="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PIT/LGR</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Observed</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Kelts</a:t>
                      </a:r>
                      <a:endParaRPr lang="en-US" sz="1100">
                        <a:effectLst/>
                        <a:latin typeface="Calibri"/>
                        <a:ea typeface="Calibri"/>
                      </a:endParaRPr>
                    </a:p>
                  </a:txBody>
                  <a:tcPr marL="68580" marR="68580" marT="0" marB="0" anchor="b"/>
                </a:tc>
                <a:tc>
                  <a:txBody>
                    <a:bodyPr/>
                    <a:lstStyle/>
                    <a:p>
                      <a:endParaRPr lang="en-US" sz="1000">
                        <a:effectLst/>
                        <a:latin typeface="Times New Roman"/>
                      </a:endParaRPr>
                    </a:p>
                  </a:txBody>
                  <a:tcPr marL="68580" marR="68580" marT="0" marB="0" anchor="b"/>
                </a:tc>
              </a:tr>
              <a:tr h="289560">
                <a:tc>
                  <a:txBody>
                    <a:bodyPr/>
                    <a:lstStyle/>
                    <a:p>
                      <a:pPr marL="0" marR="0" algn="r">
                        <a:spcBef>
                          <a:spcPts val="0"/>
                        </a:spcBef>
                        <a:spcAft>
                          <a:spcPts val="0"/>
                        </a:spcAft>
                      </a:pPr>
                      <a:r>
                        <a:rPr lang="en-US" sz="1100">
                          <a:effectLst/>
                        </a:rPr>
                        <a:t>Pahsimeroi</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26,308</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51.1%</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48</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40.3%</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-10.8%</a:t>
                      </a:r>
                      <a:endParaRPr lang="en-US" sz="1100">
                        <a:effectLst/>
                        <a:latin typeface="Calibri"/>
                        <a:ea typeface="Calibri"/>
                      </a:endParaRPr>
                    </a:p>
                  </a:txBody>
                  <a:tcPr marL="68580" marR="68580" marT="0" marB="0" anchor="b"/>
                </a:tc>
              </a:tr>
              <a:tr h="289560">
                <a:tc>
                  <a:txBody>
                    <a:bodyPr/>
                    <a:lstStyle/>
                    <a:p>
                      <a:pPr marL="0" marR="0" algn="r">
                        <a:spcBef>
                          <a:spcPts val="0"/>
                        </a:spcBef>
                        <a:spcAft>
                          <a:spcPts val="0"/>
                        </a:spcAft>
                      </a:pPr>
                      <a:r>
                        <a:rPr lang="en-US" sz="1100">
                          <a:effectLst/>
                        </a:rPr>
                        <a:t>Sawtooth</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14,506</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28.2%</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53</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44.5%</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16.3%</a:t>
                      </a:r>
                      <a:endParaRPr lang="en-US" sz="1100">
                        <a:effectLst/>
                        <a:latin typeface="Calibri"/>
                        <a:ea typeface="Calibri"/>
                      </a:endParaRPr>
                    </a:p>
                  </a:txBody>
                  <a:tcPr marL="68580" marR="68580" marT="0" marB="0" anchor="b"/>
                </a:tc>
              </a:tr>
              <a:tr h="289560">
                <a:tc>
                  <a:txBody>
                    <a:bodyPr/>
                    <a:lstStyle/>
                    <a:p>
                      <a:pPr marL="0" marR="0" algn="r">
                        <a:spcBef>
                          <a:spcPts val="0"/>
                        </a:spcBef>
                        <a:spcAft>
                          <a:spcPts val="0"/>
                        </a:spcAft>
                      </a:pPr>
                      <a:r>
                        <a:rPr lang="en-US" sz="1100">
                          <a:effectLst/>
                        </a:rPr>
                        <a:t>Oxbow</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10,625</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20.7%</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18</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15.1%</a:t>
                      </a:r>
                      <a:endParaRPr lang="en-US" sz="1100">
                        <a:effectLst/>
                        <a:latin typeface="Calibri"/>
                        <a:ea typeface="Calibri"/>
                      </a:endParaRPr>
                    </a:p>
                  </a:txBody>
                  <a:tcPr marL="68580" marR="68580" marT="0" marB="0" anchor="b"/>
                </a:tc>
                <a:tc>
                  <a:txBody>
                    <a:bodyPr/>
                    <a:lstStyle/>
                    <a:p>
                      <a:pPr marL="0" marR="0" algn="ctr">
                        <a:spcBef>
                          <a:spcPts val="0"/>
                        </a:spcBef>
                        <a:spcAft>
                          <a:spcPts val="0"/>
                        </a:spcAft>
                      </a:pPr>
                      <a:r>
                        <a:rPr lang="en-US" sz="1100">
                          <a:effectLst/>
                        </a:rPr>
                        <a:t>-5.5%</a:t>
                      </a:r>
                      <a:endParaRPr lang="en-US" sz="1100">
                        <a:effectLst/>
                        <a:latin typeface="Calibri"/>
                        <a:ea typeface="Calibri"/>
                      </a:endParaRPr>
                    </a:p>
                  </a:txBody>
                  <a:tcPr marL="68580" marR="68580" marT="0" marB="0" anchor="b"/>
                </a:tc>
              </a:tr>
              <a:tr h="289560">
                <a:tc>
                  <a:txBody>
                    <a:bodyPr/>
                    <a:lstStyle/>
                    <a:p>
                      <a:endParaRPr lang="en-US" sz="1000">
                        <a:effectLst/>
                        <a:latin typeface="Times New Roman"/>
                      </a:endParaRPr>
                    </a:p>
                  </a:txBody>
                  <a:tcPr marL="68580" marR="68580" marT="0" marB="0" anchor="b"/>
                </a:tc>
                <a:tc>
                  <a:txBody>
                    <a:bodyPr/>
                    <a:lstStyle/>
                    <a:p>
                      <a:pPr marL="0" marR="0" algn="ctr">
                        <a:spcBef>
                          <a:spcPts val="0"/>
                        </a:spcBef>
                        <a:spcAft>
                          <a:spcPts val="0"/>
                        </a:spcAft>
                      </a:pPr>
                      <a:r>
                        <a:rPr lang="en-US" sz="1100">
                          <a:effectLst/>
                        </a:rPr>
                        <a:t>51,439</a:t>
                      </a:r>
                      <a:endParaRPr lang="en-US" sz="1100">
                        <a:effectLst/>
                        <a:latin typeface="Calibri"/>
                        <a:ea typeface="Calibri"/>
                      </a:endParaRPr>
                    </a:p>
                  </a:txBody>
                  <a:tcPr marL="68580" marR="68580" marT="0" marB="0" anchor="b"/>
                </a:tc>
                <a:tc>
                  <a:txBody>
                    <a:bodyPr/>
                    <a:lstStyle/>
                    <a:p>
                      <a:endParaRPr lang="en-US" sz="1000">
                        <a:effectLst/>
                        <a:latin typeface="Times New Roman"/>
                      </a:endParaRPr>
                    </a:p>
                  </a:txBody>
                  <a:tcPr marL="68580" marR="68580" marT="0" marB="0" anchor="b"/>
                </a:tc>
                <a:tc>
                  <a:txBody>
                    <a:bodyPr/>
                    <a:lstStyle/>
                    <a:p>
                      <a:pPr marL="0" marR="0" algn="ctr">
                        <a:spcBef>
                          <a:spcPts val="0"/>
                        </a:spcBef>
                        <a:spcAft>
                          <a:spcPts val="0"/>
                        </a:spcAft>
                      </a:pPr>
                      <a:r>
                        <a:rPr lang="en-US" sz="1100">
                          <a:effectLst/>
                        </a:rPr>
                        <a:t>119</a:t>
                      </a:r>
                      <a:endParaRPr lang="en-US" sz="1100">
                        <a:effectLst/>
                        <a:latin typeface="Calibri"/>
                        <a:ea typeface="Calibri"/>
                      </a:endParaRPr>
                    </a:p>
                  </a:txBody>
                  <a:tcPr marL="68580" marR="68580" marT="0" marB="0" anchor="b"/>
                </a:tc>
                <a:tc>
                  <a:txBody>
                    <a:bodyPr/>
                    <a:lstStyle/>
                    <a:p>
                      <a:endParaRPr lang="en-US" sz="1000">
                        <a:effectLst/>
                        <a:latin typeface="Times New Roman"/>
                      </a:endParaRPr>
                    </a:p>
                  </a:txBody>
                  <a:tcPr marL="68580" marR="68580" marT="0" marB="0" anchor="b"/>
                </a:tc>
                <a:tc>
                  <a:txBody>
                    <a:bodyPr/>
                    <a:lstStyle/>
                    <a:p>
                      <a:endParaRPr lang="en-US" sz="1000" dirty="0">
                        <a:effectLst/>
                        <a:latin typeface="Times New Roman"/>
                      </a:endParaRPr>
                    </a:p>
                  </a:txBody>
                  <a:tcPr marL="68580" marR="68580" marT="0" marB="0" anchor="b"/>
                </a:tc>
              </a:tr>
            </a:tbl>
          </a:graphicData>
        </a:graphic>
      </p:graphicFrame>
      <p:sp>
        <p:nvSpPr>
          <p:cNvPr id="18" name="TextBox 17"/>
          <p:cNvSpPr txBox="1"/>
          <p:nvPr/>
        </p:nvSpPr>
        <p:spPr>
          <a:xfrm>
            <a:off x="4191000" y="6477000"/>
            <a:ext cx="3276600" cy="369332"/>
          </a:xfrm>
          <a:prstGeom prst="rect">
            <a:avLst/>
          </a:prstGeom>
          <a:noFill/>
        </p:spPr>
        <p:txBody>
          <a:bodyPr wrap="square" rtlCol="0">
            <a:spAutoFit/>
          </a:bodyPr>
          <a:lstStyle/>
          <a:p>
            <a:r>
              <a:rPr lang="en-US" dirty="0" smtClean="0"/>
              <a:t>Steele et al. in prep</a:t>
            </a:r>
            <a:endParaRPr lang="en-US" dirty="0"/>
          </a:p>
        </p:txBody>
      </p:sp>
      <p:sp>
        <p:nvSpPr>
          <p:cNvPr id="19" name="Slide Number Placeholder 3"/>
          <p:cNvSpPr>
            <a:spLocks noGrp="1"/>
          </p:cNvSpPr>
          <p:nvPr>
            <p:ph type="sldNum" sz="quarter" idx="12"/>
          </p:nvPr>
        </p:nvSpPr>
        <p:spPr>
          <a:xfrm>
            <a:off x="6957958" y="6443370"/>
            <a:ext cx="762000" cy="365125"/>
          </a:xfrm>
        </p:spPr>
        <p:txBody>
          <a:bodyPr/>
          <a:lstStyle/>
          <a:p>
            <a:fld id="{45CF1679-B77C-445A-9A74-A575FE578E38}" type="slidenum">
              <a:rPr lang="en-US" smtClean="0"/>
              <a:pPr/>
              <a:t>47</a:t>
            </a:fld>
            <a:endParaRPr lang="en-US" dirty="0"/>
          </a:p>
        </p:txBody>
      </p:sp>
    </p:spTree>
    <p:extLst>
      <p:ext uri="{BB962C8B-B14F-4D97-AF65-F5344CB8AC3E}">
        <p14:creationId xmlns:p14="http://schemas.microsoft.com/office/powerpoint/2010/main" xmlns="" val="3104622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086600" cy="5181600"/>
          </a:xfrm>
        </p:spPr>
        <p:txBody>
          <a:bodyPr>
            <a:normAutofit fontScale="85000" lnSpcReduction="20000"/>
          </a:bodyPr>
          <a:lstStyle/>
          <a:p>
            <a:pPr>
              <a:buNone/>
            </a:pPr>
            <a:r>
              <a:rPr lang="en-US" sz="2400" dirty="0" smtClean="0"/>
              <a:t>Starting with BY2011 most </a:t>
            </a:r>
            <a:r>
              <a:rPr lang="en-US" sz="2400" dirty="0" err="1" smtClean="0"/>
              <a:t>kelts</a:t>
            </a:r>
            <a:r>
              <a:rPr lang="en-US" sz="2400" dirty="0" smtClean="0"/>
              <a:t> can be tracked to release site:</a:t>
            </a:r>
          </a:p>
          <a:p>
            <a:r>
              <a:rPr lang="en-US" sz="2400" dirty="0" smtClean="0"/>
              <a:t>Clearwater/Dworshak (BY2011) – </a:t>
            </a:r>
            <a:r>
              <a:rPr lang="en-US" sz="1600" dirty="0" smtClean="0"/>
              <a:t>7 release sites:</a:t>
            </a:r>
          </a:p>
          <a:p>
            <a:pPr lvl="1"/>
            <a:r>
              <a:rPr lang="en-US" sz="1200" dirty="0" smtClean="0"/>
              <a:t>Meadow/</a:t>
            </a:r>
            <a:r>
              <a:rPr lang="en-US" sz="1200" dirty="0" err="1" smtClean="0"/>
              <a:t>Peasley</a:t>
            </a:r>
            <a:r>
              <a:rPr lang="en-US" sz="1200" dirty="0" smtClean="0"/>
              <a:t> Cr.</a:t>
            </a:r>
          </a:p>
          <a:p>
            <a:pPr lvl="1"/>
            <a:r>
              <a:rPr lang="en-US" sz="1200" dirty="0" smtClean="0"/>
              <a:t>Red House Hole</a:t>
            </a:r>
          </a:p>
          <a:p>
            <a:pPr lvl="1"/>
            <a:r>
              <a:rPr lang="en-US" sz="1200" dirty="0" err="1" smtClean="0"/>
              <a:t>Newsomse</a:t>
            </a:r>
            <a:r>
              <a:rPr lang="en-US" sz="1200" dirty="0" smtClean="0"/>
              <a:t> Cr. </a:t>
            </a:r>
          </a:p>
          <a:p>
            <a:pPr lvl="1"/>
            <a:r>
              <a:rPr lang="en-US" sz="1200" dirty="0" smtClean="0"/>
              <a:t>Clear </a:t>
            </a:r>
            <a:r>
              <a:rPr lang="en-US" sz="1200" dirty="0" err="1" smtClean="0"/>
              <a:t>Crk</a:t>
            </a:r>
            <a:r>
              <a:rPr lang="en-US" sz="1200" dirty="0" smtClean="0"/>
              <a:t>.</a:t>
            </a:r>
          </a:p>
          <a:p>
            <a:pPr lvl="1"/>
            <a:r>
              <a:rPr lang="en-US" sz="1200" dirty="0" smtClean="0"/>
              <a:t>Lolo</a:t>
            </a:r>
          </a:p>
          <a:p>
            <a:pPr lvl="1"/>
            <a:r>
              <a:rPr lang="en-US" sz="1200" dirty="0" smtClean="0"/>
              <a:t>Little Salmon  R.</a:t>
            </a:r>
          </a:p>
          <a:p>
            <a:pPr lvl="1"/>
            <a:r>
              <a:rPr lang="en-US" sz="1200" dirty="0" smtClean="0"/>
              <a:t>Dworshak</a:t>
            </a:r>
          </a:p>
          <a:p>
            <a:r>
              <a:rPr lang="en-US" sz="2400" dirty="0" smtClean="0"/>
              <a:t>Pahsimeroi –  </a:t>
            </a:r>
            <a:r>
              <a:rPr lang="en-US" sz="1600" dirty="0" smtClean="0"/>
              <a:t>5 release sites:</a:t>
            </a:r>
          </a:p>
          <a:p>
            <a:pPr lvl="1"/>
            <a:r>
              <a:rPr lang="en-US" sz="1200" dirty="0" err="1" smtClean="0"/>
              <a:t>Colston</a:t>
            </a:r>
            <a:r>
              <a:rPr lang="en-US" sz="1200" dirty="0" smtClean="0"/>
              <a:t> Corner</a:t>
            </a:r>
          </a:p>
          <a:p>
            <a:pPr lvl="1"/>
            <a:r>
              <a:rPr lang="en-US" sz="1200" dirty="0" err="1" smtClean="0"/>
              <a:t>Shoup</a:t>
            </a:r>
            <a:r>
              <a:rPr lang="en-US" sz="1200" dirty="0" smtClean="0"/>
              <a:t> Bridge</a:t>
            </a:r>
          </a:p>
          <a:p>
            <a:pPr lvl="1"/>
            <a:r>
              <a:rPr lang="en-US" sz="1200" dirty="0" smtClean="0"/>
              <a:t>Red Rock </a:t>
            </a:r>
          </a:p>
          <a:p>
            <a:pPr lvl="1"/>
            <a:r>
              <a:rPr lang="en-US" sz="1200" dirty="0" smtClean="0"/>
              <a:t>Little Salmon R.</a:t>
            </a:r>
          </a:p>
          <a:p>
            <a:pPr lvl="1"/>
            <a:r>
              <a:rPr lang="en-US" sz="1200" dirty="0" smtClean="0"/>
              <a:t>Pahsimeroi</a:t>
            </a:r>
          </a:p>
          <a:p>
            <a:r>
              <a:rPr lang="en-US" sz="2400" dirty="0" smtClean="0"/>
              <a:t>Sawtooth – </a:t>
            </a:r>
            <a:r>
              <a:rPr lang="en-US" sz="1600" dirty="0" smtClean="0"/>
              <a:t>3 release sites: </a:t>
            </a:r>
          </a:p>
          <a:p>
            <a:pPr lvl="1"/>
            <a:r>
              <a:rPr lang="en-US" sz="1200" dirty="0" smtClean="0"/>
              <a:t>Yankee </a:t>
            </a:r>
            <a:r>
              <a:rPr lang="en-US" sz="1200" dirty="0" err="1" smtClean="0"/>
              <a:t>Frk</a:t>
            </a:r>
            <a:r>
              <a:rPr lang="en-US" sz="1200" dirty="0" smtClean="0"/>
              <a:t>.</a:t>
            </a:r>
          </a:p>
          <a:p>
            <a:pPr lvl="1"/>
            <a:r>
              <a:rPr lang="en-US" sz="1200" dirty="0" smtClean="0"/>
              <a:t>McNabb Point</a:t>
            </a:r>
          </a:p>
          <a:p>
            <a:pPr lvl="1"/>
            <a:r>
              <a:rPr lang="en-US" sz="1200" dirty="0" smtClean="0"/>
              <a:t>Sawtooth</a:t>
            </a:r>
          </a:p>
          <a:p>
            <a:r>
              <a:rPr lang="en-US" sz="2400" dirty="0" smtClean="0"/>
              <a:t>Oxbow  – </a:t>
            </a:r>
            <a:r>
              <a:rPr lang="en-US" sz="1600" dirty="0" smtClean="0"/>
              <a:t>2 release sites</a:t>
            </a:r>
          </a:p>
          <a:p>
            <a:pPr lvl="1"/>
            <a:r>
              <a:rPr lang="en-US" sz="1200" dirty="0" smtClean="0"/>
              <a:t>Little Salmon R.</a:t>
            </a:r>
          </a:p>
          <a:p>
            <a:pPr lvl="1"/>
            <a:r>
              <a:rPr lang="en-US" sz="1200" dirty="0" smtClean="0"/>
              <a:t>Hells Canyon Dam</a:t>
            </a:r>
          </a:p>
          <a:p>
            <a:r>
              <a:rPr lang="en-US" sz="2400" dirty="0" smtClean="0"/>
              <a:t>Upper Salmon B – </a:t>
            </a:r>
            <a:r>
              <a:rPr lang="en-US" sz="1600" dirty="0" smtClean="0"/>
              <a:t>1 release site</a:t>
            </a:r>
          </a:p>
          <a:p>
            <a:pPr lvl="1"/>
            <a:r>
              <a:rPr lang="en-US" sz="1200" dirty="0" smtClean="0"/>
              <a:t>Squaw </a:t>
            </a:r>
            <a:r>
              <a:rPr lang="en-US" sz="1200" dirty="0" err="1" smtClean="0"/>
              <a:t>Crk</a:t>
            </a:r>
            <a:r>
              <a:rPr lang="en-US" sz="1200" dirty="0" smtClean="0"/>
              <a:t>./Pahsimeroi</a:t>
            </a:r>
          </a:p>
          <a:p>
            <a:r>
              <a:rPr lang="en-US" sz="2400" dirty="0" smtClean="0"/>
              <a:t>E. </a:t>
            </a:r>
            <a:r>
              <a:rPr lang="en-US" sz="2400" dirty="0" err="1" smtClean="0"/>
              <a:t>Frk</a:t>
            </a:r>
            <a:r>
              <a:rPr lang="en-US" sz="2400" dirty="0" smtClean="0"/>
              <a:t>. Natural Stock – </a:t>
            </a:r>
            <a:r>
              <a:rPr lang="en-US" sz="1600" dirty="0" smtClean="0"/>
              <a:t>1 release site</a:t>
            </a:r>
          </a:p>
          <a:p>
            <a:pPr lvl="1"/>
            <a:r>
              <a:rPr lang="en-US" sz="1200" dirty="0" smtClean="0"/>
              <a:t>E. </a:t>
            </a:r>
            <a:r>
              <a:rPr lang="en-US" sz="1200" dirty="0" err="1" smtClean="0"/>
              <a:t>Frk</a:t>
            </a:r>
            <a:r>
              <a:rPr lang="en-US" sz="1200" dirty="0" smtClean="0"/>
              <a:t>. Trap</a:t>
            </a:r>
          </a:p>
          <a:p>
            <a:pPr lvl="1"/>
            <a:endParaRPr lang="en-US" sz="1200" dirty="0" smtClean="0"/>
          </a:p>
        </p:txBody>
      </p:sp>
      <p:pic>
        <p:nvPicPr>
          <p:cNvPr id="3073" name="Picture 1" descr="K:\Fishery\Tomelleri Images 12-13\wOncorhynchus mykiss steelhead hen.jpg"/>
          <p:cNvPicPr>
            <a:picLocks noChangeAspect="1" noChangeArrowheads="1"/>
          </p:cNvPicPr>
          <p:nvPr/>
        </p:nvPicPr>
        <p:blipFill>
          <a:blip r:embed="rId2" cstate="print"/>
          <a:srcRect l="60500" t="20293" r="2167" b="9491"/>
          <a:stretch>
            <a:fillRect/>
          </a:stretch>
        </p:blipFill>
        <p:spPr bwMode="auto">
          <a:xfrm flipH="1">
            <a:off x="6705600" y="4876800"/>
            <a:ext cx="2438400" cy="1981200"/>
          </a:xfrm>
          <a:prstGeom prst="rect">
            <a:avLst/>
          </a:prstGeom>
          <a:noFill/>
        </p:spPr>
      </p:pic>
      <p:pic>
        <p:nvPicPr>
          <p:cNvPr id="17" name="Picture 1" descr="K:\Fishery\Tomelleri Images 12-13\wOncorhynchus mykiss steelhead hen.jpg"/>
          <p:cNvPicPr>
            <a:picLocks noChangeAspect="1" noChangeArrowheads="1"/>
          </p:cNvPicPr>
          <p:nvPr/>
        </p:nvPicPr>
        <p:blipFill>
          <a:blip r:embed="rId2" cstate="print"/>
          <a:srcRect l="67500" t="20293" r="2167" b="9491"/>
          <a:stretch>
            <a:fillRect/>
          </a:stretch>
        </p:blipFill>
        <p:spPr bwMode="auto">
          <a:xfrm flipH="1">
            <a:off x="7162800" y="2971800"/>
            <a:ext cx="1981200" cy="1981200"/>
          </a:xfrm>
          <a:prstGeom prst="rect">
            <a:avLst/>
          </a:prstGeom>
          <a:noFill/>
        </p:spPr>
      </p:pic>
      <p:pic>
        <p:nvPicPr>
          <p:cNvPr id="18" name="Picture 1" descr="K:\Fishery\Tomelleri Images 12-13\wOncorhynchus mykiss steelhead hen.jpg"/>
          <p:cNvPicPr>
            <a:picLocks noChangeAspect="1" noChangeArrowheads="1"/>
          </p:cNvPicPr>
          <p:nvPr/>
        </p:nvPicPr>
        <p:blipFill>
          <a:blip r:embed="rId2" cstate="print"/>
          <a:srcRect l="78000" t="20293" r="2167" b="9491"/>
          <a:stretch>
            <a:fillRect/>
          </a:stretch>
        </p:blipFill>
        <p:spPr bwMode="auto">
          <a:xfrm flipH="1">
            <a:off x="7848600" y="1371600"/>
            <a:ext cx="1295400" cy="1981200"/>
          </a:xfrm>
          <a:prstGeom prst="rect">
            <a:avLst/>
          </a:prstGeom>
          <a:noFill/>
        </p:spPr>
      </p:pic>
      <p:sp>
        <p:nvSpPr>
          <p:cNvPr id="7" name="Freeform 6"/>
          <p:cNvSpPr/>
          <p:nvPr/>
        </p:nvSpPr>
        <p:spPr>
          <a:xfrm>
            <a:off x="8410255" y="3255105"/>
            <a:ext cx="564989" cy="280992"/>
          </a:xfrm>
          <a:custGeom>
            <a:avLst/>
            <a:gdLst>
              <a:gd name="connsiteX0" fmla="*/ 562295 w 564989"/>
              <a:gd name="connsiteY0" fmla="*/ 173895 h 280992"/>
              <a:gd name="connsiteX1" fmla="*/ 562295 w 564989"/>
              <a:gd name="connsiteY1" fmla="*/ 173895 h 280992"/>
              <a:gd name="connsiteX2" fmla="*/ 486095 w 564989"/>
              <a:gd name="connsiteY2" fmla="*/ 211995 h 280992"/>
              <a:gd name="connsiteX3" fmla="*/ 428945 w 564989"/>
              <a:gd name="connsiteY3" fmla="*/ 221520 h 280992"/>
              <a:gd name="connsiteX4" fmla="*/ 400370 w 564989"/>
              <a:gd name="connsiteY4" fmla="*/ 231045 h 280992"/>
              <a:gd name="connsiteX5" fmla="*/ 333695 w 564989"/>
              <a:gd name="connsiteY5" fmla="*/ 240570 h 280992"/>
              <a:gd name="connsiteX6" fmla="*/ 276545 w 564989"/>
              <a:gd name="connsiteY6" fmla="*/ 259620 h 280992"/>
              <a:gd name="connsiteX7" fmla="*/ 228920 w 564989"/>
              <a:gd name="connsiteY7" fmla="*/ 269145 h 280992"/>
              <a:gd name="connsiteX8" fmla="*/ 190820 w 564989"/>
              <a:gd name="connsiteY8" fmla="*/ 278670 h 280992"/>
              <a:gd name="connsiteX9" fmla="*/ 9845 w 564989"/>
              <a:gd name="connsiteY9" fmla="*/ 269145 h 280992"/>
              <a:gd name="connsiteX10" fmla="*/ 320 w 564989"/>
              <a:gd name="connsiteY10" fmla="*/ 240570 h 280992"/>
              <a:gd name="connsiteX11" fmla="*/ 9845 w 564989"/>
              <a:gd name="connsiteY11" fmla="*/ 145320 h 280992"/>
              <a:gd name="connsiteX12" fmla="*/ 38420 w 564989"/>
              <a:gd name="connsiteY12" fmla="*/ 88170 h 280992"/>
              <a:gd name="connsiteX13" fmla="*/ 76520 w 564989"/>
              <a:gd name="connsiteY13" fmla="*/ 69120 h 280992"/>
              <a:gd name="connsiteX14" fmla="*/ 162245 w 564989"/>
              <a:gd name="connsiteY14" fmla="*/ 21495 h 280992"/>
              <a:gd name="connsiteX15" fmla="*/ 238445 w 564989"/>
              <a:gd name="connsiteY15" fmla="*/ 11970 h 280992"/>
              <a:gd name="connsiteX16" fmla="*/ 305120 w 564989"/>
              <a:gd name="connsiteY16" fmla="*/ 21495 h 280992"/>
              <a:gd name="connsiteX17" fmla="*/ 495620 w 564989"/>
              <a:gd name="connsiteY17" fmla="*/ 50070 h 280992"/>
              <a:gd name="connsiteX18" fmla="*/ 486095 w 564989"/>
              <a:gd name="connsiteY18" fmla="*/ 78645 h 280992"/>
              <a:gd name="connsiteX19" fmla="*/ 533720 w 564989"/>
              <a:gd name="connsiteY19" fmla="*/ 126270 h 280992"/>
              <a:gd name="connsiteX20" fmla="*/ 562295 w 564989"/>
              <a:gd name="connsiteY20" fmla="*/ 173895 h 28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989" h="280992">
                <a:moveTo>
                  <a:pt x="562295" y="173895"/>
                </a:moveTo>
                <a:lnTo>
                  <a:pt x="562295" y="173895"/>
                </a:lnTo>
                <a:cubicBezTo>
                  <a:pt x="536895" y="186595"/>
                  <a:pt x="512839" y="202444"/>
                  <a:pt x="486095" y="211995"/>
                </a:cubicBezTo>
                <a:cubicBezTo>
                  <a:pt x="467907" y="218491"/>
                  <a:pt x="447798" y="217330"/>
                  <a:pt x="428945" y="221520"/>
                </a:cubicBezTo>
                <a:cubicBezTo>
                  <a:pt x="419144" y="223698"/>
                  <a:pt x="410215" y="229076"/>
                  <a:pt x="400370" y="231045"/>
                </a:cubicBezTo>
                <a:cubicBezTo>
                  <a:pt x="378355" y="235448"/>
                  <a:pt x="355920" y="237395"/>
                  <a:pt x="333695" y="240570"/>
                </a:cubicBezTo>
                <a:lnTo>
                  <a:pt x="276545" y="259620"/>
                </a:lnTo>
                <a:cubicBezTo>
                  <a:pt x="261186" y="264740"/>
                  <a:pt x="244724" y="265633"/>
                  <a:pt x="228920" y="269145"/>
                </a:cubicBezTo>
                <a:cubicBezTo>
                  <a:pt x="216141" y="271985"/>
                  <a:pt x="203520" y="275495"/>
                  <a:pt x="190820" y="278670"/>
                </a:cubicBezTo>
                <a:cubicBezTo>
                  <a:pt x="130495" y="275495"/>
                  <a:pt x="69080" y="280992"/>
                  <a:pt x="9845" y="269145"/>
                </a:cubicBezTo>
                <a:cubicBezTo>
                  <a:pt x="0" y="267176"/>
                  <a:pt x="320" y="250610"/>
                  <a:pt x="320" y="240570"/>
                </a:cubicBezTo>
                <a:cubicBezTo>
                  <a:pt x="320" y="208662"/>
                  <a:pt x="4993" y="176857"/>
                  <a:pt x="9845" y="145320"/>
                </a:cubicBezTo>
                <a:cubicBezTo>
                  <a:pt x="12331" y="129163"/>
                  <a:pt x="25954" y="98558"/>
                  <a:pt x="38420" y="88170"/>
                </a:cubicBezTo>
                <a:cubicBezTo>
                  <a:pt x="49328" y="79080"/>
                  <a:pt x="64344" y="76425"/>
                  <a:pt x="76520" y="69120"/>
                </a:cubicBezTo>
                <a:cubicBezTo>
                  <a:pt x="110912" y="48485"/>
                  <a:pt x="125593" y="28159"/>
                  <a:pt x="162245" y="21495"/>
                </a:cubicBezTo>
                <a:cubicBezTo>
                  <a:pt x="187430" y="16916"/>
                  <a:pt x="213045" y="15145"/>
                  <a:pt x="238445" y="11970"/>
                </a:cubicBezTo>
                <a:cubicBezTo>
                  <a:pt x="260670" y="15145"/>
                  <a:pt x="282747" y="19631"/>
                  <a:pt x="305120" y="21495"/>
                </a:cubicBezTo>
                <a:cubicBezTo>
                  <a:pt x="485757" y="36548"/>
                  <a:pt x="420515" y="0"/>
                  <a:pt x="495620" y="50070"/>
                </a:cubicBezTo>
                <a:cubicBezTo>
                  <a:pt x="492445" y="59595"/>
                  <a:pt x="484444" y="68741"/>
                  <a:pt x="486095" y="78645"/>
                </a:cubicBezTo>
                <a:cubicBezTo>
                  <a:pt x="490064" y="102457"/>
                  <a:pt x="517051" y="115157"/>
                  <a:pt x="533720" y="126270"/>
                </a:cubicBezTo>
                <a:cubicBezTo>
                  <a:pt x="564989" y="167962"/>
                  <a:pt x="557533" y="165958"/>
                  <a:pt x="562295" y="17389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972425" y="5153025"/>
            <a:ext cx="564989" cy="280992"/>
          </a:xfrm>
          <a:custGeom>
            <a:avLst/>
            <a:gdLst>
              <a:gd name="connsiteX0" fmla="*/ 562295 w 564989"/>
              <a:gd name="connsiteY0" fmla="*/ 173895 h 280992"/>
              <a:gd name="connsiteX1" fmla="*/ 562295 w 564989"/>
              <a:gd name="connsiteY1" fmla="*/ 173895 h 280992"/>
              <a:gd name="connsiteX2" fmla="*/ 486095 w 564989"/>
              <a:gd name="connsiteY2" fmla="*/ 211995 h 280992"/>
              <a:gd name="connsiteX3" fmla="*/ 428945 w 564989"/>
              <a:gd name="connsiteY3" fmla="*/ 221520 h 280992"/>
              <a:gd name="connsiteX4" fmla="*/ 400370 w 564989"/>
              <a:gd name="connsiteY4" fmla="*/ 231045 h 280992"/>
              <a:gd name="connsiteX5" fmla="*/ 333695 w 564989"/>
              <a:gd name="connsiteY5" fmla="*/ 240570 h 280992"/>
              <a:gd name="connsiteX6" fmla="*/ 276545 w 564989"/>
              <a:gd name="connsiteY6" fmla="*/ 259620 h 280992"/>
              <a:gd name="connsiteX7" fmla="*/ 228920 w 564989"/>
              <a:gd name="connsiteY7" fmla="*/ 269145 h 280992"/>
              <a:gd name="connsiteX8" fmla="*/ 190820 w 564989"/>
              <a:gd name="connsiteY8" fmla="*/ 278670 h 280992"/>
              <a:gd name="connsiteX9" fmla="*/ 9845 w 564989"/>
              <a:gd name="connsiteY9" fmla="*/ 269145 h 280992"/>
              <a:gd name="connsiteX10" fmla="*/ 320 w 564989"/>
              <a:gd name="connsiteY10" fmla="*/ 240570 h 280992"/>
              <a:gd name="connsiteX11" fmla="*/ 9845 w 564989"/>
              <a:gd name="connsiteY11" fmla="*/ 145320 h 280992"/>
              <a:gd name="connsiteX12" fmla="*/ 38420 w 564989"/>
              <a:gd name="connsiteY12" fmla="*/ 88170 h 280992"/>
              <a:gd name="connsiteX13" fmla="*/ 76520 w 564989"/>
              <a:gd name="connsiteY13" fmla="*/ 69120 h 280992"/>
              <a:gd name="connsiteX14" fmla="*/ 162245 w 564989"/>
              <a:gd name="connsiteY14" fmla="*/ 21495 h 280992"/>
              <a:gd name="connsiteX15" fmla="*/ 238445 w 564989"/>
              <a:gd name="connsiteY15" fmla="*/ 11970 h 280992"/>
              <a:gd name="connsiteX16" fmla="*/ 305120 w 564989"/>
              <a:gd name="connsiteY16" fmla="*/ 21495 h 280992"/>
              <a:gd name="connsiteX17" fmla="*/ 495620 w 564989"/>
              <a:gd name="connsiteY17" fmla="*/ 50070 h 280992"/>
              <a:gd name="connsiteX18" fmla="*/ 486095 w 564989"/>
              <a:gd name="connsiteY18" fmla="*/ 78645 h 280992"/>
              <a:gd name="connsiteX19" fmla="*/ 533720 w 564989"/>
              <a:gd name="connsiteY19" fmla="*/ 126270 h 280992"/>
              <a:gd name="connsiteX20" fmla="*/ 562295 w 564989"/>
              <a:gd name="connsiteY20" fmla="*/ 173895 h 28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989" h="280992">
                <a:moveTo>
                  <a:pt x="562295" y="173895"/>
                </a:moveTo>
                <a:lnTo>
                  <a:pt x="562295" y="173895"/>
                </a:lnTo>
                <a:cubicBezTo>
                  <a:pt x="536895" y="186595"/>
                  <a:pt x="512839" y="202444"/>
                  <a:pt x="486095" y="211995"/>
                </a:cubicBezTo>
                <a:cubicBezTo>
                  <a:pt x="467907" y="218491"/>
                  <a:pt x="447798" y="217330"/>
                  <a:pt x="428945" y="221520"/>
                </a:cubicBezTo>
                <a:cubicBezTo>
                  <a:pt x="419144" y="223698"/>
                  <a:pt x="410215" y="229076"/>
                  <a:pt x="400370" y="231045"/>
                </a:cubicBezTo>
                <a:cubicBezTo>
                  <a:pt x="378355" y="235448"/>
                  <a:pt x="355920" y="237395"/>
                  <a:pt x="333695" y="240570"/>
                </a:cubicBezTo>
                <a:lnTo>
                  <a:pt x="276545" y="259620"/>
                </a:lnTo>
                <a:cubicBezTo>
                  <a:pt x="261186" y="264740"/>
                  <a:pt x="244724" y="265633"/>
                  <a:pt x="228920" y="269145"/>
                </a:cubicBezTo>
                <a:cubicBezTo>
                  <a:pt x="216141" y="271985"/>
                  <a:pt x="203520" y="275495"/>
                  <a:pt x="190820" y="278670"/>
                </a:cubicBezTo>
                <a:cubicBezTo>
                  <a:pt x="130495" y="275495"/>
                  <a:pt x="69080" y="280992"/>
                  <a:pt x="9845" y="269145"/>
                </a:cubicBezTo>
                <a:cubicBezTo>
                  <a:pt x="0" y="267176"/>
                  <a:pt x="320" y="250610"/>
                  <a:pt x="320" y="240570"/>
                </a:cubicBezTo>
                <a:cubicBezTo>
                  <a:pt x="320" y="208662"/>
                  <a:pt x="4993" y="176857"/>
                  <a:pt x="9845" y="145320"/>
                </a:cubicBezTo>
                <a:cubicBezTo>
                  <a:pt x="12331" y="129163"/>
                  <a:pt x="25954" y="98558"/>
                  <a:pt x="38420" y="88170"/>
                </a:cubicBezTo>
                <a:cubicBezTo>
                  <a:pt x="49328" y="79080"/>
                  <a:pt x="64344" y="76425"/>
                  <a:pt x="76520" y="69120"/>
                </a:cubicBezTo>
                <a:cubicBezTo>
                  <a:pt x="110912" y="48485"/>
                  <a:pt x="125593" y="28159"/>
                  <a:pt x="162245" y="21495"/>
                </a:cubicBezTo>
                <a:cubicBezTo>
                  <a:pt x="187430" y="16916"/>
                  <a:pt x="213045" y="15145"/>
                  <a:pt x="238445" y="11970"/>
                </a:cubicBezTo>
                <a:cubicBezTo>
                  <a:pt x="260670" y="15145"/>
                  <a:pt x="282747" y="19631"/>
                  <a:pt x="305120" y="21495"/>
                </a:cubicBezTo>
                <a:cubicBezTo>
                  <a:pt x="485757" y="36548"/>
                  <a:pt x="420515" y="0"/>
                  <a:pt x="495620" y="50070"/>
                </a:cubicBezTo>
                <a:cubicBezTo>
                  <a:pt x="492445" y="59595"/>
                  <a:pt x="484444" y="68741"/>
                  <a:pt x="486095" y="78645"/>
                </a:cubicBezTo>
                <a:cubicBezTo>
                  <a:pt x="490064" y="102457"/>
                  <a:pt x="517051" y="115157"/>
                  <a:pt x="533720" y="126270"/>
                </a:cubicBezTo>
                <a:cubicBezTo>
                  <a:pt x="564989" y="167962"/>
                  <a:pt x="557533" y="165958"/>
                  <a:pt x="562295" y="17389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01249" y="0"/>
            <a:ext cx="8229600" cy="1143000"/>
          </a:xfrm>
        </p:spPr>
        <p:txBody>
          <a:bodyPr/>
          <a:lstStyle/>
          <a:p>
            <a:r>
              <a:rPr lang="en-US" dirty="0" smtClean="0"/>
              <a:t>Tracking to release site…</a:t>
            </a:r>
            <a:endParaRPr lang="en-US" dirty="0"/>
          </a:p>
        </p:txBody>
      </p:sp>
      <p:cxnSp>
        <p:nvCxnSpPr>
          <p:cNvPr id="11" name="Straight Connector 10"/>
          <p:cNvCxnSpPr/>
          <p:nvPr/>
        </p:nvCxnSpPr>
        <p:spPr>
          <a:xfrm>
            <a:off x="381000" y="1066800"/>
            <a:ext cx="8305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91000" y="6477000"/>
            <a:ext cx="3276600" cy="369332"/>
          </a:xfrm>
          <a:prstGeom prst="rect">
            <a:avLst/>
          </a:prstGeom>
          <a:noFill/>
        </p:spPr>
        <p:txBody>
          <a:bodyPr wrap="square" rtlCol="0">
            <a:spAutoFit/>
          </a:bodyPr>
          <a:lstStyle/>
          <a:p>
            <a:r>
              <a:rPr lang="en-US" dirty="0" smtClean="0"/>
              <a:t>Steele et al. in prep</a:t>
            </a:r>
            <a:endParaRPr lang="en-US" dirty="0"/>
          </a:p>
        </p:txBody>
      </p:sp>
      <p:sp>
        <p:nvSpPr>
          <p:cNvPr id="13" name="Slide Number Placeholder 3"/>
          <p:cNvSpPr>
            <a:spLocks noGrp="1"/>
          </p:cNvSpPr>
          <p:nvPr>
            <p:ph type="sldNum" sz="quarter" idx="12"/>
          </p:nvPr>
        </p:nvSpPr>
        <p:spPr>
          <a:xfrm>
            <a:off x="8229600" y="6400800"/>
            <a:ext cx="762000" cy="365125"/>
          </a:xfrm>
        </p:spPr>
        <p:txBody>
          <a:bodyPr/>
          <a:lstStyle/>
          <a:p>
            <a:fld id="{45CF1679-B77C-445A-9A74-A575FE578E38}" type="slidenum">
              <a:rPr lang="en-US" smtClean="0"/>
              <a:pPr/>
              <a:t>48</a:t>
            </a:fld>
            <a:endParaRPr lang="en-US" dirty="0"/>
          </a:p>
        </p:txBody>
      </p:sp>
    </p:spTree>
    <p:extLst>
      <p:ext uri="{BB962C8B-B14F-4D97-AF65-F5344CB8AC3E}">
        <p14:creationId xmlns:p14="http://schemas.microsoft.com/office/powerpoint/2010/main" xmlns="" val="36331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62000" y="1401168"/>
          <a:ext cx="6781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Rectangle 4"/>
          <p:cNvSpPr>
            <a:spLocks noChangeArrowheads="1"/>
          </p:cNvSpPr>
          <p:nvPr/>
        </p:nvSpPr>
        <p:spPr bwMode="auto">
          <a:xfrm>
            <a:off x="3124200" y="152400"/>
            <a:ext cx="2209800" cy="369887"/>
          </a:xfrm>
          <a:prstGeom prst="rect">
            <a:avLst/>
          </a:prstGeom>
          <a:noFill/>
          <a:ln w="9525">
            <a:noFill/>
            <a:miter lim="800000"/>
            <a:headEnd/>
            <a:tailEnd/>
          </a:ln>
        </p:spPr>
        <p:txBody>
          <a:bodyPr tIns="0" bIns="0" anchor="ctr">
            <a:spAutoFit/>
          </a:bodyPr>
          <a:lstStyle/>
          <a:p>
            <a:pPr marL="457200" indent="-457200"/>
            <a:r>
              <a:rPr lang="en-US" sz="2400" u="sng" dirty="0"/>
              <a:t>Ultimate goal:</a:t>
            </a:r>
          </a:p>
        </p:txBody>
      </p:sp>
      <p:cxnSp>
        <p:nvCxnSpPr>
          <p:cNvPr id="5" name="Straight Arrow Connector 4"/>
          <p:cNvCxnSpPr/>
          <p:nvPr/>
        </p:nvCxnSpPr>
        <p:spPr>
          <a:xfrm rot="5400000">
            <a:off x="7200901" y="1638631"/>
            <a:ext cx="533400" cy="31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44" name="Text Box 9"/>
          <p:cNvSpPr txBox="1">
            <a:spLocks noChangeArrowheads="1"/>
          </p:cNvSpPr>
          <p:nvPr/>
        </p:nvSpPr>
        <p:spPr bwMode="auto">
          <a:xfrm>
            <a:off x="6522720" y="4495800"/>
            <a:ext cx="2222500" cy="307975"/>
          </a:xfrm>
          <a:prstGeom prst="rect">
            <a:avLst/>
          </a:prstGeom>
          <a:noFill/>
          <a:ln w="9525">
            <a:noFill/>
            <a:miter lim="800000"/>
            <a:headEnd/>
            <a:tailEnd/>
          </a:ln>
        </p:spPr>
        <p:txBody>
          <a:bodyPr wrap="none">
            <a:spAutoFit/>
          </a:bodyPr>
          <a:lstStyle/>
          <a:p>
            <a:r>
              <a:rPr lang="en-US" sz="1400" b="1"/>
              <a:t>Sawtooth Fish Hatchery</a:t>
            </a:r>
          </a:p>
        </p:txBody>
      </p:sp>
      <p:sp>
        <p:nvSpPr>
          <p:cNvPr id="39948" name="TextBox 17"/>
          <p:cNvSpPr txBox="1">
            <a:spLocks noChangeArrowheads="1"/>
          </p:cNvSpPr>
          <p:nvPr/>
        </p:nvSpPr>
        <p:spPr bwMode="auto">
          <a:xfrm>
            <a:off x="3200400" y="2911475"/>
            <a:ext cx="1968500" cy="1200150"/>
          </a:xfrm>
          <a:prstGeom prst="rect">
            <a:avLst/>
          </a:prstGeom>
          <a:noFill/>
          <a:ln w="9525">
            <a:noFill/>
            <a:miter lim="800000"/>
            <a:headEnd/>
            <a:tailEnd/>
          </a:ln>
        </p:spPr>
        <p:txBody>
          <a:bodyPr wrap="none">
            <a:spAutoFit/>
          </a:bodyPr>
          <a:lstStyle/>
          <a:p>
            <a:pPr>
              <a:buFont typeface="Wingdings" pitchFamily="2" charset="2"/>
              <a:buChar char="ü"/>
            </a:pPr>
            <a:r>
              <a:rPr lang="en-US"/>
              <a:t>Diet</a:t>
            </a:r>
          </a:p>
          <a:p>
            <a:pPr>
              <a:buFont typeface="Wingdings" pitchFamily="2" charset="2"/>
              <a:buChar char="ü"/>
            </a:pPr>
            <a:r>
              <a:rPr lang="en-US"/>
              <a:t>Disease</a:t>
            </a:r>
          </a:p>
          <a:p>
            <a:pPr>
              <a:buFont typeface="Wingdings" pitchFamily="2" charset="2"/>
              <a:buChar char="ü"/>
            </a:pPr>
            <a:r>
              <a:rPr lang="en-US"/>
              <a:t>Rearing density</a:t>
            </a:r>
          </a:p>
          <a:p>
            <a:pPr>
              <a:buFont typeface="Wingdings" pitchFamily="2" charset="2"/>
              <a:buChar char="ü"/>
            </a:pPr>
            <a:r>
              <a:rPr lang="en-US"/>
              <a:t>Temperature</a:t>
            </a:r>
          </a:p>
        </p:txBody>
      </p:sp>
      <p:sp>
        <p:nvSpPr>
          <p:cNvPr id="39950" name="Text Box 9"/>
          <p:cNvSpPr txBox="1">
            <a:spLocks noChangeArrowheads="1"/>
          </p:cNvSpPr>
          <p:nvPr/>
        </p:nvSpPr>
        <p:spPr bwMode="auto">
          <a:xfrm>
            <a:off x="2895600" y="609600"/>
            <a:ext cx="2514600" cy="738664"/>
          </a:xfrm>
          <a:prstGeom prst="rect">
            <a:avLst/>
          </a:prstGeom>
          <a:noFill/>
          <a:ln w="9525">
            <a:noFill/>
            <a:miter lim="800000"/>
            <a:headEnd/>
            <a:tailEnd/>
          </a:ln>
        </p:spPr>
        <p:txBody>
          <a:bodyPr>
            <a:spAutoFit/>
          </a:bodyPr>
          <a:lstStyle/>
          <a:p>
            <a:r>
              <a:rPr lang="en-US" sz="1400" b="1" dirty="0" smtClean="0"/>
              <a:t>All hatchery salmon and steelhead hatchery in the Columbia River basin!!!!</a:t>
            </a:r>
            <a:endParaRPr lang="en-US" sz="1400" b="1" dirty="0"/>
          </a:p>
        </p:txBody>
      </p:sp>
      <p:sp>
        <p:nvSpPr>
          <p:cNvPr id="15" name="Rectangle 14"/>
          <p:cNvSpPr/>
          <p:nvPr/>
        </p:nvSpPr>
        <p:spPr>
          <a:xfrm>
            <a:off x="8085666" y="1642646"/>
            <a:ext cx="542136" cy="338554"/>
          </a:xfrm>
          <a:prstGeom prst="rect">
            <a:avLst/>
          </a:prstGeom>
        </p:spPr>
        <p:txBody>
          <a:bodyPr wrap="none">
            <a:spAutoFit/>
          </a:bodyPr>
          <a:lstStyle/>
          <a:p>
            <a:pPr lvl="0"/>
            <a:r>
              <a:rPr lang="en-US" sz="1600" dirty="0" smtClean="0">
                <a:solidFill>
                  <a:schemeClr val="accent1">
                    <a:lumMod val="50000"/>
                  </a:schemeClr>
                </a:solidFill>
              </a:rPr>
              <a:t>SEX</a:t>
            </a:r>
            <a:endParaRPr lang="en-US" sz="1600" dirty="0"/>
          </a:p>
        </p:txBody>
      </p:sp>
      <p:sp>
        <p:nvSpPr>
          <p:cNvPr id="16" name="Slide Number Placeholder 15"/>
          <p:cNvSpPr>
            <a:spLocks noGrp="1"/>
          </p:cNvSpPr>
          <p:nvPr>
            <p:ph type="sldNum" sz="quarter" idx="12"/>
          </p:nvPr>
        </p:nvSpPr>
        <p:spPr/>
        <p:txBody>
          <a:bodyPr/>
          <a:lstStyle/>
          <a:p>
            <a:fld id="{45CF1679-B77C-445A-9A74-A575FE578E38}" type="slidenum">
              <a:rPr lang="en-US" smtClean="0"/>
              <a:pPr/>
              <a:t>49</a:t>
            </a:fld>
            <a:endParaRPr lang="en-US"/>
          </a:p>
        </p:txBody>
      </p:sp>
      <p:sp>
        <p:nvSpPr>
          <p:cNvPr id="17" name="Rectangle 16"/>
          <p:cNvSpPr/>
          <p:nvPr/>
        </p:nvSpPr>
        <p:spPr>
          <a:xfrm>
            <a:off x="5867400" y="1066800"/>
            <a:ext cx="3276600" cy="215444"/>
          </a:xfrm>
          <a:prstGeom prst="rect">
            <a:avLst/>
          </a:prstGeom>
        </p:spPr>
        <p:txBody>
          <a:bodyPr wrap="square">
            <a:spAutoFit/>
          </a:bodyPr>
          <a:lstStyle/>
          <a:p>
            <a:r>
              <a:rPr lang="en-US" sz="800" dirty="0" smtClean="0"/>
              <a:t>http://www.flickr.com/photos/natekay/4319654380/sizes/o/</a:t>
            </a:r>
            <a:endParaRPr lang="en-US" sz="800" dirty="0"/>
          </a:p>
        </p:txBody>
      </p:sp>
      <p:pic>
        <p:nvPicPr>
          <p:cNvPr id="26" name="Picture 13"/>
          <p:cNvPicPr>
            <a:picLocks noChangeAspect="1" noChangeArrowheads="1"/>
          </p:cNvPicPr>
          <p:nvPr/>
        </p:nvPicPr>
        <p:blipFill>
          <a:blip r:embed="rId7" cstate="email"/>
          <a:srcRect/>
          <a:stretch>
            <a:fillRect/>
          </a:stretch>
        </p:blipFill>
        <p:spPr bwMode="auto">
          <a:xfrm>
            <a:off x="7881938" y="1334142"/>
            <a:ext cx="957262" cy="360362"/>
          </a:xfrm>
          <a:prstGeom prst="rect">
            <a:avLst/>
          </a:prstGeom>
          <a:noFill/>
          <a:ln w="9525">
            <a:noFill/>
            <a:miter lim="800000"/>
            <a:headEnd/>
            <a:tailEnd/>
          </a:ln>
        </p:spPr>
      </p:pic>
      <p:sp>
        <p:nvSpPr>
          <p:cNvPr id="18" name="Text Box 9"/>
          <p:cNvSpPr txBox="1">
            <a:spLocks noChangeArrowheads="1"/>
          </p:cNvSpPr>
          <p:nvPr/>
        </p:nvSpPr>
        <p:spPr bwMode="auto">
          <a:xfrm>
            <a:off x="6019800" y="5257800"/>
            <a:ext cx="2514600" cy="1169551"/>
          </a:xfrm>
          <a:prstGeom prst="rect">
            <a:avLst/>
          </a:prstGeom>
          <a:noFill/>
          <a:ln w="9525">
            <a:noFill/>
            <a:miter lim="800000"/>
            <a:headEnd/>
            <a:tailEnd/>
          </a:ln>
        </p:spPr>
        <p:txBody>
          <a:bodyPr>
            <a:spAutoFit/>
          </a:bodyPr>
          <a:lstStyle/>
          <a:p>
            <a:r>
              <a:rPr lang="en-US" sz="1400" b="1" dirty="0" smtClean="0"/>
              <a:t>This will require the development of similar types of databases that currently exist for CWTs and PIT tags.</a:t>
            </a:r>
            <a:endParaRPr lang="en-US" sz="1400" b="1" dirty="0"/>
          </a:p>
        </p:txBody>
      </p:sp>
      <p:pic>
        <p:nvPicPr>
          <p:cNvPr id="19" name="Picture 8"/>
          <p:cNvPicPr>
            <a:picLocks noChangeAspect="1" noChangeArrowheads="1"/>
          </p:cNvPicPr>
          <p:nvPr/>
        </p:nvPicPr>
        <p:blipFill>
          <a:blip r:embed="rId8"/>
          <a:srcRect/>
          <a:stretch>
            <a:fillRect/>
          </a:stretch>
        </p:blipFill>
        <p:spPr bwMode="auto">
          <a:xfrm>
            <a:off x="5973339" y="2011680"/>
            <a:ext cx="3048000" cy="960120"/>
          </a:xfrm>
          <a:prstGeom prst="rect">
            <a:avLst/>
          </a:prstGeom>
          <a:ln>
            <a:noFill/>
          </a:ln>
          <a:effectLst>
            <a:outerShdw blurRad="292100" dist="139700" dir="2700000" algn="tl" rotWithShape="0">
              <a:srgbClr val="333333">
                <a:alpha val="65000"/>
              </a:srgbClr>
            </a:outerShdw>
          </a:effectLst>
        </p:spPr>
      </p:pic>
      <p:pic>
        <p:nvPicPr>
          <p:cNvPr id="20" name="Picture 6" descr="Sawtooth Hatchery"/>
          <p:cNvPicPr>
            <a:picLocks noChangeAspect="1" noChangeArrowheads="1"/>
          </p:cNvPicPr>
          <p:nvPr/>
        </p:nvPicPr>
        <p:blipFill>
          <a:blip r:embed="rId9"/>
          <a:srcRect/>
          <a:stretch>
            <a:fillRect/>
          </a:stretch>
        </p:blipFill>
        <p:spPr bwMode="auto">
          <a:xfrm>
            <a:off x="6629400" y="3352800"/>
            <a:ext cx="2026622" cy="1127125"/>
          </a:xfrm>
          <a:prstGeom prst="rect">
            <a:avLst/>
          </a:prstGeom>
          <a:ln>
            <a:noFill/>
          </a:ln>
          <a:effectLst>
            <a:outerShdw blurRad="292100" dist="139700" dir="2700000" algn="tl" rotWithShape="0">
              <a:srgbClr val="333333">
                <a:alpha val="65000"/>
              </a:srgbClr>
            </a:outerShdw>
          </a:effectLst>
        </p:spPr>
      </p:pic>
      <p:pic>
        <p:nvPicPr>
          <p:cNvPr id="28" name="Picture 2" descr="http://rds.yahoo.com/_ylt=A0S020kdHr1LWjYA_fOjzbkF/SIG=12th208q0/EXP=1270771613/**http%3a/imnh.isu.edu/digitalatlas/geog/fishery/hatchery/afimg/trayfill.jpg"/>
          <p:cNvPicPr>
            <a:picLocks noChangeAspect="1" noChangeArrowheads="1"/>
          </p:cNvPicPr>
          <p:nvPr/>
        </p:nvPicPr>
        <p:blipFill>
          <a:blip r:embed="rId10"/>
          <a:srcRect/>
          <a:stretch>
            <a:fillRect/>
          </a:stretch>
        </p:blipFill>
        <p:spPr bwMode="auto">
          <a:xfrm>
            <a:off x="3251835" y="5579035"/>
            <a:ext cx="1533525" cy="1202765"/>
          </a:xfrm>
          <a:prstGeom prst="rect">
            <a:avLst/>
          </a:prstGeom>
          <a:noFill/>
          <a:ln w="9525">
            <a:noFill/>
            <a:miter lim="800000"/>
            <a:headEnd/>
            <a:tailEnd/>
          </a:ln>
        </p:spPr>
      </p:pic>
      <p:pic>
        <p:nvPicPr>
          <p:cNvPr id="29" name="Picture 4" descr="http://rds.yahoo.com/_ylt=A0S020u2Hr1L8xsAyMujzbkF/SIG=128lrqkc3/EXP=1270771766/**http%3a/www.fws.gov/hagerman/Images/Tour/Raceways.jpg"/>
          <p:cNvPicPr>
            <a:picLocks noChangeAspect="1" noChangeArrowheads="1"/>
          </p:cNvPicPr>
          <p:nvPr/>
        </p:nvPicPr>
        <p:blipFill>
          <a:blip r:embed="rId11"/>
          <a:srcRect/>
          <a:stretch>
            <a:fillRect/>
          </a:stretch>
        </p:blipFill>
        <p:spPr bwMode="auto">
          <a:xfrm>
            <a:off x="228600" y="4419600"/>
            <a:ext cx="2138881" cy="1600200"/>
          </a:xfrm>
          <a:prstGeom prst="rect">
            <a:avLst/>
          </a:prstGeom>
          <a:ln>
            <a:noFill/>
          </a:ln>
          <a:effectLst>
            <a:outerShdw blurRad="292100" dist="139700" dir="2700000" algn="tl" rotWithShape="0">
              <a:srgbClr val="333333">
                <a:alpha val="65000"/>
              </a:srgbClr>
            </a:outerShdw>
          </a:effectLst>
        </p:spPr>
      </p:pic>
      <p:pic>
        <p:nvPicPr>
          <p:cNvPr id="30" name="Picture 10"/>
          <p:cNvPicPr>
            <a:picLocks noChangeAspect="1" noChangeArrowheads="1"/>
          </p:cNvPicPr>
          <p:nvPr/>
        </p:nvPicPr>
        <p:blipFill>
          <a:blip r:embed="rId12"/>
          <a:srcRect/>
          <a:stretch>
            <a:fillRect/>
          </a:stretch>
        </p:blipFill>
        <p:spPr bwMode="auto">
          <a:xfrm>
            <a:off x="228600" y="685800"/>
            <a:ext cx="2103438" cy="1435100"/>
          </a:xfrm>
          <a:prstGeom prst="rect">
            <a:avLst/>
          </a:prstGeom>
          <a:ln>
            <a:noFill/>
          </a:ln>
          <a:effectLst>
            <a:outerShdw blurRad="292100" dist="139700" dir="2700000" algn="tl" rotWithShape="0">
              <a:srgbClr val="333333">
                <a:alpha val="65000"/>
              </a:srgbClr>
            </a:outerShdw>
          </a:effectLst>
        </p:spPr>
      </p:pic>
      <p:pic>
        <p:nvPicPr>
          <p:cNvPr id="31" name="Picture 30" descr="Grande Ronde steelhead.jpg"/>
          <p:cNvPicPr>
            <a:picLocks noChangeAspect="1"/>
          </p:cNvPicPr>
          <p:nvPr/>
        </p:nvPicPr>
        <p:blipFill>
          <a:blip r:embed="rId13" cstate="print"/>
          <a:srcRect/>
          <a:stretch>
            <a:fillRect/>
          </a:stretch>
        </p:blipFill>
        <p:spPr>
          <a:xfrm>
            <a:off x="5972476" y="29855"/>
            <a:ext cx="3080084" cy="1067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8382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76200"/>
            <a:ext cx="9372600" cy="646331"/>
          </a:xfrm>
          <a:prstGeom prst="rect">
            <a:avLst/>
          </a:prstGeom>
          <a:noFill/>
        </p:spPr>
        <p:txBody>
          <a:bodyPr wrap="square" rtlCol="0">
            <a:spAutoFit/>
          </a:bodyPr>
          <a:lstStyle/>
          <a:p>
            <a:r>
              <a:rPr lang="en-US" sz="3600" dirty="0" smtClean="0">
                <a:latin typeface="+mj-lt"/>
                <a:cs typeface="Arial" pitchFamily="34" charset="0"/>
              </a:rPr>
              <a:t>Introduction</a:t>
            </a:r>
            <a:endParaRPr lang="en-US" sz="3600" dirty="0">
              <a:latin typeface="+mj-lt"/>
              <a:cs typeface="Arial" pitchFamily="34" charset="0"/>
            </a:endParaRPr>
          </a:p>
        </p:txBody>
      </p:sp>
      <p:sp>
        <p:nvSpPr>
          <p:cNvPr id="4" name="Rectangle 2"/>
          <p:cNvSpPr>
            <a:spLocks noChangeArrowheads="1"/>
          </p:cNvSpPr>
          <p:nvPr/>
        </p:nvSpPr>
        <p:spPr bwMode="auto">
          <a:xfrm>
            <a:off x="304801" y="2804279"/>
            <a:ext cx="4953000" cy="3139321"/>
          </a:xfrm>
          <a:prstGeom prst="rect">
            <a:avLst/>
          </a:prstGeom>
          <a:noFill/>
          <a:ln w="9525">
            <a:noFill/>
            <a:miter lim="800000"/>
            <a:headEnd/>
            <a:tailEnd/>
          </a:ln>
        </p:spPr>
        <p:txBody>
          <a:bodyPr wrap="square" anchor="ctr">
            <a:spAutoFit/>
          </a:bodyPr>
          <a:lstStyle/>
          <a:p>
            <a:pPr marL="285750" indent="-285750">
              <a:buFont typeface="Arial" pitchFamily="34" charset="0"/>
              <a:buChar char="•"/>
            </a:pPr>
            <a:r>
              <a:rPr lang="en-US" dirty="0" smtClean="0"/>
              <a:t>The endorsement of the development </a:t>
            </a:r>
            <a:r>
              <a:rPr lang="en-US" dirty="0"/>
              <a:t>of standardized single nucleotide polymorphism (SNP) marker sets for all Columbia River salmon and steelhead </a:t>
            </a:r>
            <a:r>
              <a:rPr lang="en-US" dirty="0" smtClean="0"/>
              <a:t>ESUs for GSI purposes</a:t>
            </a:r>
            <a:endParaRPr lang="en-US" dirty="0"/>
          </a:p>
          <a:p>
            <a:r>
              <a:rPr lang="en-US" dirty="0"/>
              <a:t>  </a:t>
            </a:r>
          </a:p>
          <a:p>
            <a:pPr marL="285750" indent="-285750">
              <a:buFont typeface="Arial" pitchFamily="34" charset="0"/>
              <a:buChar char="•"/>
            </a:pPr>
            <a:r>
              <a:rPr lang="en-US" dirty="0" smtClean="0"/>
              <a:t>The endorsement of pilot </a:t>
            </a:r>
            <a:r>
              <a:rPr lang="en-US" dirty="0"/>
              <a:t>and proof-of-concept trials for </a:t>
            </a:r>
            <a:r>
              <a:rPr lang="en-US" dirty="0" smtClean="0"/>
              <a:t>Parentage </a:t>
            </a:r>
            <a:r>
              <a:rPr lang="en-US" dirty="0"/>
              <a:t>Based Tagging of hatchery populations of salmon and </a:t>
            </a:r>
            <a:r>
              <a:rPr lang="en-US" dirty="0" smtClean="0"/>
              <a:t>steelhead</a:t>
            </a:r>
          </a:p>
          <a:p>
            <a:pPr marL="285750" indent="-285750">
              <a:buFont typeface="Arial" pitchFamily="34" charset="0"/>
              <a:buChar char="•"/>
            </a:pPr>
            <a:endParaRPr lang="en-US" dirty="0"/>
          </a:p>
        </p:txBody>
      </p:sp>
      <p:pic>
        <p:nvPicPr>
          <p:cNvPr id="9" name="Picture 2"/>
          <p:cNvPicPr preferRelativeResize="0">
            <a:picLocks noChangeArrowheads="1"/>
          </p:cNvPicPr>
          <p:nvPr/>
        </p:nvPicPr>
        <p:blipFill>
          <a:blip r:embed="rId3" cstate="email"/>
          <a:srcRect/>
          <a:stretch>
            <a:fillRect/>
          </a:stretch>
        </p:blipFill>
        <p:spPr bwMode="auto">
          <a:xfrm>
            <a:off x="5715000" y="2772490"/>
            <a:ext cx="2667000" cy="3552110"/>
          </a:xfrm>
          <a:prstGeom prst="rect">
            <a:avLst/>
          </a:prstGeom>
          <a:ln>
            <a:noFill/>
          </a:ln>
          <a:effectLst>
            <a:outerShdw blurRad="292100" dist="139700" dir="2700000" algn="tl" rotWithShape="0">
              <a:srgbClr val="333333">
                <a:alpha val="65000"/>
              </a:srgbClr>
            </a:outerShdw>
          </a:effectLst>
        </p:spPr>
      </p:pic>
      <p:sp>
        <p:nvSpPr>
          <p:cNvPr id="10" name="Rectangle 2"/>
          <p:cNvSpPr>
            <a:spLocks noChangeArrowheads="1"/>
          </p:cNvSpPr>
          <p:nvPr/>
        </p:nvSpPr>
        <p:spPr bwMode="auto">
          <a:xfrm>
            <a:off x="342900" y="1113711"/>
            <a:ext cx="8572500" cy="1569660"/>
          </a:xfrm>
          <a:prstGeom prst="rect">
            <a:avLst/>
          </a:prstGeom>
          <a:noFill/>
          <a:ln w="9525">
            <a:noFill/>
            <a:miter lim="800000"/>
            <a:headEnd/>
            <a:tailEnd/>
          </a:ln>
        </p:spPr>
        <p:txBody>
          <a:bodyPr wrap="square" anchor="ctr">
            <a:spAutoFit/>
          </a:bodyPr>
          <a:lstStyle/>
          <a:p>
            <a:r>
              <a:rPr lang="en-US" sz="1600" dirty="0" smtClean="0"/>
              <a:t>In </a:t>
            </a:r>
            <a:r>
              <a:rPr lang="en-US" sz="1600" dirty="0"/>
              <a:t>response to this request, the ISRP/ISAB </a:t>
            </a:r>
            <a:r>
              <a:rPr lang="en-US" sz="1600" dirty="0" smtClean="0"/>
              <a:t>completed the “Tagging Report” and </a:t>
            </a:r>
            <a:r>
              <a:rPr lang="en-US" sz="1600" dirty="0"/>
              <a:t>indicated that </a:t>
            </a:r>
            <a:r>
              <a:rPr lang="en-US" sz="1600" dirty="0" smtClean="0"/>
              <a:t>two genetic tagging methods </a:t>
            </a:r>
            <a:r>
              <a:rPr lang="en-US" sz="1600" b="1" dirty="0" smtClean="0">
                <a:solidFill>
                  <a:srgbClr val="FFFF00"/>
                </a:solidFill>
              </a:rPr>
              <a:t>(Genetic </a:t>
            </a:r>
            <a:r>
              <a:rPr lang="en-US" sz="1600" b="1" dirty="0">
                <a:solidFill>
                  <a:srgbClr val="FFFF00"/>
                </a:solidFill>
              </a:rPr>
              <a:t>Stock Identification </a:t>
            </a:r>
            <a:r>
              <a:rPr lang="en-US" sz="1600" b="1" dirty="0" smtClean="0">
                <a:solidFill>
                  <a:srgbClr val="FFFF00"/>
                </a:solidFill>
              </a:rPr>
              <a:t>and Parentage Based Tagging) </a:t>
            </a:r>
            <a:r>
              <a:rPr lang="en-US" sz="1600" dirty="0" smtClean="0"/>
              <a:t>offered the </a:t>
            </a:r>
            <a:r>
              <a:rPr lang="en-US" sz="1600" dirty="0"/>
              <a:t>potential to </a:t>
            </a:r>
            <a:r>
              <a:rPr lang="en-US" sz="1600" dirty="0" smtClean="0"/>
              <a:t>augment</a:t>
            </a:r>
            <a:r>
              <a:rPr lang="en-US" sz="1600" dirty="0"/>
              <a:t>, or in some cases replace, CWT data to address basin-wide questions related to harvest and hatchery management</a:t>
            </a:r>
            <a:r>
              <a:rPr lang="en-US" sz="1600" dirty="0" smtClean="0"/>
              <a:t>. Recommendations </a:t>
            </a:r>
            <a:r>
              <a:rPr lang="en-US" sz="1600" dirty="0"/>
              <a:t>regarding the development </a:t>
            </a:r>
            <a:r>
              <a:rPr lang="en-US" sz="1600" dirty="0" smtClean="0"/>
              <a:t>evaluation of these genetic tagging technologies included:</a:t>
            </a:r>
            <a:endParaRPr lang="en-US" sz="1600" dirty="0"/>
          </a:p>
          <a:p>
            <a:r>
              <a:rPr lang="en-US" sz="1600" dirty="0"/>
              <a:t> </a:t>
            </a:r>
          </a:p>
        </p:txBody>
      </p:sp>
      <p:sp>
        <p:nvSpPr>
          <p:cNvPr id="8" name="Slide Number Placeholder 3"/>
          <p:cNvSpPr>
            <a:spLocks noGrp="1"/>
          </p:cNvSpPr>
          <p:nvPr>
            <p:ph type="sldNum" sz="quarter" idx="12"/>
          </p:nvPr>
        </p:nvSpPr>
        <p:spPr>
          <a:xfrm>
            <a:off x="8153400" y="6339840"/>
            <a:ext cx="762000" cy="365125"/>
          </a:xfrm>
        </p:spPr>
        <p:txBody>
          <a:bodyPr/>
          <a:lstStyle/>
          <a:p>
            <a:fld id="{45CF1679-B77C-445A-9A74-A575FE578E38}" type="slidenum">
              <a:rPr lang="en-US" smtClean="0"/>
              <a:pPr/>
              <a:t>5</a:t>
            </a:fld>
            <a:endParaRPr lang="en-US" dirty="0"/>
          </a:p>
        </p:txBody>
      </p:sp>
    </p:spTree>
    <p:extLst>
      <p:ext uri="{BB962C8B-B14F-4D97-AF65-F5344CB8AC3E}">
        <p14:creationId xmlns:p14="http://schemas.microsoft.com/office/powerpoint/2010/main" xmlns="" val="2619363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Costs of Expanding PBT</a:t>
            </a:r>
            <a:endParaRPr lang="en-US" dirty="0"/>
          </a:p>
        </p:txBody>
      </p:sp>
      <p:sp>
        <p:nvSpPr>
          <p:cNvPr id="4" name="Content Placeholder 3"/>
          <p:cNvSpPr>
            <a:spLocks noGrp="1"/>
          </p:cNvSpPr>
          <p:nvPr>
            <p:ph idx="1"/>
          </p:nvPr>
        </p:nvSpPr>
        <p:spPr>
          <a:xfrm>
            <a:off x="228600" y="1905000"/>
            <a:ext cx="8763000" cy="4389120"/>
          </a:xfrm>
        </p:spPr>
        <p:txBody>
          <a:bodyPr/>
          <a:lstStyle/>
          <a:p>
            <a:r>
              <a:rPr lang="en-US" dirty="0" smtClean="0"/>
              <a:t>Current Snake River PBT funded at ~$1 million annually</a:t>
            </a:r>
          </a:p>
          <a:p>
            <a:r>
              <a:rPr lang="en-US" dirty="0" smtClean="0"/>
              <a:t> Approximately $45-50/sample</a:t>
            </a:r>
          </a:p>
          <a:p>
            <a:r>
              <a:rPr lang="en-US" dirty="0" smtClean="0"/>
              <a:t>Expanding PBT for Columbia R. basin (parent genotyping)</a:t>
            </a:r>
          </a:p>
          <a:p>
            <a:pPr lvl="1"/>
            <a:r>
              <a:rPr lang="en-US" dirty="0" smtClean="0"/>
              <a:t>Steelhead estimate: </a:t>
            </a:r>
            <a:r>
              <a:rPr lang="en-US" dirty="0" smtClean="0"/>
              <a:t>~$</a:t>
            </a:r>
            <a:r>
              <a:rPr lang="en-US" dirty="0" smtClean="0"/>
              <a:t>250K</a:t>
            </a:r>
          </a:p>
          <a:p>
            <a:pPr lvl="1"/>
            <a:r>
              <a:rPr lang="en-US" dirty="0" smtClean="0"/>
              <a:t>Spring Chinook estimate: </a:t>
            </a:r>
            <a:r>
              <a:rPr lang="en-US" dirty="0" smtClean="0"/>
              <a:t>~$</a:t>
            </a:r>
            <a:r>
              <a:rPr lang="en-US" dirty="0" smtClean="0"/>
              <a:t>1 </a:t>
            </a:r>
            <a:r>
              <a:rPr lang="en-US" dirty="0" smtClean="0"/>
              <a:t>million</a:t>
            </a:r>
            <a:endParaRPr lang="en-US" dirty="0" smtClean="0"/>
          </a:p>
        </p:txBody>
      </p:sp>
      <p:sp>
        <p:nvSpPr>
          <p:cNvPr id="2" name="Slide Number Placeholder 1"/>
          <p:cNvSpPr>
            <a:spLocks noGrp="1"/>
          </p:cNvSpPr>
          <p:nvPr>
            <p:ph type="sldNum" sz="quarter" idx="12"/>
          </p:nvPr>
        </p:nvSpPr>
        <p:spPr/>
        <p:txBody>
          <a:bodyPr/>
          <a:lstStyle/>
          <a:p>
            <a:fld id="{45CF1679-B77C-445A-9A74-A575FE578E38}" type="slidenum">
              <a:rPr lang="en-US" smtClean="0"/>
              <a:pPr/>
              <a:t>50</a:t>
            </a:fld>
            <a:endParaRPr lang="en-US"/>
          </a:p>
        </p:txBody>
      </p:sp>
    </p:spTree>
    <p:extLst>
      <p:ext uri="{BB962C8B-B14F-4D97-AF65-F5344CB8AC3E}">
        <p14:creationId xmlns:p14="http://schemas.microsoft.com/office/powerpoint/2010/main" xmlns="" val="1722851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80871"/>
            <a:ext cx="8382000" cy="1200329"/>
          </a:xfrm>
          <a:prstGeom prst="rect">
            <a:avLst/>
          </a:prstGeom>
          <a:noFill/>
        </p:spPr>
        <p:txBody>
          <a:bodyPr wrap="square" rtlCol="0">
            <a:spAutoFit/>
          </a:bodyPr>
          <a:lstStyle/>
          <a:p>
            <a:pPr algn="ctr"/>
            <a:r>
              <a:rPr lang="en-US" sz="3600" dirty="0" smtClean="0"/>
              <a:t>Genetic Stock Identification (GSI) of mixed stocks in the Columbia River Basin</a:t>
            </a:r>
            <a:endParaRPr lang="en-US" sz="3600" dirty="0"/>
          </a:p>
        </p:txBody>
      </p:sp>
      <p:pic>
        <p:nvPicPr>
          <p:cNvPr id="138242" name="Picture 2"/>
          <p:cNvPicPr>
            <a:picLocks noChangeAspect="1" noChangeArrowheads="1"/>
          </p:cNvPicPr>
          <p:nvPr/>
        </p:nvPicPr>
        <p:blipFill>
          <a:blip r:embed="rId3"/>
          <a:srcRect l="30556" t="29333" r="17222" b="19111"/>
          <a:stretch>
            <a:fillRect/>
          </a:stretch>
        </p:blipFill>
        <p:spPr bwMode="auto">
          <a:xfrm>
            <a:off x="1447800" y="2438400"/>
            <a:ext cx="6051331" cy="3733800"/>
          </a:xfrm>
          <a:prstGeom prst="rect">
            <a:avLst/>
          </a:prstGeom>
          <a:noFill/>
          <a:ln w="9525">
            <a:noFill/>
            <a:miter lim="800000"/>
            <a:headEnd/>
            <a:tailEnd/>
          </a:ln>
        </p:spPr>
      </p:pic>
      <p:sp>
        <p:nvSpPr>
          <p:cNvPr id="4"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51</a:t>
            </a:fld>
            <a:endParaRPr lang="en-US" dirty="0"/>
          </a:p>
        </p:txBody>
      </p:sp>
    </p:spTree>
    <p:extLst>
      <p:ext uri="{BB962C8B-B14F-4D97-AF65-F5344CB8AC3E}">
        <p14:creationId xmlns:p14="http://schemas.microsoft.com/office/powerpoint/2010/main" xmlns="" val="38597606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7620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76200"/>
            <a:ext cx="9372600" cy="646331"/>
          </a:xfrm>
          <a:prstGeom prst="rect">
            <a:avLst/>
          </a:prstGeom>
          <a:noFill/>
        </p:spPr>
        <p:txBody>
          <a:bodyPr wrap="square" rtlCol="0">
            <a:spAutoFit/>
          </a:bodyPr>
          <a:lstStyle/>
          <a:p>
            <a:r>
              <a:rPr lang="en-US" sz="3600" dirty="0" smtClean="0">
                <a:latin typeface="+mj-lt"/>
                <a:cs typeface="Arial" pitchFamily="34" charset="0"/>
              </a:rPr>
              <a:t>Introduction</a:t>
            </a:r>
            <a:endParaRPr lang="en-US" sz="3600" dirty="0">
              <a:latin typeface="+mj-lt"/>
              <a:cs typeface="Arial" pitchFamily="34" charset="0"/>
            </a:endParaRPr>
          </a:p>
        </p:txBody>
      </p:sp>
      <p:sp>
        <p:nvSpPr>
          <p:cNvPr id="4" name="Rectangle 2"/>
          <p:cNvSpPr>
            <a:spLocks noChangeArrowheads="1"/>
          </p:cNvSpPr>
          <p:nvPr/>
        </p:nvSpPr>
        <p:spPr bwMode="auto">
          <a:xfrm>
            <a:off x="228600" y="727503"/>
            <a:ext cx="8458200" cy="3139321"/>
          </a:xfrm>
          <a:prstGeom prst="rect">
            <a:avLst/>
          </a:prstGeom>
          <a:noFill/>
          <a:ln w="9525">
            <a:noFill/>
            <a:miter lim="800000"/>
            <a:headEnd/>
            <a:tailEnd/>
          </a:ln>
        </p:spPr>
        <p:txBody>
          <a:bodyPr anchor="ctr">
            <a:spAutoFit/>
          </a:bodyPr>
          <a:lstStyle/>
          <a:p>
            <a:pPr>
              <a:buFont typeface="Arial" charset="0"/>
              <a:buChar char="•"/>
            </a:pPr>
            <a:r>
              <a:rPr lang="en-US" dirty="0" smtClean="0"/>
              <a:t> Abundance is </a:t>
            </a:r>
            <a:r>
              <a:rPr lang="en-US" dirty="0"/>
              <a:t>a primary metric needed for monitoring the status of salmon and steelhead populations </a:t>
            </a:r>
            <a:r>
              <a:rPr lang="en-US" sz="1200" dirty="0" smtClean="0"/>
              <a:t>(</a:t>
            </a:r>
            <a:r>
              <a:rPr lang="en-US" sz="1200" dirty="0" err="1"/>
              <a:t>McElhany</a:t>
            </a:r>
            <a:r>
              <a:rPr lang="en-US" sz="1200" dirty="0"/>
              <a:t> et al. 2000) </a:t>
            </a:r>
            <a:endParaRPr lang="en-US" dirty="0"/>
          </a:p>
          <a:p>
            <a:pPr>
              <a:buFont typeface="Arial" charset="0"/>
              <a:buChar char="•"/>
            </a:pPr>
            <a:endParaRPr lang="en-US" dirty="0"/>
          </a:p>
          <a:p>
            <a:pPr>
              <a:buFont typeface="Arial" charset="0"/>
              <a:buChar char="•"/>
            </a:pPr>
            <a:r>
              <a:rPr lang="en-US" dirty="0" smtClean="0"/>
              <a:t> Estimates </a:t>
            </a:r>
            <a:r>
              <a:rPr lang="en-US" dirty="0"/>
              <a:t>of abundance </a:t>
            </a:r>
            <a:r>
              <a:rPr lang="en-US" dirty="0" smtClean="0"/>
              <a:t>(combined </a:t>
            </a:r>
            <a:r>
              <a:rPr lang="en-US" dirty="0"/>
              <a:t>with </a:t>
            </a:r>
            <a:r>
              <a:rPr lang="en-US" dirty="0" smtClean="0"/>
              <a:t>age and sex data) over time allows estimation </a:t>
            </a:r>
            <a:r>
              <a:rPr lang="en-US" dirty="0"/>
              <a:t>of population </a:t>
            </a:r>
            <a:r>
              <a:rPr lang="en-US" dirty="0" smtClean="0"/>
              <a:t>growth and productivity parameters</a:t>
            </a:r>
          </a:p>
          <a:p>
            <a:pPr>
              <a:buFont typeface="Arial" charset="0"/>
              <a:buChar char="•"/>
            </a:pPr>
            <a:endParaRPr lang="en-US" dirty="0" smtClean="0"/>
          </a:p>
          <a:p>
            <a:pPr>
              <a:buFont typeface="Arial" charset="0"/>
              <a:buChar char="•"/>
            </a:pPr>
            <a:r>
              <a:rPr lang="en-US" dirty="0" smtClean="0"/>
              <a:t> Estimates of these </a:t>
            </a:r>
            <a:r>
              <a:rPr lang="en-US" dirty="0"/>
              <a:t>metrics provide indicators of the resiliency and viability of </a:t>
            </a:r>
            <a:r>
              <a:rPr lang="en-US" dirty="0" smtClean="0"/>
              <a:t>populations and allows extinction risk assessment</a:t>
            </a:r>
          </a:p>
          <a:p>
            <a:pPr>
              <a:buFont typeface="Arial" charset="0"/>
              <a:buChar char="•"/>
            </a:pPr>
            <a:endParaRPr lang="en-US" dirty="0"/>
          </a:p>
          <a:p>
            <a:pPr>
              <a:buFont typeface="Arial" charset="0"/>
              <a:buChar char="•"/>
            </a:pPr>
            <a:r>
              <a:rPr lang="en-US" dirty="0" smtClean="0"/>
              <a:t>GSI offers the potential to estimate abundance of “wild” stocks in addition to hatchery reared fish</a:t>
            </a:r>
            <a:endParaRPr lang="en-US" dirty="0"/>
          </a:p>
        </p:txBody>
      </p:sp>
      <p:pic>
        <p:nvPicPr>
          <p:cNvPr id="5" name="Picture 6"/>
          <p:cNvPicPr>
            <a:picLocks noChangeAspect="1" noChangeArrowheads="1"/>
          </p:cNvPicPr>
          <p:nvPr/>
        </p:nvPicPr>
        <p:blipFill>
          <a:blip r:embed="rId3" cstate="email"/>
          <a:srcRect/>
          <a:stretch>
            <a:fillRect/>
          </a:stretch>
        </p:blipFill>
        <p:spPr bwMode="auto">
          <a:xfrm>
            <a:off x="2590800" y="3866824"/>
            <a:ext cx="4231596" cy="2819400"/>
          </a:xfrm>
          <a:prstGeom prst="rect">
            <a:avLst/>
          </a:prstGeom>
          <a:noFill/>
          <a:ln w="9525">
            <a:noFill/>
            <a:miter lim="800000"/>
            <a:headEnd/>
            <a:tailEnd/>
          </a:ln>
        </p:spPr>
      </p:pic>
      <p:sp>
        <p:nvSpPr>
          <p:cNvPr id="8"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52</a:t>
            </a:fld>
            <a:endParaRPr lang="en-US" dirty="0"/>
          </a:p>
        </p:txBody>
      </p:sp>
    </p:spTree>
    <p:extLst>
      <p:ext uri="{BB962C8B-B14F-4D97-AF65-F5344CB8AC3E}">
        <p14:creationId xmlns:p14="http://schemas.microsoft.com/office/powerpoint/2010/main" xmlns="" val="3911091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B_PubFigure1.jpg"/>
          <p:cNvPicPr>
            <a:picLocks noChangeAspect="1"/>
          </p:cNvPicPr>
          <p:nvPr/>
        </p:nvPicPr>
        <p:blipFill>
          <a:blip r:embed="rId3" cstate="email"/>
          <a:stretch>
            <a:fillRect/>
          </a:stretch>
        </p:blipFill>
        <p:spPr>
          <a:xfrm>
            <a:off x="134470" y="0"/>
            <a:ext cx="8875059" cy="6858000"/>
          </a:xfrm>
          <a:prstGeom prst="rect">
            <a:avLst/>
          </a:prstGeom>
        </p:spPr>
      </p:pic>
      <p:sp>
        <p:nvSpPr>
          <p:cNvPr id="4" name="Freeform 3"/>
          <p:cNvSpPr/>
          <p:nvPr/>
        </p:nvSpPr>
        <p:spPr>
          <a:xfrm>
            <a:off x="959708" y="3509319"/>
            <a:ext cx="1421027" cy="632063"/>
          </a:xfrm>
          <a:custGeom>
            <a:avLst/>
            <a:gdLst>
              <a:gd name="connsiteX0" fmla="*/ 4119 w 1421027"/>
              <a:gd name="connsiteY0" fmla="*/ 57665 h 632063"/>
              <a:gd name="connsiteX1" fmla="*/ 20595 w 1421027"/>
              <a:gd name="connsiteY1" fmla="*/ 32951 h 632063"/>
              <a:gd name="connsiteX2" fmla="*/ 70022 w 1421027"/>
              <a:gd name="connsiteY2" fmla="*/ 0 h 632063"/>
              <a:gd name="connsiteX3" fmla="*/ 127687 w 1421027"/>
              <a:gd name="connsiteY3" fmla="*/ 41189 h 632063"/>
              <a:gd name="connsiteX4" fmla="*/ 152400 w 1421027"/>
              <a:gd name="connsiteY4" fmla="*/ 49427 h 632063"/>
              <a:gd name="connsiteX5" fmla="*/ 218303 w 1421027"/>
              <a:gd name="connsiteY5" fmla="*/ 41189 h 632063"/>
              <a:gd name="connsiteX6" fmla="*/ 243016 w 1421027"/>
              <a:gd name="connsiteY6" fmla="*/ 24713 h 632063"/>
              <a:gd name="connsiteX7" fmla="*/ 325395 w 1421027"/>
              <a:gd name="connsiteY7" fmla="*/ 32951 h 632063"/>
              <a:gd name="connsiteX8" fmla="*/ 490151 w 1421027"/>
              <a:gd name="connsiteY8" fmla="*/ 49427 h 632063"/>
              <a:gd name="connsiteX9" fmla="*/ 514865 w 1421027"/>
              <a:gd name="connsiteY9" fmla="*/ 65903 h 632063"/>
              <a:gd name="connsiteX10" fmla="*/ 547816 w 1421027"/>
              <a:gd name="connsiteY10" fmla="*/ 90616 h 632063"/>
              <a:gd name="connsiteX11" fmla="*/ 564292 w 1421027"/>
              <a:gd name="connsiteY11" fmla="*/ 115330 h 632063"/>
              <a:gd name="connsiteX12" fmla="*/ 630195 w 1421027"/>
              <a:gd name="connsiteY12" fmla="*/ 140043 h 632063"/>
              <a:gd name="connsiteX13" fmla="*/ 663146 w 1421027"/>
              <a:gd name="connsiteY13" fmla="*/ 131805 h 632063"/>
              <a:gd name="connsiteX14" fmla="*/ 687860 w 1421027"/>
              <a:gd name="connsiteY14" fmla="*/ 115330 h 632063"/>
              <a:gd name="connsiteX15" fmla="*/ 712573 w 1421027"/>
              <a:gd name="connsiteY15" fmla="*/ 107092 h 632063"/>
              <a:gd name="connsiteX16" fmla="*/ 778476 w 1421027"/>
              <a:gd name="connsiteY16" fmla="*/ 115330 h 632063"/>
              <a:gd name="connsiteX17" fmla="*/ 803189 w 1421027"/>
              <a:gd name="connsiteY17" fmla="*/ 123567 h 632063"/>
              <a:gd name="connsiteX18" fmla="*/ 819665 w 1421027"/>
              <a:gd name="connsiteY18" fmla="*/ 156519 h 632063"/>
              <a:gd name="connsiteX19" fmla="*/ 844378 w 1421027"/>
              <a:gd name="connsiteY19" fmla="*/ 189470 h 632063"/>
              <a:gd name="connsiteX20" fmla="*/ 893806 w 1421027"/>
              <a:gd name="connsiteY20" fmla="*/ 222422 h 632063"/>
              <a:gd name="connsiteX21" fmla="*/ 918519 w 1421027"/>
              <a:gd name="connsiteY21" fmla="*/ 238897 h 632063"/>
              <a:gd name="connsiteX22" fmla="*/ 943233 w 1421027"/>
              <a:gd name="connsiteY22" fmla="*/ 263611 h 632063"/>
              <a:gd name="connsiteX23" fmla="*/ 967946 w 1421027"/>
              <a:gd name="connsiteY23" fmla="*/ 329513 h 632063"/>
              <a:gd name="connsiteX24" fmla="*/ 976184 w 1421027"/>
              <a:gd name="connsiteY24" fmla="*/ 362465 h 632063"/>
              <a:gd name="connsiteX25" fmla="*/ 992660 w 1421027"/>
              <a:gd name="connsiteY25" fmla="*/ 387178 h 632063"/>
              <a:gd name="connsiteX26" fmla="*/ 1000897 w 1421027"/>
              <a:gd name="connsiteY26" fmla="*/ 420130 h 632063"/>
              <a:gd name="connsiteX27" fmla="*/ 1042087 w 1421027"/>
              <a:gd name="connsiteY27" fmla="*/ 477795 h 632063"/>
              <a:gd name="connsiteX28" fmla="*/ 1050324 w 1421027"/>
              <a:gd name="connsiteY28" fmla="*/ 502508 h 632063"/>
              <a:gd name="connsiteX29" fmla="*/ 1091514 w 1421027"/>
              <a:gd name="connsiteY29" fmla="*/ 510746 h 632063"/>
              <a:gd name="connsiteX30" fmla="*/ 1124465 w 1421027"/>
              <a:gd name="connsiteY30" fmla="*/ 518984 h 632063"/>
              <a:gd name="connsiteX31" fmla="*/ 1421027 w 1421027"/>
              <a:gd name="connsiteY31" fmla="*/ 535459 h 632063"/>
              <a:gd name="connsiteX32" fmla="*/ 1412789 w 1421027"/>
              <a:gd name="connsiteY32" fmla="*/ 560173 h 632063"/>
              <a:gd name="connsiteX33" fmla="*/ 1388076 w 1421027"/>
              <a:gd name="connsiteY33" fmla="*/ 568411 h 632063"/>
              <a:gd name="connsiteX34" fmla="*/ 1396314 w 1421027"/>
              <a:gd name="connsiteY34" fmla="*/ 601362 h 632063"/>
              <a:gd name="connsiteX35" fmla="*/ 1404551 w 1421027"/>
              <a:gd name="connsiteY35" fmla="*/ 626076 h 632063"/>
              <a:gd name="connsiteX36" fmla="*/ 1322173 w 1421027"/>
              <a:gd name="connsiteY36" fmla="*/ 617838 h 632063"/>
              <a:gd name="connsiteX37" fmla="*/ 1058562 w 1421027"/>
              <a:gd name="connsiteY37" fmla="*/ 609600 h 632063"/>
              <a:gd name="connsiteX38" fmla="*/ 959708 w 1421027"/>
              <a:gd name="connsiteY38" fmla="*/ 584886 h 632063"/>
              <a:gd name="connsiteX39" fmla="*/ 926757 w 1421027"/>
              <a:gd name="connsiteY39" fmla="*/ 535459 h 632063"/>
              <a:gd name="connsiteX40" fmla="*/ 902043 w 1421027"/>
              <a:gd name="connsiteY40" fmla="*/ 510746 h 632063"/>
              <a:gd name="connsiteX41" fmla="*/ 877330 w 1421027"/>
              <a:gd name="connsiteY41" fmla="*/ 461319 h 632063"/>
              <a:gd name="connsiteX42" fmla="*/ 869092 w 1421027"/>
              <a:gd name="connsiteY42" fmla="*/ 345989 h 632063"/>
              <a:gd name="connsiteX43" fmla="*/ 860854 w 1421027"/>
              <a:gd name="connsiteY43" fmla="*/ 304800 h 632063"/>
              <a:gd name="connsiteX44" fmla="*/ 794951 w 1421027"/>
              <a:gd name="connsiteY44" fmla="*/ 271849 h 632063"/>
              <a:gd name="connsiteX45" fmla="*/ 762000 w 1421027"/>
              <a:gd name="connsiteY45" fmla="*/ 255373 h 632063"/>
              <a:gd name="connsiteX46" fmla="*/ 737287 w 1421027"/>
              <a:gd name="connsiteY46" fmla="*/ 247135 h 632063"/>
              <a:gd name="connsiteX47" fmla="*/ 687860 w 1421027"/>
              <a:gd name="connsiteY47" fmla="*/ 222422 h 632063"/>
              <a:gd name="connsiteX48" fmla="*/ 654908 w 1421027"/>
              <a:gd name="connsiteY48" fmla="*/ 197708 h 632063"/>
              <a:gd name="connsiteX49" fmla="*/ 621957 w 1421027"/>
              <a:gd name="connsiteY49" fmla="*/ 189470 h 632063"/>
              <a:gd name="connsiteX50" fmla="*/ 465438 w 1421027"/>
              <a:gd name="connsiteY50" fmla="*/ 172995 h 632063"/>
              <a:gd name="connsiteX51" fmla="*/ 432487 w 1421027"/>
              <a:gd name="connsiteY51" fmla="*/ 164757 h 632063"/>
              <a:gd name="connsiteX52" fmla="*/ 407773 w 1421027"/>
              <a:gd name="connsiteY52" fmla="*/ 156519 h 632063"/>
              <a:gd name="connsiteX53" fmla="*/ 317157 w 1421027"/>
              <a:gd name="connsiteY53" fmla="*/ 148281 h 632063"/>
              <a:gd name="connsiteX54" fmla="*/ 168876 w 1421027"/>
              <a:gd name="connsiteY54" fmla="*/ 156519 h 632063"/>
              <a:gd name="connsiteX55" fmla="*/ 111211 w 1421027"/>
              <a:gd name="connsiteY55" fmla="*/ 172995 h 632063"/>
              <a:gd name="connsiteX56" fmla="*/ 78260 w 1421027"/>
              <a:gd name="connsiteY56" fmla="*/ 164757 h 632063"/>
              <a:gd name="connsiteX57" fmla="*/ 45308 w 1421027"/>
              <a:gd name="connsiteY57" fmla="*/ 98854 h 632063"/>
              <a:gd name="connsiteX58" fmla="*/ 4119 w 1421027"/>
              <a:gd name="connsiteY58" fmla="*/ 57665 h 63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21027" h="632063">
                <a:moveTo>
                  <a:pt x="4119" y="57665"/>
                </a:moveTo>
                <a:cubicBezTo>
                  <a:pt x="0" y="46681"/>
                  <a:pt x="13144" y="39471"/>
                  <a:pt x="20595" y="32951"/>
                </a:cubicBezTo>
                <a:cubicBezTo>
                  <a:pt x="35497" y="19912"/>
                  <a:pt x="70022" y="0"/>
                  <a:pt x="70022" y="0"/>
                </a:cubicBezTo>
                <a:cubicBezTo>
                  <a:pt x="83752" y="41189"/>
                  <a:pt x="70022" y="21967"/>
                  <a:pt x="127687" y="41189"/>
                </a:cubicBezTo>
                <a:lnTo>
                  <a:pt x="152400" y="49427"/>
                </a:lnTo>
                <a:cubicBezTo>
                  <a:pt x="174368" y="46681"/>
                  <a:pt x="196944" y="47014"/>
                  <a:pt x="218303" y="41189"/>
                </a:cubicBezTo>
                <a:cubicBezTo>
                  <a:pt x="227855" y="38584"/>
                  <a:pt x="233145" y="25472"/>
                  <a:pt x="243016" y="24713"/>
                </a:cubicBezTo>
                <a:cubicBezTo>
                  <a:pt x="270531" y="22596"/>
                  <a:pt x="297935" y="30205"/>
                  <a:pt x="325395" y="32951"/>
                </a:cubicBezTo>
                <a:cubicBezTo>
                  <a:pt x="408203" y="60555"/>
                  <a:pt x="267485" y="16026"/>
                  <a:pt x="490151" y="49427"/>
                </a:cubicBezTo>
                <a:cubicBezTo>
                  <a:pt x="499942" y="50896"/>
                  <a:pt x="506808" y="60148"/>
                  <a:pt x="514865" y="65903"/>
                </a:cubicBezTo>
                <a:cubicBezTo>
                  <a:pt x="526037" y="73883"/>
                  <a:pt x="536832" y="82378"/>
                  <a:pt x="547816" y="90616"/>
                </a:cubicBezTo>
                <a:cubicBezTo>
                  <a:pt x="553308" y="98854"/>
                  <a:pt x="556686" y="108992"/>
                  <a:pt x="564292" y="115330"/>
                </a:cubicBezTo>
                <a:cubicBezTo>
                  <a:pt x="582753" y="130714"/>
                  <a:pt x="608026" y="134501"/>
                  <a:pt x="630195" y="140043"/>
                </a:cubicBezTo>
                <a:cubicBezTo>
                  <a:pt x="641179" y="137297"/>
                  <a:pt x="652740" y="136265"/>
                  <a:pt x="663146" y="131805"/>
                </a:cubicBezTo>
                <a:cubicBezTo>
                  <a:pt x="672246" y="127905"/>
                  <a:pt x="679005" y="119758"/>
                  <a:pt x="687860" y="115330"/>
                </a:cubicBezTo>
                <a:cubicBezTo>
                  <a:pt x="695627" y="111447"/>
                  <a:pt x="704335" y="109838"/>
                  <a:pt x="712573" y="107092"/>
                </a:cubicBezTo>
                <a:cubicBezTo>
                  <a:pt x="734541" y="109838"/>
                  <a:pt x="756694" y="111370"/>
                  <a:pt x="778476" y="115330"/>
                </a:cubicBezTo>
                <a:cubicBezTo>
                  <a:pt x="787019" y="116883"/>
                  <a:pt x="797049" y="117427"/>
                  <a:pt x="803189" y="123567"/>
                </a:cubicBezTo>
                <a:cubicBezTo>
                  <a:pt x="811873" y="132251"/>
                  <a:pt x="813156" y="146105"/>
                  <a:pt x="819665" y="156519"/>
                </a:cubicBezTo>
                <a:cubicBezTo>
                  <a:pt x="826942" y="168162"/>
                  <a:pt x="834116" y="180349"/>
                  <a:pt x="844378" y="189470"/>
                </a:cubicBezTo>
                <a:cubicBezTo>
                  <a:pt x="859178" y="202626"/>
                  <a:pt x="877330" y="211438"/>
                  <a:pt x="893806" y="222422"/>
                </a:cubicBezTo>
                <a:cubicBezTo>
                  <a:pt x="902044" y="227914"/>
                  <a:pt x="911518" y="231896"/>
                  <a:pt x="918519" y="238897"/>
                </a:cubicBezTo>
                <a:lnTo>
                  <a:pt x="943233" y="263611"/>
                </a:lnTo>
                <a:cubicBezTo>
                  <a:pt x="951934" y="285363"/>
                  <a:pt x="961491" y="306920"/>
                  <a:pt x="967946" y="329513"/>
                </a:cubicBezTo>
                <a:cubicBezTo>
                  <a:pt x="971056" y="340399"/>
                  <a:pt x="971724" y="352058"/>
                  <a:pt x="976184" y="362465"/>
                </a:cubicBezTo>
                <a:cubicBezTo>
                  <a:pt x="980084" y="371565"/>
                  <a:pt x="987168" y="378940"/>
                  <a:pt x="992660" y="387178"/>
                </a:cubicBezTo>
                <a:cubicBezTo>
                  <a:pt x="995406" y="398162"/>
                  <a:pt x="996437" y="409723"/>
                  <a:pt x="1000897" y="420130"/>
                </a:cubicBezTo>
                <a:cubicBezTo>
                  <a:pt x="1004911" y="429496"/>
                  <a:pt x="1039277" y="474049"/>
                  <a:pt x="1042087" y="477795"/>
                </a:cubicBezTo>
                <a:cubicBezTo>
                  <a:pt x="1044833" y="486033"/>
                  <a:pt x="1043099" y="497691"/>
                  <a:pt x="1050324" y="502508"/>
                </a:cubicBezTo>
                <a:cubicBezTo>
                  <a:pt x="1061974" y="510275"/>
                  <a:pt x="1077846" y="507709"/>
                  <a:pt x="1091514" y="510746"/>
                </a:cubicBezTo>
                <a:cubicBezTo>
                  <a:pt x="1102566" y="513202"/>
                  <a:pt x="1113199" y="517857"/>
                  <a:pt x="1124465" y="518984"/>
                </a:cubicBezTo>
                <a:cubicBezTo>
                  <a:pt x="1171154" y="523653"/>
                  <a:pt x="1387178" y="533767"/>
                  <a:pt x="1421027" y="535459"/>
                </a:cubicBezTo>
                <a:cubicBezTo>
                  <a:pt x="1418281" y="543697"/>
                  <a:pt x="1418929" y="554033"/>
                  <a:pt x="1412789" y="560173"/>
                </a:cubicBezTo>
                <a:cubicBezTo>
                  <a:pt x="1406649" y="566313"/>
                  <a:pt x="1391301" y="560349"/>
                  <a:pt x="1388076" y="568411"/>
                </a:cubicBezTo>
                <a:cubicBezTo>
                  <a:pt x="1383871" y="578923"/>
                  <a:pt x="1393204" y="590476"/>
                  <a:pt x="1396314" y="601362"/>
                </a:cubicBezTo>
                <a:cubicBezTo>
                  <a:pt x="1398699" y="609711"/>
                  <a:pt x="1413028" y="624192"/>
                  <a:pt x="1404551" y="626076"/>
                </a:cubicBezTo>
                <a:cubicBezTo>
                  <a:pt x="1377612" y="632063"/>
                  <a:pt x="1349738" y="619151"/>
                  <a:pt x="1322173" y="617838"/>
                </a:cubicBezTo>
                <a:cubicBezTo>
                  <a:pt x="1234359" y="613656"/>
                  <a:pt x="1146432" y="612346"/>
                  <a:pt x="1058562" y="609600"/>
                </a:cubicBezTo>
                <a:cubicBezTo>
                  <a:pt x="993289" y="587842"/>
                  <a:pt x="1026266" y="595979"/>
                  <a:pt x="959708" y="584886"/>
                </a:cubicBezTo>
                <a:lnTo>
                  <a:pt x="926757" y="535459"/>
                </a:lnTo>
                <a:cubicBezTo>
                  <a:pt x="920295" y="525766"/>
                  <a:pt x="909501" y="519696"/>
                  <a:pt x="902043" y="510746"/>
                </a:cubicBezTo>
                <a:cubicBezTo>
                  <a:pt x="884301" y="489456"/>
                  <a:pt x="885586" y="486085"/>
                  <a:pt x="877330" y="461319"/>
                </a:cubicBezTo>
                <a:cubicBezTo>
                  <a:pt x="874584" y="422876"/>
                  <a:pt x="873127" y="384319"/>
                  <a:pt x="869092" y="345989"/>
                </a:cubicBezTo>
                <a:cubicBezTo>
                  <a:pt x="867626" y="332064"/>
                  <a:pt x="870755" y="314701"/>
                  <a:pt x="860854" y="304800"/>
                </a:cubicBezTo>
                <a:cubicBezTo>
                  <a:pt x="843487" y="287433"/>
                  <a:pt x="816919" y="282833"/>
                  <a:pt x="794951" y="271849"/>
                </a:cubicBezTo>
                <a:lnTo>
                  <a:pt x="762000" y="255373"/>
                </a:lnTo>
                <a:cubicBezTo>
                  <a:pt x="754233" y="251490"/>
                  <a:pt x="745054" y="251018"/>
                  <a:pt x="737287" y="247135"/>
                </a:cubicBezTo>
                <a:cubicBezTo>
                  <a:pt x="673418" y="215200"/>
                  <a:pt x="749969" y="243123"/>
                  <a:pt x="687860" y="222422"/>
                </a:cubicBezTo>
                <a:cubicBezTo>
                  <a:pt x="676876" y="214184"/>
                  <a:pt x="667188" y="203848"/>
                  <a:pt x="654908" y="197708"/>
                </a:cubicBezTo>
                <a:cubicBezTo>
                  <a:pt x="644782" y="192645"/>
                  <a:pt x="633125" y="191331"/>
                  <a:pt x="621957" y="189470"/>
                </a:cubicBezTo>
                <a:cubicBezTo>
                  <a:pt x="578751" y="182269"/>
                  <a:pt x="505776" y="176662"/>
                  <a:pt x="465438" y="172995"/>
                </a:cubicBezTo>
                <a:cubicBezTo>
                  <a:pt x="454454" y="170249"/>
                  <a:pt x="443373" y="167867"/>
                  <a:pt x="432487" y="164757"/>
                </a:cubicBezTo>
                <a:cubicBezTo>
                  <a:pt x="424138" y="162371"/>
                  <a:pt x="416369" y="157747"/>
                  <a:pt x="407773" y="156519"/>
                </a:cubicBezTo>
                <a:cubicBezTo>
                  <a:pt x="377748" y="152230"/>
                  <a:pt x="347362" y="151027"/>
                  <a:pt x="317157" y="148281"/>
                </a:cubicBezTo>
                <a:cubicBezTo>
                  <a:pt x="267730" y="151027"/>
                  <a:pt x="218176" y="152037"/>
                  <a:pt x="168876" y="156519"/>
                </a:cubicBezTo>
                <a:cubicBezTo>
                  <a:pt x="154651" y="157812"/>
                  <a:pt x="125842" y="168118"/>
                  <a:pt x="111211" y="172995"/>
                </a:cubicBezTo>
                <a:cubicBezTo>
                  <a:pt x="100227" y="170249"/>
                  <a:pt x="87473" y="171338"/>
                  <a:pt x="78260" y="164757"/>
                </a:cubicBezTo>
                <a:cubicBezTo>
                  <a:pt x="40101" y="137500"/>
                  <a:pt x="62361" y="132960"/>
                  <a:pt x="45308" y="98854"/>
                </a:cubicBezTo>
                <a:cubicBezTo>
                  <a:pt x="36293" y="80825"/>
                  <a:pt x="8238" y="68649"/>
                  <a:pt x="4119" y="57665"/>
                </a:cubicBez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490109" y="3781168"/>
            <a:ext cx="2005692" cy="268826"/>
          </a:xfrm>
          <a:custGeom>
            <a:avLst/>
            <a:gdLst>
              <a:gd name="connsiteX0" fmla="*/ 22433 w 2082629"/>
              <a:gd name="connsiteY0" fmla="*/ 197708 h 268826"/>
              <a:gd name="connsiteX1" fmla="*/ 80097 w 2082629"/>
              <a:gd name="connsiteY1" fmla="*/ 181232 h 268826"/>
              <a:gd name="connsiteX2" fmla="*/ 146000 w 2082629"/>
              <a:gd name="connsiteY2" fmla="*/ 148281 h 268826"/>
              <a:gd name="connsiteX3" fmla="*/ 269568 w 2082629"/>
              <a:gd name="connsiteY3" fmla="*/ 156518 h 268826"/>
              <a:gd name="connsiteX4" fmla="*/ 318995 w 2082629"/>
              <a:gd name="connsiteY4" fmla="*/ 172994 h 268826"/>
              <a:gd name="connsiteX5" fmla="*/ 541416 w 2082629"/>
              <a:gd name="connsiteY5" fmla="*/ 172994 h 268826"/>
              <a:gd name="connsiteX6" fmla="*/ 574368 w 2082629"/>
              <a:gd name="connsiteY6" fmla="*/ 189470 h 268826"/>
              <a:gd name="connsiteX7" fmla="*/ 590843 w 2082629"/>
              <a:gd name="connsiteY7" fmla="*/ 214183 h 268826"/>
              <a:gd name="connsiteX8" fmla="*/ 681460 w 2082629"/>
              <a:gd name="connsiteY8" fmla="*/ 205946 h 268826"/>
              <a:gd name="connsiteX9" fmla="*/ 739124 w 2082629"/>
              <a:gd name="connsiteY9" fmla="*/ 189470 h 268826"/>
              <a:gd name="connsiteX10" fmla="*/ 879168 w 2082629"/>
              <a:gd name="connsiteY10" fmla="*/ 189470 h 268826"/>
              <a:gd name="connsiteX11" fmla="*/ 903881 w 2082629"/>
              <a:gd name="connsiteY11" fmla="*/ 172994 h 268826"/>
              <a:gd name="connsiteX12" fmla="*/ 945070 w 2082629"/>
              <a:gd name="connsiteY12" fmla="*/ 156518 h 268826"/>
              <a:gd name="connsiteX13" fmla="*/ 978022 w 2082629"/>
              <a:gd name="connsiteY13" fmla="*/ 148281 h 268826"/>
              <a:gd name="connsiteX14" fmla="*/ 1060400 w 2082629"/>
              <a:gd name="connsiteY14" fmla="*/ 123567 h 268826"/>
              <a:gd name="connsiteX15" fmla="*/ 1159254 w 2082629"/>
              <a:gd name="connsiteY15" fmla="*/ 140043 h 268826"/>
              <a:gd name="connsiteX16" fmla="*/ 1183968 w 2082629"/>
              <a:gd name="connsiteY16" fmla="*/ 148281 h 268826"/>
              <a:gd name="connsiteX17" fmla="*/ 1356962 w 2082629"/>
              <a:gd name="connsiteY17" fmla="*/ 131805 h 268826"/>
              <a:gd name="connsiteX18" fmla="*/ 1381676 w 2082629"/>
              <a:gd name="connsiteY18" fmla="*/ 107091 h 268826"/>
              <a:gd name="connsiteX19" fmla="*/ 1431103 w 2082629"/>
              <a:gd name="connsiteY19" fmla="*/ 90616 h 268826"/>
              <a:gd name="connsiteX20" fmla="*/ 1480530 w 2082629"/>
              <a:gd name="connsiteY20" fmla="*/ 74140 h 268826"/>
              <a:gd name="connsiteX21" fmla="*/ 1529957 w 2082629"/>
              <a:gd name="connsiteY21" fmla="*/ 57664 h 268826"/>
              <a:gd name="connsiteX22" fmla="*/ 1554670 w 2082629"/>
              <a:gd name="connsiteY22" fmla="*/ 49427 h 268826"/>
              <a:gd name="connsiteX23" fmla="*/ 1604097 w 2082629"/>
              <a:gd name="connsiteY23" fmla="*/ 41189 h 268826"/>
              <a:gd name="connsiteX24" fmla="*/ 1628811 w 2082629"/>
              <a:gd name="connsiteY24" fmla="*/ 32951 h 268826"/>
              <a:gd name="connsiteX25" fmla="*/ 1686476 w 2082629"/>
              <a:gd name="connsiteY25" fmla="*/ 24713 h 268826"/>
              <a:gd name="connsiteX26" fmla="*/ 1727665 w 2082629"/>
              <a:gd name="connsiteY26" fmla="*/ 16475 h 268826"/>
              <a:gd name="connsiteX27" fmla="*/ 1752378 w 2082629"/>
              <a:gd name="connsiteY27" fmla="*/ 8237 h 268826"/>
              <a:gd name="connsiteX28" fmla="*/ 1801806 w 2082629"/>
              <a:gd name="connsiteY28" fmla="*/ 0 h 268826"/>
              <a:gd name="connsiteX29" fmla="*/ 2048941 w 2082629"/>
              <a:gd name="connsiteY29" fmla="*/ 8237 h 268826"/>
              <a:gd name="connsiteX30" fmla="*/ 2065416 w 2082629"/>
              <a:gd name="connsiteY30" fmla="*/ 65902 h 268826"/>
              <a:gd name="connsiteX31" fmla="*/ 2040703 w 2082629"/>
              <a:gd name="connsiteY31" fmla="*/ 74140 h 268826"/>
              <a:gd name="connsiteX32" fmla="*/ 1826519 w 2082629"/>
              <a:gd name="connsiteY32" fmla="*/ 82378 h 268826"/>
              <a:gd name="connsiteX33" fmla="*/ 1694714 w 2082629"/>
              <a:gd name="connsiteY33" fmla="*/ 107091 h 268826"/>
              <a:gd name="connsiteX34" fmla="*/ 1604097 w 2082629"/>
              <a:gd name="connsiteY34" fmla="*/ 115329 h 268826"/>
              <a:gd name="connsiteX35" fmla="*/ 1538195 w 2082629"/>
              <a:gd name="connsiteY35" fmla="*/ 123567 h 268826"/>
              <a:gd name="connsiteX36" fmla="*/ 1505243 w 2082629"/>
              <a:gd name="connsiteY36" fmla="*/ 140043 h 268826"/>
              <a:gd name="connsiteX37" fmla="*/ 1480530 w 2082629"/>
              <a:gd name="connsiteY37" fmla="*/ 148281 h 268826"/>
              <a:gd name="connsiteX38" fmla="*/ 1439341 w 2082629"/>
              <a:gd name="connsiteY38" fmla="*/ 172994 h 268826"/>
              <a:gd name="connsiteX39" fmla="*/ 1406389 w 2082629"/>
              <a:gd name="connsiteY39" fmla="*/ 181232 h 268826"/>
              <a:gd name="connsiteX40" fmla="*/ 1315773 w 2082629"/>
              <a:gd name="connsiteY40" fmla="*/ 205946 h 268826"/>
              <a:gd name="connsiteX41" fmla="*/ 1274584 w 2082629"/>
              <a:gd name="connsiteY41" fmla="*/ 214183 h 268826"/>
              <a:gd name="connsiteX42" fmla="*/ 1216919 w 2082629"/>
              <a:gd name="connsiteY42" fmla="*/ 230659 h 268826"/>
              <a:gd name="connsiteX43" fmla="*/ 1126303 w 2082629"/>
              <a:gd name="connsiteY43" fmla="*/ 247135 h 268826"/>
              <a:gd name="connsiteX44" fmla="*/ 656746 w 2082629"/>
              <a:gd name="connsiteY44" fmla="*/ 247135 h 268826"/>
              <a:gd name="connsiteX45" fmla="*/ 615557 w 2082629"/>
              <a:gd name="connsiteY45" fmla="*/ 255373 h 268826"/>
              <a:gd name="connsiteX46" fmla="*/ 549654 w 2082629"/>
              <a:gd name="connsiteY46" fmla="*/ 263610 h 268826"/>
              <a:gd name="connsiteX47" fmla="*/ 409611 w 2082629"/>
              <a:gd name="connsiteY47" fmla="*/ 255373 h 268826"/>
              <a:gd name="connsiteX48" fmla="*/ 376660 w 2082629"/>
              <a:gd name="connsiteY48" fmla="*/ 238897 h 268826"/>
              <a:gd name="connsiteX49" fmla="*/ 318995 w 2082629"/>
              <a:gd name="connsiteY49" fmla="*/ 214183 h 268826"/>
              <a:gd name="connsiteX50" fmla="*/ 80097 w 2082629"/>
              <a:gd name="connsiteY50" fmla="*/ 222421 h 268826"/>
              <a:gd name="connsiteX51" fmla="*/ 30670 w 2082629"/>
              <a:gd name="connsiteY51" fmla="*/ 247135 h 268826"/>
              <a:gd name="connsiteX52" fmla="*/ 5957 w 2082629"/>
              <a:gd name="connsiteY52" fmla="*/ 255373 h 268826"/>
              <a:gd name="connsiteX53" fmla="*/ 22433 w 2082629"/>
              <a:gd name="connsiteY53" fmla="*/ 197708 h 26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82629" h="268826">
                <a:moveTo>
                  <a:pt x="22433" y="197708"/>
                </a:moveTo>
                <a:cubicBezTo>
                  <a:pt x="34790" y="185351"/>
                  <a:pt x="62217" y="190172"/>
                  <a:pt x="80097" y="181232"/>
                </a:cubicBezTo>
                <a:cubicBezTo>
                  <a:pt x="172395" y="135082"/>
                  <a:pt x="24062" y="172666"/>
                  <a:pt x="146000" y="148281"/>
                </a:cubicBezTo>
                <a:cubicBezTo>
                  <a:pt x="187189" y="151027"/>
                  <a:pt x="228702" y="150680"/>
                  <a:pt x="269568" y="156518"/>
                </a:cubicBezTo>
                <a:cubicBezTo>
                  <a:pt x="286760" y="158974"/>
                  <a:pt x="318995" y="172994"/>
                  <a:pt x="318995" y="172994"/>
                </a:cubicBezTo>
                <a:cubicBezTo>
                  <a:pt x="411562" y="165280"/>
                  <a:pt x="444064" y="157622"/>
                  <a:pt x="541416" y="172994"/>
                </a:cubicBezTo>
                <a:cubicBezTo>
                  <a:pt x="553546" y="174909"/>
                  <a:pt x="563384" y="183978"/>
                  <a:pt x="574368" y="189470"/>
                </a:cubicBezTo>
                <a:cubicBezTo>
                  <a:pt x="579860" y="197708"/>
                  <a:pt x="581058" y="212678"/>
                  <a:pt x="590843" y="214183"/>
                </a:cubicBezTo>
                <a:cubicBezTo>
                  <a:pt x="620820" y="218795"/>
                  <a:pt x="651396" y="209954"/>
                  <a:pt x="681460" y="205946"/>
                </a:cubicBezTo>
                <a:cubicBezTo>
                  <a:pt x="698699" y="203648"/>
                  <a:pt x="722182" y="195118"/>
                  <a:pt x="739124" y="189470"/>
                </a:cubicBezTo>
                <a:cubicBezTo>
                  <a:pt x="796114" y="195802"/>
                  <a:pt x="823452" y="204666"/>
                  <a:pt x="879168" y="189470"/>
                </a:cubicBezTo>
                <a:cubicBezTo>
                  <a:pt x="888720" y="186865"/>
                  <a:pt x="895026" y="177422"/>
                  <a:pt x="903881" y="172994"/>
                </a:cubicBezTo>
                <a:cubicBezTo>
                  <a:pt x="917107" y="166381"/>
                  <a:pt x="931041" y="161194"/>
                  <a:pt x="945070" y="156518"/>
                </a:cubicBezTo>
                <a:cubicBezTo>
                  <a:pt x="955811" y="152938"/>
                  <a:pt x="967177" y="151534"/>
                  <a:pt x="978022" y="148281"/>
                </a:cubicBezTo>
                <a:cubicBezTo>
                  <a:pt x="1078333" y="118189"/>
                  <a:pt x="984431" y="142560"/>
                  <a:pt x="1060400" y="123567"/>
                </a:cubicBezTo>
                <a:cubicBezTo>
                  <a:pt x="1093351" y="129059"/>
                  <a:pt x="1126497" y="133491"/>
                  <a:pt x="1159254" y="140043"/>
                </a:cubicBezTo>
                <a:cubicBezTo>
                  <a:pt x="1167769" y="141746"/>
                  <a:pt x="1175292" y="148643"/>
                  <a:pt x="1183968" y="148281"/>
                </a:cubicBezTo>
                <a:cubicBezTo>
                  <a:pt x="1241843" y="145869"/>
                  <a:pt x="1299297" y="137297"/>
                  <a:pt x="1356962" y="131805"/>
                </a:cubicBezTo>
                <a:cubicBezTo>
                  <a:pt x="1365200" y="123567"/>
                  <a:pt x="1371492" y="112749"/>
                  <a:pt x="1381676" y="107091"/>
                </a:cubicBezTo>
                <a:cubicBezTo>
                  <a:pt x="1396857" y="98657"/>
                  <a:pt x="1414627" y="96108"/>
                  <a:pt x="1431103" y="90616"/>
                </a:cubicBezTo>
                <a:lnTo>
                  <a:pt x="1480530" y="74140"/>
                </a:lnTo>
                <a:lnTo>
                  <a:pt x="1529957" y="57664"/>
                </a:lnTo>
                <a:cubicBezTo>
                  <a:pt x="1538195" y="54918"/>
                  <a:pt x="1546105" y="50855"/>
                  <a:pt x="1554670" y="49427"/>
                </a:cubicBezTo>
                <a:cubicBezTo>
                  <a:pt x="1571146" y="46681"/>
                  <a:pt x="1587792" y="44812"/>
                  <a:pt x="1604097" y="41189"/>
                </a:cubicBezTo>
                <a:cubicBezTo>
                  <a:pt x="1612574" y="39305"/>
                  <a:pt x="1620296" y="34654"/>
                  <a:pt x="1628811" y="32951"/>
                </a:cubicBezTo>
                <a:cubicBezTo>
                  <a:pt x="1647851" y="29143"/>
                  <a:pt x="1667323" y="27905"/>
                  <a:pt x="1686476" y="24713"/>
                </a:cubicBezTo>
                <a:cubicBezTo>
                  <a:pt x="1700287" y="22411"/>
                  <a:pt x="1714081" y="19871"/>
                  <a:pt x="1727665" y="16475"/>
                </a:cubicBezTo>
                <a:cubicBezTo>
                  <a:pt x="1736089" y="14369"/>
                  <a:pt x="1743901" y="10121"/>
                  <a:pt x="1752378" y="8237"/>
                </a:cubicBezTo>
                <a:cubicBezTo>
                  <a:pt x="1768683" y="4614"/>
                  <a:pt x="1785330" y="2746"/>
                  <a:pt x="1801806" y="0"/>
                </a:cubicBezTo>
                <a:cubicBezTo>
                  <a:pt x="1884184" y="2746"/>
                  <a:pt x="1966855" y="775"/>
                  <a:pt x="2048941" y="8237"/>
                </a:cubicBezTo>
                <a:cubicBezTo>
                  <a:pt x="2082629" y="11300"/>
                  <a:pt x="2079378" y="44958"/>
                  <a:pt x="2065416" y="65902"/>
                </a:cubicBezTo>
                <a:cubicBezTo>
                  <a:pt x="2060599" y="73127"/>
                  <a:pt x="2049366" y="73543"/>
                  <a:pt x="2040703" y="74140"/>
                </a:cubicBezTo>
                <a:cubicBezTo>
                  <a:pt x="1969425" y="79056"/>
                  <a:pt x="1897914" y="79632"/>
                  <a:pt x="1826519" y="82378"/>
                </a:cubicBezTo>
                <a:cubicBezTo>
                  <a:pt x="1772457" y="95894"/>
                  <a:pt x="1771402" y="97088"/>
                  <a:pt x="1694714" y="107091"/>
                </a:cubicBezTo>
                <a:cubicBezTo>
                  <a:pt x="1664639" y="111014"/>
                  <a:pt x="1634261" y="112154"/>
                  <a:pt x="1604097" y="115329"/>
                </a:cubicBezTo>
                <a:cubicBezTo>
                  <a:pt x="1582080" y="117647"/>
                  <a:pt x="1560162" y="120821"/>
                  <a:pt x="1538195" y="123567"/>
                </a:cubicBezTo>
                <a:cubicBezTo>
                  <a:pt x="1527211" y="129059"/>
                  <a:pt x="1516531" y="135205"/>
                  <a:pt x="1505243" y="140043"/>
                </a:cubicBezTo>
                <a:cubicBezTo>
                  <a:pt x="1497262" y="143464"/>
                  <a:pt x="1488297" y="144398"/>
                  <a:pt x="1480530" y="148281"/>
                </a:cubicBezTo>
                <a:cubicBezTo>
                  <a:pt x="1466209" y="155441"/>
                  <a:pt x="1453972" y="166491"/>
                  <a:pt x="1439341" y="172994"/>
                </a:cubicBezTo>
                <a:cubicBezTo>
                  <a:pt x="1428995" y="177592"/>
                  <a:pt x="1417275" y="178122"/>
                  <a:pt x="1406389" y="181232"/>
                </a:cubicBezTo>
                <a:cubicBezTo>
                  <a:pt x="1330138" y="203018"/>
                  <a:pt x="1468480" y="170707"/>
                  <a:pt x="1315773" y="205946"/>
                </a:cubicBezTo>
                <a:cubicBezTo>
                  <a:pt x="1302130" y="209094"/>
                  <a:pt x="1288168" y="210787"/>
                  <a:pt x="1274584" y="214183"/>
                </a:cubicBezTo>
                <a:cubicBezTo>
                  <a:pt x="1211757" y="229889"/>
                  <a:pt x="1293982" y="215246"/>
                  <a:pt x="1216919" y="230659"/>
                </a:cubicBezTo>
                <a:cubicBezTo>
                  <a:pt x="1186815" y="236680"/>
                  <a:pt x="1156508" y="241643"/>
                  <a:pt x="1126303" y="247135"/>
                </a:cubicBezTo>
                <a:cubicBezTo>
                  <a:pt x="908977" y="233552"/>
                  <a:pt x="969745" y="233526"/>
                  <a:pt x="656746" y="247135"/>
                </a:cubicBezTo>
                <a:cubicBezTo>
                  <a:pt x="642758" y="247743"/>
                  <a:pt x="629396" y="253244"/>
                  <a:pt x="615557" y="255373"/>
                </a:cubicBezTo>
                <a:cubicBezTo>
                  <a:pt x="593676" y="258739"/>
                  <a:pt x="571622" y="260864"/>
                  <a:pt x="549654" y="263610"/>
                </a:cubicBezTo>
                <a:cubicBezTo>
                  <a:pt x="502973" y="260864"/>
                  <a:pt x="455903" y="261986"/>
                  <a:pt x="409611" y="255373"/>
                </a:cubicBezTo>
                <a:cubicBezTo>
                  <a:pt x="397454" y="253636"/>
                  <a:pt x="387947" y="243734"/>
                  <a:pt x="376660" y="238897"/>
                </a:cubicBezTo>
                <a:cubicBezTo>
                  <a:pt x="291812" y="202533"/>
                  <a:pt x="428278" y="268826"/>
                  <a:pt x="318995" y="214183"/>
                </a:cubicBezTo>
                <a:cubicBezTo>
                  <a:pt x="239362" y="216929"/>
                  <a:pt x="159622" y="217451"/>
                  <a:pt x="80097" y="222421"/>
                </a:cubicBezTo>
                <a:cubicBezTo>
                  <a:pt x="56435" y="223900"/>
                  <a:pt x="50701" y="237119"/>
                  <a:pt x="30670" y="247135"/>
                </a:cubicBezTo>
                <a:cubicBezTo>
                  <a:pt x="22903" y="251018"/>
                  <a:pt x="14381" y="257479"/>
                  <a:pt x="5957" y="255373"/>
                </a:cubicBezTo>
                <a:cubicBezTo>
                  <a:pt x="0" y="253884"/>
                  <a:pt x="10076" y="210065"/>
                  <a:pt x="22433" y="197708"/>
                </a:cubicBez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Shape 2"/>
          <p:cNvSpPr/>
          <p:nvPr/>
        </p:nvSpPr>
        <p:spPr>
          <a:xfrm rot="1382859">
            <a:off x="2362200" y="3918537"/>
            <a:ext cx="228600" cy="228600"/>
          </a:xfrm>
          <a:prstGeom prst="corner">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rot="3522049">
            <a:off x="5755575" y="3204545"/>
            <a:ext cx="228600" cy="228600"/>
          </a:xfrm>
          <a:prstGeom prst="corner">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133600" y="3124200"/>
            <a:ext cx="685800" cy="762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86400" y="2438400"/>
            <a:ext cx="685800" cy="762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6"/>
          <p:cNvGrpSpPr/>
          <p:nvPr/>
        </p:nvGrpSpPr>
        <p:grpSpPr>
          <a:xfrm>
            <a:off x="972925" y="228600"/>
            <a:ext cx="855875" cy="1131332"/>
            <a:chOff x="972925" y="2450068"/>
            <a:chExt cx="855875" cy="1131332"/>
          </a:xfrm>
        </p:grpSpPr>
        <p:sp>
          <p:nvSpPr>
            <p:cNvPr id="8" name="Down Arrow 7"/>
            <p:cNvSpPr/>
            <p:nvPr/>
          </p:nvSpPr>
          <p:spPr>
            <a:xfrm>
              <a:off x="1066800" y="2819400"/>
              <a:ext cx="685800" cy="762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72925" y="2450068"/>
              <a:ext cx="855875" cy="369332"/>
            </a:xfrm>
            <a:prstGeom prst="rect">
              <a:avLst/>
            </a:prstGeom>
            <a:solidFill>
              <a:schemeClr val="bg1"/>
            </a:solidFill>
            <a:ln>
              <a:solidFill>
                <a:schemeClr val="tx1"/>
              </a:solidFill>
            </a:ln>
          </p:spPr>
          <p:txBody>
            <a:bodyPr wrap="none" rtlCol="0">
              <a:spAutoFit/>
            </a:bodyPr>
            <a:lstStyle/>
            <a:p>
              <a:r>
                <a:rPr lang="en-US" dirty="0" smtClean="0"/>
                <a:t>Fishery</a:t>
              </a:r>
              <a:endParaRPr lang="en-US" dirty="0"/>
            </a:p>
          </p:txBody>
        </p:sp>
      </p:grpSp>
      <p:sp>
        <p:nvSpPr>
          <p:cNvPr id="14" name="TextBox 13"/>
          <p:cNvSpPr txBox="1"/>
          <p:nvPr/>
        </p:nvSpPr>
        <p:spPr>
          <a:xfrm>
            <a:off x="1895717" y="2477869"/>
            <a:ext cx="1167756" cy="646331"/>
          </a:xfrm>
          <a:prstGeom prst="rect">
            <a:avLst/>
          </a:prstGeom>
          <a:solidFill>
            <a:schemeClr val="bg1"/>
          </a:solidFill>
          <a:ln>
            <a:solidFill>
              <a:schemeClr val="tx1"/>
            </a:solidFill>
          </a:ln>
        </p:spPr>
        <p:txBody>
          <a:bodyPr wrap="none" rtlCol="0">
            <a:spAutoFit/>
          </a:bodyPr>
          <a:lstStyle/>
          <a:p>
            <a:pPr algn="ctr"/>
            <a:r>
              <a:rPr lang="en-US" dirty="0" smtClean="0"/>
              <a:t>Bonneville</a:t>
            </a:r>
          </a:p>
          <a:p>
            <a:pPr algn="ctr"/>
            <a:r>
              <a:rPr lang="en-US" dirty="0" smtClean="0"/>
              <a:t>Dam</a:t>
            </a:r>
            <a:endParaRPr lang="en-US" dirty="0"/>
          </a:p>
        </p:txBody>
      </p:sp>
      <p:sp>
        <p:nvSpPr>
          <p:cNvPr id="15" name="TextBox 14"/>
          <p:cNvSpPr txBox="1"/>
          <p:nvPr/>
        </p:nvSpPr>
        <p:spPr>
          <a:xfrm>
            <a:off x="5384590" y="1515070"/>
            <a:ext cx="881140" cy="923330"/>
          </a:xfrm>
          <a:prstGeom prst="rect">
            <a:avLst/>
          </a:prstGeom>
          <a:solidFill>
            <a:schemeClr val="bg1"/>
          </a:solidFill>
          <a:ln>
            <a:solidFill>
              <a:schemeClr val="tx1"/>
            </a:solidFill>
          </a:ln>
        </p:spPr>
        <p:txBody>
          <a:bodyPr wrap="none" rtlCol="0">
            <a:spAutoFit/>
          </a:bodyPr>
          <a:lstStyle/>
          <a:p>
            <a:pPr algn="ctr"/>
            <a:r>
              <a:rPr lang="en-US" dirty="0" smtClean="0"/>
              <a:t>Lower</a:t>
            </a:r>
          </a:p>
          <a:p>
            <a:pPr algn="ctr"/>
            <a:r>
              <a:rPr lang="en-US" dirty="0" smtClean="0"/>
              <a:t>Granite</a:t>
            </a:r>
          </a:p>
          <a:p>
            <a:pPr algn="ctr"/>
            <a:r>
              <a:rPr lang="en-US" dirty="0" smtClean="0"/>
              <a:t>Dam</a:t>
            </a:r>
            <a:endParaRPr lang="en-US" dirty="0"/>
          </a:p>
        </p:txBody>
      </p:sp>
      <p:sp>
        <p:nvSpPr>
          <p:cNvPr id="16" name="Freeform 15"/>
          <p:cNvSpPr>
            <a:spLocks noChangeAspect="1"/>
          </p:cNvSpPr>
          <p:nvPr/>
        </p:nvSpPr>
        <p:spPr>
          <a:xfrm>
            <a:off x="609600" y="3581400"/>
            <a:ext cx="533400" cy="19050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a:spLocks noChangeAspect="1"/>
          </p:cNvSpPr>
          <p:nvPr/>
        </p:nvSpPr>
        <p:spPr>
          <a:xfrm>
            <a:off x="914400" y="3657600"/>
            <a:ext cx="533400" cy="19050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p:cNvSpPr>
            <a:spLocks noChangeAspect="1"/>
          </p:cNvSpPr>
          <p:nvPr/>
        </p:nvSpPr>
        <p:spPr>
          <a:xfrm>
            <a:off x="1371600" y="3505200"/>
            <a:ext cx="533400" cy="19050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a:spLocks noChangeAspect="1"/>
          </p:cNvSpPr>
          <p:nvPr/>
        </p:nvSpPr>
        <p:spPr>
          <a:xfrm>
            <a:off x="1524000" y="3733800"/>
            <a:ext cx="533400" cy="19050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reeform 19"/>
          <p:cNvSpPr>
            <a:spLocks noChangeAspect="1"/>
          </p:cNvSpPr>
          <p:nvPr/>
        </p:nvSpPr>
        <p:spPr>
          <a:xfrm>
            <a:off x="1752600" y="3962400"/>
            <a:ext cx="533400" cy="19050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21"/>
          <p:cNvSpPr txBox="1"/>
          <p:nvPr/>
        </p:nvSpPr>
        <p:spPr>
          <a:xfrm>
            <a:off x="1981200" y="4667071"/>
            <a:ext cx="6400800" cy="1200329"/>
          </a:xfrm>
          <a:prstGeom prst="rect">
            <a:avLst/>
          </a:prstGeom>
          <a:solidFill>
            <a:schemeClr val="bg1"/>
          </a:solidFill>
          <a:ln>
            <a:solidFill>
              <a:schemeClr val="tx1"/>
            </a:solidFill>
          </a:ln>
        </p:spPr>
        <p:txBody>
          <a:bodyPr wrap="square" rtlCol="0">
            <a:spAutoFit/>
          </a:bodyPr>
          <a:lstStyle/>
          <a:p>
            <a:r>
              <a:rPr lang="en-US" sz="2400" u="sng" dirty="0" smtClean="0">
                <a:latin typeface="Myriad Pro" pitchFamily="34" charset="0"/>
              </a:rPr>
              <a:t>Adult fish</a:t>
            </a:r>
          </a:p>
          <a:p>
            <a:r>
              <a:rPr lang="en-US" sz="2400" dirty="0" smtClean="0">
                <a:latin typeface="Myriad Pro" pitchFamily="34" charset="0"/>
              </a:rPr>
              <a:t>Basin-wide Stock Composition of Lower </a:t>
            </a:r>
            <a:r>
              <a:rPr lang="en-US" sz="2400" dirty="0" err="1" smtClean="0">
                <a:latin typeface="Myriad Pro" pitchFamily="34" charset="0"/>
              </a:rPr>
              <a:t>Mainstem</a:t>
            </a:r>
            <a:r>
              <a:rPr lang="en-US" sz="2400" dirty="0" smtClean="0">
                <a:latin typeface="Myriad Pro" pitchFamily="34" charset="0"/>
              </a:rPr>
              <a:t> Harvest (CH)</a:t>
            </a:r>
            <a:endParaRPr lang="en-US" sz="2400" dirty="0"/>
          </a:p>
        </p:txBody>
      </p:sp>
      <p:grpSp>
        <p:nvGrpSpPr>
          <p:cNvPr id="10" name="Group 31"/>
          <p:cNvGrpSpPr/>
          <p:nvPr/>
        </p:nvGrpSpPr>
        <p:grpSpPr>
          <a:xfrm>
            <a:off x="3505200" y="545068"/>
            <a:ext cx="855875" cy="1131332"/>
            <a:chOff x="3505200" y="228600"/>
            <a:chExt cx="855875" cy="1131332"/>
          </a:xfrm>
        </p:grpSpPr>
        <p:sp>
          <p:nvSpPr>
            <p:cNvPr id="30" name="Down Arrow 29"/>
            <p:cNvSpPr/>
            <p:nvPr/>
          </p:nvSpPr>
          <p:spPr>
            <a:xfrm>
              <a:off x="3599075" y="597932"/>
              <a:ext cx="685800" cy="762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extBox 11"/>
            <p:cNvSpPr txBox="1"/>
            <p:nvPr/>
          </p:nvSpPr>
          <p:spPr>
            <a:xfrm>
              <a:off x="3505200" y="228600"/>
              <a:ext cx="855875" cy="369332"/>
            </a:xfrm>
            <a:prstGeom prst="rect">
              <a:avLst/>
            </a:prstGeom>
            <a:solidFill>
              <a:schemeClr val="bg1"/>
            </a:solid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Fishery</a:t>
              </a:r>
              <a:endParaRPr lang="en-US" dirty="0"/>
            </a:p>
          </p:txBody>
        </p:sp>
      </p:grpSp>
      <p:sp>
        <p:nvSpPr>
          <p:cNvPr id="27" name="TextBox 26"/>
          <p:cNvSpPr txBox="1"/>
          <p:nvPr/>
        </p:nvSpPr>
        <p:spPr>
          <a:xfrm>
            <a:off x="1981200" y="4667071"/>
            <a:ext cx="6400800" cy="1200329"/>
          </a:xfrm>
          <a:prstGeom prst="rect">
            <a:avLst/>
          </a:prstGeom>
          <a:solidFill>
            <a:schemeClr val="bg1"/>
          </a:solidFill>
          <a:ln>
            <a:solidFill>
              <a:schemeClr val="tx1"/>
            </a:solidFill>
          </a:ln>
        </p:spPr>
        <p:txBody>
          <a:bodyPr wrap="square" rtlCol="0">
            <a:spAutoFit/>
          </a:bodyPr>
          <a:lstStyle/>
          <a:p>
            <a:r>
              <a:rPr lang="en-US" sz="2400" u="sng" dirty="0" smtClean="0">
                <a:latin typeface="Myriad Pro" pitchFamily="34" charset="0"/>
              </a:rPr>
              <a:t>Adult fish</a:t>
            </a:r>
          </a:p>
          <a:p>
            <a:r>
              <a:rPr lang="en-US" sz="2400" dirty="0" smtClean="0">
                <a:latin typeface="Myriad Pro" pitchFamily="34" charset="0"/>
              </a:rPr>
              <a:t>Interior Columbia River Stock Abundance and Run-Timing (CH/ST)</a:t>
            </a:r>
          </a:p>
        </p:txBody>
      </p:sp>
      <p:sp>
        <p:nvSpPr>
          <p:cNvPr id="28" name="TextBox 27"/>
          <p:cNvSpPr txBox="1"/>
          <p:nvPr/>
        </p:nvSpPr>
        <p:spPr>
          <a:xfrm>
            <a:off x="1981200" y="4667071"/>
            <a:ext cx="6400800" cy="1200329"/>
          </a:xfrm>
          <a:prstGeom prst="rect">
            <a:avLst/>
          </a:prstGeom>
          <a:solidFill>
            <a:schemeClr val="bg1"/>
          </a:solidFill>
          <a:ln>
            <a:solidFill>
              <a:schemeClr val="tx1"/>
            </a:solidFill>
          </a:ln>
        </p:spPr>
        <p:txBody>
          <a:bodyPr wrap="square" rtlCol="0">
            <a:spAutoFit/>
          </a:bodyPr>
          <a:lstStyle/>
          <a:p>
            <a:r>
              <a:rPr lang="en-US" sz="2400" u="sng" dirty="0" smtClean="0">
                <a:latin typeface="Myriad Pro" pitchFamily="34" charset="0"/>
              </a:rPr>
              <a:t>Adult fish</a:t>
            </a:r>
          </a:p>
          <a:p>
            <a:r>
              <a:rPr lang="en-US" sz="2400" dirty="0" smtClean="0">
                <a:latin typeface="Myriad Pro" pitchFamily="34" charset="0"/>
              </a:rPr>
              <a:t>Interior Columbia River Stock Composition of Zone 6 Harvest (CH/ST)</a:t>
            </a:r>
          </a:p>
        </p:txBody>
      </p:sp>
      <p:sp>
        <p:nvSpPr>
          <p:cNvPr id="29" name="TextBox 28"/>
          <p:cNvSpPr txBox="1"/>
          <p:nvPr/>
        </p:nvSpPr>
        <p:spPr>
          <a:xfrm>
            <a:off x="1981200" y="4667071"/>
            <a:ext cx="6400800" cy="1200329"/>
          </a:xfrm>
          <a:prstGeom prst="rect">
            <a:avLst/>
          </a:prstGeom>
          <a:solidFill>
            <a:schemeClr val="bg1"/>
          </a:solidFill>
          <a:ln>
            <a:solidFill>
              <a:schemeClr val="tx1"/>
            </a:solidFill>
          </a:ln>
        </p:spPr>
        <p:txBody>
          <a:bodyPr wrap="square" rtlCol="0">
            <a:spAutoFit/>
          </a:bodyPr>
          <a:lstStyle/>
          <a:p>
            <a:r>
              <a:rPr lang="en-US" sz="2400" u="sng" dirty="0" smtClean="0">
                <a:latin typeface="Myriad Pro" pitchFamily="34" charset="0"/>
              </a:rPr>
              <a:t>Adult fish</a:t>
            </a:r>
          </a:p>
          <a:p>
            <a:r>
              <a:rPr lang="en-US" sz="2400" dirty="0" smtClean="0">
                <a:latin typeface="Myriad Pro" pitchFamily="34" charset="0"/>
              </a:rPr>
              <a:t>Snake River Stock Abundance and Run-Timing (CH/ST)</a:t>
            </a:r>
          </a:p>
        </p:txBody>
      </p:sp>
      <p:sp>
        <p:nvSpPr>
          <p:cNvPr id="32" name="TextBox 31"/>
          <p:cNvSpPr txBox="1"/>
          <p:nvPr/>
        </p:nvSpPr>
        <p:spPr>
          <a:xfrm>
            <a:off x="1981200" y="4667071"/>
            <a:ext cx="6400800" cy="830997"/>
          </a:xfrm>
          <a:prstGeom prst="rect">
            <a:avLst/>
          </a:prstGeom>
          <a:solidFill>
            <a:schemeClr val="bg1"/>
          </a:solidFill>
          <a:ln>
            <a:solidFill>
              <a:schemeClr val="tx1"/>
            </a:solidFill>
          </a:ln>
        </p:spPr>
        <p:txBody>
          <a:bodyPr wrap="square" rtlCol="0">
            <a:spAutoFit/>
          </a:bodyPr>
          <a:lstStyle/>
          <a:p>
            <a:r>
              <a:rPr lang="en-US" sz="2400" u="sng" dirty="0" smtClean="0">
                <a:latin typeface="Myriad Pro" pitchFamily="34" charset="0"/>
              </a:rPr>
              <a:t>Adult fish</a:t>
            </a:r>
          </a:p>
          <a:p>
            <a:r>
              <a:rPr lang="en-US" sz="2400" dirty="0" smtClean="0">
                <a:latin typeface="Myriad Pro" pitchFamily="34" charset="0"/>
              </a:rPr>
              <a:t>Stock Composition of </a:t>
            </a:r>
            <a:r>
              <a:rPr lang="en-US" sz="2400" dirty="0" err="1" smtClean="0">
                <a:latin typeface="Myriad Pro" pitchFamily="34" charset="0"/>
              </a:rPr>
              <a:t>Kelts</a:t>
            </a:r>
            <a:r>
              <a:rPr lang="en-US" sz="2400" dirty="0" smtClean="0">
                <a:latin typeface="Myriad Pro" pitchFamily="34" charset="0"/>
              </a:rPr>
              <a:t> (ST)</a:t>
            </a:r>
          </a:p>
        </p:txBody>
      </p:sp>
      <p:sp>
        <p:nvSpPr>
          <p:cNvPr id="33" name="Rectangle 32"/>
          <p:cNvSpPr/>
          <p:nvPr/>
        </p:nvSpPr>
        <p:spPr>
          <a:xfrm>
            <a:off x="2209800" y="76200"/>
            <a:ext cx="6553200" cy="461665"/>
          </a:xfrm>
          <a:prstGeom prst="rect">
            <a:avLst/>
          </a:prstGeom>
        </p:spPr>
        <p:txBody>
          <a:bodyPr wrap="square">
            <a:spAutoFit/>
          </a:bodyPr>
          <a:lstStyle/>
          <a:p>
            <a:r>
              <a:rPr lang="en-US" sz="2400" dirty="0" smtClean="0">
                <a:latin typeface="Myriad Pro" pitchFamily="34" charset="0"/>
              </a:rPr>
              <a:t>GSI of </a:t>
            </a:r>
            <a:r>
              <a:rPr lang="en-US" sz="2400" dirty="0" err="1" smtClean="0">
                <a:latin typeface="Myriad Pro" pitchFamily="34" charset="0"/>
              </a:rPr>
              <a:t>Salmonids</a:t>
            </a:r>
            <a:r>
              <a:rPr lang="en-US" sz="2400" dirty="0" smtClean="0">
                <a:latin typeface="Myriad Pro" pitchFamily="34" charset="0"/>
              </a:rPr>
              <a:t> in the Columbia River Basin </a:t>
            </a:r>
          </a:p>
        </p:txBody>
      </p:sp>
      <p:sp>
        <p:nvSpPr>
          <p:cNvPr id="34"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53</a:t>
            </a:fld>
            <a:endParaRPr lang="en-US" dirty="0"/>
          </a:p>
        </p:txBody>
      </p:sp>
    </p:spTree>
    <p:extLst>
      <p:ext uri="{BB962C8B-B14F-4D97-AF65-F5344CB8AC3E}">
        <p14:creationId xmlns:p14="http://schemas.microsoft.com/office/powerpoint/2010/main" xmlns="" val="6338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5329 -0.06616 C -0.12656 -0.07472 -0.09322 -0.06848 -0.06492 -0.06732 C -0.05746 -0.0657 -0.0611 -0.06686 -0.05329 -0.06362 C -0.05138 -0.06293 -0.04774 -0.06131 -0.04774 -0.06131 C -0.04114 -0.05552 -0.03541 -0.04766 -0.02881 -0.04211 C -0.02638 -0.03679 -0.02274 -0.03285 -0.01996 -0.02777 C -0.01649 -0.02152 -0.01961 -0.02453 -0.01631 -0.01921 C -0.01458 -0.0162 -0.0118 -0.01504 -0.00989 -0.01204 C -0.00676 -0.00695 -0.00451 -0.00325 6.11111E-6 -7.17095E-6 " pathEditMode="relative" ptsTypes="ffffffffA">
                                      <p:cBhvr>
                                        <p:cTn id="6" dur="2000" fill="hold"/>
                                        <p:tgtEl>
                                          <p:spTgt spid="2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1342 -0.02406 C -0.12621 -0.0273 -0.11823 -0.02684 -0.10989 -0.02753 C -0.10278 -0.02985 -0.09653 -0.03239 -0.08923 -0.03355 C -0.06944 -0.03285 -0.05382 -0.03494 -0.03594 -0.02753 C -0.02725 -0.01967 -0.01892 -0.01273 -0.00903 -0.00833 C -0.00625 -0.0051 -0.0033 -0.00232 1.38889E-6 -7.92505E-6 " pathEditMode="relative" ptsTypes="fffffA">
                                      <p:cBhvr>
                                        <p:cTn id="8" dur="2000" fill="hold"/>
                                        <p:tgtEl>
                                          <p:spTgt spid="19"/>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11719 0.00208 C -0.09827 -0.00208 -0.07223 0.00648 -0.05226 0.0081 C -0.0356 0.00763 -0.02014 0.00995 -0.00452 0.00347 C -0.004 0.00254 -0.00348 0.00162 -0.00278 0.00093 C -0.00192 0.00023 -7.5E-6 -0.00023 -7.5E-6 -0.00023 " pathEditMode="relative" ptsTypes="ffffA">
                                      <p:cBhvr>
                                        <p:cTn id="10" dur="2000" fill="hold"/>
                                        <p:tgtEl>
                                          <p:spTgt spid="1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7848 -0.00717 C -0.06337 -0.01203 -0.04792 -0.01226 -0.03247 -0.01318 C -0.0132 -0.01157 -0.02223 -0.01226 -0.01094 -0.00717 C -0.00851 -0.00393 -0.00365 1.70021E-6 1.66667E-6 1.70021E-6 " pathEditMode="relative" ptsTypes="fffA">
                                      <p:cBhvr>
                                        <p:cTn id="12" dur="2000" fill="hold"/>
                                        <p:tgtEl>
                                          <p:spTgt spid="1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4236 -7.54106E-7 C -0.04166 -0.00023 -0.03715 -0.00162 -0.03611 -0.00231 C -0.03159 -0.00601 -0.03715 -0.00393 -0.03159 -0.00717 C -0.02986 -0.0081 -0.02621 -0.00948 -0.02621 -0.00948 C -0.01579 -0.00833 -0.0092 -0.00555 7.5E-6 -7.54106E-7 " pathEditMode="relative" ptsTypes="ffffA">
                                      <p:cBhvr>
                                        <p:cTn id="14" dur="2000" fill="hold"/>
                                        <p:tgtEl>
                                          <p:spTgt spid="16"/>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 0  L 0 0.3331  E" pathEditMode="relative" ptsTypes="">
                                      <p:cBhvr>
                                        <p:cTn id="20" dur="2000" fill="hold"/>
                                        <p:tgtEl>
                                          <p:spTgt spid="7"/>
                                        </p:tgtEl>
                                        <p:attrNameLst>
                                          <p:attrName>ppt_x</p:attrName>
                                          <p:attrName>ppt_y</p:attrName>
                                        </p:attrNameLst>
                                      </p:cBhvr>
                                    </p:animMotion>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2"/>
                                        </p:tgtEl>
                                        <p:attrNameLst>
                                          <p:attrName>ppt_x</p:attrName>
                                        </p:attrNameLst>
                                      </p:cBhvr>
                                      <p:tavLst>
                                        <p:tav tm="0">
                                          <p:val>
                                            <p:strVal val="ppt_x"/>
                                          </p:val>
                                        </p:tav>
                                        <p:tav tm="100000">
                                          <p:val>
                                            <p:strVal val="ppt_x"/>
                                          </p:val>
                                        </p:tav>
                                      </p:tavLst>
                                    </p:anim>
                                    <p:anim calcmode="lin" valueType="num">
                                      <p:cBhvr additive="base">
                                        <p:cTn id="27" dur="500"/>
                                        <p:tgtEl>
                                          <p:spTgt spid="22"/>
                                        </p:tgtEl>
                                        <p:attrNameLst>
                                          <p:attrName>ppt_y</p:attrName>
                                        </p:attrNameLst>
                                      </p:cBhvr>
                                      <p:tavLst>
                                        <p:tav tm="0">
                                          <p:val>
                                            <p:strVal val="ppt_y"/>
                                          </p:val>
                                        </p:tav>
                                        <p:tav tm="100000">
                                          <p:val>
                                            <p:strVal val="1+ppt_h/2"/>
                                          </p:val>
                                        </p:tav>
                                      </p:tavLst>
                                    </p:anim>
                                    <p:set>
                                      <p:cBhvr>
                                        <p:cTn id="28" dur="1" fill="hold">
                                          <p:stCondLst>
                                            <p:cond delay="499"/>
                                          </p:stCondLst>
                                        </p:cTn>
                                        <p:tgtEl>
                                          <p:spTgt spid="22"/>
                                        </p:tgtEl>
                                        <p:attrNameLst>
                                          <p:attrName>style.visibility</p:attrName>
                                        </p:attrNameLst>
                                      </p:cBhvr>
                                      <p:to>
                                        <p:strVal val="hidden"/>
                                      </p:to>
                                    </p:set>
                                  </p:childTnLst>
                                </p:cTn>
                              </p:par>
                              <p:par>
                                <p:cTn id="29" presetID="0" presetClass="path" presetSubtype="0" accel="50000" decel="50000" fill="hold" grpId="1" nodeType="withEffect">
                                  <p:stCondLst>
                                    <p:cond delay="0"/>
                                  </p:stCondLst>
                                  <p:childTnLst>
                                    <p:animMotion origin="layout" path="M 0 0 C 0.00677 -0.00209 0.00868 -0.00949 0.01267 -0.01666 C 0.01475 -0.02499 0.01319 -0.02198 0.01614 -0.02638 C 0.01753 -0.03123 0.01962 -0.0354 0.02343 -0.03702 C 0.0276 -0.04303 0.03125 -0.04025 0.03784 -0.03956 C 0.04114 -0.0347 0.04496 -0.03077 0.04774 -0.02522 C 0.04913 -0.0192 0.05 -0.01203 0.05399 -0.00833 C 0.06024 -0.00879 0.06666 -0.00879 0.07291 -0.00949 C 0.08142 -0.01041 0.08941 -0.01435 0.09826 -0.01435 " pathEditMode="relative" ptsTypes="ffffffffA">
                                      <p:cBhvr>
                                        <p:cTn id="30" dur="2000" fill="hold"/>
                                        <p:tgtEl>
                                          <p:spTgt spid="20"/>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0122 0.00046 0.00261 0 0.00365 0.00116 C 0.00486 0.00231 0.0066 0.01642 0.00729 0.0192 C 0.00781 0.02151 0.00747 0.02498 0.00903 0.02637 C 0.01389 0.0303 0.0191 0.03123 0.02431 0.03354 C 0.03247 0.03169 0.03177 0.02868 0.03785 0.02267 C 0.03889 0.01874 0.04063 0.01666 0.04236 0.01319 C 0.04306 0.01041 0.04288 0.00856 0.04514 0.00717 C 0.04688 0.00601 0.05052 0.00486 0.05052 0.00486 C 0.05313 0.00532 0.0559 0.00486 0.05851 0.00601 C 0.06059 0.00694 0.06406 0.01064 0.06406 0.01064 C 0.06459 0.01295 0.06875 0.0229 0.07031 0.02406 C 0.07205 0.02521 0.0757 0.02637 0.0757 0.02637 C 0.08525 0.02383 0.0816 0.02406 0.08646 0.02406 " pathEditMode="relative" ptsTypes="fffffffffffffA">
                                      <p:cBhvr>
                                        <p:cTn id="32" dur="2000" fill="hold"/>
                                        <p:tgtEl>
                                          <p:spTgt spid="19"/>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0278 0.00046 0.0059 -0.00093 0.00816 0.00115 C 0.0092 0.00208 0.01042 0.01272 0.01076 0.01457 C 0.01146 0.0185 0.01528 0.02521 0.01528 0.02521 C 0.01615 0.02914 0.01684 0.03192 0.01892 0.03492 C 0.02049 0.04094 0.02413 0.04626 0.02708 0.05158 C 0.02882 0.05875 0.02934 0.05898 0.03507 0.0613 C 0.03681 0.06199 0.04045 0.06361 0.04045 0.06361 C 0.05 0.06245 0.05573 0.06106 0.06215 0.05158 C 0.06389 0.04441 0.06632 0.03747 0.07205 0.03492 C 0.07396 0.03539 0.07813 0.03585 0.08021 0.03724 C 0.08316 0.03909 0.0842 0.04186 0.08733 0.04325 C 0.09288 0.04996 0.09236 0.05297 0.10087 0.05297 " pathEditMode="relative" ptsTypes="ffffffffffffA">
                                      <p:cBhvr>
                                        <p:cTn id="34" dur="2000" fill="hold"/>
                                        <p:tgtEl>
                                          <p:spTgt spid="18"/>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0763 -0.00324 0.01475 -0.00648 0.02256 -0.00856 C 0.04774 -0.00694 0.03819 -0.0118 0.04861 -0.00255 C 0.05052 0.00115 0.05277 0.00393 0.05503 0.00717 C 0.05642 0.00925 0.05954 0.01318 0.05954 0.01318 C 0.06093 0.01896 0.0677 0.03053 0.07118 0.03469 C 0.07274 0.03654 0.075 0.0377 0.07656 0.03955 C 0.07777 0.04117 0.07864 0.04325 0.0802 0.04441 C 0.08072 0.04464 0.0868 0.04718 0.08836 0.04788 C 0.08923 0.04834 0.09097 0.04904 0.09097 0.04904 C 0.09392 0.04857 0.09722 0.04927 0.1 0.04788 C 0.10086 0.04742 0.10486 0.03816 0.10625 0.03585 C 0.10816 0.03284 0.11475 0.02498 0.11718 0.02382 C 0.12083 0.02428 0.12447 0.02382 0.12795 0.02521 C 0.13368 0.02729 0.13697 0.03816 0.14322 0.03839 C 0.15277 0.03886 0.1625 0.03839 0.17204 0.03839 " pathEditMode="relative" ptsTypes="fffffffffffffffA">
                                      <p:cBhvr>
                                        <p:cTn id="36" dur="2000" fill="hold"/>
                                        <p:tgtEl>
                                          <p:spTgt spid="17"/>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C 0.01232 -0.00393 0.01996 -0.00301 0.03507 -0.0037 C 0.04895 -0.00555 0.05781 -0.00555 0.07291 -0.00486 C 0.07604 -0.00347 0.07708 -0.00139 0.0802 0 C 0.08281 0.00231 0.08472 0.00486 0.08732 0.00717 C 0.09062 0.01411 0.09392 0.01966 0.09722 0.02637 C 0.09965 0.03701 0.09618 0.02405 0.1 0.03238 C 0.10052 0.03354 0.10034 0.03493 0.10086 0.03608 C 0.10382 0.04325 0.10781 0.04904 0.11163 0.05528 C 0.11198 0.05575 0.11441 0.06083 0.11527 0.0613 C 0.11701 0.06245 0.12066 0.06361 0.12066 0.06361 C 0.13263 0.06269 0.13437 0.06384 0.14132 0.0539 C 0.1427 0.0495 0.14479 0.04788 0.14687 0.04441 C 0.15243 0.0347 0.14774 0.03955 0.15312 0.0347 C 0.15434 0.02984 0.15607 0.03053 0.15937 0.02868 C 0.16423 0.02914 0.16909 0.02891 0.17378 0.03007 C 0.17691 0.03076 0.17934 0.03978 0.18107 0.04325 C 0.18211 0.04534 0.18645 0.04557 0.18645 0.04557 C 0.20486 0.04441 0.19843 0.04441 0.2052 0.04441 " pathEditMode="relative" ptsTypes="ffffffffffffffffffA">
                                      <p:cBhvr>
                                        <p:cTn id="38" dur="2000" fill="hold"/>
                                        <p:tgtEl>
                                          <p:spTgt spid="16"/>
                                        </p:tgtEl>
                                        <p:attrNameLst>
                                          <p:attrName>ppt_x</p:attrName>
                                          <p:attrName>ppt_y</p:attrName>
                                        </p:attrNameLst>
                                      </p:cBhvr>
                                    </p:animMotion>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par>
                                <p:cTn id="47" presetID="0" presetClass="path" presetSubtype="0" accel="50000" decel="50000" fill="hold" grpId="2" nodeType="withEffect">
                                  <p:stCondLst>
                                    <p:cond delay="0"/>
                                  </p:stCondLst>
                                  <p:childTnLst>
                                    <p:animMotion origin="layout" path="M 0.09584 -0.01342 C 0.09948 -0.01296 0.10313 -0.01319 0.1066 -0.01226 C 0.10851 -0.0118 0.11129 -0.00625 0.11302 -0.00486 C 0.11441 -0.00371 0.11927 -0.00278 0.12014 -0.00255 C 0.12552 -0.00301 0.13108 -0.00301 0.13646 -0.00371 C 0.14098 -0.00417 0.13733 -0.00486 0.14098 -0.00741 C 0.14497 -0.00995 0.15018 -0.01111 0.15452 -0.01226 C 0.15903 -0.01111 0.16337 -0.00972 0.16789 -0.00856 C 0.17778 -0.00949 0.17934 -0.00717 0.18507 -0.01342 C 0.18664 -0.01504 0.18802 -0.01666 0.18959 -0.01828 C 0.19132 -0.0199 0.19497 -0.0229 0.19497 -0.02267 C 0.20486 -0.02198 0.21216 -0.02059 0.22205 -0.0229 C 0.22379 -0.02337 0.22483 -0.02591 0.22657 -0.02661 C 0.23125 -0.03285 0.23386 -0.03401 0.23993 -0.03609 C 0.24688 -0.03493 0.25157 -0.03169 0.25799 -0.02892 C 0.26129 -0.02938 0.26459 -0.02938 0.26789 -0.03008 C 0.27275 -0.031 0.27622 -0.03609 0.28143 -0.03609 " pathEditMode="relative" rAng="0" ptsTypes="ffffffffffffffffA">
                                      <p:cBhvr>
                                        <p:cTn id="48" dur="2000" fill="hold"/>
                                        <p:tgtEl>
                                          <p:spTgt spid="20"/>
                                        </p:tgtEl>
                                        <p:attrNameLst>
                                          <p:attrName>ppt_x</p:attrName>
                                          <p:attrName>ppt_y</p:attrName>
                                        </p:attrNameLst>
                                      </p:cBhvr>
                                      <p:rCtr x="9300" y="-600"/>
                                    </p:animMotion>
                                  </p:childTnLst>
                                </p:cTn>
                              </p:par>
                              <p:par>
                                <p:cTn id="49" presetID="0" presetClass="path" presetSubtype="0" accel="50000" decel="50000" fill="hold" grpId="2" nodeType="withEffect">
                                  <p:stCondLst>
                                    <p:cond delay="0"/>
                                  </p:stCondLst>
                                  <p:childTnLst>
                                    <p:animMotion origin="layout" path="M 0.09757 0.02359 C 0.1033 0.02128 0.10539 0.02151 0.11198 0.02243 C 0.11632 0.0259 0.12066 0.03007 0.12552 0.03215 C 0.13056 0.03446 0.12969 0.034 0.13368 0.03562 C 0.13455 0.03608 0.13629 0.03678 0.13629 0.03701 C 0.14289 0.03631 0.14948 0.03654 0.15608 0.03562 C 0.15886 0.03516 0.16424 0.03215 0.16424 0.03238 C 0.16841 0.02845 0.17309 0.02706 0.17778 0.02475 C 0.19393 0.02614 0.20278 0.02706 0.21927 0.02614 C 0.2257 0.02267 0.22813 0.01526 0.23282 0.00925 C 0.2375 0.00323 0.24289 0.00092 0.24896 -0.00162 C 0.25764 -0.0007 0.25955 -0.0007 0.26615 0.00208 C 0.27032 0.00578 0.27344 0.00925 0.27865 0.00925 " pathEditMode="relative" rAng="0" ptsTypes="ffffffffffffA">
                                      <p:cBhvr>
                                        <p:cTn id="50" dur="2000" fill="hold"/>
                                        <p:tgtEl>
                                          <p:spTgt spid="19"/>
                                        </p:tgtEl>
                                        <p:attrNameLst>
                                          <p:attrName>ppt_x</p:attrName>
                                          <p:attrName>ppt_y</p:attrName>
                                        </p:attrNameLst>
                                      </p:cBhvr>
                                      <p:rCtr x="9000" y="-600"/>
                                    </p:animMotion>
                                  </p:childTnLst>
                                </p:cTn>
                              </p:par>
                              <p:par>
                                <p:cTn id="51" presetID="0" presetClass="path" presetSubtype="0" accel="50000" decel="50000" fill="hold" grpId="2" nodeType="withEffect">
                                  <p:stCondLst>
                                    <p:cond delay="0"/>
                                  </p:stCondLst>
                                  <p:childTnLst>
                                    <p:animMotion origin="layout" path="M 0.09548 0.05598 C 0.10434 0.05227 0.11857 0.05736 0.12795 0.05852 C 0.13211 0.06037 0.13646 0.0613 0.14062 0.06315 C 0.14913 0.06176 0.1493 0.06037 0.1559 0.05482 C 0.16701 0.05621 0.16753 0.05806 0.17656 0.06199 C 0.17951 0.06153 0.18264 0.06176 0.18559 0.06083 C 0.18784 0.06014 0.1901 0.05598 0.19375 0.05482 C 0.19809 0.05621 0.20121 0.05898 0.20538 0.06083 C 0.20885 0.065 0.21302 0.06361 0.21632 0.05968 C 0.21875 0.0495 0.21632 0.05042 0.2243 0.04765 C 0.22708 0.04811 0.22986 0.04811 0.23246 0.0488 C 0.23437 0.04927 0.23784 0.05112 0.23784 0.05135 C 0.24149 0.04811 0.2408 0.0451 0.24409 0.04163 C 0.24583 0.03978 0.24965 0.03678 0.24965 0.03701 C 0.25104 0.03701 0.26302 0.03724 0.26302 0.04395 " pathEditMode="relative" rAng="0" ptsTypes="ffffffffffffffA">
                                      <p:cBhvr>
                                        <p:cTn id="52" dur="2000" fill="hold"/>
                                        <p:tgtEl>
                                          <p:spTgt spid="18"/>
                                        </p:tgtEl>
                                        <p:attrNameLst>
                                          <p:attrName>ppt_x</p:attrName>
                                          <p:attrName>ppt_y</p:attrName>
                                        </p:attrNameLst>
                                      </p:cBhvr>
                                      <p:rCtr x="8400" y="-500"/>
                                    </p:animMotion>
                                  </p:childTnLst>
                                </p:cTn>
                              </p:par>
                              <p:par>
                                <p:cTn id="53" presetID="0" presetClass="path" presetSubtype="0" accel="50000" decel="50000" fill="hold" grpId="2" nodeType="withEffect">
                                  <p:stCondLst>
                                    <p:cond delay="0"/>
                                  </p:stCondLst>
                                  <p:childTnLst>
                                    <p:animMotion origin="layout" path="M 0.14722 0.02822 C 0.15347 0.02614 0.15885 0.02545 0.1651 0.02707 C 0.16632 0.03169 0.16649 0.03378 0.16961 0.03655 C 0.17326 0.03609 0.17691 0.03609 0.18055 0.03539 C 0.18246 0.03493 0.18593 0.03308 0.18593 0.03331 C 0.1875 0.03354 0.18906 0.03331 0.19045 0.03424 C 0.19271 0.03586 0.19288 0.04141 0.19496 0.04372 C 0.19896 0.04187 0.19843 0.03748 0.20295 0.03539 C 0.20694 0.03146 0.20781 0.02915 0.21198 0.03308 C 0.21319 0.04002 0.21163 0.0421 0.21736 0.04025 C 0.21927 0.03771 0.22465 0.03539 0.22465 0.03563 C 0.22725 0.03308 0.22882 0.03077 0.23177 0.02938 C 0.23889 0.03239 0.23524 0.03123 0.24271 0.03308 C 0.25156 0.03216 0.25798 0.02915 0.26597 0.03054 C 0.26788 0.03123 0.26961 0.03354 0.27152 0.03308 C 0.27239 0.03285 0.27257 0.03123 0.27326 0.03054 C 0.27413 0.02984 0.27517 0.02984 0.27604 0.02938 C 0.28333 0.0229 0.2776 0.02707 0.29583 0.02707 " pathEditMode="relative" rAng="0" ptsTypes="fffffffffffffffffA">
                                      <p:cBhvr>
                                        <p:cTn id="54" dur="2000" fill="hold"/>
                                        <p:tgtEl>
                                          <p:spTgt spid="17"/>
                                        </p:tgtEl>
                                        <p:attrNameLst>
                                          <p:attrName>ppt_x</p:attrName>
                                          <p:attrName>ppt_y</p:attrName>
                                        </p:attrNameLst>
                                      </p:cBhvr>
                                      <p:rCtr x="7400" y="500"/>
                                    </p:animMotion>
                                  </p:childTnLst>
                                </p:cTn>
                              </p:par>
                              <p:par>
                                <p:cTn id="55" presetID="0" presetClass="path" presetSubtype="0" accel="50000" decel="50000" fill="hold" grpId="2" nodeType="withEffect">
                                  <p:stCondLst>
                                    <p:cond delay="0"/>
                                  </p:stCondLst>
                                  <p:childTnLst>
                                    <p:animMotion origin="layout" path="M 0.18646 0.04626 C 0.1908 0.04395 0.19514 0.04187 0.19983 0.04025 C 0.20834 0.0421 0.2099 0.04441 0.21875 0.0421 C 0.21875 0.04256 0.22361 0.04511 0.22414 0.04626 C 0.23004 0.05644 0.22275 0.04811 0.2283 0.0539 C 0.2349 0.05089 0.23299 0.04765 0.24028 0.04973 C 0.24601 0.05459 0.2408 0.0569 0.24861 0.0539 C 0.25052 0.04973 0.25226 0.04649 0.25469 0.04441 C 0.26164 0.04557 0.2665 0.04696 0.27292 0.0539 C 0.2757 0.0421 0.27552 0.03076 0.28108 0.02729 C 0.28698 0.02868 0.29098 0.03192 0.2967 0.03678 C 0.29827 0.03585 0.29966 0.03562 0.30122 0.03493 C 0.30226 0.03447 0.30417 0.03261 0.30417 0.03308 " pathEditMode="relative" rAng="0" ptsTypes="ffffffffffffA">
                                      <p:cBhvr>
                                        <p:cTn id="56" dur="2000" fill="hold"/>
                                        <p:tgtEl>
                                          <p:spTgt spid="16"/>
                                        </p:tgtEl>
                                        <p:attrNameLst>
                                          <p:attrName>ppt_x</p:attrName>
                                          <p:attrName>ppt_y</p:attrName>
                                        </p:attrNameLst>
                                      </p:cBhvr>
                                      <p:rCtr x="5900" y="-400"/>
                                    </p:animMotion>
                                  </p:childTnLst>
                                </p:cTn>
                              </p:par>
                              <p:par>
                                <p:cTn id="57" presetID="1"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42" presetClass="path" presetSubtype="0" accel="50000" decel="50000" fill="hold" nodeType="withEffect">
                                  <p:stCondLst>
                                    <p:cond delay="0"/>
                                  </p:stCondLst>
                                  <p:childTnLst>
                                    <p:animMotion origin="layout" path="M 0 0  L 0 0.3331  E" pathEditMode="relative" ptsTypes="">
                                      <p:cBhvr>
                                        <p:cTn id="60" dur="2000" fill="hold"/>
                                        <p:tgtEl>
                                          <p:spTgt spid="10"/>
                                        </p:tgtEl>
                                        <p:attrNameLst>
                                          <p:attrName>ppt_x</p:attrName>
                                          <p:attrName>ppt_y</p:attrName>
                                        </p:attrNameLst>
                                      </p:cBhvr>
                                    </p:animMotion>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28"/>
                                        </p:tgtEl>
                                        <p:attrNameLst>
                                          <p:attrName>ppt_x</p:attrName>
                                        </p:attrNameLst>
                                      </p:cBhvr>
                                      <p:tavLst>
                                        <p:tav tm="0">
                                          <p:val>
                                            <p:strVal val="ppt_x"/>
                                          </p:val>
                                        </p:tav>
                                        <p:tav tm="100000">
                                          <p:val>
                                            <p:strVal val="ppt_x"/>
                                          </p:val>
                                        </p:tav>
                                      </p:tavLst>
                                    </p:anim>
                                    <p:anim calcmode="lin" valueType="num">
                                      <p:cBhvr additive="base">
                                        <p:cTn id="67" dur="500"/>
                                        <p:tgtEl>
                                          <p:spTgt spid="28"/>
                                        </p:tgtEl>
                                        <p:attrNameLst>
                                          <p:attrName>ppt_y</p:attrName>
                                        </p:attrNameLst>
                                      </p:cBhvr>
                                      <p:tavLst>
                                        <p:tav tm="0">
                                          <p:val>
                                            <p:strVal val="ppt_y"/>
                                          </p:val>
                                        </p:tav>
                                        <p:tav tm="100000">
                                          <p:val>
                                            <p:strVal val="1+ppt_h/2"/>
                                          </p:val>
                                        </p:tav>
                                      </p:tavLst>
                                    </p:anim>
                                    <p:set>
                                      <p:cBhvr>
                                        <p:cTn id="68" dur="1" fill="hold">
                                          <p:stCondLst>
                                            <p:cond delay="499"/>
                                          </p:stCondLst>
                                        </p:cTn>
                                        <p:tgtEl>
                                          <p:spTgt spid="28"/>
                                        </p:tgtEl>
                                        <p:attrNameLst>
                                          <p:attrName>style.visibility</p:attrName>
                                        </p:attrNameLst>
                                      </p:cBhvr>
                                      <p:to>
                                        <p:strVal val="hidden"/>
                                      </p:to>
                                    </p:set>
                                  </p:childTnLst>
                                </p:cTn>
                              </p:par>
                              <p:par>
                                <p:cTn id="69" presetID="0" presetClass="path" presetSubtype="0" accel="50000" decel="50000" fill="hold" grpId="3" nodeType="withEffect">
                                  <p:stCondLst>
                                    <p:cond delay="0"/>
                                  </p:stCondLst>
                                  <p:childTnLst>
                                    <p:animMotion origin="layout" path="M 0.28142 -0.03609 C 0.28663 -0.03817 0.29218 -0.03933 0.29687 -0.04326 C 0.29652 -0.04858 0.29687 -0.0539 0.29583 -0.05899 C 0.29548 -0.06038 0.29392 -0.06015 0.29323 -0.0613 C 0.2927 -0.06223 0.2927 -0.06385 0.29236 -0.065 C 0.29392 -0.07564 0.29618 -0.07333 0.30486 -0.07449 C 0.30833 -0.07911 0.31128 -0.09507 0.31666 -0.09623 C 0.32118 -0.09716 0.32569 -0.09693 0.3302 -0.09739 C 0.33281 -0.10248 0.33472 -0.10502 0.33923 -0.10687 C 0.34288 -0.10595 0.34635 -0.10456 0.35 -0.1034 C 0.35538 -0.10502 0.35347 -0.10733 0.35816 -0.10942 C 0.36267 -0.10733 0.3658 -0.10178 0.37066 -0.0997 C 0.375 -0.10086 0.37673 -0.10225 0.38055 -0.10456 C 0.38229 -0.10548 0.38593 -0.10687 0.38593 -0.10664 C 0.38819 -0.11474 0.38784 -0.11335 0.39236 -0.1189 C 0.39757 -0.11728 0.40121 -0.11612 0.40677 -0.11543 C 0.40902 -0.11959 0.41198 -0.12607 0.4158 -0.12862 C 0.41753 -0.12977 0.42118 -0.13093 0.42118 -0.1307 C 0.42326 -0.13047 0.42552 -0.13116 0.42743 -0.12977 C 0.42743 -0.12954 0.43211 -0.12029 0.43281 -0.1189 C 0.4342 -0.11196 0.43298 -0.09669 0.43819 -0.09137 C 0.43871 -0.09091 0.44444 -0.08906 0.44461 -0.08906 C 0.45694 -0.08975 0.46597 -0.08883 0.47691 -0.09369 C 0.47934 -0.096 0.48507 -0.09854 0.48507 -0.09831 C 0.50677 -0.09762 0.50659 -0.09947 0.52031 -0.09369 C 0.52239 -0.08952 0.5217 -0.09137 0.52291 -0.08767 " pathEditMode="relative" rAng="0" ptsTypes="fffffffffffffffffffffffffA">
                                      <p:cBhvr>
                                        <p:cTn id="70" dur="2000" fill="hold"/>
                                        <p:tgtEl>
                                          <p:spTgt spid="20"/>
                                        </p:tgtEl>
                                        <p:attrNameLst>
                                          <p:attrName>ppt_x</p:attrName>
                                          <p:attrName>ppt_y</p:attrName>
                                        </p:attrNameLst>
                                      </p:cBhvr>
                                      <p:rCtr x="12100" y="-4800"/>
                                    </p:animMotion>
                                  </p:childTnLst>
                                </p:cTn>
                              </p:par>
                              <p:par>
                                <p:cTn id="71" presetID="0" presetClass="path" presetSubtype="0" accel="50000" decel="50000" fill="hold" grpId="3" nodeType="withEffect">
                                  <p:stCondLst>
                                    <p:cond delay="0"/>
                                  </p:stCondLst>
                                  <p:childTnLst>
                                    <p:animMotion origin="layout" path="M 0.27865 0.00925 C 0.28993 0.0044 0.3 0.00208 0.31198 0.00093 C 0.31493 -1.34166E-6 0.32083 -0.00254 0.32083 -0.00231 C 0.32344 -0.00601 0.32361 -0.00879 0.32448 -0.01342 C 0.32379 -0.01966 0.32361 -0.02706 0.31997 -0.03146 C 0.31597 -0.04881 0.33386 -0.04881 0.34167 -0.0495 C 0.34583 -0.0532 0.34636 -0.05598 0.34792 -0.06269 C 0.34965 -0.07032 0.36302 -0.07148 0.36771 -0.07217 C 0.3724 -0.07448 0.37309 -0.07472 0.37865 -0.07356 C 0.38125 -0.07217 0.38663 -0.06986 0.38663 -0.06963 C 0.39288 -0.07055 0.39583 -0.07078 0.40104 -0.07356 C 0.40295 -0.07587 0.40833 -0.07819 0.40833 -0.07795 C 0.41441 -0.07703 0.41684 -0.07564 0.42274 -0.07703 C 0.42639 -0.07865 0.42986 -0.08027 0.43351 -0.08189 C 0.43368 -0.08327 0.4342 -0.09553 0.43629 -0.09738 C 0.43837 -0.09924 0.44115 -0.099 0.4434 -0.09993 C 0.44705 -0.09947 0.4507 -0.10016 0.45417 -0.09877 C 0.45521 -0.09831 0.45556 -0.09646 0.45608 -0.09507 C 0.45677 -0.09276 0.45642 -0.08975 0.45781 -0.0879 C 0.46076 -0.08397 0.46372 -0.07934 0.46597 -0.07472 C 0.46788 -0.06685 0.46962 -0.06246 0.47587 -0.06014 C 0.49271 -0.06153 0.49011 -0.0613 0.50104 -0.06616 C 0.50521 -0.07171 0.50538 -0.07101 0.51198 -0.06986 C 0.51806 -0.06731 0.5158 -0.06893 0.5191 -0.06616 " pathEditMode="relative" rAng="0" ptsTypes="fffffffffffffffffffffffA">
                                      <p:cBhvr>
                                        <p:cTn id="72" dur="2000" fill="hold"/>
                                        <p:tgtEl>
                                          <p:spTgt spid="19"/>
                                        </p:tgtEl>
                                        <p:attrNameLst>
                                          <p:attrName>ppt_x</p:attrName>
                                          <p:attrName>ppt_y</p:attrName>
                                        </p:attrNameLst>
                                      </p:cBhvr>
                                      <p:rCtr x="12000" y="-5500"/>
                                    </p:animMotion>
                                  </p:childTnLst>
                                </p:cTn>
                              </p:par>
                              <p:par>
                                <p:cTn id="73" presetID="0" presetClass="path" presetSubtype="0" accel="50000" decel="50000" fill="hold" grpId="3" nodeType="withEffect">
                                  <p:stCondLst>
                                    <p:cond delay="0"/>
                                  </p:stCondLst>
                                  <p:childTnLst>
                                    <p:animMotion origin="layout" path="M 0.26302 0.04395 C 0.26979 0.04325 0.27482 0.04302 0.2809 0.04025 C 0.28263 0.03932 0.28454 0.03863 0.28628 0.03793 C 0.28715 0.03747 0.28906 0.03678 0.28906 0.03701 C 0.29618 0.03793 0.30208 0.04094 0.30885 0.04279 C 0.31684 0.04187 0.31788 0.04256 0.32413 0.04025 C 0.32604 0.03955 0.32968 0.03793 0.32968 0.03817 C 0.33611 0.03215 0.3335 0.03516 0.33767 0.02961 C 0.33871 0.02105 0.33906 0.02151 0.33767 0.01156 C 0.33732 0.00902 0.33593 0.00439 0.33593 0.00462 C 0.33802 -0.00694 0.34757 -0.00694 0.35486 -0.00879 C 0.3592 -0.01111 0.35885 -0.01643 0.36024 -0.02198 C 0.36145 -0.0266 0.36649 -0.02799 0.36927 -0.02938 C 0.37378 -0.02892 0.37829 -0.02799 0.38281 -0.02799 C 0.38732 -0.02799 0.38854 -0.0347 0.3927 -0.03655 C 0.40416 -0.03563 0.40468 -0.03609 0.4125 -0.03285 C 0.41909 -0.03331 0.42569 -0.03331 0.43229 -0.03401 C 0.43628 -0.03447 0.43628 -0.04071 0.44045 -0.04257 C 0.44375 -0.0421 0.44704 -0.04071 0.45034 -0.04141 C 0.4526 -0.04187 0.45295 -0.05112 0.45486 -0.05321 C 0.45746 -0.05598 0.4625 -0.05598 0.46562 -0.05691 C 0.47395 -0.05552 0.47187 -0.05552 0.47743 -0.05089 C 0.47864 -0.04858 0.47968 -0.04604 0.4809 -0.04372 C 0.48159 -0.04257 0.48281 -0.04002 0.48281 -0.03979 C 0.48472 -0.03216 0.48472 -0.02105 0.48906 -0.01481 C 0.49826 -0.01643 0.50625 -0.02198 0.5151 -0.02568 C 0.51857 -0.02707 0.52239 -0.02568 0.52604 -0.02568 " pathEditMode="relative" rAng="0" ptsTypes="ffffffffffffffffffffffffffA">
                                      <p:cBhvr>
                                        <p:cTn id="74" dur="2000" fill="hold"/>
                                        <p:tgtEl>
                                          <p:spTgt spid="18"/>
                                        </p:tgtEl>
                                        <p:attrNameLst>
                                          <p:attrName>ppt_x</p:attrName>
                                          <p:attrName>ppt_y</p:attrName>
                                        </p:attrNameLst>
                                      </p:cBhvr>
                                      <p:rCtr x="13100" y="-5000"/>
                                    </p:animMotion>
                                  </p:childTnLst>
                                </p:cTn>
                              </p:par>
                              <p:par>
                                <p:cTn id="75" presetID="0" presetClass="path" presetSubtype="0" accel="50000" decel="50000" fill="hold" grpId="3" nodeType="withEffect">
                                  <p:stCondLst>
                                    <p:cond delay="0"/>
                                  </p:stCondLst>
                                  <p:childTnLst>
                                    <p:animMotion origin="layout" path="M 0.2875 0.03054 C 0.28819 0.03031 0.29531 0.02961 0.29739 0.02799 C 0.30208 0.02452 0.3033 0.01966 0.3092 0.01851 C 0.31875 0.01643 0.32847 0.01527 0.33802 0.01365 C 0.34045 0.01411 0.34288 0.01411 0.34514 0.01481 C 0.34739 0.0155 0.35156 0.01735 0.35156 0.01758 C 0.3618 0.01666 0.37152 0.02013 0.37847 0.00995 C 0.37986 0.0044 0.38333 0.00116 0.38489 -0.00439 C 0.38455 -0.00601 0.3842 -0.00763 0.38385 -0.00925 C 0.38333 -0.01156 0.38211 -0.01642 0.38211 -0.01619 C 0.38402 -0.02914 0.3901 -0.02591 0.39826 -0.02961 C 0.40208 -0.04233 0.40885 -0.04973 0.41718 -0.05713 C 0.42291 -0.05667 0.42864 -0.0569 0.43437 -0.05598 C 0.43628 -0.05575 0.43975 -0.05366 0.43975 -0.05343 C 0.45139 -0.05436 0.45885 -0.05644 0.46944 -0.05829 C 0.47725 -0.0613 0.48385 -0.0643 0.49201 -0.06569 C 0.4934 -0.07286 0.49375 -0.0805 0.49826 -0.08489 C 0.50434 -0.08443 0.51041 -0.08466 0.51632 -0.0835 C 0.51875 -0.08304 0.51979 -0.07448 0.51996 -0.07402 C 0.52135 -0.06824 0.52239 -0.06153 0.52534 -0.05713 C 0.52795 -0.04672 0.53593 -0.04626 0.5434 -0.04626 " pathEditMode="relative" rAng="0" ptsTypes="ffffffffffffffffffffA">
                                      <p:cBhvr>
                                        <p:cTn id="76" dur="2000" fill="hold"/>
                                        <p:tgtEl>
                                          <p:spTgt spid="17"/>
                                        </p:tgtEl>
                                        <p:attrNameLst>
                                          <p:attrName>ppt_x</p:attrName>
                                          <p:attrName>ppt_y</p:attrName>
                                        </p:attrNameLst>
                                      </p:cBhvr>
                                      <p:rCtr x="12800" y="-5800"/>
                                    </p:animMotion>
                                  </p:childTnLst>
                                </p:cTn>
                              </p:par>
                              <p:par>
                                <p:cTn id="77" presetID="0" presetClass="path" presetSubtype="0" accel="50000" decel="50000" fill="hold" grpId="3" nodeType="withEffect">
                                  <p:stCondLst>
                                    <p:cond delay="0"/>
                                  </p:stCondLst>
                                  <p:childTnLst>
                                    <p:animMotion origin="layout" path="M 0.30313 0.03192 C 0.30591 0.03238 0.30868 0.03215 0.31129 0.03308 C 0.31389 0.034 0.31615 0.03955 0.31841 0.04164 C 0.32743 0.04025 0.3342 0.03493 0.34184 0.02845 C 0.34445 0.02614 0.34775 0.0266 0.35087 0.02591 C 0.35799 0.02452 0.36528 0.02359 0.3724 0.02244 C 0.38351 0.0229 0.40139 0.02614 0.41302 0.02128 C 0.41563 0.01758 0.41632 0.01272 0.41754 0.0081 C 0.41667 0.00416 0.41563 0.00046 0.41563 -0.00393 C 0.41563 -0.01619 0.42917 -0.0155 0.43455 -0.01596 C 0.43802 -0.02059 0.43733 -0.02521 0.4382 -0.03169 C 0.43941 -0.04048 0.4448 -0.0458 0.45087 -0.04835 C 0.46337 -0.04673 0.46407 -0.04603 0.47882 -0.04719 C 0.48368 -0.04927 0.48802 -0.05274 0.49323 -0.05436 C 0.50157 -0.0539 0.51719 -0.05135 0.5257 -0.05575 C 0.52761 -0.05667 0.52709 -0.06199 0.52917 -0.06292 C 0.53004 -0.06338 0.53108 -0.06361 0.53195 -0.06408 C 0.5382 -0.06963 0.53525 -0.06801 0.54011 -0.07009 C 0.54809 -0.06893 0.54809 -0.07032 0.55174 -0.06292 C 0.55243 -0.06014 0.554 -0.05089 0.55539 -0.04835 C 0.55695 -0.04557 0.56059 -0.04256 0.5625 -0.04002 " pathEditMode="relative" rAng="0" ptsTypes="ffffffffffffffffffffA">
                                      <p:cBhvr>
                                        <p:cTn id="78" dur="2000" fill="hold"/>
                                        <p:tgtEl>
                                          <p:spTgt spid="16"/>
                                        </p:tgtEl>
                                        <p:attrNameLst>
                                          <p:attrName>ppt_x</p:attrName>
                                          <p:attrName>ppt_y</p:attrName>
                                        </p:attrNameLst>
                                      </p:cBhvr>
                                      <p:rCtr x="13000" y="-4600"/>
                                    </p:animMotion>
                                  </p:childTnLst>
                                </p:cTn>
                              </p:par>
                              <p:par>
                                <p:cTn id="79" presetID="1"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29"/>
                                        </p:tgtEl>
                                        <p:attrNameLst>
                                          <p:attrName>ppt_x</p:attrName>
                                        </p:attrNameLst>
                                      </p:cBhvr>
                                      <p:tavLst>
                                        <p:tav tm="0">
                                          <p:val>
                                            <p:strVal val="ppt_x"/>
                                          </p:val>
                                        </p:tav>
                                        <p:tav tm="100000">
                                          <p:val>
                                            <p:strVal val="ppt_x"/>
                                          </p:val>
                                        </p:tav>
                                      </p:tavLst>
                                    </p:anim>
                                    <p:anim calcmode="lin" valueType="num">
                                      <p:cBhvr additive="base">
                                        <p:cTn id="85" dur="500"/>
                                        <p:tgtEl>
                                          <p:spTgt spid="29"/>
                                        </p:tgtEl>
                                        <p:attrNameLst>
                                          <p:attrName>ppt_y</p:attrName>
                                        </p:attrNameLst>
                                      </p:cBhvr>
                                      <p:tavLst>
                                        <p:tav tm="0">
                                          <p:val>
                                            <p:strVal val="ppt_y"/>
                                          </p:val>
                                        </p:tav>
                                        <p:tav tm="100000">
                                          <p:val>
                                            <p:strVal val="1+ppt_h/2"/>
                                          </p:val>
                                        </p:tav>
                                      </p:tavLst>
                                    </p:anim>
                                    <p:set>
                                      <p:cBhvr>
                                        <p:cTn id="86" dur="1" fill="hold">
                                          <p:stCondLst>
                                            <p:cond delay="499"/>
                                          </p:stCondLst>
                                        </p:cTn>
                                        <p:tgtEl>
                                          <p:spTgt spid="29"/>
                                        </p:tgtEl>
                                        <p:attrNameLst>
                                          <p:attrName>style.visibility</p:attrName>
                                        </p:attrNameLst>
                                      </p:cBhvr>
                                      <p:to>
                                        <p:strVal val="hidden"/>
                                      </p:to>
                                    </p:set>
                                  </p:childTnLst>
                                </p:cTn>
                              </p:par>
                              <p:par>
                                <p:cTn id="87" presetID="0" presetClass="path" presetSubtype="0" accel="50000" decel="50000" fill="hold" grpId="4" nodeType="withEffect">
                                  <p:stCondLst>
                                    <p:cond delay="0"/>
                                  </p:stCondLst>
                                  <p:childTnLst>
                                    <p:animMotion origin="layout" path="M 0.52292 -0.08767 C 0.52622 -0.08351 0.52778 -0.07657 0.52917 -0.07102 C 0.53004 -0.06708 0.53385 -0.06616 0.53646 -0.06385 C 0.54184 -0.05899 0.54531 -0.05575 0.55174 -0.05413 C 0.56198 -0.05506 0.56337 -0.05459 0.57066 -0.05783 C 0.57691 -0.06546 0.56788 -0.05506 0.57517 -0.0613 C 0.57934 -0.06477 0.58108 -0.07125 0.58594 -0.07333 C 0.59288 -0.07934 0.60382 -0.0923 0.61129 -0.09507 C 0.6125 -0.09554 0.61979 -0.09785 0.62205 -0.09854 C 0.62483 -0.09947 0.63021 -0.10109 0.63021 -0.10086 C 0.6408 -0.0997 0.6434 -0.10063 0.64913 -0.09022 C 0.64219 -0.08721 0.63455 -0.08998 0.62743 -0.09137 C 0.61163 -0.08998 0.59497 -0.08721 0.58142 -0.07587 C 0.57622 -0.07148 0.57222 -0.06361 0.56701 -0.06014 C 0.56528 -0.05899 0.56337 -0.05853 0.56163 -0.05783 C 0.56076 -0.05737 0.55903 -0.05667 0.55903 -0.05644 C 0.55851 -0.05667 0.54375 -0.05829 0.54184 -0.05899 C 0.53455 -0.06153 0.53073 -0.07657 0.52483 -0.08189 C 0.52083 -0.08559 0.5158 -0.08698 0.51129 -0.08906 C 0.50955 -0.08998 0.50764 -0.09068 0.5059 -0.09137 C 0.50504 -0.09184 0.50313 -0.09253 0.50313 -0.0923 C 0.49479 -0.09207 0.48629 -0.09207 0.47795 -0.09137 C 0.46875 -0.09068 0.45938 -0.08628 0.45 -0.08536 C 0.44635 -0.08582 0.44271 -0.08513 0.43924 -0.08651 C 0.43889 -0.08675 0.4375 -0.09322 0.43733 -0.09369 C 0.43611 -0.09577 0.4342 -0.09692 0.43281 -0.09854 C 0.43403 -0.11219 0.4342 -0.12075 0.42656 -0.12977 C 0.42222 -0.13486 0.42101 -0.13833 0.4158 -0.14064 C 0.40885 -0.14018 0.40191 -0.14018 0.39497 -0.13949 C 0.3941 -0.13949 0.39254 -0.13926 0.39236 -0.1381 C 0.39063 -0.12237 0.39705 -0.10571 0.38507 -0.0997 C 0.37552 -0.10109 0.36771 -0.10456 0.35816 -0.10456 " pathEditMode="relative" rAng="0" ptsTypes="fffffffffffffffffffffffffffffffA">
                                      <p:cBhvr>
                                        <p:cTn id="88" dur="2000" fill="hold"/>
                                        <p:tgtEl>
                                          <p:spTgt spid="20"/>
                                        </p:tgtEl>
                                        <p:attrNameLst>
                                          <p:attrName>ppt_x</p:attrName>
                                          <p:attrName>ppt_y</p:attrName>
                                        </p:attrNameLst>
                                      </p:cBhvr>
                                      <p:rCtr x="-1900" y="-1000"/>
                                    </p:animMotion>
                                  </p:childTnLst>
                                </p:cTn>
                              </p:par>
                              <p:par>
                                <p:cTn id="89" presetID="0" presetClass="path" presetSubtype="0" accel="50000" decel="50000" fill="hold" grpId="4" nodeType="withEffect">
                                  <p:stCondLst>
                                    <p:cond delay="0"/>
                                  </p:stCondLst>
                                  <p:childTnLst>
                                    <p:animMotion origin="layout" path="M 0.51424 -0.07171 C 0.52431 -0.07472 0.52535 -0.07264 0.53039 -0.06223 C 0.53212 -0.05876 0.53594 -0.05251 0.53594 -0.05228 C 0.53716 -0.04742 0.53924 -0.04465 0.54306 -0.04303 C 0.54532 -0.04002 0.54723 -0.0384 0.55035 -0.03702 C 0.55313 -0.03146 0.55417 -0.02869 0.55573 -0.02267 C 0.55608 -0.02013 0.55643 -0.01782 0.5566 -0.01527 C 0.55903 0.03007 0.55782 0.01434 0.60348 0.01573 C 0.60643 0.01734 0.60938 0.0185 0.6125 0.01943 C 0.60695 0.02405 0.60677 0.02313 0.59896 0.02174 C 0.59705 0.01943 0.5941 0.01711 0.59167 0.01573 C 0.58993 0.0148 0.58802 0.01411 0.58629 0.01341 C 0.58542 0.01295 0.58368 0.01226 0.58368 0.01249 C 0.57917 0.01272 0.57466 0.01341 0.57014 0.01341 C 0.56094 0.01341 0.55677 0.00439 0.55382 -0.00579 C 0.55313 -0.01666 0.55191 -0.02568 0.54931 -0.03586 C 0.54809 -0.04049 0.5474 -0.04627 0.54393 -0.04904 C 0.54167 -0.05089 0.53855 -0.05251 0.53594 -0.0539 C 0.53299 -0.0576 0.52986 -0.06061 0.52605 -0.06223 C 0.52118 -0.06824 0.51598 -0.06639 0.50886 -0.06709 C 0.50191 -0.06593 0.4967 -0.06315 0.48993 -0.06107 C 0.47761 -0.06177 0.46841 -0.06154 0.45747 -0.06709 C 0.45677 -0.07634 0.45695 -0.08351 0.45295 -0.09091 C 0.45174 -0.09716 0.45139 -0.09808 0.44844 -0.10294 C 0.44688 -0.10572 0.44636 -0.11034 0.44393 -0.1115 C 0.44219 -0.11219 0.43855 -0.11381 0.43855 -0.11358 C 0.43351 -0.11289 0.43056 -0.11243 0.42605 -0.11011 C 0.42257 -0.10595 0.42118 -0.10202 0.41875 -0.09693 C 0.41754 -0.08675 0.41823 -0.06709 0.40712 -0.06709 " pathEditMode="relative" rAng="0" ptsTypes="ffffffffffffffffffffffffffffA">
                                      <p:cBhvr>
                                        <p:cTn id="90" dur="2000" fill="hold"/>
                                        <p:tgtEl>
                                          <p:spTgt spid="19"/>
                                        </p:tgtEl>
                                        <p:attrNameLst>
                                          <p:attrName>ppt_x</p:attrName>
                                          <p:attrName>ppt_y</p:attrName>
                                        </p:attrNameLst>
                                      </p:cBhvr>
                                      <p:rCtr x="-500" y="3000"/>
                                    </p:animMotion>
                                  </p:childTnLst>
                                </p:cTn>
                              </p:par>
                              <p:par>
                                <p:cTn id="91" presetID="0" presetClass="path" presetSubtype="0" accel="50000" decel="50000" fill="hold" grpId="4" nodeType="withEffect">
                                  <p:stCondLst>
                                    <p:cond delay="0"/>
                                  </p:stCondLst>
                                  <p:childTnLst>
                                    <p:animMotion origin="layout" path="M 0.5335 -0.04626 C 0.53541 -0.04534 0.53698 -0.04534 0.53802 -0.04256 C 0.53889 -0.04025 0.53975 -0.03539 0.53975 -0.03516 C 0.54027 -0.02151 0.53646 -0.00092 0.54878 0.00417 C 0.55225 0.00926 0.55694 0.00602 0.56128 0.00417 C 0.56475 -2.47051E-6 0.5684 -0.00208 0.57309 -0.003 C 0.57586 -0.00254 0.57864 -0.00277 0.58125 -0.00185 C 0.58333 -0.00115 0.58715 0.00787 0.58836 0.01018 C 0.58993 0.01666 0.59253 0.02244 0.59375 0.02938 C 0.59427 0.04303 0.59132 0.05575 0.60104 0.06177 C 0.6085 0.06084 0.61527 0.05876 0.62257 0.05714 C 0.63836 0.05783 0.6493 0.05182 0.6559 0.07032 C 0.65521 0.07773 0.65416 0.08351 0.65243 0.09068 C 0.65208 0.0923 0.64618 0.1004 0.64514 0.10271 C 0.64791 0.10849 0.65347 0.10849 0.65781 0.11219 C 0.65816 0.11335 0.65937 0.11497 0.65868 0.11589 C 0.65798 0.11682 0.65694 0.11497 0.6559 0.11474 C 0.65295 0.11404 0.64982 0.11381 0.64687 0.11335 C 0.64375 0.1071 0.64288 0.09878 0.646 0.09184 C 0.64739 0.08883 0.65069 0.08744 0.65243 0.08467 C 0.65451 0.08143 0.65521 0.07726 0.65694 0.07379 C 0.65538 0.05922 0.65711 0.06593 0.64791 0.06177 C 0.64444 0.0576 0.64184 0.0583 0.63698 0.05714 C 0.63368 0.05644 0.62708 0.05459 0.62708 0.05483 C 0.61666 0.05529 0.61284 0.05459 0.60468 0.0583 C 0.59583 0.05668 0.59739 0.05714 0.59461 0.04742 C 0.5934 0.03701 0.59479 0.02175 0.58836 0.01388 C 0.58715 0.00902 0.58663 0.00717 0.58298 0.00532 C 0.57968 0.00116 0.57639 -2.47051E-6 0.57222 -0.00185 C 0.56389 -0.00092 0.56232 -0.00092 0.5559 0.00185 C 0.55173 0.0074 0.55451 0.00995 0.54965 0.00787 C 0.54774 0.00509 0.54548 0.00278 0.54427 -0.00069 C 0.54062 -0.01203 0.54461 -0.00416 0.54062 -0.01133 C 0.53784 -0.03123 0.53646 -0.04418 0.52361 -0.05575 C 0.52291 -0.0569 0.52257 -0.05829 0.5217 -0.05945 C 0.521 -0.06037 0.51909 -0.06037 0.51909 -0.06176 C 0.51892 -0.06592 0.52083 -0.07379 0.52083 -0.07356 C 0.52014 -0.08836 0.52291 -0.09345 0.51545 -0.10016 C 0.51267 -0.10548 0.50902 -0.10594 0.50468 -0.10733 C 0.50156 -0.10687 0.49791 -0.10733 0.49566 -0.10386 C 0.49427 -0.10178 0.49201 -0.09669 0.49201 -0.09646 C 0.49166 -0.08836 0.49166 -0.0798 0.49114 -0.07148 C 0.49097 -0.0687 0.48975 -0.06546 0.4875 -0.06546 " pathEditMode="relative" rAng="0" ptsTypes="ffffffffffffffffffffffffffffffffffffffffffA">
                                      <p:cBhvr>
                                        <p:cTn id="92" dur="2000" fill="hold"/>
                                        <p:tgtEl>
                                          <p:spTgt spid="17"/>
                                        </p:tgtEl>
                                        <p:attrNameLst>
                                          <p:attrName>ppt_x</p:attrName>
                                          <p:attrName>ppt_y</p:attrName>
                                        </p:attrNameLst>
                                      </p:cBhvr>
                                      <p:rCtr x="4000" y="5100"/>
                                    </p:animMotion>
                                  </p:childTnLst>
                                </p:cTn>
                              </p:par>
                              <p:par>
                                <p:cTn id="93" presetID="1"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17" grpId="0" animBg="1"/>
      <p:bldP spid="17" grpId="1" animBg="1"/>
      <p:bldP spid="17" grpId="2" animBg="1"/>
      <p:bldP spid="17" grpId="3" animBg="1"/>
      <p:bldP spid="17" grpId="4" animBg="1"/>
      <p:bldP spid="18" grpId="0" animBg="1"/>
      <p:bldP spid="18" grpId="1" animBg="1"/>
      <p:bldP spid="18" grpId="2" animBg="1"/>
      <p:bldP spid="18" grpId="3" animBg="1"/>
      <p:bldP spid="19" grpId="0" animBg="1"/>
      <p:bldP spid="19" grpId="1" animBg="1"/>
      <p:bldP spid="19" grpId="2" animBg="1"/>
      <p:bldP spid="19" grpId="3" animBg="1"/>
      <p:bldP spid="19" grpId="4" animBg="1"/>
      <p:bldP spid="20" grpId="0" animBg="1"/>
      <p:bldP spid="20" grpId="1" animBg="1"/>
      <p:bldP spid="20" grpId="2" animBg="1"/>
      <p:bldP spid="20" grpId="3" animBg="1"/>
      <p:bldP spid="20" grpId="4" animBg="1"/>
      <p:bldP spid="22" grpId="0" animBg="1"/>
      <p:bldP spid="22" grpId="1" animBg="1"/>
      <p:bldP spid="27" grpId="0" animBg="1"/>
      <p:bldP spid="27" grpId="1" animBg="1"/>
      <p:bldP spid="28" grpId="0" animBg="1"/>
      <p:bldP spid="28" grpId="1" animBg="1"/>
      <p:bldP spid="29" grpId="0" animBg="1"/>
      <p:bldP spid="29" grpId="1" animBg="1"/>
      <p:bldP spid="3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B_PubFigure1.jpg"/>
          <p:cNvPicPr>
            <a:picLocks noChangeAspect="1"/>
          </p:cNvPicPr>
          <p:nvPr/>
        </p:nvPicPr>
        <p:blipFill>
          <a:blip r:embed="rId3" cstate="email"/>
          <a:stretch>
            <a:fillRect/>
          </a:stretch>
        </p:blipFill>
        <p:spPr>
          <a:xfrm>
            <a:off x="134470" y="0"/>
            <a:ext cx="8875059" cy="6858000"/>
          </a:xfrm>
          <a:prstGeom prst="rect">
            <a:avLst/>
          </a:prstGeom>
        </p:spPr>
      </p:pic>
      <p:sp>
        <p:nvSpPr>
          <p:cNvPr id="4" name="Freeform 3"/>
          <p:cNvSpPr/>
          <p:nvPr/>
        </p:nvSpPr>
        <p:spPr>
          <a:xfrm>
            <a:off x="959708" y="3509319"/>
            <a:ext cx="1421027" cy="632063"/>
          </a:xfrm>
          <a:custGeom>
            <a:avLst/>
            <a:gdLst>
              <a:gd name="connsiteX0" fmla="*/ 4119 w 1421027"/>
              <a:gd name="connsiteY0" fmla="*/ 57665 h 632063"/>
              <a:gd name="connsiteX1" fmla="*/ 20595 w 1421027"/>
              <a:gd name="connsiteY1" fmla="*/ 32951 h 632063"/>
              <a:gd name="connsiteX2" fmla="*/ 70022 w 1421027"/>
              <a:gd name="connsiteY2" fmla="*/ 0 h 632063"/>
              <a:gd name="connsiteX3" fmla="*/ 127687 w 1421027"/>
              <a:gd name="connsiteY3" fmla="*/ 41189 h 632063"/>
              <a:gd name="connsiteX4" fmla="*/ 152400 w 1421027"/>
              <a:gd name="connsiteY4" fmla="*/ 49427 h 632063"/>
              <a:gd name="connsiteX5" fmla="*/ 218303 w 1421027"/>
              <a:gd name="connsiteY5" fmla="*/ 41189 h 632063"/>
              <a:gd name="connsiteX6" fmla="*/ 243016 w 1421027"/>
              <a:gd name="connsiteY6" fmla="*/ 24713 h 632063"/>
              <a:gd name="connsiteX7" fmla="*/ 325395 w 1421027"/>
              <a:gd name="connsiteY7" fmla="*/ 32951 h 632063"/>
              <a:gd name="connsiteX8" fmla="*/ 490151 w 1421027"/>
              <a:gd name="connsiteY8" fmla="*/ 49427 h 632063"/>
              <a:gd name="connsiteX9" fmla="*/ 514865 w 1421027"/>
              <a:gd name="connsiteY9" fmla="*/ 65903 h 632063"/>
              <a:gd name="connsiteX10" fmla="*/ 547816 w 1421027"/>
              <a:gd name="connsiteY10" fmla="*/ 90616 h 632063"/>
              <a:gd name="connsiteX11" fmla="*/ 564292 w 1421027"/>
              <a:gd name="connsiteY11" fmla="*/ 115330 h 632063"/>
              <a:gd name="connsiteX12" fmla="*/ 630195 w 1421027"/>
              <a:gd name="connsiteY12" fmla="*/ 140043 h 632063"/>
              <a:gd name="connsiteX13" fmla="*/ 663146 w 1421027"/>
              <a:gd name="connsiteY13" fmla="*/ 131805 h 632063"/>
              <a:gd name="connsiteX14" fmla="*/ 687860 w 1421027"/>
              <a:gd name="connsiteY14" fmla="*/ 115330 h 632063"/>
              <a:gd name="connsiteX15" fmla="*/ 712573 w 1421027"/>
              <a:gd name="connsiteY15" fmla="*/ 107092 h 632063"/>
              <a:gd name="connsiteX16" fmla="*/ 778476 w 1421027"/>
              <a:gd name="connsiteY16" fmla="*/ 115330 h 632063"/>
              <a:gd name="connsiteX17" fmla="*/ 803189 w 1421027"/>
              <a:gd name="connsiteY17" fmla="*/ 123567 h 632063"/>
              <a:gd name="connsiteX18" fmla="*/ 819665 w 1421027"/>
              <a:gd name="connsiteY18" fmla="*/ 156519 h 632063"/>
              <a:gd name="connsiteX19" fmla="*/ 844378 w 1421027"/>
              <a:gd name="connsiteY19" fmla="*/ 189470 h 632063"/>
              <a:gd name="connsiteX20" fmla="*/ 893806 w 1421027"/>
              <a:gd name="connsiteY20" fmla="*/ 222422 h 632063"/>
              <a:gd name="connsiteX21" fmla="*/ 918519 w 1421027"/>
              <a:gd name="connsiteY21" fmla="*/ 238897 h 632063"/>
              <a:gd name="connsiteX22" fmla="*/ 943233 w 1421027"/>
              <a:gd name="connsiteY22" fmla="*/ 263611 h 632063"/>
              <a:gd name="connsiteX23" fmla="*/ 967946 w 1421027"/>
              <a:gd name="connsiteY23" fmla="*/ 329513 h 632063"/>
              <a:gd name="connsiteX24" fmla="*/ 976184 w 1421027"/>
              <a:gd name="connsiteY24" fmla="*/ 362465 h 632063"/>
              <a:gd name="connsiteX25" fmla="*/ 992660 w 1421027"/>
              <a:gd name="connsiteY25" fmla="*/ 387178 h 632063"/>
              <a:gd name="connsiteX26" fmla="*/ 1000897 w 1421027"/>
              <a:gd name="connsiteY26" fmla="*/ 420130 h 632063"/>
              <a:gd name="connsiteX27" fmla="*/ 1042087 w 1421027"/>
              <a:gd name="connsiteY27" fmla="*/ 477795 h 632063"/>
              <a:gd name="connsiteX28" fmla="*/ 1050324 w 1421027"/>
              <a:gd name="connsiteY28" fmla="*/ 502508 h 632063"/>
              <a:gd name="connsiteX29" fmla="*/ 1091514 w 1421027"/>
              <a:gd name="connsiteY29" fmla="*/ 510746 h 632063"/>
              <a:gd name="connsiteX30" fmla="*/ 1124465 w 1421027"/>
              <a:gd name="connsiteY30" fmla="*/ 518984 h 632063"/>
              <a:gd name="connsiteX31" fmla="*/ 1421027 w 1421027"/>
              <a:gd name="connsiteY31" fmla="*/ 535459 h 632063"/>
              <a:gd name="connsiteX32" fmla="*/ 1412789 w 1421027"/>
              <a:gd name="connsiteY32" fmla="*/ 560173 h 632063"/>
              <a:gd name="connsiteX33" fmla="*/ 1388076 w 1421027"/>
              <a:gd name="connsiteY33" fmla="*/ 568411 h 632063"/>
              <a:gd name="connsiteX34" fmla="*/ 1396314 w 1421027"/>
              <a:gd name="connsiteY34" fmla="*/ 601362 h 632063"/>
              <a:gd name="connsiteX35" fmla="*/ 1404551 w 1421027"/>
              <a:gd name="connsiteY35" fmla="*/ 626076 h 632063"/>
              <a:gd name="connsiteX36" fmla="*/ 1322173 w 1421027"/>
              <a:gd name="connsiteY36" fmla="*/ 617838 h 632063"/>
              <a:gd name="connsiteX37" fmla="*/ 1058562 w 1421027"/>
              <a:gd name="connsiteY37" fmla="*/ 609600 h 632063"/>
              <a:gd name="connsiteX38" fmla="*/ 959708 w 1421027"/>
              <a:gd name="connsiteY38" fmla="*/ 584886 h 632063"/>
              <a:gd name="connsiteX39" fmla="*/ 926757 w 1421027"/>
              <a:gd name="connsiteY39" fmla="*/ 535459 h 632063"/>
              <a:gd name="connsiteX40" fmla="*/ 902043 w 1421027"/>
              <a:gd name="connsiteY40" fmla="*/ 510746 h 632063"/>
              <a:gd name="connsiteX41" fmla="*/ 877330 w 1421027"/>
              <a:gd name="connsiteY41" fmla="*/ 461319 h 632063"/>
              <a:gd name="connsiteX42" fmla="*/ 869092 w 1421027"/>
              <a:gd name="connsiteY42" fmla="*/ 345989 h 632063"/>
              <a:gd name="connsiteX43" fmla="*/ 860854 w 1421027"/>
              <a:gd name="connsiteY43" fmla="*/ 304800 h 632063"/>
              <a:gd name="connsiteX44" fmla="*/ 794951 w 1421027"/>
              <a:gd name="connsiteY44" fmla="*/ 271849 h 632063"/>
              <a:gd name="connsiteX45" fmla="*/ 762000 w 1421027"/>
              <a:gd name="connsiteY45" fmla="*/ 255373 h 632063"/>
              <a:gd name="connsiteX46" fmla="*/ 737287 w 1421027"/>
              <a:gd name="connsiteY46" fmla="*/ 247135 h 632063"/>
              <a:gd name="connsiteX47" fmla="*/ 687860 w 1421027"/>
              <a:gd name="connsiteY47" fmla="*/ 222422 h 632063"/>
              <a:gd name="connsiteX48" fmla="*/ 654908 w 1421027"/>
              <a:gd name="connsiteY48" fmla="*/ 197708 h 632063"/>
              <a:gd name="connsiteX49" fmla="*/ 621957 w 1421027"/>
              <a:gd name="connsiteY49" fmla="*/ 189470 h 632063"/>
              <a:gd name="connsiteX50" fmla="*/ 465438 w 1421027"/>
              <a:gd name="connsiteY50" fmla="*/ 172995 h 632063"/>
              <a:gd name="connsiteX51" fmla="*/ 432487 w 1421027"/>
              <a:gd name="connsiteY51" fmla="*/ 164757 h 632063"/>
              <a:gd name="connsiteX52" fmla="*/ 407773 w 1421027"/>
              <a:gd name="connsiteY52" fmla="*/ 156519 h 632063"/>
              <a:gd name="connsiteX53" fmla="*/ 317157 w 1421027"/>
              <a:gd name="connsiteY53" fmla="*/ 148281 h 632063"/>
              <a:gd name="connsiteX54" fmla="*/ 168876 w 1421027"/>
              <a:gd name="connsiteY54" fmla="*/ 156519 h 632063"/>
              <a:gd name="connsiteX55" fmla="*/ 111211 w 1421027"/>
              <a:gd name="connsiteY55" fmla="*/ 172995 h 632063"/>
              <a:gd name="connsiteX56" fmla="*/ 78260 w 1421027"/>
              <a:gd name="connsiteY56" fmla="*/ 164757 h 632063"/>
              <a:gd name="connsiteX57" fmla="*/ 45308 w 1421027"/>
              <a:gd name="connsiteY57" fmla="*/ 98854 h 632063"/>
              <a:gd name="connsiteX58" fmla="*/ 4119 w 1421027"/>
              <a:gd name="connsiteY58" fmla="*/ 57665 h 63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21027" h="632063">
                <a:moveTo>
                  <a:pt x="4119" y="57665"/>
                </a:moveTo>
                <a:cubicBezTo>
                  <a:pt x="0" y="46681"/>
                  <a:pt x="13144" y="39471"/>
                  <a:pt x="20595" y="32951"/>
                </a:cubicBezTo>
                <a:cubicBezTo>
                  <a:pt x="35497" y="19912"/>
                  <a:pt x="70022" y="0"/>
                  <a:pt x="70022" y="0"/>
                </a:cubicBezTo>
                <a:cubicBezTo>
                  <a:pt x="83752" y="41189"/>
                  <a:pt x="70022" y="21967"/>
                  <a:pt x="127687" y="41189"/>
                </a:cubicBezTo>
                <a:lnTo>
                  <a:pt x="152400" y="49427"/>
                </a:lnTo>
                <a:cubicBezTo>
                  <a:pt x="174368" y="46681"/>
                  <a:pt x="196944" y="47014"/>
                  <a:pt x="218303" y="41189"/>
                </a:cubicBezTo>
                <a:cubicBezTo>
                  <a:pt x="227855" y="38584"/>
                  <a:pt x="233145" y="25472"/>
                  <a:pt x="243016" y="24713"/>
                </a:cubicBezTo>
                <a:cubicBezTo>
                  <a:pt x="270531" y="22596"/>
                  <a:pt x="297935" y="30205"/>
                  <a:pt x="325395" y="32951"/>
                </a:cubicBezTo>
                <a:cubicBezTo>
                  <a:pt x="408203" y="60555"/>
                  <a:pt x="267485" y="16026"/>
                  <a:pt x="490151" y="49427"/>
                </a:cubicBezTo>
                <a:cubicBezTo>
                  <a:pt x="499942" y="50896"/>
                  <a:pt x="506808" y="60148"/>
                  <a:pt x="514865" y="65903"/>
                </a:cubicBezTo>
                <a:cubicBezTo>
                  <a:pt x="526037" y="73883"/>
                  <a:pt x="536832" y="82378"/>
                  <a:pt x="547816" y="90616"/>
                </a:cubicBezTo>
                <a:cubicBezTo>
                  <a:pt x="553308" y="98854"/>
                  <a:pt x="556686" y="108992"/>
                  <a:pt x="564292" y="115330"/>
                </a:cubicBezTo>
                <a:cubicBezTo>
                  <a:pt x="582753" y="130714"/>
                  <a:pt x="608026" y="134501"/>
                  <a:pt x="630195" y="140043"/>
                </a:cubicBezTo>
                <a:cubicBezTo>
                  <a:pt x="641179" y="137297"/>
                  <a:pt x="652740" y="136265"/>
                  <a:pt x="663146" y="131805"/>
                </a:cubicBezTo>
                <a:cubicBezTo>
                  <a:pt x="672246" y="127905"/>
                  <a:pt x="679005" y="119758"/>
                  <a:pt x="687860" y="115330"/>
                </a:cubicBezTo>
                <a:cubicBezTo>
                  <a:pt x="695627" y="111447"/>
                  <a:pt x="704335" y="109838"/>
                  <a:pt x="712573" y="107092"/>
                </a:cubicBezTo>
                <a:cubicBezTo>
                  <a:pt x="734541" y="109838"/>
                  <a:pt x="756694" y="111370"/>
                  <a:pt x="778476" y="115330"/>
                </a:cubicBezTo>
                <a:cubicBezTo>
                  <a:pt x="787019" y="116883"/>
                  <a:pt x="797049" y="117427"/>
                  <a:pt x="803189" y="123567"/>
                </a:cubicBezTo>
                <a:cubicBezTo>
                  <a:pt x="811873" y="132251"/>
                  <a:pt x="813156" y="146105"/>
                  <a:pt x="819665" y="156519"/>
                </a:cubicBezTo>
                <a:cubicBezTo>
                  <a:pt x="826942" y="168162"/>
                  <a:pt x="834116" y="180349"/>
                  <a:pt x="844378" y="189470"/>
                </a:cubicBezTo>
                <a:cubicBezTo>
                  <a:pt x="859178" y="202626"/>
                  <a:pt x="877330" y="211438"/>
                  <a:pt x="893806" y="222422"/>
                </a:cubicBezTo>
                <a:cubicBezTo>
                  <a:pt x="902044" y="227914"/>
                  <a:pt x="911518" y="231896"/>
                  <a:pt x="918519" y="238897"/>
                </a:cubicBezTo>
                <a:lnTo>
                  <a:pt x="943233" y="263611"/>
                </a:lnTo>
                <a:cubicBezTo>
                  <a:pt x="951934" y="285363"/>
                  <a:pt x="961491" y="306920"/>
                  <a:pt x="967946" y="329513"/>
                </a:cubicBezTo>
                <a:cubicBezTo>
                  <a:pt x="971056" y="340399"/>
                  <a:pt x="971724" y="352058"/>
                  <a:pt x="976184" y="362465"/>
                </a:cubicBezTo>
                <a:cubicBezTo>
                  <a:pt x="980084" y="371565"/>
                  <a:pt x="987168" y="378940"/>
                  <a:pt x="992660" y="387178"/>
                </a:cubicBezTo>
                <a:cubicBezTo>
                  <a:pt x="995406" y="398162"/>
                  <a:pt x="996437" y="409723"/>
                  <a:pt x="1000897" y="420130"/>
                </a:cubicBezTo>
                <a:cubicBezTo>
                  <a:pt x="1004911" y="429496"/>
                  <a:pt x="1039277" y="474049"/>
                  <a:pt x="1042087" y="477795"/>
                </a:cubicBezTo>
                <a:cubicBezTo>
                  <a:pt x="1044833" y="486033"/>
                  <a:pt x="1043099" y="497691"/>
                  <a:pt x="1050324" y="502508"/>
                </a:cubicBezTo>
                <a:cubicBezTo>
                  <a:pt x="1061974" y="510275"/>
                  <a:pt x="1077846" y="507709"/>
                  <a:pt x="1091514" y="510746"/>
                </a:cubicBezTo>
                <a:cubicBezTo>
                  <a:pt x="1102566" y="513202"/>
                  <a:pt x="1113199" y="517857"/>
                  <a:pt x="1124465" y="518984"/>
                </a:cubicBezTo>
                <a:cubicBezTo>
                  <a:pt x="1171154" y="523653"/>
                  <a:pt x="1387178" y="533767"/>
                  <a:pt x="1421027" y="535459"/>
                </a:cubicBezTo>
                <a:cubicBezTo>
                  <a:pt x="1418281" y="543697"/>
                  <a:pt x="1418929" y="554033"/>
                  <a:pt x="1412789" y="560173"/>
                </a:cubicBezTo>
                <a:cubicBezTo>
                  <a:pt x="1406649" y="566313"/>
                  <a:pt x="1391301" y="560349"/>
                  <a:pt x="1388076" y="568411"/>
                </a:cubicBezTo>
                <a:cubicBezTo>
                  <a:pt x="1383871" y="578923"/>
                  <a:pt x="1393204" y="590476"/>
                  <a:pt x="1396314" y="601362"/>
                </a:cubicBezTo>
                <a:cubicBezTo>
                  <a:pt x="1398699" y="609711"/>
                  <a:pt x="1413028" y="624192"/>
                  <a:pt x="1404551" y="626076"/>
                </a:cubicBezTo>
                <a:cubicBezTo>
                  <a:pt x="1377612" y="632063"/>
                  <a:pt x="1349738" y="619151"/>
                  <a:pt x="1322173" y="617838"/>
                </a:cubicBezTo>
                <a:cubicBezTo>
                  <a:pt x="1234359" y="613656"/>
                  <a:pt x="1146432" y="612346"/>
                  <a:pt x="1058562" y="609600"/>
                </a:cubicBezTo>
                <a:cubicBezTo>
                  <a:pt x="993289" y="587842"/>
                  <a:pt x="1026266" y="595979"/>
                  <a:pt x="959708" y="584886"/>
                </a:cubicBezTo>
                <a:lnTo>
                  <a:pt x="926757" y="535459"/>
                </a:lnTo>
                <a:cubicBezTo>
                  <a:pt x="920295" y="525766"/>
                  <a:pt x="909501" y="519696"/>
                  <a:pt x="902043" y="510746"/>
                </a:cubicBezTo>
                <a:cubicBezTo>
                  <a:pt x="884301" y="489456"/>
                  <a:pt x="885586" y="486085"/>
                  <a:pt x="877330" y="461319"/>
                </a:cubicBezTo>
                <a:cubicBezTo>
                  <a:pt x="874584" y="422876"/>
                  <a:pt x="873127" y="384319"/>
                  <a:pt x="869092" y="345989"/>
                </a:cubicBezTo>
                <a:cubicBezTo>
                  <a:pt x="867626" y="332064"/>
                  <a:pt x="870755" y="314701"/>
                  <a:pt x="860854" y="304800"/>
                </a:cubicBezTo>
                <a:cubicBezTo>
                  <a:pt x="843487" y="287433"/>
                  <a:pt x="816919" y="282833"/>
                  <a:pt x="794951" y="271849"/>
                </a:cubicBezTo>
                <a:lnTo>
                  <a:pt x="762000" y="255373"/>
                </a:lnTo>
                <a:cubicBezTo>
                  <a:pt x="754233" y="251490"/>
                  <a:pt x="745054" y="251018"/>
                  <a:pt x="737287" y="247135"/>
                </a:cubicBezTo>
                <a:cubicBezTo>
                  <a:pt x="673418" y="215200"/>
                  <a:pt x="749969" y="243123"/>
                  <a:pt x="687860" y="222422"/>
                </a:cubicBezTo>
                <a:cubicBezTo>
                  <a:pt x="676876" y="214184"/>
                  <a:pt x="667188" y="203848"/>
                  <a:pt x="654908" y="197708"/>
                </a:cubicBezTo>
                <a:cubicBezTo>
                  <a:pt x="644782" y="192645"/>
                  <a:pt x="633125" y="191331"/>
                  <a:pt x="621957" y="189470"/>
                </a:cubicBezTo>
                <a:cubicBezTo>
                  <a:pt x="578751" y="182269"/>
                  <a:pt x="505776" y="176662"/>
                  <a:pt x="465438" y="172995"/>
                </a:cubicBezTo>
                <a:cubicBezTo>
                  <a:pt x="454454" y="170249"/>
                  <a:pt x="443373" y="167867"/>
                  <a:pt x="432487" y="164757"/>
                </a:cubicBezTo>
                <a:cubicBezTo>
                  <a:pt x="424138" y="162371"/>
                  <a:pt x="416369" y="157747"/>
                  <a:pt x="407773" y="156519"/>
                </a:cubicBezTo>
                <a:cubicBezTo>
                  <a:pt x="377748" y="152230"/>
                  <a:pt x="347362" y="151027"/>
                  <a:pt x="317157" y="148281"/>
                </a:cubicBezTo>
                <a:cubicBezTo>
                  <a:pt x="267730" y="151027"/>
                  <a:pt x="218176" y="152037"/>
                  <a:pt x="168876" y="156519"/>
                </a:cubicBezTo>
                <a:cubicBezTo>
                  <a:pt x="154651" y="157812"/>
                  <a:pt x="125842" y="168118"/>
                  <a:pt x="111211" y="172995"/>
                </a:cubicBezTo>
                <a:cubicBezTo>
                  <a:pt x="100227" y="170249"/>
                  <a:pt x="87473" y="171338"/>
                  <a:pt x="78260" y="164757"/>
                </a:cubicBezTo>
                <a:cubicBezTo>
                  <a:pt x="40101" y="137500"/>
                  <a:pt x="62361" y="132960"/>
                  <a:pt x="45308" y="98854"/>
                </a:cubicBezTo>
                <a:cubicBezTo>
                  <a:pt x="36293" y="80825"/>
                  <a:pt x="8238" y="68649"/>
                  <a:pt x="4119" y="57665"/>
                </a:cubicBez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490109" y="3781168"/>
            <a:ext cx="2005692" cy="268826"/>
          </a:xfrm>
          <a:custGeom>
            <a:avLst/>
            <a:gdLst>
              <a:gd name="connsiteX0" fmla="*/ 22433 w 2082629"/>
              <a:gd name="connsiteY0" fmla="*/ 197708 h 268826"/>
              <a:gd name="connsiteX1" fmla="*/ 80097 w 2082629"/>
              <a:gd name="connsiteY1" fmla="*/ 181232 h 268826"/>
              <a:gd name="connsiteX2" fmla="*/ 146000 w 2082629"/>
              <a:gd name="connsiteY2" fmla="*/ 148281 h 268826"/>
              <a:gd name="connsiteX3" fmla="*/ 269568 w 2082629"/>
              <a:gd name="connsiteY3" fmla="*/ 156518 h 268826"/>
              <a:gd name="connsiteX4" fmla="*/ 318995 w 2082629"/>
              <a:gd name="connsiteY4" fmla="*/ 172994 h 268826"/>
              <a:gd name="connsiteX5" fmla="*/ 541416 w 2082629"/>
              <a:gd name="connsiteY5" fmla="*/ 172994 h 268826"/>
              <a:gd name="connsiteX6" fmla="*/ 574368 w 2082629"/>
              <a:gd name="connsiteY6" fmla="*/ 189470 h 268826"/>
              <a:gd name="connsiteX7" fmla="*/ 590843 w 2082629"/>
              <a:gd name="connsiteY7" fmla="*/ 214183 h 268826"/>
              <a:gd name="connsiteX8" fmla="*/ 681460 w 2082629"/>
              <a:gd name="connsiteY8" fmla="*/ 205946 h 268826"/>
              <a:gd name="connsiteX9" fmla="*/ 739124 w 2082629"/>
              <a:gd name="connsiteY9" fmla="*/ 189470 h 268826"/>
              <a:gd name="connsiteX10" fmla="*/ 879168 w 2082629"/>
              <a:gd name="connsiteY10" fmla="*/ 189470 h 268826"/>
              <a:gd name="connsiteX11" fmla="*/ 903881 w 2082629"/>
              <a:gd name="connsiteY11" fmla="*/ 172994 h 268826"/>
              <a:gd name="connsiteX12" fmla="*/ 945070 w 2082629"/>
              <a:gd name="connsiteY12" fmla="*/ 156518 h 268826"/>
              <a:gd name="connsiteX13" fmla="*/ 978022 w 2082629"/>
              <a:gd name="connsiteY13" fmla="*/ 148281 h 268826"/>
              <a:gd name="connsiteX14" fmla="*/ 1060400 w 2082629"/>
              <a:gd name="connsiteY14" fmla="*/ 123567 h 268826"/>
              <a:gd name="connsiteX15" fmla="*/ 1159254 w 2082629"/>
              <a:gd name="connsiteY15" fmla="*/ 140043 h 268826"/>
              <a:gd name="connsiteX16" fmla="*/ 1183968 w 2082629"/>
              <a:gd name="connsiteY16" fmla="*/ 148281 h 268826"/>
              <a:gd name="connsiteX17" fmla="*/ 1356962 w 2082629"/>
              <a:gd name="connsiteY17" fmla="*/ 131805 h 268826"/>
              <a:gd name="connsiteX18" fmla="*/ 1381676 w 2082629"/>
              <a:gd name="connsiteY18" fmla="*/ 107091 h 268826"/>
              <a:gd name="connsiteX19" fmla="*/ 1431103 w 2082629"/>
              <a:gd name="connsiteY19" fmla="*/ 90616 h 268826"/>
              <a:gd name="connsiteX20" fmla="*/ 1480530 w 2082629"/>
              <a:gd name="connsiteY20" fmla="*/ 74140 h 268826"/>
              <a:gd name="connsiteX21" fmla="*/ 1529957 w 2082629"/>
              <a:gd name="connsiteY21" fmla="*/ 57664 h 268826"/>
              <a:gd name="connsiteX22" fmla="*/ 1554670 w 2082629"/>
              <a:gd name="connsiteY22" fmla="*/ 49427 h 268826"/>
              <a:gd name="connsiteX23" fmla="*/ 1604097 w 2082629"/>
              <a:gd name="connsiteY23" fmla="*/ 41189 h 268826"/>
              <a:gd name="connsiteX24" fmla="*/ 1628811 w 2082629"/>
              <a:gd name="connsiteY24" fmla="*/ 32951 h 268826"/>
              <a:gd name="connsiteX25" fmla="*/ 1686476 w 2082629"/>
              <a:gd name="connsiteY25" fmla="*/ 24713 h 268826"/>
              <a:gd name="connsiteX26" fmla="*/ 1727665 w 2082629"/>
              <a:gd name="connsiteY26" fmla="*/ 16475 h 268826"/>
              <a:gd name="connsiteX27" fmla="*/ 1752378 w 2082629"/>
              <a:gd name="connsiteY27" fmla="*/ 8237 h 268826"/>
              <a:gd name="connsiteX28" fmla="*/ 1801806 w 2082629"/>
              <a:gd name="connsiteY28" fmla="*/ 0 h 268826"/>
              <a:gd name="connsiteX29" fmla="*/ 2048941 w 2082629"/>
              <a:gd name="connsiteY29" fmla="*/ 8237 h 268826"/>
              <a:gd name="connsiteX30" fmla="*/ 2065416 w 2082629"/>
              <a:gd name="connsiteY30" fmla="*/ 65902 h 268826"/>
              <a:gd name="connsiteX31" fmla="*/ 2040703 w 2082629"/>
              <a:gd name="connsiteY31" fmla="*/ 74140 h 268826"/>
              <a:gd name="connsiteX32" fmla="*/ 1826519 w 2082629"/>
              <a:gd name="connsiteY32" fmla="*/ 82378 h 268826"/>
              <a:gd name="connsiteX33" fmla="*/ 1694714 w 2082629"/>
              <a:gd name="connsiteY33" fmla="*/ 107091 h 268826"/>
              <a:gd name="connsiteX34" fmla="*/ 1604097 w 2082629"/>
              <a:gd name="connsiteY34" fmla="*/ 115329 h 268826"/>
              <a:gd name="connsiteX35" fmla="*/ 1538195 w 2082629"/>
              <a:gd name="connsiteY35" fmla="*/ 123567 h 268826"/>
              <a:gd name="connsiteX36" fmla="*/ 1505243 w 2082629"/>
              <a:gd name="connsiteY36" fmla="*/ 140043 h 268826"/>
              <a:gd name="connsiteX37" fmla="*/ 1480530 w 2082629"/>
              <a:gd name="connsiteY37" fmla="*/ 148281 h 268826"/>
              <a:gd name="connsiteX38" fmla="*/ 1439341 w 2082629"/>
              <a:gd name="connsiteY38" fmla="*/ 172994 h 268826"/>
              <a:gd name="connsiteX39" fmla="*/ 1406389 w 2082629"/>
              <a:gd name="connsiteY39" fmla="*/ 181232 h 268826"/>
              <a:gd name="connsiteX40" fmla="*/ 1315773 w 2082629"/>
              <a:gd name="connsiteY40" fmla="*/ 205946 h 268826"/>
              <a:gd name="connsiteX41" fmla="*/ 1274584 w 2082629"/>
              <a:gd name="connsiteY41" fmla="*/ 214183 h 268826"/>
              <a:gd name="connsiteX42" fmla="*/ 1216919 w 2082629"/>
              <a:gd name="connsiteY42" fmla="*/ 230659 h 268826"/>
              <a:gd name="connsiteX43" fmla="*/ 1126303 w 2082629"/>
              <a:gd name="connsiteY43" fmla="*/ 247135 h 268826"/>
              <a:gd name="connsiteX44" fmla="*/ 656746 w 2082629"/>
              <a:gd name="connsiteY44" fmla="*/ 247135 h 268826"/>
              <a:gd name="connsiteX45" fmla="*/ 615557 w 2082629"/>
              <a:gd name="connsiteY45" fmla="*/ 255373 h 268826"/>
              <a:gd name="connsiteX46" fmla="*/ 549654 w 2082629"/>
              <a:gd name="connsiteY46" fmla="*/ 263610 h 268826"/>
              <a:gd name="connsiteX47" fmla="*/ 409611 w 2082629"/>
              <a:gd name="connsiteY47" fmla="*/ 255373 h 268826"/>
              <a:gd name="connsiteX48" fmla="*/ 376660 w 2082629"/>
              <a:gd name="connsiteY48" fmla="*/ 238897 h 268826"/>
              <a:gd name="connsiteX49" fmla="*/ 318995 w 2082629"/>
              <a:gd name="connsiteY49" fmla="*/ 214183 h 268826"/>
              <a:gd name="connsiteX50" fmla="*/ 80097 w 2082629"/>
              <a:gd name="connsiteY50" fmla="*/ 222421 h 268826"/>
              <a:gd name="connsiteX51" fmla="*/ 30670 w 2082629"/>
              <a:gd name="connsiteY51" fmla="*/ 247135 h 268826"/>
              <a:gd name="connsiteX52" fmla="*/ 5957 w 2082629"/>
              <a:gd name="connsiteY52" fmla="*/ 255373 h 268826"/>
              <a:gd name="connsiteX53" fmla="*/ 22433 w 2082629"/>
              <a:gd name="connsiteY53" fmla="*/ 197708 h 26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82629" h="268826">
                <a:moveTo>
                  <a:pt x="22433" y="197708"/>
                </a:moveTo>
                <a:cubicBezTo>
                  <a:pt x="34790" y="185351"/>
                  <a:pt x="62217" y="190172"/>
                  <a:pt x="80097" y="181232"/>
                </a:cubicBezTo>
                <a:cubicBezTo>
                  <a:pt x="172395" y="135082"/>
                  <a:pt x="24062" y="172666"/>
                  <a:pt x="146000" y="148281"/>
                </a:cubicBezTo>
                <a:cubicBezTo>
                  <a:pt x="187189" y="151027"/>
                  <a:pt x="228702" y="150680"/>
                  <a:pt x="269568" y="156518"/>
                </a:cubicBezTo>
                <a:cubicBezTo>
                  <a:pt x="286760" y="158974"/>
                  <a:pt x="318995" y="172994"/>
                  <a:pt x="318995" y="172994"/>
                </a:cubicBezTo>
                <a:cubicBezTo>
                  <a:pt x="411562" y="165280"/>
                  <a:pt x="444064" y="157622"/>
                  <a:pt x="541416" y="172994"/>
                </a:cubicBezTo>
                <a:cubicBezTo>
                  <a:pt x="553546" y="174909"/>
                  <a:pt x="563384" y="183978"/>
                  <a:pt x="574368" y="189470"/>
                </a:cubicBezTo>
                <a:cubicBezTo>
                  <a:pt x="579860" y="197708"/>
                  <a:pt x="581058" y="212678"/>
                  <a:pt x="590843" y="214183"/>
                </a:cubicBezTo>
                <a:cubicBezTo>
                  <a:pt x="620820" y="218795"/>
                  <a:pt x="651396" y="209954"/>
                  <a:pt x="681460" y="205946"/>
                </a:cubicBezTo>
                <a:cubicBezTo>
                  <a:pt x="698699" y="203648"/>
                  <a:pt x="722182" y="195118"/>
                  <a:pt x="739124" y="189470"/>
                </a:cubicBezTo>
                <a:cubicBezTo>
                  <a:pt x="796114" y="195802"/>
                  <a:pt x="823452" y="204666"/>
                  <a:pt x="879168" y="189470"/>
                </a:cubicBezTo>
                <a:cubicBezTo>
                  <a:pt x="888720" y="186865"/>
                  <a:pt x="895026" y="177422"/>
                  <a:pt x="903881" y="172994"/>
                </a:cubicBezTo>
                <a:cubicBezTo>
                  <a:pt x="917107" y="166381"/>
                  <a:pt x="931041" y="161194"/>
                  <a:pt x="945070" y="156518"/>
                </a:cubicBezTo>
                <a:cubicBezTo>
                  <a:pt x="955811" y="152938"/>
                  <a:pt x="967177" y="151534"/>
                  <a:pt x="978022" y="148281"/>
                </a:cubicBezTo>
                <a:cubicBezTo>
                  <a:pt x="1078333" y="118189"/>
                  <a:pt x="984431" y="142560"/>
                  <a:pt x="1060400" y="123567"/>
                </a:cubicBezTo>
                <a:cubicBezTo>
                  <a:pt x="1093351" y="129059"/>
                  <a:pt x="1126497" y="133491"/>
                  <a:pt x="1159254" y="140043"/>
                </a:cubicBezTo>
                <a:cubicBezTo>
                  <a:pt x="1167769" y="141746"/>
                  <a:pt x="1175292" y="148643"/>
                  <a:pt x="1183968" y="148281"/>
                </a:cubicBezTo>
                <a:cubicBezTo>
                  <a:pt x="1241843" y="145869"/>
                  <a:pt x="1299297" y="137297"/>
                  <a:pt x="1356962" y="131805"/>
                </a:cubicBezTo>
                <a:cubicBezTo>
                  <a:pt x="1365200" y="123567"/>
                  <a:pt x="1371492" y="112749"/>
                  <a:pt x="1381676" y="107091"/>
                </a:cubicBezTo>
                <a:cubicBezTo>
                  <a:pt x="1396857" y="98657"/>
                  <a:pt x="1414627" y="96108"/>
                  <a:pt x="1431103" y="90616"/>
                </a:cubicBezTo>
                <a:lnTo>
                  <a:pt x="1480530" y="74140"/>
                </a:lnTo>
                <a:lnTo>
                  <a:pt x="1529957" y="57664"/>
                </a:lnTo>
                <a:cubicBezTo>
                  <a:pt x="1538195" y="54918"/>
                  <a:pt x="1546105" y="50855"/>
                  <a:pt x="1554670" y="49427"/>
                </a:cubicBezTo>
                <a:cubicBezTo>
                  <a:pt x="1571146" y="46681"/>
                  <a:pt x="1587792" y="44812"/>
                  <a:pt x="1604097" y="41189"/>
                </a:cubicBezTo>
                <a:cubicBezTo>
                  <a:pt x="1612574" y="39305"/>
                  <a:pt x="1620296" y="34654"/>
                  <a:pt x="1628811" y="32951"/>
                </a:cubicBezTo>
                <a:cubicBezTo>
                  <a:pt x="1647851" y="29143"/>
                  <a:pt x="1667323" y="27905"/>
                  <a:pt x="1686476" y="24713"/>
                </a:cubicBezTo>
                <a:cubicBezTo>
                  <a:pt x="1700287" y="22411"/>
                  <a:pt x="1714081" y="19871"/>
                  <a:pt x="1727665" y="16475"/>
                </a:cubicBezTo>
                <a:cubicBezTo>
                  <a:pt x="1736089" y="14369"/>
                  <a:pt x="1743901" y="10121"/>
                  <a:pt x="1752378" y="8237"/>
                </a:cubicBezTo>
                <a:cubicBezTo>
                  <a:pt x="1768683" y="4614"/>
                  <a:pt x="1785330" y="2746"/>
                  <a:pt x="1801806" y="0"/>
                </a:cubicBezTo>
                <a:cubicBezTo>
                  <a:pt x="1884184" y="2746"/>
                  <a:pt x="1966855" y="775"/>
                  <a:pt x="2048941" y="8237"/>
                </a:cubicBezTo>
                <a:cubicBezTo>
                  <a:pt x="2082629" y="11300"/>
                  <a:pt x="2079378" y="44958"/>
                  <a:pt x="2065416" y="65902"/>
                </a:cubicBezTo>
                <a:cubicBezTo>
                  <a:pt x="2060599" y="73127"/>
                  <a:pt x="2049366" y="73543"/>
                  <a:pt x="2040703" y="74140"/>
                </a:cubicBezTo>
                <a:cubicBezTo>
                  <a:pt x="1969425" y="79056"/>
                  <a:pt x="1897914" y="79632"/>
                  <a:pt x="1826519" y="82378"/>
                </a:cubicBezTo>
                <a:cubicBezTo>
                  <a:pt x="1772457" y="95894"/>
                  <a:pt x="1771402" y="97088"/>
                  <a:pt x="1694714" y="107091"/>
                </a:cubicBezTo>
                <a:cubicBezTo>
                  <a:pt x="1664639" y="111014"/>
                  <a:pt x="1634261" y="112154"/>
                  <a:pt x="1604097" y="115329"/>
                </a:cubicBezTo>
                <a:cubicBezTo>
                  <a:pt x="1582080" y="117647"/>
                  <a:pt x="1560162" y="120821"/>
                  <a:pt x="1538195" y="123567"/>
                </a:cubicBezTo>
                <a:cubicBezTo>
                  <a:pt x="1527211" y="129059"/>
                  <a:pt x="1516531" y="135205"/>
                  <a:pt x="1505243" y="140043"/>
                </a:cubicBezTo>
                <a:cubicBezTo>
                  <a:pt x="1497262" y="143464"/>
                  <a:pt x="1488297" y="144398"/>
                  <a:pt x="1480530" y="148281"/>
                </a:cubicBezTo>
                <a:cubicBezTo>
                  <a:pt x="1466209" y="155441"/>
                  <a:pt x="1453972" y="166491"/>
                  <a:pt x="1439341" y="172994"/>
                </a:cubicBezTo>
                <a:cubicBezTo>
                  <a:pt x="1428995" y="177592"/>
                  <a:pt x="1417275" y="178122"/>
                  <a:pt x="1406389" y="181232"/>
                </a:cubicBezTo>
                <a:cubicBezTo>
                  <a:pt x="1330138" y="203018"/>
                  <a:pt x="1468480" y="170707"/>
                  <a:pt x="1315773" y="205946"/>
                </a:cubicBezTo>
                <a:cubicBezTo>
                  <a:pt x="1302130" y="209094"/>
                  <a:pt x="1288168" y="210787"/>
                  <a:pt x="1274584" y="214183"/>
                </a:cubicBezTo>
                <a:cubicBezTo>
                  <a:pt x="1211757" y="229889"/>
                  <a:pt x="1293982" y="215246"/>
                  <a:pt x="1216919" y="230659"/>
                </a:cubicBezTo>
                <a:cubicBezTo>
                  <a:pt x="1186815" y="236680"/>
                  <a:pt x="1156508" y="241643"/>
                  <a:pt x="1126303" y="247135"/>
                </a:cubicBezTo>
                <a:cubicBezTo>
                  <a:pt x="908977" y="233552"/>
                  <a:pt x="969745" y="233526"/>
                  <a:pt x="656746" y="247135"/>
                </a:cubicBezTo>
                <a:cubicBezTo>
                  <a:pt x="642758" y="247743"/>
                  <a:pt x="629396" y="253244"/>
                  <a:pt x="615557" y="255373"/>
                </a:cubicBezTo>
                <a:cubicBezTo>
                  <a:pt x="593676" y="258739"/>
                  <a:pt x="571622" y="260864"/>
                  <a:pt x="549654" y="263610"/>
                </a:cubicBezTo>
                <a:cubicBezTo>
                  <a:pt x="502973" y="260864"/>
                  <a:pt x="455903" y="261986"/>
                  <a:pt x="409611" y="255373"/>
                </a:cubicBezTo>
                <a:cubicBezTo>
                  <a:pt x="397454" y="253636"/>
                  <a:pt x="387947" y="243734"/>
                  <a:pt x="376660" y="238897"/>
                </a:cubicBezTo>
                <a:cubicBezTo>
                  <a:pt x="291812" y="202533"/>
                  <a:pt x="428278" y="268826"/>
                  <a:pt x="318995" y="214183"/>
                </a:cubicBezTo>
                <a:cubicBezTo>
                  <a:pt x="239362" y="216929"/>
                  <a:pt x="159622" y="217451"/>
                  <a:pt x="80097" y="222421"/>
                </a:cubicBezTo>
                <a:cubicBezTo>
                  <a:pt x="56435" y="223900"/>
                  <a:pt x="50701" y="237119"/>
                  <a:pt x="30670" y="247135"/>
                </a:cubicBezTo>
                <a:cubicBezTo>
                  <a:pt x="22903" y="251018"/>
                  <a:pt x="14381" y="257479"/>
                  <a:pt x="5957" y="255373"/>
                </a:cubicBezTo>
                <a:cubicBezTo>
                  <a:pt x="0" y="253884"/>
                  <a:pt x="10076" y="210065"/>
                  <a:pt x="22433" y="197708"/>
                </a:cubicBez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Shape 2"/>
          <p:cNvSpPr/>
          <p:nvPr/>
        </p:nvSpPr>
        <p:spPr>
          <a:xfrm rot="1382859">
            <a:off x="2362200" y="3918537"/>
            <a:ext cx="228600" cy="228600"/>
          </a:xfrm>
          <a:prstGeom prst="corner">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rot="3522049">
            <a:off x="5755575" y="3204545"/>
            <a:ext cx="228600" cy="228600"/>
          </a:xfrm>
          <a:prstGeom prst="corner">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133600" y="3124200"/>
            <a:ext cx="685800" cy="762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86400" y="2438400"/>
            <a:ext cx="685800" cy="762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95717" y="2477869"/>
            <a:ext cx="1167756" cy="646331"/>
          </a:xfrm>
          <a:prstGeom prst="rect">
            <a:avLst/>
          </a:prstGeom>
          <a:solidFill>
            <a:schemeClr val="bg1"/>
          </a:solidFill>
          <a:ln>
            <a:solidFill>
              <a:schemeClr val="tx1"/>
            </a:solidFill>
          </a:ln>
        </p:spPr>
        <p:txBody>
          <a:bodyPr wrap="none" rtlCol="0">
            <a:spAutoFit/>
          </a:bodyPr>
          <a:lstStyle/>
          <a:p>
            <a:pPr algn="ctr"/>
            <a:r>
              <a:rPr lang="en-US" dirty="0" smtClean="0"/>
              <a:t>Bonneville</a:t>
            </a:r>
          </a:p>
          <a:p>
            <a:pPr algn="ctr"/>
            <a:r>
              <a:rPr lang="en-US" dirty="0" smtClean="0"/>
              <a:t>Dam</a:t>
            </a:r>
            <a:endParaRPr lang="en-US" dirty="0"/>
          </a:p>
        </p:txBody>
      </p:sp>
      <p:sp>
        <p:nvSpPr>
          <p:cNvPr id="15" name="TextBox 14"/>
          <p:cNvSpPr txBox="1"/>
          <p:nvPr/>
        </p:nvSpPr>
        <p:spPr>
          <a:xfrm>
            <a:off x="5384590" y="1515070"/>
            <a:ext cx="881140" cy="923330"/>
          </a:xfrm>
          <a:prstGeom prst="rect">
            <a:avLst/>
          </a:prstGeom>
          <a:solidFill>
            <a:schemeClr val="bg1"/>
          </a:solidFill>
          <a:ln>
            <a:solidFill>
              <a:schemeClr val="tx1"/>
            </a:solidFill>
          </a:ln>
        </p:spPr>
        <p:txBody>
          <a:bodyPr wrap="none" rtlCol="0">
            <a:spAutoFit/>
          </a:bodyPr>
          <a:lstStyle/>
          <a:p>
            <a:pPr algn="ctr"/>
            <a:r>
              <a:rPr lang="en-US" dirty="0" smtClean="0"/>
              <a:t>Lower</a:t>
            </a:r>
          </a:p>
          <a:p>
            <a:pPr algn="ctr"/>
            <a:r>
              <a:rPr lang="en-US" dirty="0" smtClean="0"/>
              <a:t>Granite</a:t>
            </a:r>
          </a:p>
          <a:p>
            <a:pPr algn="ctr"/>
            <a:r>
              <a:rPr lang="en-US" dirty="0" smtClean="0"/>
              <a:t>Dam</a:t>
            </a:r>
            <a:endParaRPr lang="en-US" dirty="0"/>
          </a:p>
        </p:txBody>
      </p:sp>
      <p:sp>
        <p:nvSpPr>
          <p:cNvPr id="16" name="Freeform 15"/>
          <p:cNvSpPr>
            <a:spLocks noChangeAspect="1"/>
          </p:cNvSpPr>
          <p:nvPr/>
        </p:nvSpPr>
        <p:spPr>
          <a:xfrm flipH="1">
            <a:off x="6438900" y="39433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a:spLocks noChangeAspect="1"/>
          </p:cNvSpPr>
          <p:nvPr/>
        </p:nvSpPr>
        <p:spPr>
          <a:xfrm flipH="1">
            <a:off x="6743700" y="40195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p:cNvSpPr>
            <a:spLocks noChangeAspect="1"/>
          </p:cNvSpPr>
          <p:nvPr/>
        </p:nvSpPr>
        <p:spPr>
          <a:xfrm flipH="1">
            <a:off x="7200900" y="38671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a:spLocks noChangeAspect="1"/>
          </p:cNvSpPr>
          <p:nvPr/>
        </p:nvSpPr>
        <p:spPr>
          <a:xfrm flipH="1">
            <a:off x="7353300" y="40957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reeform 19"/>
          <p:cNvSpPr>
            <a:spLocks noChangeAspect="1"/>
          </p:cNvSpPr>
          <p:nvPr/>
        </p:nvSpPr>
        <p:spPr>
          <a:xfrm flipH="1">
            <a:off x="7581900" y="43243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p:nvPr/>
        </p:nvSpPr>
        <p:spPr>
          <a:xfrm>
            <a:off x="1661761" y="4876800"/>
            <a:ext cx="5729639" cy="1200329"/>
          </a:xfrm>
          <a:prstGeom prst="rect">
            <a:avLst/>
          </a:prstGeom>
          <a:solidFill>
            <a:schemeClr val="bg1"/>
          </a:solidFill>
          <a:ln>
            <a:solidFill>
              <a:schemeClr val="tx1"/>
            </a:solidFill>
          </a:ln>
        </p:spPr>
        <p:txBody>
          <a:bodyPr wrap="square" rtlCol="0">
            <a:spAutoFit/>
          </a:bodyPr>
          <a:lstStyle/>
          <a:p>
            <a:r>
              <a:rPr lang="en-US" sz="2400" u="sng" dirty="0" smtClean="0">
                <a:latin typeface="Myriad Pro" pitchFamily="34" charset="0"/>
              </a:rPr>
              <a:t>Juvenile fish</a:t>
            </a:r>
          </a:p>
          <a:p>
            <a:r>
              <a:rPr lang="en-US" sz="2400" dirty="0" smtClean="0">
                <a:latin typeface="Myriad Pro" pitchFamily="34" charset="0"/>
              </a:rPr>
              <a:t>Snake River Stock Composition of Out-Migrants (CH/ST)</a:t>
            </a:r>
          </a:p>
        </p:txBody>
      </p:sp>
      <p:sp>
        <p:nvSpPr>
          <p:cNvPr id="27" name="Freeform 26"/>
          <p:cNvSpPr>
            <a:spLocks noChangeAspect="1"/>
          </p:cNvSpPr>
          <p:nvPr/>
        </p:nvSpPr>
        <p:spPr>
          <a:xfrm flipH="1">
            <a:off x="6591300" y="39433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a:spLocks noChangeAspect="1"/>
          </p:cNvSpPr>
          <p:nvPr/>
        </p:nvSpPr>
        <p:spPr>
          <a:xfrm flipH="1">
            <a:off x="6896100" y="40195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Freeform 28"/>
          <p:cNvSpPr>
            <a:spLocks noChangeAspect="1"/>
          </p:cNvSpPr>
          <p:nvPr/>
        </p:nvSpPr>
        <p:spPr>
          <a:xfrm flipH="1">
            <a:off x="7353300" y="38671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reeform 29"/>
          <p:cNvSpPr>
            <a:spLocks noChangeAspect="1"/>
          </p:cNvSpPr>
          <p:nvPr/>
        </p:nvSpPr>
        <p:spPr>
          <a:xfrm flipH="1">
            <a:off x="7505700" y="40957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Freeform 30"/>
          <p:cNvSpPr>
            <a:spLocks noChangeAspect="1"/>
          </p:cNvSpPr>
          <p:nvPr/>
        </p:nvSpPr>
        <p:spPr>
          <a:xfrm flipH="1">
            <a:off x="7734300" y="432435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Freeform 31"/>
          <p:cNvSpPr>
            <a:spLocks noChangeAspect="1"/>
          </p:cNvSpPr>
          <p:nvPr/>
        </p:nvSpPr>
        <p:spPr>
          <a:xfrm flipH="1">
            <a:off x="3581400" y="22098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reeform 32"/>
          <p:cNvSpPr>
            <a:spLocks noChangeAspect="1"/>
          </p:cNvSpPr>
          <p:nvPr/>
        </p:nvSpPr>
        <p:spPr>
          <a:xfrm flipH="1">
            <a:off x="3886200" y="22860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Freeform 33"/>
          <p:cNvSpPr>
            <a:spLocks noChangeAspect="1"/>
          </p:cNvSpPr>
          <p:nvPr/>
        </p:nvSpPr>
        <p:spPr>
          <a:xfrm flipH="1">
            <a:off x="4343400" y="21336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36"/>
          <p:cNvSpPr>
            <a:spLocks noChangeAspect="1"/>
          </p:cNvSpPr>
          <p:nvPr/>
        </p:nvSpPr>
        <p:spPr>
          <a:xfrm flipH="1">
            <a:off x="3733800" y="22098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Freeform 37"/>
          <p:cNvSpPr>
            <a:spLocks noChangeAspect="1"/>
          </p:cNvSpPr>
          <p:nvPr/>
        </p:nvSpPr>
        <p:spPr>
          <a:xfrm flipH="1">
            <a:off x="4038600" y="22860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Freeform 38"/>
          <p:cNvSpPr>
            <a:spLocks noChangeAspect="1"/>
          </p:cNvSpPr>
          <p:nvPr/>
        </p:nvSpPr>
        <p:spPr>
          <a:xfrm flipH="1">
            <a:off x="4495800" y="21336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p:cNvSpPr>
            <a:spLocks noChangeAspect="1"/>
          </p:cNvSpPr>
          <p:nvPr/>
        </p:nvSpPr>
        <p:spPr>
          <a:xfrm flipH="1">
            <a:off x="3276600" y="31242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Freeform 42"/>
          <p:cNvSpPr>
            <a:spLocks noChangeAspect="1"/>
          </p:cNvSpPr>
          <p:nvPr/>
        </p:nvSpPr>
        <p:spPr>
          <a:xfrm flipH="1">
            <a:off x="3429000" y="3124200"/>
            <a:ext cx="266700" cy="95250"/>
          </a:xfrm>
          <a:custGeom>
            <a:avLst/>
            <a:gdLst>
              <a:gd name="connsiteX0" fmla="*/ 9993 w 4059144"/>
              <a:gd name="connsiteY0" fmla="*/ 869429 h 1904076"/>
              <a:gd name="connsiteX1" fmla="*/ 69953 w 4059144"/>
              <a:gd name="connsiteY1" fmla="*/ 876924 h 1904076"/>
              <a:gd name="connsiteX2" fmla="*/ 92439 w 4059144"/>
              <a:gd name="connsiteY2" fmla="*/ 929390 h 1904076"/>
              <a:gd name="connsiteX3" fmla="*/ 99934 w 4059144"/>
              <a:gd name="connsiteY3" fmla="*/ 951875 h 1904076"/>
              <a:gd name="connsiteX4" fmla="*/ 114924 w 4059144"/>
              <a:gd name="connsiteY4" fmla="*/ 1019331 h 1904076"/>
              <a:gd name="connsiteX5" fmla="*/ 159894 w 4059144"/>
              <a:gd name="connsiteY5" fmla="*/ 1056806 h 1904076"/>
              <a:gd name="connsiteX6" fmla="*/ 182380 w 4059144"/>
              <a:gd name="connsiteY6" fmla="*/ 1139252 h 1904076"/>
              <a:gd name="connsiteX7" fmla="*/ 204865 w 4059144"/>
              <a:gd name="connsiteY7" fmla="*/ 1191718 h 1904076"/>
              <a:gd name="connsiteX8" fmla="*/ 212360 w 4059144"/>
              <a:gd name="connsiteY8" fmla="*/ 1214203 h 1904076"/>
              <a:gd name="connsiteX9" fmla="*/ 234845 w 4059144"/>
              <a:gd name="connsiteY9" fmla="*/ 1236688 h 1904076"/>
              <a:gd name="connsiteX10" fmla="*/ 249835 w 4059144"/>
              <a:gd name="connsiteY10" fmla="*/ 1281659 h 1904076"/>
              <a:gd name="connsiteX11" fmla="*/ 257330 w 4059144"/>
              <a:gd name="connsiteY11" fmla="*/ 1304144 h 1904076"/>
              <a:gd name="connsiteX12" fmla="*/ 302301 w 4059144"/>
              <a:gd name="connsiteY12" fmla="*/ 1364105 h 1904076"/>
              <a:gd name="connsiteX13" fmla="*/ 324786 w 4059144"/>
              <a:gd name="connsiteY13" fmla="*/ 1439055 h 1904076"/>
              <a:gd name="connsiteX14" fmla="*/ 332281 w 4059144"/>
              <a:gd name="connsiteY14" fmla="*/ 1603947 h 1904076"/>
              <a:gd name="connsiteX15" fmla="*/ 347271 w 4059144"/>
              <a:gd name="connsiteY15" fmla="*/ 1656413 h 1904076"/>
              <a:gd name="connsiteX16" fmla="*/ 354766 w 4059144"/>
              <a:gd name="connsiteY16" fmla="*/ 1693888 h 1904076"/>
              <a:gd name="connsiteX17" fmla="*/ 362262 w 4059144"/>
              <a:gd name="connsiteY17" fmla="*/ 1896255 h 1904076"/>
              <a:gd name="connsiteX18" fmla="*/ 384747 w 4059144"/>
              <a:gd name="connsiteY18" fmla="*/ 1903750 h 1904076"/>
              <a:gd name="connsiteX19" fmla="*/ 452203 w 4059144"/>
              <a:gd name="connsiteY19" fmla="*/ 1896255 h 1904076"/>
              <a:gd name="connsiteX20" fmla="*/ 474688 w 4059144"/>
              <a:gd name="connsiteY20" fmla="*/ 1888760 h 1904076"/>
              <a:gd name="connsiteX21" fmla="*/ 504668 w 4059144"/>
              <a:gd name="connsiteY21" fmla="*/ 1881265 h 1904076"/>
              <a:gd name="connsiteX22" fmla="*/ 527153 w 4059144"/>
              <a:gd name="connsiteY22" fmla="*/ 1858780 h 1904076"/>
              <a:gd name="connsiteX23" fmla="*/ 534648 w 4059144"/>
              <a:gd name="connsiteY23" fmla="*/ 1836295 h 1904076"/>
              <a:gd name="connsiteX24" fmla="*/ 564629 w 4059144"/>
              <a:gd name="connsiteY24" fmla="*/ 1806314 h 1904076"/>
              <a:gd name="connsiteX25" fmla="*/ 617094 w 4059144"/>
              <a:gd name="connsiteY25" fmla="*/ 1761344 h 1904076"/>
              <a:gd name="connsiteX26" fmla="*/ 647075 w 4059144"/>
              <a:gd name="connsiteY26" fmla="*/ 1723868 h 1904076"/>
              <a:gd name="connsiteX27" fmla="*/ 669560 w 4059144"/>
              <a:gd name="connsiteY27" fmla="*/ 1693888 h 1904076"/>
              <a:gd name="connsiteX28" fmla="*/ 714530 w 4059144"/>
              <a:gd name="connsiteY28" fmla="*/ 1663908 h 1904076"/>
              <a:gd name="connsiteX29" fmla="*/ 752006 w 4059144"/>
              <a:gd name="connsiteY29" fmla="*/ 1626432 h 1904076"/>
              <a:gd name="connsiteX30" fmla="*/ 781986 w 4059144"/>
              <a:gd name="connsiteY30" fmla="*/ 1611442 h 1904076"/>
              <a:gd name="connsiteX31" fmla="*/ 804471 w 4059144"/>
              <a:gd name="connsiteY31" fmla="*/ 1596452 h 1904076"/>
              <a:gd name="connsiteX32" fmla="*/ 826957 w 4059144"/>
              <a:gd name="connsiteY32" fmla="*/ 1588957 h 1904076"/>
              <a:gd name="connsiteX33" fmla="*/ 879422 w 4059144"/>
              <a:gd name="connsiteY33" fmla="*/ 1558977 h 1904076"/>
              <a:gd name="connsiteX34" fmla="*/ 924393 w 4059144"/>
              <a:gd name="connsiteY34" fmla="*/ 1499016 h 1904076"/>
              <a:gd name="connsiteX35" fmla="*/ 954373 w 4059144"/>
              <a:gd name="connsiteY35" fmla="*/ 1431560 h 1904076"/>
              <a:gd name="connsiteX36" fmla="*/ 969363 w 4059144"/>
              <a:gd name="connsiteY36" fmla="*/ 1409075 h 1904076"/>
              <a:gd name="connsiteX37" fmla="*/ 999344 w 4059144"/>
              <a:gd name="connsiteY37" fmla="*/ 1386590 h 1904076"/>
              <a:gd name="connsiteX38" fmla="*/ 1044314 w 4059144"/>
              <a:gd name="connsiteY38" fmla="*/ 1371600 h 1904076"/>
              <a:gd name="connsiteX39" fmla="*/ 1059304 w 4059144"/>
              <a:gd name="connsiteY39" fmla="*/ 1356609 h 1904076"/>
              <a:gd name="connsiteX40" fmla="*/ 1074294 w 4059144"/>
              <a:gd name="connsiteY40" fmla="*/ 1334124 h 1904076"/>
              <a:gd name="connsiteX41" fmla="*/ 1119265 w 4059144"/>
              <a:gd name="connsiteY41" fmla="*/ 1304144 h 1904076"/>
              <a:gd name="connsiteX42" fmla="*/ 1156740 w 4059144"/>
              <a:gd name="connsiteY42" fmla="*/ 1319134 h 1904076"/>
              <a:gd name="connsiteX43" fmla="*/ 1149245 w 4059144"/>
              <a:gd name="connsiteY43" fmla="*/ 1341619 h 1904076"/>
              <a:gd name="connsiteX44" fmla="*/ 1156740 w 4059144"/>
              <a:gd name="connsiteY44" fmla="*/ 1364105 h 1904076"/>
              <a:gd name="connsiteX45" fmla="*/ 1179225 w 4059144"/>
              <a:gd name="connsiteY45" fmla="*/ 1379095 h 1904076"/>
              <a:gd name="connsiteX46" fmla="*/ 1194216 w 4059144"/>
              <a:gd name="connsiteY46" fmla="*/ 1394085 h 1904076"/>
              <a:gd name="connsiteX47" fmla="*/ 1254176 w 4059144"/>
              <a:gd name="connsiteY47" fmla="*/ 1476531 h 1904076"/>
              <a:gd name="connsiteX48" fmla="*/ 1299147 w 4059144"/>
              <a:gd name="connsiteY48" fmla="*/ 1506511 h 1904076"/>
              <a:gd name="connsiteX49" fmla="*/ 1344117 w 4059144"/>
              <a:gd name="connsiteY49" fmla="*/ 1536491 h 1904076"/>
              <a:gd name="connsiteX50" fmla="*/ 1396583 w 4059144"/>
              <a:gd name="connsiteY50" fmla="*/ 1558977 h 1904076"/>
              <a:gd name="connsiteX51" fmla="*/ 1449048 w 4059144"/>
              <a:gd name="connsiteY51" fmla="*/ 1596452 h 1904076"/>
              <a:gd name="connsiteX52" fmla="*/ 1486524 w 4059144"/>
              <a:gd name="connsiteY52" fmla="*/ 1641423 h 1904076"/>
              <a:gd name="connsiteX53" fmla="*/ 1501514 w 4059144"/>
              <a:gd name="connsiteY53" fmla="*/ 1663908 h 1904076"/>
              <a:gd name="connsiteX54" fmla="*/ 1531494 w 4059144"/>
              <a:gd name="connsiteY54" fmla="*/ 1678898 h 1904076"/>
              <a:gd name="connsiteX55" fmla="*/ 1546485 w 4059144"/>
              <a:gd name="connsiteY55" fmla="*/ 1693888 h 1904076"/>
              <a:gd name="connsiteX56" fmla="*/ 1568970 w 4059144"/>
              <a:gd name="connsiteY56" fmla="*/ 1708878 h 1904076"/>
              <a:gd name="connsiteX57" fmla="*/ 1591455 w 4059144"/>
              <a:gd name="connsiteY57" fmla="*/ 1753849 h 1904076"/>
              <a:gd name="connsiteX58" fmla="*/ 1621435 w 4059144"/>
              <a:gd name="connsiteY58" fmla="*/ 1761344 h 1904076"/>
              <a:gd name="connsiteX59" fmla="*/ 1696386 w 4059144"/>
              <a:gd name="connsiteY59" fmla="*/ 1723868 h 1904076"/>
              <a:gd name="connsiteX60" fmla="*/ 1726366 w 4059144"/>
              <a:gd name="connsiteY60" fmla="*/ 1678898 h 1904076"/>
              <a:gd name="connsiteX61" fmla="*/ 1763842 w 4059144"/>
              <a:gd name="connsiteY61" fmla="*/ 1626432 h 1904076"/>
              <a:gd name="connsiteX62" fmla="*/ 1793822 w 4059144"/>
              <a:gd name="connsiteY62" fmla="*/ 1603947 h 1904076"/>
              <a:gd name="connsiteX63" fmla="*/ 1823803 w 4059144"/>
              <a:gd name="connsiteY63" fmla="*/ 1588957 h 1904076"/>
              <a:gd name="connsiteX64" fmla="*/ 1846288 w 4059144"/>
              <a:gd name="connsiteY64" fmla="*/ 1566472 h 1904076"/>
              <a:gd name="connsiteX65" fmla="*/ 1853783 w 4059144"/>
              <a:gd name="connsiteY65" fmla="*/ 1543986 h 1904076"/>
              <a:gd name="connsiteX66" fmla="*/ 1861278 w 4059144"/>
              <a:gd name="connsiteY66" fmla="*/ 1514006 h 1904076"/>
              <a:gd name="connsiteX67" fmla="*/ 1898753 w 4059144"/>
              <a:gd name="connsiteY67" fmla="*/ 1506511 h 1904076"/>
              <a:gd name="connsiteX68" fmla="*/ 1928734 w 4059144"/>
              <a:gd name="connsiteY68" fmla="*/ 1536491 h 1904076"/>
              <a:gd name="connsiteX69" fmla="*/ 1906248 w 4059144"/>
              <a:gd name="connsiteY69" fmla="*/ 1753849 h 1904076"/>
              <a:gd name="connsiteX70" fmla="*/ 1891258 w 4059144"/>
              <a:gd name="connsiteY70" fmla="*/ 1798819 h 1904076"/>
              <a:gd name="connsiteX71" fmla="*/ 1883763 w 4059144"/>
              <a:gd name="connsiteY71" fmla="*/ 1821305 h 1904076"/>
              <a:gd name="connsiteX72" fmla="*/ 1891258 w 4059144"/>
              <a:gd name="connsiteY72" fmla="*/ 1851285 h 1904076"/>
              <a:gd name="connsiteX73" fmla="*/ 2026170 w 4059144"/>
              <a:gd name="connsiteY73" fmla="*/ 1828800 h 1904076"/>
              <a:gd name="connsiteX74" fmla="*/ 2041160 w 4059144"/>
              <a:gd name="connsiteY74" fmla="*/ 1813809 h 1904076"/>
              <a:gd name="connsiteX75" fmla="*/ 2056150 w 4059144"/>
              <a:gd name="connsiteY75" fmla="*/ 1768839 h 1904076"/>
              <a:gd name="connsiteX76" fmla="*/ 2108616 w 4059144"/>
              <a:gd name="connsiteY76" fmla="*/ 1716373 h 1904076"/>
              <a:gd name="connsiteX77" fmla="*/ 2138596 w 4059144"/>
              <a:gd name="connsiteY77" fmla="*/ 1686393 h 1904076"/>
              <a:gd name="connsiteX78" fmla="*/ 2153586 w 4059144"/>
              <a:gd name="connsiteY78" fmla="*/ 1663908 h 1904076"/>
              <a:gd name="connsiteX79" fmla="*/ 2221042 w 4059144"/>
              <a:gd name="connsiteY79" fmla="*/ 1603947 h 1904076"/>
              <a:gd name="connsiteX80" fmla="*/ 2236032 w 4059144"/>
              <a:gd name="connsiteY80" fmla="*/ 1581462 h 1904076"/>
              <a:gd name="connsiteX81" fmla="*/ 2288498 w 4059144"/>
              <a:gd name="connsiteY81" fmla="*/ 1566472 h 1904076"/>
              <a:gd name="connsiteX82" fmla="*/ 2310983 w 4059144"/>
              <a:gd name="connsiteY82" fmla="*/ 1581462 h 1904076"/>
              <a:gd name="connsiteX83" fmla="*/ 2333468 w 4059144"/>
              <a:gd name="connsiteY83" fmla="*/ 1648918 h 1904076"/>
              <a:gd name="connsiteX84" fmla="*/ 2340963 w 4059144"/>
              <a:gd name="connsiteY84" fmla="*/ 1731364 h 1904076"/>
              <a:gd name="connsiteX85" fmla="*/ 2393429 w 4059144"/>
              <a:gd name="connsiteY85" fmla="*/ 1798819 h 1904076"/>
              <a:gd name="connsiteX86" fmla="*/ 2423409 w 4059144"/>
              <a:gd name="connsiteY86" fmla="*/ 1813809 h 1904076"/>
              <a:gd name="connsiteX87" fmla="*/ 2445894 w 4059144"/>
              <a:gd name="connsiteY87" fmla="*/ 1806314 h 1904076"/>
              <a:gd name="connsiteX88" fmla="*/ 2475875 w 4059144"/>
              <a:gd name="connsiteY88" fmla="*/ 1753849 h 1904076"/>
              <a:gd name="connsiteX89" fmla="*/ 2490865 w 4059144"/>
              <a:gd name="connsiteY89" fmla="*/ 1678898 h 1904076"/>
              <a:gd name="connsiteX90" fmla="*/ 2498360 w 4059144"/>
              <a:gd name="connsiteY90" fmla="*/ 1641423 h 1904076"/>
              <a:gd name="connsiteX91" fmla="*/ 2505855 w 4059144"/>
              <a:gd name="connsiteY91" fmla="*/ 1558977 h 1904076"/>
              <a:gd name="connsiteX92" fmla="*/ 2543330 w 4059144"/>
              <a:gd name="connsiteY92" fmla="*/ 1476531 h 1904076"/>
              <a:gd name="connsiteX93" fmla="*/ 2580806 w 4059144"/>
              <a:gd name="connsiteY93" fmla="*/ 1469036 h 1904076"/>
              <a:gd name="connsiteX94" fmla="*/ 2603291 w 4059144"/>
              <a:gd name="connsiteY94" fmla="*/ 1461541 h 1904076"/>
              <a:gd name="connsiteX95" fmla="*/ 2805658 w 4059144"/>
              <a:gd name="connsiteY95" fmla="*/ 1469036 h 1904076"/>
              <a:gd name="connsiteX96" fmla="*/ 2888104 w 4059144"/>
              <a:gd name="connsiteY96" fmla="*/ 1469036 h 1904076"/>
              <a:gd name="connsiteX97" fmla="*/ 2940570 w 4059144"/>
              <a:gd name="connsiteY97" fmla="*/ 1431560 h 1904076"/>
              <a:gd name="connsiteX98" fmla="*/ 3000530 w 4059144"/>
              <a:gd name="connsiteY98" fmla="*/ 1394085 h 1904076"/>
              <a:gd name="connsiteX99" fmla="*/ 3030511 w 4059144"/>
              <a:gd name="connsiteY99" fmla="*/ 1386590 h 1904076"/>
              <a:gd name="connsiteX100" fmla="*/ 3112957 w 4059144"/>
              <a:gd name="connsiteY100" fmla="*/ 1371600 h 1904076"/>
              <a:gd name="connsiteX101" fmla="*/ 3157927 w 4059144"/>
              <a:gd name="connsiteY101" fmla="*/ 1364105 h 1904076"/>
              <a:gd name="connsiteX102" fmla="*/ 3352799 w 4059144"/>
              <a:gd name="connsiteY102" fmla="*/ 1349114 h 1904076"/>
              <a:gd name="connsiteX103" fmla="*/ 3405265 w 4059144"/>
              <a:gd name="connsiteY103" fmla="*/ 1341619 h 1904076"/>
              <a:gd name="connsiteX104" fmla="*/ 3495206 w 4059144"/>
              <a:gd name="connsiteY104" fmla="*/ 1334124 h 1904076"/>
              <a:gd name="connsiteX105" fmla="*/ 3562662 w 4059144"/>
              <a:gd name="connsiteY105" fmla="*/ 1319134 h 1904076"/>
              <a:gd name="connsiteX106" fmla="*/ 3637612 w 4059144"/>
              <a:gd name="connsiteY106" fmla="*/ 1326629 h 1904076"/>
              <a:gd name="connsiteX107" fmla="*/ 3697573 w 4059144"/>
              <a:gd name="connsiteY107" fmla="*/ 1341619 h 1904076"/>
              <a:gd name="connsiteX108" fmla="*/ 3727553 w 4059144"/>
              <a:gd name="connsiteY108" fmla="*/ 1349114 h 1904076"/>
              <a:gd name="connsiteX109" fmla="*/ 3780019 w 4059144"/>
              <a:gd name="connsiteY109" fmla="*/ 1334124 h 1904076"/>
              <a:gd name="connsiteX110" fmla="*/ 3757534 w 4059144"/>
              <a:gd name="connsiteY110" fmla="*/ 1244183 h 1904076"/>
              <a:gd name="connsiteX111" fmla="*/ 3727553 w 4059144"/>
              <a:gd name="connsiteY111" fmla="*/ 1229193 h 1904076"/>
              <a:gd name="connsiteX112" fmla="*/ 3720058 w 4059144"/>
              <a:gd name="connsiteY112" fmla="*/ 1176727 h 1904076"/>
              <a:gd name="connsiteX113" fmla="*/ 3765029 w 4059144"/>
              <a:gd name="connsiteY113" fmla="*/ 1161737 h 1904076"/>
              <a:gd name="connsiteX114" fmla="*/ 3824989 w 4059144"/>
              <a:gd name="connsiteY114" fmla="*/ 1139252 h 1904076"/>
              <a:gd name="connsiteX115" fmla="*/ 3877455 w 4059144"/>
              <a:gd name="connsiteY115" fmla="*/ 1116767 h 1904076"/>
              <a:gd name="connsiteX116" fmla="*/ 3907435 w 4059144"/>
              <a:gd name="connsiteY116" fmla="*/ 1094282 h 1904076"/>
              <a:gd name="connsiteX117" fmla="*/ 3952406 w 4059144"/>
              <a:gd name="connsiteY117" fmla="*/ 1071796 h 1904076"/>
              <a:gd name="connsiteX118" fmla="*/ 4019862 w 4059144"/>
              <a:gd name="connsiteY118" fmla="*/ 974360 h 1904076"/>
              <a:gd name="connsiteX119" fmla="*/ 4049842 w 4059144"/>
              <a:gd name="connsiteY119" fmla="*/ 929390 h 1904076"/>
              <a:gd name="connsiteX120" fmla="*/ 4042347 w 4059144"/>
              <a:gd name="connsiteY120" fmla="*/ 816964 h 1904076"/>
              <a:gd name="connsiteX121" fmla="*/ 3997376 w 4059144"/>
              <a:gd name="connsiteY121" fmla="*/ 824459 h 1904076"/>
              <a:gd name="connsiteX122" fmla="*/ 3974891 w 4059144"/>
              <a:gd name="connsiteY122" fmla="*/ 839449 h 1904076"/>
              <a:gd name="connsiteX123" fmla="*/ 3922425 w 4059144"/>
              <a:gd name="connsiteY123" fmla="*/ 861934 h 1904076"/>
              <a:gd name="connsiteX124" fmla="*/ 3929921 w 4059144"/>
              <a:gd name="connsiteY124" fmla="*/ 831954 h 1904076"/>
              <a:gd name="connsiteX125" fmla="*/ 3997376 w 4059144"/>
              <a:gd name="connsiteY125" fmla="*/ 779488 h 1904076"/>
              <a:gd name="connsiteX126" fmla="*/ 4034852 w 4059144"/>
              <a:gd name="connsiteY126" fmla="*/ 734518 h 1904076"/>
              <a:gd name="connsiteX127" fmla="*/ 4042347 w 4059144"/>
              <a:gd name="connsiteY127" fmla="*/ 712032 h 1904076"/>
              <a:gd name="connsiteX128" fmla="*/ 4034852 w 4059144"/>
              <a:gd name="connsiteY128" fmla="*/ 547141 h 1904076"/>
              <a:gd name="connsiteX129" fmla="*/ 3937416 w 4059144"/>
              <a:gd name="connsiteY129" fmla="*/ 524655 h 1904076"/>
              <a:gd name="connsiteX130" fmla="*/ 3802504 w 4059144"/>
              <a:gd name="connsiteY130" fmla="*/ 517160 h 1904076"/>
              <a:gd name="connsiteX131" fmla="*/ 3772524 w 4059144"/>
              <a:gd name="connsiteY131" fmla="*/ 509665 h 1904076"/>
              <a:gd name="connsiteX132" fmla="*/ 3712563 w 4059144"/>
              <a:gd name="connsiteY132" fmla="*/ 434714 h 1904076"/>
              <a:gd name="connsiteX133" fmla="*/ 3645107 w 4059144"/>
              <a:gd name="connsiteY133" fmla="*/ 412229 h 1904076"/>
              <a:gd name="connsiteX134" fmla="*/ 3615127 w 4059144"/>
              <a:gd name="connsiteY134" fmla="*/ 397239 h 1904076"/>
              <a:gd name="connsiteX135" fmla="*/ 3585147 w 4059144"/>
              <a:gd name="connsiteY135" fmla="*/ 389744 h 1904076"/>
              <a:gd name="connsiteX136" fmla="*/ 3502701 w 4059144"/>
              <a:gd name="connsiteY136" fmla="*/ 367259 h 1904076"/>
              <a:gd name="connsiteX137" fmla="*/ 3465225 w 4059144"/>
              <a:gd name="connsiteY137" fmla="*/ 359764 h 1904076"/>
              <a:gd name="connsiteX138" fmla="*/ 3382780 w 4059144"/>
              <a:gd name="connsiteY138" fmla="*/ 337278 h 1904076"/>
              <a:gd name="connsiteX139" fmla="*/ 3307829 w 4059144"/>
              <a:gd name="connsiteY139" fmla="*/ 299803 h 1904076"/>
              <a:gd name="connsiteX140" fmla="*/ 3240373 w 4059144"/>
              <a:gd name="connsiteY140" fmla="*/ 277318 h 1904076"/>
              <a:gd name="connsiteX141" fmla="*/ 3157927 w 4059144"/>
              <a:gd name="connsiteY141" fmla="*/ 269823 h 1904076"/>
              <a:gd name="connsiteX142" fmla="*/ 2535835 w 4059144"/>
              <a:gd name="connsiteY142" fmla="*/ 254832 h 1904076"/>
              <a:gd name="connsiteX143" fmla="*/ 2498360 w 4059144"/>
              <a:gd name="connsiteY143" fmla="*/ 172386 h 1904076"/>
              <a:gd name="connsiteX144" fmla="*/ 2415914 w 4059144"/>
              <a:gd name="connsiteY144" fmla="*/ 112426 h 1904076"/>
              <a:gd name="connsiteX145" fmla="*/ 2393429 w 4059144"/>
              <a:gd name="connsiteY145" fmla="*/ 89941 h 1904076"/>
              <a:gd name="connsiteX146" fmla="*/ 2355953 w 4059144"/>
              <a:gd name="connsiteY146" fmla="*/ 74950 h 1904076"/>
              <a:gd name="connsiteX147" fmla="*/ 2318478 w 4059144"/>
              <a:gd name="connsiteY147" fmla="*/ 44970 h 1904076"/>
              <a:gd name="connsiteX148" fmla="*/ 2273507 w 4059144"/>
              <a:gd name="connsiteY148" fmla="*/ 14990 h 1904076"/>
              <a:gd name="connsiteX149" fmla="*/ 2251022 w 4059144"/>
              <a:gd name="connsiteY149" fmla="*/ 0 h 1904076"/>
              <a:gd name="connsiteX150" fmla="*/ 2206052 w 4059144"/>
              <a:gd name="connsiteY150" fmla="*/ 37475 h 1904076"/>
              <a:gd name="connsiteX151" fmla="*/ 2191062 w 4059144"/>
              <a:gd name="connsiteY151" fmla="*/ 112426 h 1904076"/>
              <a:gd name="connsiteX152" fmla="*/ 2183566 w 4059144"/>
              <a:gd name="connsiteY152" fmla="*/ 217357 h 1904076"/>
              <a:gd name="connsiteX153" fmla="*/ 2176071 w 4059144"/>
              <a:gd name="connsiteY153" fmla="*/ 262327 h 1904076"/>
              <a:gd name="connsiteX154" fmla="*/ 2161081 w 4059144"/>
              <a:gd name="connsiteY154" fmla="*/ 277318 h 1904076"/>
              <a:gd name="connsiteX155" fmla="*/ 2146091 w 4059144"/>
              <a:gd name="connsiteY155" fmla="*/ 307298 h 1904076"/>
              <a:gd name="connsiteX156" fmla="*/ 2086130 w 4059144"/>
              <a:gd name="connsiteY156" fmla="*/ 374754 h 1904076"/>
              <a:gd name="connsiteX157" fmla="*/ 2063645 w 4059144"/>
              <a:gd name="connsiteY157" fmla="*/ 389744 h 1904076"/>
              <a:gd name="connsiteX158" fmla="*/ 2041160 w 4059144"/>
              <a:gd name="connsiteY158" fmla="*/ 427219 h 1904076"/>
              <a:gd name="connsiteX159" fmla="*/ 1996189 w 4059144"/>
              <a:gd name="connsiteY159" fmla="*/ 464695 h 1904076"/>
              <a:gd name="connsiteX160" fmla="*/ 1891258 w 4059144"/>
              <a:gd name="connsiteY160" fmla="*/ 487180 h 1904076"/>
              <a:gd name="connsiteX161" fmla="*/ 1741357 w 4059144"/>
              <a:gd name="connsiteY161" fmla="*/ 502170 h 1904076"/>
              <a:gd name="connsiteX162" fmla="*/ 1696386 w 4059144"/>
              <a:gd name="connsiteY162" fmla="*/ 509665 h 1904076"/>
              <a:gd name="connsiteX163" fmla="*/ 1606445 w 4059144"/>
              <a:gd name="connsiteY163" fmla="*/ 532150 h 1904076"/>
              <a:gd name="connsiteX164" fmla="*/ 1553980 w 4059144"/>
              <a:gd name="connsiteY164" fmla="*/ 554636 h 1904076"/>
              <a:gd name="connsiteX165" fmla="*/ 1531494 w 4059144"/>
              <a:gd name="connsiteY165" fmla="*/ 562131 h 1904076"/>
              <a:gd name="connsiteX166" fmla="*/ 1479029 w 4059144"/>
              <a:gd name="connsiteY166" fmla="*/ 584616 h 1904076"/>
              <a:gd name="connsiteX167" fmla="*/ 1434058 w 4059144"/>
              <a:gd name="connsiteY167" fmla="*/ 614596 h 1904076"/>
              <a:gd name="connsiteX168" fmla="*/ 1359107 w 4059144"/>
              <a:gd name="connsiteY168" fmla="*/ 652072 h 1904076"/>
              <a:gd name="connsiteX169" fmla="*/ 1021829 w 4059144"/>
              <a:gd name="connsiteY169" fmla="*/ 659567 h 1904076"/>
              <a:gd name="connsiteX170" fmla="*/ 1014334 w 4059144"/>
              <a:gd name="connsiteY170" fmla="*/ 689547 h 1904076"/>
              <a:gd name="connsiteX171" fmla="*/ 1036819 w 4059144"/>
              <a:gd name="connsiteY171" fmla="*/ 749508 h 1904076"/>
              <a:gd name="connsiteX172" fmla="*/ 1066799 w 4059144"/>
              <a:gd name="connsiteY172" fmla="*/ 764498 h 1904076"/>
              <a:gd name="connsiteX173" fmla="*/ 1111770 w 4059144"/>
              <a:gd name="connsiteY173" fmla="*/ 779488 h 1904076"/>
              <a:gd name="connsiteX174" fmla="*/ 1119265 w 4059144"/>
              <a:gd name="connsiteY174" fmla="*/ 801973 h 1904076"/>
              <a:gd name="connsiteX175" fmla="*/ 1081789 w 4059144"/>
              <a:gd name="connsiteY175" fmla="*/ 854439 h 1904076"/>
              <a:gd name="connsiteX176" fmla="*/ 1021829 w 4059144"/>
              <a:gd name="connsiteY176" fmla="*/ 869429 h 1904076"/>
              <a:gd name="connsiteX177" fmla="*/ 969363 w 4059144"/>
              <a:gd name="connsiteY177" fmla="*/ 884419 h 1904076"/>
              <a:gd name="connsiteX178" fmla="*/ 774491 w 4059144"/>
              <a:gd name="connsiteY178" fmla="*/ 869429 h 1904076"/>
              <a:gd name="connsiteX179" fmla="*/ 744511 w 4059144"/>
              <a:gd name="connsiteY179" fmla="*/ 861934 h 1904076"/>
              <a:gd name="connsiteX180" fmla="*/ 714530 w 4059144"/>
              <a:gd name="connsiteY180" fmla="*/ 846944 h 1904076"/>
              <a:gd name="connsiteX181" fmla="*/ 647075 w 4059144"/>
              <a:gd name="connsiteY181" fmla="*/ 824459 h 1904076"/>
              <a:gd name="connsiteX182" fmla="*/ 564629 w 4059144"/>
              <a:gd name="connsiteY182" fmla="*/ 794478 h 1904076"/>
              <a:gd name="connsiteX183" fmla="*/ 512163 w 4059144"/>
              <a:gd name="connsiteY183" fmla="*/ 786983 h 1904076"/>
              <a:gd name="connsiteX184" fmla="*/ 437212 w 4059144"/>
              <a:gd name="connsiteY184" fmla="*/ 771993 h 1904076"/>
              <a:gd name="connsiteX185" fmla="*/ 399737 w 4059144"/>
              <a:gd name="connsiteY185" fmla="*/ 764498 h 1904076"/>
              <a:gd name="connsiteX186" fmla="*/ 339776 w 4059144"/>
              <a:gd name="connsiteY186" fmla="*/ 749508 h 1904076"/>
              <a:gd name="connsiteX187" fmla="*/ 294806 w 4059144"/>
              <a:gd name="connsiteY187" fmla="*/ 742013 h 1904076"/>
              <a:gd name="connsiteX188" fmla="*/ 92439 w 4059144"/>
              <a:gd name="connsiteY188" fmla="*/ 749508 h 1904076"/>
              <a:gd name="connsiteX189" fmla="*/ 54963 w 4059144"/>
              <a:gd name="connsiteY189" fmla="*/ 757003 h 1904076"/>
              <a:gd name="connsiteX190" fmla="*/ 39973 w 4059144"/>
              <a:gd name="connsiteY190" fmla="*/ 786983 h 1904076"/>
              <a:gd name="connsiteX191" fmla="*/ 9993 w 4059144"/>
              <a:gd name="connsiteY191" fmla="*/ 846944 h 1904076"/>
              <a:gd name="connsiteX192" fmla="*/ 9993 w 4059144"/>
              <a:gd name="connsiteY192" fmla="*/ 869429 h 190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059144" h="1904076">
                <a:moveTo>
                  <a:pt x="9993" y="869429"/>
                </a:moveTo>
                <a:cubicBezTo>
                  <a:pt x="19986" y="874426"/>
                  <a:pt x="50660" y="871136"/>
                  <a:pt x="69953" y="876924"/>
                </a:cubicBezTo>
                <a:cubicBezTo>
                  <a:pt x="90744" y="883161"/>
                  <a:pt x="89342" y="917003"/>
                  <a:pt x="92439" y="929390"/>
                </a:cubicBezTo>
                <a:cubicBezTo>
                  <a:pt x="94355" y="937055"/>
                  <a:pt x="98220" y="944163"/>
                  <a:pt x="99934" y="951875"/>
                </a:cubicBezTo>
                <a:cubicBezTo>
                  <a:pt x="101294" y="957996"/>
                  <a:pt x="106488" y="1006677"/>
                  <a:pt x="114924" y="1019331"/>
                </a:cubicBezTo>
                <a:cubicBezTo>
                  <a:pt x="126465" y="1036643"/>
                  <a:pt x="143303" y="1045745"/>
                  <a:pt x="159894" y="1056806"/>
                </a:cubicBezTo>
                <a:cubicBezTo>
                  <a:pt x="186612" y="1110239"/>
                  <a:pt x="167255" y="1063626"/>
                  <a:pt x="182380" y="1139252"/>
                </a:cubicBezTo>
                <a:cubicBezTo>
                  <a:pt x="186774" y="1161222"/>
                  <a:pt x="195725" y="1170390"/>
                  <a:pt x="204865" y="1191718"/>
                </a:cubicBezTo>
                <a:cubicBezTo>
                  <a:pt x="207977" y="1198980"/>
                  <a:pt x="207978" y="1207629"/>
                  <a:pt x="212360" y="1214203"/>
                </a:cubicBezTo>
                <a:cubicBezTo>
                  <a:pt x="218240" y="1223022"/>
                  <a:pt x="227350" y="1229193"/>
                  <a:pt x="234845" y="1236688"/>
                </a:cubicBezTo>
                <a:lnTo>
                  <a:pt x="249835" y="1281659"/>
                </a:lnTo>
                <a:cubicBezTo>
                  <a:pt x="252333" y="1289154"/>
                  <a:pt x="252948" y="1297571"/>
                  <a:pt x="257330" y="1304144"/>
                </a:cubicBezTo>
                <a:cubicBezTo>
                  <a:pt x="291231" y="1354994"/>
                  <a:pt x="274572" y="1336374"/>
                  <a:pt x="302301" y="1364105"/>
                </a:cubicBezTo>
                <a:cubicBezTo>
                  <a:pt x="304911" y="1371934"/>
                  <a:pt x="323653" y="1424330"/>
                  <a:pt x="324786" y="1439055"/>
                </a:cubicBezTo>
                <a:cubicBezTo>
                  <a:pt x="329006" y="1493914"/>
                  <a:pt x="328061" y="1549088"/>
                  <a:pt x="332281" y="1603947"/>
                </a:cubicBezTo>
                <a:cubicBezTo>
                  <a:pt x="333838" y="1624194"/>
                  <a:pt x="342543" y="1637499"/>
                  <a:pt x="347271" y="1656413"/>
                </a:cubicBezTo>
                <a:cubicBezTo>
                  <a:pt x="350361" y="1668772"/>
                  <a:pt x="352268" y="1681396"/>
                  <a:pt x="354766" y="1693888"/>
                </a:cubicBezTo>
                <a:cubicBezTo>
                  <a:pt x="357265" y="1761344"/>
                  <a:pt x="352716" y="1829432"/>
                  <a:pt x="362262" y="1896255"/>
                </a:cubicBezTo>
                <a:cubicBezTo>
                  <a:pt x="363379" y="1904076"/>
                  <a:pt x="376847" y="1903750"/>
                  <a:pt x="384747" y="1903750"/>
                </a:cubicBezTo>
                <a:cubicBezTo>
                  <a:pt x="407371" y="1903750"/>
                  <a:pt x="429718" y="1898753"/>
                  <a:pt x="452203" y="1896255"/>
                </a:cubicBezTo>
                <a:cubicBezTo>
                  <a:pt x="459698" y="1893757"/>
                  <a:pt x="467092" y="1890930"/>
                  <a:pt x="474688" y="1888760"/>
                </a:cubicBezTo>
                <a:cubicBezTo>
                  <a:pt x="484593" y="1885930"/>
                  <a:pt x="495724" y="1886376"/>
                  <a:pt x="504668" y="1881265"/>
                </a:cubicBezTo>
                <a:cubicBezTo>
                  <a:pt x="513871" y="1876006"/>
                  <a:pt x="519658" y="1866275"/>
                  <a:pt x="527153" y="1858780"/>
                </a:cubicBezTo>
                <a:cubicBezTo>
                  <a:pt x="529651" y="1851285"/>
                  <a:pt x="530056" y="1842724"/>
                  <a:pt x="534648" y="1836295"/>
                </a:cubicBezTo>
                <a:cubicBezTo>
                  <a:pt x="542863" y="1824794"/>
                  <a:pt x="554635" y="1816308"/>
                  <a:pt x="564629" y="1806314"/>
                </a:cubicBezTo>
                <a:cubicBezTo>
                  <a:pt x="636787" y="1734156"/>
                  <a:pt x="560027" y="1806997"/>
                  <a:pt x="617094" y="1761344"/>
                </a:cubicBezTo>
                <a:cubicBezTo>
                  <a:pt x="633810" y="1747972"/>
                  <a:pt x="634086" y="1742052"/>
                  <a:pt x="647075" y="1723868"/>
                </a:cubicBezTo>
                <a:cubicBezTo>
                  <a:pt x="654336" y="1713703"/>
                  <a:pt x="660224" y="1702187"/>
                  <a:pt x="669560" y="1693888"/>
                </a:cubicBezTo>
                <a:cubicBezTo>
                  <a:pt x="683025" y="1681919"/>
                  <a:pt x="701791" y="1676647"/>
                  <a:pt x="714530" y="1663908"/>
                </a:cubicBezTo>
                <a:cubicBezTo>
                  <a:pt x="727022" y="1651416"/>
                  <a:pt x="736205" y="1634333"/>
                  <a:pt x="752006" y="1626432"/>
                </a:cubicBezTo>
                <a:cubicBezTo>
                  <a:pt x="761999" y="1621435"/>
                  <a:pt x="772285" y="1616985"/>
                  <a:pt x="781986" y="1611442"/>
                </a:cubicBezTo>
                <a:cubicBezTo>
                  <a:pt x="789807" y="1606973"/>
                  <a:pt x="796414" y="1600480"/>
                  <a:pt x="804471" y="1596452"/>
                </a:cubicBezTo>
                <a:cubicBezTo>
                  <a:pt x="811538" y="1592919"/>
                  <a:pt x="819695" y="1592069"/>
                  <a:pt x="826957" y="1588957"/>
                </a:cubicBezTo>
                <a:cubicBezTo>
                  <a:pt x="843527" y="1581856"/>
                  <a:pt x="864948" y="1570557"/>
                  <a:pt x="879422" y="1558977"/>
                </a:cubicBezTo>
                <a:cubicBezTo>
                  <a:pt x="896065" y="1545662"/>
                  <a:pt x="918754" y="1513114"/>
                  <a:pt x="924393" y="1499016"/>
                </a:cubicBezTo>
                <a:cubicBezTo>
                  <a:pt x="935100" y="1472250"/>
                  <a:pt x="940370" y="1456066"/>
                  <a:pt x="954373" y="1431560"/>
                </a:cubicBezTo>
                <a:cubicBezTo>
                  <a:pt x="958842" y="1423739"/>
                  <a:pt x="962993" y="1415444"/>
                  <a:pt x="969363" y="1409075"/>
                </a:cubicBezTo>
                <a:cubicBezTo>
                  <a:pt x="978196" y="1400242"/>
                  <a:pt x="988171" y="1392177"/>
                  <a:pt x="999344" y="1386590"/>
                </a:cubicBezTo>
                <a:cubicBezTo>
                  <a:pt x="1013477" y="1379524"/>
                  <a:pt x="1044314" y="1371600"/>
                  <a:pt x="1044314" y="1371600"/>
                </a:cubicBezTo>
                <a:cubicBezTo>
                  <a:pt x="1049311" y="1366603"/>
                  <a:pt x="1054890" y="1362127"/>
                  <a:pt x="1059304" y="1356609"/>
                </a:cubicBezTo>
                <a:cubicBezTo>
                  <a:pt x="1064931" y="1349575"/>
                  <a:pt x="1067515" y="1340056"/>
                  <a:pt x="1074294" y="1334124"/>
                </a:cubicBezTo>
                <a:cubicBezTo>
                  <a:pt x="1087853" y="1322260"/>
                  <a:pt x="1119265" y="1304144"/>
                  <a:pt x="1119265" y="1304144"/>
                </a:cubicBezTo>
                <a:cubicBezTo>
                  <a:pt x="1131757" y="1309141"/>
                  <a:pt x="1148335" y="1308628"/>
                  <a:pt x="1156740" y="1319134"/>
                </a:cubicBezTo>
                <a:cubicBezTo>
                  <a:pt x="1161675" y="1325303"/>
                  <a:pt x="1149245" y="1333719"/>
                  <a:pt x="1149245" y="1341619"/>
                </a:cubicBezTo>
                <a:cubicBezTo>
                  <a:pt x="1149245" y="1349520"/>
                  <a:pt x="1151805" y="1357935"/>
                  <a:pt x="1156740" y="1364105"/>
                </a:cubicBezTo>
                <a:cubicBezTo>
                  <a:pt x="1162367" y="1371139"/>
                  <a:pt x="1172191" y="1373468"/>
                  <a:pt x="1179225" y="1379095"/>
                </a:cubicBezTo>
                <a:cubicBezTo>
                  <a:pt x="1184743" y="1383509"/>
                  <a:pt x="1189976" y="1388432"/>
                  <a:pt x="1194216" y="1394085"/>
                </a:cubicBezTo>
                <a:cubicBezTo>
                  <a:pt x="1240945" y="1456388"/>
                  <a:pt x="1205949" y="1421415"/>
                  <a:pt x="1254176" y="1476531"/>
                </a:cubicBezTo>
                <a:cubicBezTo>
                  <a:pt x="1291938" y="1519687"/>
                  <a:pt x="1259384" y="1484421"/>
                  <a:pt x="1299147" y="1506511"/>
                </a:cubicBezTo>
                <a:cubicBezTo>
                  <a:pt x="1314896" y="1515260"/>
                  <a:pt x="1327026" y="1530794"/>
                  <a:pt x="1344117" y="1536491"/>
                </a:cubicBezTo>
                <a:cubicBezTo>
                  <a:pt x="1361487" y="1542281"/>
                  <a:pt x="1381761" y="1547860"/>
                  <a:pt x="1396583" y="1558977"/>
                </a:cubicBezTo>
                <a:cubicBezTo>
                  <a:pt x="1453487" y="1601656"/>
                  <a:pt x="1401227" y="1580512"/>
                  <a:pt x="1449048" y="1596452"/>
                </a:cubicBezTo>
                <a:cubicBezTo>
                  <a:pt x="1486272" y="1652284"/>
                  <a:pt x="1438427" y="1583705"/>
                  <a:pt x="1486524" y="1641423"/>
                </a:cubicBezTo>
                <a:cubicBezTo>
                  <a:pt x="1492291" y="1648343"/>
                  <a:pt x="1494594" y="1658141"/>
                  <a:pt x="1501514" y="1663908"/>
                </a:cubicBezTo>
                <a:cubicBezTo>
                  <a:pt x="1510097" y="1671061"/>
                  <a:pt x="1522198" y="1672700"/>
                  <a:pt x="1531494" y="1678898"/>
                </a:cubicBezTo>
                <a:cubicBezTo>
                  <a:pt x="1537374" y="1682818"/>
                  <a:pt x="1540967" y="1689474"/>
                  <a:pt x="1546485" y="1693888"/>
                </a:cubicBezTo>
                <a:cubicBezTo>
                  <a:pt x="1553519" y="1699515"/>
                  <a:pt x="1561475" y="1703881"/>
                  <a:pt x="1568970" y="1708878"/>
                </a:cubicBezTo>
                <a:cubicBezTo>
                  <a:pt x="1573245" y="1721705"/>
                  <a:pt x="1579001" y="1745546"/>
                  <a:pt x="1591455" y="1753849"/>
                </a:cubicBezTo>
                <a:cubicBezTo>
                  <a:pt x="1600026" y="1759563"/>
                  <a:pt x="1611442" y="1758846"/>
                  <a:pt x="1621435" y="1761344"/>
                </a:cubicBezTo>
                <a:cubicBezTo>
                  <a:pt x="1656410" y="1748229"/>
                  <a:pt x="1676765" y="1750030"/>
                  <a:pt x="1696386" y="1723868"/>
                </a:cubicBezTo>
                <a:cubicBezTo>
                  <a:pt x="1707195" y="1709455"/>
                  <a:pt x="1720669" y="1695989"/>
                  <a:pt x="1726366" y="1678898"/>
                </a:cubicBezTo>
                <a:cubicBezTo>
                  <a:pt x="1743855" y="1626432"/>
                  <a:pt x="1726367" y="1638924"/>
                  <a:pt x="1763842" y="1626432"/>
                </a:cubicBezTo>
                <a:cubicBezTo>
                  <a:pt x="1773835" y="1618937"/>
                  <a:pt x="1783229" y="1610567"/>
                  <a:pt x="1793822" y="1603947"/>
                </a:cubicBezTo>
                <a:cubicBezTo>
                  <a:pt x="1803297" y="1598025"/>
                  <a:pt x="1814711" y="1595451"/>
                  <a:pt x="1823803" y="1588957"/>
                </a:cubicBezTo>
                <a:cubicBezTo>
                  <a:pt x="1832428" y="1582796"/>
                  <a:pt x="1838793" y="1573967"/>
                  <a:pt x="1846288" y="1566472"/>
                </a:cubicBezTo>
                <a:cubicBezTo>
                  <a:pt x="1848786" y="1558977"/>
                  <a:pt x="1851613" y="1551583"/>
                  <a:pt x="1853783" y="1543986"/>
                </a:cubicBezTo>
                <a:cubicBezTo>
                  <a:pt x="1856613" y="1534081"/>
                  <a:pt x="1853365" y="1520600"/>
                  <a:pt x="1861278" y="1514006"/>
                </a:cubicBezTo>
                <a:cubicBezTo>
                  <a:pt x="1871064" y="1505851"/>
                  <a:pt x="1886261" y="1509009"/>
                  <a:pt x="1898753" y="1506511"/>
                </a:cubicBezTo>
                <a:cubicBezTo>
                  <a:pt x="1918740" y="1513173"/>
                  <a:pt x="1928734" y="1509842"/>
                  <a:pt x="1928734" y="1536491"/>
                </a:cubicBezTo>
                <a:cubicBezTo>
                  <a:pt x="1928734" y="1700126"/>
                  <a:pt x="1937180" y="1661054"/>
                  <a:pt x="1906248" y="1753849"/>
                </a:cubicBezTo>
                <a:lnTo>
                  <a:pt x="1891258" y="1798819"/>
                </a:lnTo>
                <a:lnTo>
                  <a:pt x="1883763" y="1821305"/>
                </a:lnTo>
                <a:cubicBezTo>
                  <a:pt x="1886261" y="1831298"/>
                  <a:pt x="1881749" y="1847323"/>
                  <a:pt x="1891258" y="1851285"/>
                </a:cubicBezTo>
                <a:cubicBezTo>
                  <a:pt x="1953734" y="1877317"/>
                  <a:pt x="1978963" y="1860272"/>
                  <a:pt x="2026170" y="1828800"/>
                </a:cubicBezTo>
                <a:cubicBezTo>
                  <a:pt x="2032050" y="1824880"/>
                  <a:pt x="2036163" y="1818806"/>
                  <a:pt x="2041160" y="1813809"/>
                </a:cubicBezTo>
                <a:cubicBezTo>
                  <a:pt x="2046157" y="1798819"/>
                  <a:pt x="2043509" y="1778320"/>
                  <a:pt x="2056150" y="1768839"/>
                </a:cubicBezTo>
                <a:cubicBezTo>
                  <a:pt x="2110659" y="1727958"/>
                  <a:pt x="2064100" y="1767249"/>
                  <a:pt x="2108616" y="1716373"/>
                </a:cubicBezTo>
                <a:cubicBezTo>
                  <a:pt x="2117922" y="1705737"/>
                  <a:pt x="2129399" y="1697123"/>
                  <a:pt x="2138596" y="1686393"/>
                </a:cubicBezTo>
                <a:cubicBezTo>
                  <a:pt x="2144458" y="1679554"/>
                  <a:pt x="2147601" y="1670641"/>
                  <a:pt x="2153586" y="1663908"/>
                </a:cubicBezTo>
                <a:cubicBezTo>
                  <a:pt x="2190925" y="1621902"/>
                  <a:pt x="2186867" y="1626730"/>
                  <a:pt x="2221042" y="1603947"/>
                </a:cubicBezTo>
                <a:cubicBezTo>
                  <a:pt x="2226039" y="1596452"/>
                  <a:pt x="2228998" y="1587089"/>
                  <a:pt x="2236032" y="1581462"/>
                </a:cubicBezTo>
                <a:cubicBezTo>
                  <a:pt x="2240920" y="1577552"/>
                  <a:pt x="2286539" y="1566962"/>
                  <a:pt x="2288498" y="1566472"/>
                </a:cubicBezTo>
                <a:cubicBezTo>
                  <a:pt x="2295993" y="1571469"/>
                  <a:pt x="2306670" y="1573554"/>
                  <a:pt x="2310983" y="1581462"/>
                </a:cubicBezTo>
                <a:cubicBezTo>
                  <a:pt x="2322332" y="1602270"/>
                  <a:pt x="2333468" y="1648918"/>
                  <a:pt x="2333468" y="1648918"/>
                </a:cubicBezTo>
                <a:cubicBezTo>
                  <a:pt x="2335966" y="1676400"/>
                  <a:pt x="2337060" y="1704046"/>
                  <a:pt x="2340963" y="1731364"/>
                </a:cubicBezTo>
                <a:cubicBezTo>
                  <a:pt x="2344975" y="1759447"/>
                  <a:pt x="2370207" y="1787208"/>
                  <a:pt x="2393429" y="1798819"/>
                </a:cubicBezTo>
                <a:lnTo>
                  <a:pt x="2423409" y="1813809"/>
                </a:lnTo>
                <a:cubicBezTo>
                  <a:pt x="2430904" y="1811311"/>
                  <a:pt x="2439725" y="1811249"/>
                  <a:pt x="2445894" y="1806314"/>
                </a:cubicBezTo>
                <a:cubicBezTo>
                  <a:pt x="2454724" y="1799250"/>
                  <a:pt x="2472185" y="1761229"/>
                  <a:pt x="2475875" y="1753849"/>
                </a:cubicBezTo>
                <a:lnTo>
                  <a:pt x="2490865" y="1678898"/>
                </a:lnTo>
                <a:lnTo>
                  <a:pt x="2498360" y="1641423"/>
                </a:lnTo>
                <a:cubicBezTo>
                  <a:pt x="2500858" y="1613941"/>
                  <a:pt x="2501551" y="1586235"/>
                  <a:pt x="2505855" y="1558977"/>
                </a:cubicBezTo>
                <a:cubicBezTo>
                  <a:pt x="2510218" y="1531342"/>
                  <a:pt x="2513067" y="1491662"/>
                  <a:pt x="2543330" y="1476531"/>
                </a:cubicBezTo>
                <a:cubicBezTo>
                  <a:pt x="2554724" y="1470834"/>
                  <a:pt x="2568447" y="1472126"/>
                  <a:pt x="2580806" y="1469036"/>
                </a:cubicBezTo>
                <a:cubicBezTo>
                  <a:pt x="2588471" y="1467120"/>
                  <a:pt x="2595796" y="1464039"/>
                  <a:pt x="2603291" y="1461541"/>
                </a:cubicBezTo>
                <a:cubicBezTo>
                  <a:pt x="2670747" y="1464039"/>
                  <a:pt x="2738491" y="1462319"/>
                  <a:pt x="2805658" y="1469036"/>
                </a:cubicBezTo>
                <a:cubicBezTo>
                  <a:pt x="2909443" y="1479414"/>
                  <a:pt x="2672678" y="1522893"/>
                  <a:pt x="2888104" y="1469036"/>
                </a:cubicBezTo>
                <a:cubicBezTo>
                  <a:pt x="2917618" y="1439520"/>
                  <a:pt x="2888328" y="1466387"/>
                  <a:pt x="2940570" y="1431560"/>
                </a:cubicBezTo>
                <a:cubicBezTo>
                  <a:pt x="2970889" y="1411347"/>
                  <a:pt x="2967068" y="1406633"/>
                  <a:pt x="3000530" y="1394085"/>
                </a:cubicBezTo>
                <a:cubicBezTo>
                  <a:pt x="3010175" y="1390468"/>
                  <a:pt x="3020606" y="1389420"/>
                  <a:pt x="3030511" y="1386590"/>
                </a:cubicBezTo>
                <a:cubicBezTo>
                  <a:pt x="3089296" y="1369795"/>
                  <a:pt x="3001327" y="1387547"/>
                  <a:pt x="3112957" y="1371600"/>
                </a:cubicBezTo>
                <a:cubicBezTo>
                  <a:pt x="3128001" y="1369451"/>
                  <a:pt x="3142848" y="1365990"/>
                  <a:pt x="3157927" y="1364105"/>
                </a:cubicBezTo>
                <a:cubicBezTo>
                  <a:pt x="3226824" y="1355492"/>
                  <a:pt x="3281048" y="1353598"/>
                  <a:pt x="3352799" y="1349114"/>
                </a:cubicBezTo>
                <a:cubicBezTo>
                  <a:pt x="3370288" y="1346616"/>
                  <a:pt x="3387696" y="1343468"/>
                  <a:pt x="3405265" y="1341619"/>
                </a:cubicBezTo>
                <a:cubicBezTo>
                  <a:pt x="3435184" y="1338470"/>
                  <a:pt x="3465328" y="1337639"/>
                  <a:pt x="3495206" y="1334124"/>
                </a:cubicBezTo>
                <a:cubicBezTo>
                  <a:pt x="3513177" y="1332010"/>
                  <a:pt x="3544262" y="1323734"/>
                  <a:pt x="3562662" y="1319134"/>
                </a:cubicBezTo>
                <a:cubicBezTo>
                  <a:pt x="3587645" y="1321632"/>
                  <a:pt x="3612724" y="1323311"/>
                  <a:pt x="3637612" y="1326629"/>
                </a:cubicBezTo>
                <a:cubicBezTo>
                  <a:pt x="3680471" y="1332344"/>
                  <a:pt x="3664468" y="1332160"/>
                  <a:pt x="3697573" y="1341619"/>
                </a:cubicBezTo>
                <a:cubicBezTo>
                  <a:pt x="3707478" y="1344449"/>
                  <a:pt x="3717560" y="1346616"/>
                  <a:pt x="3727553" y="1349114"/>
                </a:cubicBezTo>
                <a:cubicBezTo>
                  <a:pt x="3745042" y="1344117"/>
                  <a:pt x="3771309" y="1350092"/>
                  <a:pt x="3780019" y="1334124"/>
                </a:cubicBezTo>
                <a:cubicBezTo>
                  <a:pt x="3788727" y="1318159"/>
                  <a:pt x="3778226" y="1261426"/>
                  <a:pt x="3757534" y="1244183"/>
                </a:cubicBezTo>
                <a:cubicBezTo>
                  <a:pt x="3748950" y="1237030"/>
                  <a:pt x="3737547" y="1234190"/>
                  <a:pt x="3727553" y="1229193"/>
                </a:cubicBezTo>
                <a:cubicBezTo>
                  <a:pt x="3718135" y="1215066"/>
                  <a:pt x="3697472" y="1196087"/>
                  <a:pt x="3720058" y="1176727"/>
                </a:cubicBezTo>
                <a:cubicBezTo>
                  <a:pt x="3732055" y="1166444"/>
                  <a:pt x="3750234" y="1167285"/>
                  <a:pt x="3765029" y="1161737"/>
                </a:cubicBezTo>
                <a:lnTo>
                  <a:pt x="3824989" y="1139252"/>
                </a:lnTo>
                <a:cubicBezTo>
                  <a:pt x="3849383" y="1130382"/>
                  <a:pt x="3852700" y="1132239"/>
                  <a:pt x="3877455" y="1116767"/>
                </a:cubicBezTo>
                <a:cubicBezTo>
                  <a:pt x="3888048" y="1110146"/>
                  <a:pt x="3896589" y="1100480"/>
                  <a:pt x="3907435" y="1094282"/>
                </a:cubicBezTo>
                <a:cubicBezTo>
                  <a:pt x="3945311" y="1072638"/>
                  <a:pt x="3915543" y="1104051"/>
                  <a:pt x="3952406" y="1071796"/>
                </a:cubicBezTo>
                <a:cubicBezTo>
                  <a:pt x="4018983" y="1013541"/>
                  <a:pt x="3965155" y="1056420"/>
                  <a:pt x="4019862" y="974360"/>
                </a:cubicBezTo>
                <a:lnTo>
                  <a:pt x="4049842" y="929390"/>
                </a:lnTo>
                <a:cubicBezTo>
                  <a:pt x="4047344" y="891915"/>
                  <a:pt x="4059144" y="850557"/>
                  <a:pt x="4042347" y="816964"/>
                </a:cubicBezTo>
                <a:cubicBezTo>
                  <a:pt x="4035551" y="803371"/>
                  <a:pt x="4011793" y="819653"/>
                  <a:pt x="3997376" y="824459"/>
                </a:cubicBezTo>
                <a:cubicBezTo>
                  <a:pt x="3988830" y="827308"/>
                  <a:pt x="3982712" y="834980"/>
                  <a:pt x="3974891" y="839449"/>
                </a:cubicBezTo>
                <a:cubicBezTo>
                  <a:pt x="3948958" y="854268"/>
                  <a:pt x="3947652" y="853525"/>
                  <a:pt x="3922425" y="861934"/>
                </a:cubicBezTo>
                <a:cubicBezTo>
                  <a:pt x="3924924" y="851941"/>
                  <a:pt x="3924810" y="840898"/>
                  <a:pt x="3929921" y="831954"/>
                </a:cubicBezTo>
                <a:cubicBezTo>
                  <a:pt x="3943989" y="807336"/>
                  <a:pt x="3979544" y="797319"/>
                  <a:pt x="3997376" y="779488"/>
                </a:cubicBezTo>
                <a:cubicBezTo>
                  <a:pt x="4026232" y="750634"/>
                  <a:pt x="4013982" y="765823"/>
                  <a:pt x="4034852" y="734518"/>
                </a:cubicBezTo>
                <a:cubicBezTo>
                  <a:pt x="4037350" y="727023"/>
                  <a:pt x="4042347" y="719933"/>
                  <a:pt x="4042347" y="712032"/>
                </a:cubicBezTo>
                <a:cubicBezTo>
                  <a:pt x="4042347" y="657012"/>
                  <a:pt x="4050258" y="599961"/>
                  <a:pt x="4034852" y="547141"/>
                </a:cubicBezTo>
                <a:cubicBezTo>
                  <a:pt x="4031325" y="535049"/>
                  <a:pt x="3940452" y="524898"/>
                  <a:pt x="3937416" y="524655"/>
                </a:cubicBezTo>
                <a:cubicBezTo>
                  <a:pt x="3892519" y="521063"/>
                  <a:pt x="3847475" y="519658"/>
                  <a:pt x="3802504" y="517160"/>
                </a:cubicBezTo>
                <a:cubicBezTo>
                  <a:pt x="3792511" y="514662"/>
                  <a:pt x="3779808" y="516949"/>
                  <a:pt x="3772524" y="509665"/>
                </a:cubicBezTo>
                <a:cubicBezTo>
                  <a:pt x="3715389" y="452530"/>
                  <a:pt x="3789372" y="473119"/>
                  <a:pt x="3712563" y="434714"/>
                </a:cubicBezTo>
                <a:cubicBezTo>
                  <a:pt x="3691364" y="424114"/>
                  <a:pt x="3666306" y="422829"/>
                  <a:pt x="3645107" y="412229"/>
                </a:cubicBezTo>
                <a:cubicBezTo>
                  <a:pt x="3635114" y="407232"/>
                  <a:pt x="3625588" y="401162"/>
                  <a:pt x="3615127" y="397239"/>
                </a:cubicBezTo>
                <a:cubicBezTo>
                  <a:pt x="3605482" y="393622"/>
                  <a:pt x="3595085" y="392454"/>
                  <a:pt x="3585147" y="389744"/>
                </a:cubicBezTo>
                <a:cubicBezTo>
                  <a:pt x="3552998" y="380976"/>
                  <a:pt x="3533211" y="374039"/>
                  <a:pt x="3502701" y="367259"/>
                </a:cubicBezTo>
                <a:cubicBezTo>
                  <a:pt x="3490265" y="364495"/>
                  <a:pt x="3477515" y="363116"/>
                  <a:pt x="3465225" y="359764"/>
                </a:cubicBezTo>
                <a:cubicBezTo>
                  <a:pt x="3360619" y="331234"/>
                  <a:pt x="3474086" y="355539"/>
                  <a:pt x="3382780" y="337278"/>
                </a:cubicBezTo>
                <a:cubicBezTo>
                  <a:pt x="3343514" y="313719"/>
                  <a:pt x="3349829" y="314803"/>
                  <a:pt x="3307829" y="299803"/>
                </a:cubicBezTo>
                <a:cubicBezTo>
                  <a:pt x="3285508" y="291831"/>
                  <a:pt x="3263977" y="279464"/>
                  <a:pt x="3240373" y="277318"/>
                </a:cubicBezTo>
                <a:cubicBezTo>
                  <a:pt x="3212891" y="274820"/>
                  <a:pt x="3185508" y="270703"/>
                  <a:pt x="3157927" y="269823"/>
                </a:cubicBezTo>
                <a:lnTo>
                  <a:pt x="2535835" y="254832"/>
                </a:lnTo>
                <a:cubicBezTo>
                  <a:pt x="2527307" y="229249"/>
                  <a:pt x="2518769" y="192795"/>
                  <a:pt x="2498360" y="172386"/>
                </a:cubicBezTo>
                <a:cubicBezTo>
                  <a:pt x="2411931" y="85957"/>
                  <a:pt x="2466132" y="154274"/>
                  <a:pt x="2415914" y="112426"/>
                </a:cubicBezTo>
                <a:cubicBezTo>
                  <a:pt x="2407771" y="105640"/>
                  <a:pt x="2402417" y="95559"/>
                  <a:pt x="2393429" y="89941"/>
                </a:cubicBezTo>
                <a:cubicBezTo>
                  <a:pt x="2382020" y="82810"/>
                  <a:pt x="2367490" y="81872"/>
                  <a:pt x="2355953" y="74950"/>
                </a:cubicBezTo>
                <a:cubicBezTo>
                  <a:pt x="2342236" y="66719"/>
                  <a:pt x="2331416" y="54379"/>
                  <a:pt x="2318478" y="44970"/>
                </a:cubicBezTo>
                <a:cubicBezTo>
                  <a:pt x="2303908" y="34374"/>
                  <a:pt x="2288497" y="24983"/>
                  <a:pt x="2273507" y="14990"/>
                </a:cubicBezTo>
                <a:lnTo>
                  <a:pt x="2251022" y="0"/>
                </a:lnTo>
                <a:cubicBezTo>
                  <a:pt x="2236032" y="12492"/>
                  <a:pt x="2215234" y="20258"/>
                  <a:pt x="2206052" y="37475"/>
                </a:cubicBezTo>
                <a:cubicBezTo>
                  <a:pt x="2194062" y="59956"/>
                  <a:pt x="2191062" y="112426"/>
                  <a:pt x="2191062" y="112426"/>
                </a:cubicBezTo>
                <a:cubicBezTo>
                  <a:pt x="2188563" y="147403"/>
                  <a:pt x="2187055" y="182465"/>
                  <a:pt x="2183566" y="217357"/>
                </a:cubicBezTo>
                <a:cubicBezTo>
                  <a:pt x="2182054" y="232478"/>
                  <a:pt x="2181407" y="248098"/>
                  <a:pt x="2176071" y="262327"/>
                </a:cubicBezTo>
                <a:cubicBezTo>
                  <a:pt x="2173590" y="268944"/>
                  <a:pt x="2165001" y="271438"/>
                  <a:pt x="2161081" y="277318"/>
                </a:cubicBezTo>
                <a:cubicBezTo>
                  <a:pt x="2154883" y="286614"/>
                  <a:pt x="2152013" y="297823"/>
                  <a:pt x="2146091" y="307298"/>
                </a:cubicBezTo>
                <a:cubicBezTo>
                  <a:pt x="2134153" y="326398"/>
                  <a:pt x="2102531" y="363820"/>
                  <a:pt x="2086130" y="374754"/>
                </a:cubicBezTo>
                <a:lnTo>
                  <a:pt x="2063645" y="389744"/>
                </a:lnTo>
                <a:cubicBezTo>
                  <a:pt x="2056150" y="402236"/>
                  <a:pt x="2049901" y="415565"/>
                  <a:pt x="2041160" y="427219"/>
                </a:cubicBezTo>
                <a:cubicBezTo>
                  <a:pt x="2033133" y="437922"/>
                  <a:pt x="2009794" y="459253"/>
                  <a:pt x="1996189" y="464695"/>
                </a:cubicBezTo>
                <a:cubicBezTo>
                  <a:pt x="1957604" y="480129"/>
                  <a:pt x="1931749" y="481396"/>
                  <a:pt x="1891258" y="487180"/>
                </a:cubicBezTo>
                <a:cubicBezTo>
                  <a:pt x="1825542" y="509085"/>
                  <a:pt x="1892109" y="489061"/>
                  <a:pt x="1741357" y="502170"/>
                </a:cubicBezTo>
                <a:cubicBezTo>
                  <a:pt x="1726217" y="503487"/>
                  <a:pt x="1711376" y="507167"/>
                  <a:pt x="1696386" y="509665"/>
                </a:cubicBezTo>
                <a:cubicBezTo>
                  <a:pt x="1636999" y="529461"/>
                  <a:pt x="1667002" y="522057"/>
                  <a:pt x="1606445" y="532150"/>
                </a:cubicBezTo>
                <a:cubicBezTo>
                  <a:pt x="1553710" y="549728"/>
                  <a:pt x="1618817" y="526848"/>
                  <a:pt x="1553980" y="554636"/>
                </a:cubicBezTo>
                <a:cubicBezTo>
                  <a:pt x="1546718" y="557748"/>
                  <a:pt x="1538989" y="559633"/>
                  <a:pt x="1531494" y="562131"/>
                </a:cubicBezTo>
                <a:cubicBezTo>
                  <a:pt x="1449653" y="616691"/>
                  <a:pt x="1575822" y="536220"/>
                  <a:pt x="1479029" y="584616"/>
                </a:cubicBezTo>
                <a:cubicBezTo>
                  <a:pt x="1462915" y="592673"/>
                  <a:pt x="1450785" y="607905"/>
                  <a:pt x="1434058" y="614596"/>
                </a:cubicBezTo>
                <a:cubicBezTo>
                  <a:pt x="1383057" y="634996"/>
                  <a:pt x="1408120" y="622664"/>
                  <a:pt x="1359107" y="652072"/>
                </a:cubicBezTo>
                <a:cubicBezTo>
                  <a:pt x="1315715" y="650626"/>
                  <a:pt x="1098058" y="630981"/>
                  <a:pt x="1021829" y="659567"/>
                </a:cubicBezTo>
                <a:cubicBezTo>
                  <a:pt x="1012184" y="663184"/>
                  <a:pt x="1016832" y="679554"/>
                  <a:pt x="1014334" y="689547"/>
                </a:cubicBezTo>
                <a:cubicBezTo>
                  <a:pt x="1018605" y="710901"/>
                  <a:pt x="1018291" y="734068"/>
                  <a:pt x="1036819" y="749508"/>
                </a:cubicBezTo>
                <a:cubicBezTo>
                  <a:pt x="1045402" y="756661"/>
                  <a:pt x="1056425" y="760349"/>
                  <a:pt x="1066799" y="764498"/>
                </a:cubicBezTo>
                <a:cubicBezTo>
                  <a:pt x="1081470" y="770366"/>
                  <a:pt x="1111770" y="779488"/>
                  <a:pt x="1111770" y="779488"/>
                </a:cubicBezTo>
                <a:cubicBezTo>
                  <a:pt x="1114268" y="786983"/>
                  <a:pt x="1121181" y="794308"/>
                  <a:pt x="1119265" y="801973"/>
                </a:cubicBezTo>
                <a:cubicBezTo>
                  <a:pt x="1118763" y="803980"/>
                  <a:pt x="1094654" y="849293"/>
                  <a:pt x="1081789" y="854439"/>
                </a:cubicBezTo>
                <a:cubicBezTo>
                  <a:pt x="1062661" y="862090"/>
                  <a:pt x="1041374" y="862914"/>
                  <a:pt x="1021829" y="869429"/>
                </a:cubicBezTo>
                <a:cubicBezTo>
                  <a:pt x="989571" y="880182"/>
                  <a:pt x="1007009" y="875008"/>
                  <a:pt x="969363" y="884419"/>
                </a:cubicBezTo>
                <a:cubicBezTo>
                  <a:pt x="873288" y="879615"/>
                  <a:pt x="847850" y="884101"/>
                  <a:pt x="774491" y="869429"/>
                </a:cubicBezTo>
                <a:cubicBezTo>
                  <a:pt x="764390" y="867409"/>
                  <a:pt x="754156" y="865551"/>
                  <a:pt x="744511" y="861934"/>
                </a:cubicBezTo>
                <a:cubicBezTo>
                  <a:pt x="734049" y="858011"/>
                  <a:pt x="724958" y="850955"/>
                  <a:pt x="714530" y="846944"/>
                </a:cubicBezTo>
                <a:cubicBezTo>
                  <a:pt x="692408" y="838436"/>
                  <a:pt x="669081" y="833262"/>
                  <a:pt x="647075" y="824459"/>
                </a:cubicBezTo>
                <a:cubicBezTo>
                  <a:pt x="624720" y="815517"/>
                  <a:pt x="587376" y="799727"/>
                  <a:pt x="564629" y="794478"/>
                </a:cubicBezTo>
                <a:cubicBezTo>
                  <a:pt x="547415" y="790506"/>
                  <a:pt x="529652" y="789481"/>
                  <a:pt x="512163" y="786983"/>
                </a:cubicBezTo>
                <a:cubicBezTo>
                  <a:pt x="469067" y="772618"/>
                  <a:pt x="506112" y="783476"/>
                  <a:pt x="437212" y="771993"/>
                </a:cubicBezTo>
                <a:cubicBezTo>
                  <a:pt x="424646" y="769899"/>
                  <a:pt x="412150" y="767362"/>
                  <a:pt x="399737" y="764498"/>
                </a:cubicBezTo>
                <a:cubicBezTo>
                  <a:pt x="379662" y="759865"/>
                  <a:pt x="360098" y="752895"/>
                  <a:pt x="339776" y="749508"/>
                </a:cubicBezTo>
                <a:lnTo>
                  <a:pt x="294806" y="742013"/>
                </a:lnTo>
                <a:cubicBezTo>
                  <a:pt x="227350" y="744511"/>
                  <a:pt x="159809" y="745297"/>
                  <a:pt x="92439" y="749508"/>
                </a:cubicBezTo>
                <a:cubicBezTo>
                  <a:pt x="79724" y="750303"/>
                  <a:pt x="65330" y="749598"/>
                  <a:pt x="54963" y="757003"/>
                </a:cubicBezTo>
                <a:cubicBezTo>
                  <a:pt x="45871" y="763497"/>
                  <a:pt x="45516" y="777282"/>
                  <a:pt x="39973" y="786983"/>
                </a:cubicBezTo>
                <a:cubicBezTo>
                  <a:pt x="13628" y="833086"/>
                  <a:pt x="34141" y="782548"/>
                  <a:pt x="9993" y="846944"/>
                </a:cubicBezTo>
                <a:cubicBezTo>
                  <a:pt x="7219" y="854341"/>
                  <a:pt x="0" y="864432"/>
                  <a:pt x="9993" y="869429"/>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TextBox 34"/>
          <p:cNvSpPr txBox="1"/>
          <p:nvPr/>
        </p:nvSpPr>
        <p:spPr>
          <a:xfrm>
            <a:off x="1676400" y="4876800"/>
            <a:ext cx="5715000" cy="1200329"/>
          </a:xfrm>
          <a:prstGeom prst="rect">
            <a:avLst/>
          </a:prstGeom>
          <a:solidFill>
            <a:schemeClr val="bg1"/>
          </a:solidFill>
          <a:ln>
            <a:solidFill>
              <a:schemeClr val="tx1"/>
            </a:solidFill>
          </a:ln>
        </p:spPr>
        <p:txBody>
          <a:bodyPr wrap="square" rtlCol="0">
            <a:spAutoFit/>
          </a:bodyPr>
          <a:lstStyle/>
          <a:p>
            <a:r>
              <a:rPr lang="en-US" sz="2400" u="sng" dirty="0" smtClean="0">
                <a:latin typeface="Myriad Pro" pitchFamily="34" charset="0"/>
              </a:rPr>
              <a:t>Juvenile fish</a:t>
            </a:r>
          </a:p>
          <a:p>
            <a:r>
              <a:rPr lang="en-US" sz="2400" dirty="0" smtClean="0">
                <a:latin typeface="Myriad Pro" pitchFamily="34" charset="0"/>
              </a:rPr>
              <a:t>Interior Columbia River Stock Composition of Out-Migrants (CH)</a:t>
            </a:r>
          </a:p>
        </p:txBody>
      </p:sp>
      <p:sp>
        <p:nvSpPr>
          <p:cNvPr id="36" name="Rectangle 35"/>
          <p:cNvSpPr/>
          <p:nvPr/>
        </p:nvSpPr>
        <p:spPr>
          <a:xfrm>
            <a:off x="2209800" y="76200"/>
            <a:ext cx="6553200" cy="461665"/>
          </a:xfrm>
          <a:prstGeom prst="rect">
            <a:avLst/>
          </a:prstGeom>
        </p:spPr>
        <p:txBody>
          <a:bodyPr wrap="square">
            <a:spAutoFit/>
          </a:bodyPr>
          <a:lstStyle/>
          <a:p>
            <a:r>
              <a:rPr lang="en-US" sz="2400" dirty="0" smtClean="0">
                <a:latin typeface="Myriad Pro" pitchFamily="34" charset="0"/>
              </a:rPr>
              <a:t>GSI of </a:t>
            </a:r>
            <a:r>
              <a:rPr lang="en-US" sz="2400" dirty="0" err="1" smtClean="0">
                <a:latin typeface="Myriad Pro" pitchFamily="34" charset="0"/>
              </a:rPr>
              <a:t>Salmonids</a:t>
            </a:r>
            <a:r>
              <a:rPr lang="en-US" sz="2400" dirty="0" smtClean="0">
                <a:latin typeface="Myriad Pro" pitchFamily="34" charset="0"/>
              </a:rPr>
              <a:t> in the Columbia River Basin </a:t>
            </a:r>
          </a:p>
        </p:txBody>
      </p:sp>
      <p:sp>
        <p:nvSpPr>
          <p:cNvPr id="40"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54</a:t>
            </a:fld>
            <a:endParaRPr lang="en-US" dirty="0"/>
          </a:p>
        </p:txBody>
      </p:sp>
    </p:spTree>
    <p:extLst>
      <p:ext uri="{BB962C8B-B14F-4D97-AF65-F5344CB8AC3E}">
        <p14:creationId xmlns:p14="http://schemas.microsoft.com/office/powerpoint/2010/main" xmlns="" val="365915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9 0.00833 C 0.00174 0.01434 0.00139 0.02036 0.00226 0.02637 C 0.00261 0.02915 0.00955 0.03423 0.01129 0.03609 C 0.02223 0.04881 0.03681 0.04765 0.05105 0.04927 C 0.0566 0.05066 0.06094 0.05413 0.06632 0.05644 C 0.07448 0.05552 0.07952 0.05598 0.08611 0.05043 C 0.09896 0.05135 0.10712 0.04904 0.11493 0.06246 C 0.11771 0.06708 0.12032 0.07125 0.12205 0.0768 C 0.12327 0.08027 0.12483 0.08767 0.12483 0.08767 C 0.12344 0.09507 0.11875 0.09692 0.1132 0.09715 C 0.1 0.09785 0.08664 0.09785 0.07344 0.09831 C 0.06146 0.10294 0.04879 0.10664 0.03646 0.10918 C 0.03125 0.1115 0.02657 0.11473 0.02118 0.11635 C 0.01684 0.11959 0.01355 0.12005 0.00868 0.12121 C -0.02326 0.11867 -0.09705 0.13393 -0.10937 0.11635 C -0.11059 0.1115 -0.11198 0.10687 -0.11562 0.10432 C -0.11736 0.10317 -0.12118 0.10201 -0.12118 0.10201 C -0.13194 0.10317 -0.12968 0.10201 -0.13559 0.10918 C -0.13802 0.11982 -0.13333 0.12908 -0.1401 0.1381 C -0.14705 0.13717 -0.15382 0.13648 -0.16076 0.13555 C -0.1618 0.13532 -0.16354 0.1344 -0.16354 0.1344 " pathEditMode="relative" ptsTypes="ffffffffffffffffffffA">
                                      <p:cBhvr>
                                        <p:cTn id="6" dur="2000" fill="hold"/>
                                        <p:tgtEl>
                                          <p:spTgt spid="4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66667E-6 -3.20842E-6 C 0.00295 0.00301 0.00417 0.00509 0.00538 0.00972 C 0.00573 0.01134 0.00625 0.01504 0.00798 0.01573 C 0.01024 0.01666 0.01285 0.01643 0.01528 0.01689 C 0.01701 0.0236 0.01979 0.03262 0.02517 0.03493 C 0.02847 0.03933 0.03125 0.03817 0.03507 0.04095 C 0.04444 0.04789 0.03698 0.04372 0.04323 0.04696 C 0.04531 0.05112 0.04687 0.05136 0.05035 0.05297 C 0.05208 0.0539 0.05573 0.05529 0.05573 0.05529 C 0.05798 0.05806 0.06007 0.05876 0.06302 0.06015 C 0.08038 0.05876 0.07656 0.05899 0.08819 0.05413 C 0.0993 0.0495 0.08281 0.05644 0.09357 0.05159 C 0.09531 0.05066 0.09896 0.04927 0.09896 0.04927 C 0.11354 0.0502 0.11128 0.04812 0.11875 0.05159 C 0.13073 0.05714 0.11163 0.04812 0.1243 0.05529 C 0.12604 0.05621 0.12969 0.0576 0.12969 0.0576 C 0.13264 0.06038 0.13524 0.06269 0.13767 0.06616 C 0.13732 0.07009 0.1375 0.07726 0.13594 0.08166 C 0.12656 0.10734 0.09878 0.1004 0.08281 0.10086 C 0.06458 0.10387 0.04583 0.10109 0.02778 0.10687 C 0.02378 0.11266 0.02309 0.11751 0.01701 0.12006 C 0.00295 0.11844 -0.00208 0.11312 -0.01458 0.10803 C -0.02274 0.10919 -0.02917 0.11266 -0.03698 0.1152 C -0.04236 0.11474 -0.04792 0.11497 -0.0533 0.11404 C -0.05521 0.11381 -0.05868 0.11173 -0.05868 0.11173 C -0.06771 0.11242 -0.07518 0.11358 -0.08386 0.1152 C -0.08768 0.11705 -0.09167 0.11728 -0.09566 0.1189 C -0.0974 0.1196 -0.10104 0.12121 -0.10104 0.12121 C -0.10434 0.10826 -0.10313 0.10063 -0.11354 0.09369 C -0.11511 0.09415 -0.11684 0.09369 -0.11806 0.09484 C -0.11979 0.09669 -0.1217 0.10201 -0.1217 0.10201 C -0.12292 0.11312 -0.12031 0.127 -0.12986 0.13093 C -0.13195 0.13278 -0.13351 0.1344 -0.13611 0.1344 " pathEditMode="relative" ptsTypes="ffffffffffffffffffffffffffffffffA">
                                      <p:cBhvr>
                                        <p:cTn id="8" dur="2000" fill="hold"/>
                                        <p:tgtEl>
                                          <p:spTgt spid="4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88889E-6 1.8737E-7 C 0.00174 -0.0007 0.00365 -0.00162 0.00539 -0.00232 C 0.00625 -0.00278 0.00799 -0.00347 0.00799 -0.00347 C 0.03664 -0.00232 0.03403 -0.01365 0.03872 0.00486 C 0.03837 0.01018 0.03976 0.0185 0.03594 0.0229 C 0.03438 0.02475 0.03264 0.02706 0.03056 0.02776 C 0.02813 0.02845 0.02344 0.03007 0.02344 0.03007 C 0.01858 0.03655 0.01302 0.04025 0.01077 0.04927 C 0.01112 0.0532 0.01059 0.0576 0.01164 0.0613 C 0.01198 0.06269 0.01337 0.06292 0.01441 0.06361 C 0.01771 0.06592 0.01962 0.06708 0.0224 0.07101 C 0.02362 0.07495 0.02431 0.07818 0.02605 0.08165 C 0.02934 0.09553 0.03195 0.11103 0.03681 0.12375 C 0.03889 0.12884 0.03889 0.1344 0.04132 0.13925 C 0.04375 0.15036 0.05018 0.1448 0.05938 0.14411 C 0.06806 0.14041 0.05469 0.14666 0.06563 0.13925 C 0.06737 0.1381 0.07118 0.13694 0.07118 0.13694 C 0.07309 0.13879 0.07535 0.14041 0.07657 0.14295 C 0.07813 0.14619 0.07882 0.15059 0.08004 0.15383 C 0.08577 0.16863 0.07813 0.14596 0.08368 0.161 C 0.08577 0.16701 0.08768 0.17326 0.09011 0.17904 C 0.09219 0.18413 0.09462 0.18991 0.09896 0.19223 C 0.1007 0.19315 0.10452 0.19454 0.10452 0.19454 C 0.10625 0.19801 0.10677 0.20125 0.10903 0.20425 C 0.10955 0.20657 0.11025 0.20911 0.11077 0.21143 C 0.1165 0.23525 0.07743 0.22947 0.07657 0.22947 C 0.06615 0.23086 0.05608 0.23433 0.04584 0.23664 C 0.03716 0.23849 0.02848 0.23942 0.0198 0.24127 C 0.01042 0.24659 0.00035 0.25075 -0.00989 0.25214 C -0.02638 0.25144 -0.03993 0.25006 -0.0559 0.24728 C -0.06093 0.24635 -0.07118 0.24497 -0.07118 0.24497 C -0.08298 0.24589 -0.08836 0.24682 -0.09826 0.25098 C -0.10434 0.25052 -0.11024 0.25052 -0.11632 0.24982 C -0.11753 0.24959 -0.11909 0.24982 -0.11996 0.24867 C -0.12309 0.2445 -0.12257 0.23571 -0.12534 0.23062 C -0.12847 0.22484 -0.13368 0.22345 -0.13784 0.21975 C -0.14323 0.22045 -0.14704 0.21952 -0.15052 0.22461 C -0.15277 0.23386 -0.14878 0.24034 -0.14687 0.24867 C -0.14774 0.25676 -0.14704 0.25815 -0.15225 0.26047 C -0.16111 0.25885 -0.15659 0.25931 -0.16579 0.25931 " pathEditMode="relative" ptsTypes="fffffffffffffffffffffffffffffffffffffffA">
                                      <p:cBhvr>
                                        <p:cTn id="10" dur="2000" fill="hold"/>
                                        <p:tgtEl>
                                          <p:spTgt spid="3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5E-6 1.8737E-7 C 0.00556 -0.00232 0.01059 -0.00232 0.01632 -0.00116 C 0.01545 0.00277 0.01511 0.00717 0.01354 0.01087 C 0.01302 0.01203 0.01163 0.01133 0.01077 0.01203 C 0.00747 0.0148 0.00469 0.01874 0.00086 0.02059 C -0.00261 0.02521 -0.00661 0.02891 -0.0099 0.03377 C -0.00956 0.03979 -0.0099 0.0458 -0.00904 0.05181 C -0.00852 0.05528 -0.00174 0.05644 -0.00174 0.05644 C -0.0007 0.06084 0.00122 0.06384 0.00191 0.06847 C 0.00382 0.08004 0.00399 0.09206 0.00903 0.10201 C 0.00972 0.10733 0.00972 0.11057 0.01268 0.11404 C 0.01372 0.1182 0.01441 0.12214 0.01719 0.12491 C 0.01893 0.12653 0.02257 0.12977 0.02257 0.12977 C 0.0283 0.1411 0.03837 0.13763 0.04774 0.13925 C 0.05538 0.14226 0.05209 0.1411 0.05764 0.14295 C 0.06077 0.1455 0.06215 0.1492 0.06493 0.15244 C 0.0658 0.15915 0.06476 0.16655 0.06667 0.17303 C 0.06684 0.17349 0.07691 0.17997 0.07743 0.1802 C 0.07934 0.18158 0.08108 0.18344 0.08299 0.18505 C 0.08386 0.18575 0.08559 0.18737 0.08559 0.18737 C 0.09115 0.19755 0.0934 0.21027 0.09636 0.22207 C 0.09271 0.24265 0.07552 0.24011 0.06302 0.24127 C 0.0342 0.23988 -0.00348 0.22669 -0.02883 0.24982 C -0.03091 0.25376 -0.03352 0.25538 -0.03699 0.257 C -0.03924 0.25792 -0.04411 0.25931 -0.04411 0.25931 C -0.07588 0.25584 -0.10018 0.25399 -0.13595 0.25329 C -0.13751 0.24821 -0.14411 0.23571 -0.14775 0.23294 C -0.15088 0.23062 -0.15504 0.22947 -0.15852 0.22808 C -0.16841 0.22993 -0.1672 0.22947 -0.17032 0.24011 C -0.16997 0.24265 -0.1672 0.25191 -0.16928 0.25468 C -0.1731 0.25977 -0.19167 0.25815 -0.19272 0.25815 " pathEditMode="relative" ptsTypes="ffffffffffffffffffffffffffffffA">
                                      <p:cBhvr>
                                        <p:cTn id="12" dur="2000" fill="hold"/>
                                        <p:tgtEl>
                                          <p:spTgt spid="3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6.11111E-6 1.32084E-6 C 0.0007 0.0044 0.00209 0.01018 6.11111E-6 0.01434 C -0.00312 0.02059 -0.01197 0.02082 -0.01631 0.02151 C -0.01822 0.02915 -0.02031 0.03655 -0.02169 0.04441 C -0.02135 0.04927 -0.02135 0.0539 -0.02083 0.05876 C -0.02065 0.05991 -0.02065 0.06153 -0.01996 0.06223 C -0.01631 0.06523 -0.01041 0.06523 -0.00642 0.06708 C -0.00086 0.09045 -0.01232 0.11682 0.00713 0.12723 C 0.00938 0.13116 0.00938 0.13394 0.01251 0.13671 C 0.01963 0.13579 0.02501 0.13532 0.03143 0.13185 C 0.03351 0.13301 0.03577 0.13324 0.03785 0.1344 C 0.04063 0.13602 0.04185 0.13926 0.0441 0.14157 C 0.04584 0.14342 0.04949 0.14643 0.04949 0.14643 C 0.05244 0.15221 0.05591 0.15915 0.06025 0.16308 C 0.06285 0.16817 0.06615 0.17303 0.06928 0.17765 C 0.07049 0.18228 0.07154 0.18899 0.0757 0.19084 C 0.07831 0.192 0.08108 0.19315 0.08369 0.19431 C 0.08456 0.19477 0.08647 0.19547 0.08647 0.19547 C 0.0889 0.20564 0.09063 0.21999 0.08108 0.22322 C 0.07622 0.2223 0.0724 0.22068 0.06754 0.21952 C 0.04706 0.21999 0.02674 0.21952 0.00626 0.22068 C 0.00348 0.22091 -0.0019 0.22322 -0.0019 0.22322 C -0.01614 0.24219 -0.03836 0.23872 -0.05676 0.23988 C -0.08906 0.24983 -0.10242 0.2452 -0.14774 0.24589 C -0.15138 0.2341 -0.15294 0.22253 -0.16319 0.21837 C -0.16544 0.21744 -0.16787 0.21767 -0.17031 0.21721 C -0.17951 0.21837 -0.17933 0.21629 -0.18211 0.22554 C -0.18055 0.23641 -0.1802 0.23548 -0.18211 0.25075 C -0.18281 0.25584 -0.18662 0.25353 -0.18662 0.25677 " pathEditMode="relative" ptsTypes="ffffffffffffffffffffffffffffA">
                                      <p:cBhvr>
                                        <p:cTn id="14" dur="2000" fill="hold"/>
                                        <p:tgtEl>
                                          <p:spTgt spid="33"/>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8.33333E-7 1.50821E-6 C -0.00347 0.00116 -0.00625 0.00185 -0.00903 0.00486 C -0.01076 0.00694 -0.01163 0.01041 -0.01354 0.01203 C -0.02014 0.01758 -0.03038 0.01804 -0.03785 0.02036 C -0.04149 0.02359 -0.0441 0.02799 -0.04774 0.03123 C -0.04878 0.03539 -0.05035 0.03678 -0.05139 0.04094 C -0.04826 0.04465 -0.04774 0.05158 -0.0441 0.05413 C -0.04114 0.05621 -0.03646 0.05691 -0.03333 0.0576 C -0.03003 0.07148 -0.03559 0.04719 -0.0316 0.08767 C -0.03142 0.08883 -0.03021 0.08906 -0.02969 0.08998 C -0.02639 0.096 -0.02344 0.10224 -0.0217 0.10918 C -0.02049 0.11936 -0.01788 0.13047 -0.01267 0.1381 C -0.01111 0.13764 -0.00955 0.1381 -0.00816 0.13694 C -0.00555 0.13486 -0.00469 0.12977 -0.00174 0.12838 C 0.00399 0.12584 -8.33333E-7 0.12723 0.01076 0.12607 C 0.02222 0.12861 0.02274 0.12838 0.02882 0.14041 C 0.03073 0.14897 0.03038 0.15822 0.0342 0.16563 C 0.03681 0.17974 0.04063 0.17604 0.04601 0.18483 C 0.04826 0.18853 0.04931 0.19315 0.05139 0.19685 C 0.05417 0.21258 0.05365 0.21906 0.04149 0.22438 C 0.0309 0.22253 0.03576 0.22276 0.02882 0.21721 C 0.02517 0.2142 0.0184 0.21351 0.01441 0.21258 C 0.0125 0.21282 0.00451 0.21258 0.00087 0.2149 C -0.00451 0.21837 -0.01094 0.22253 -0.01719 0.22322 C -0.03299 0.22484 -0.025 0.22392 -0.04149 0.22577 C -0.04635 0.22693 -0.05 0.22947 -0.05503 0.2304 C -0.05903 0.23618 -0.06649 0.23641 -0.07205 0.2378 C -0.07656 0.2415 -0.08108 0.2415 -0.08646 0.24242 C -0.09948 0.24173 -0.11215 0.24034 -0.12517 0.23895 C -0.1309 0.23572 -0.13715 0.23433 -0.14323 0.23294 C -0.14722 0.23201 -0.15503 0.2304 -0.15503 0.2304 C -0.15799 0.23063 -0.16979 0.23502 -0.17292 0.2304 C -0.17344 0.22716 -0.17378 0.21721 -0.17656 0.2149 C -0.18021 0.21189 -0.18611 0.21166 -0.1901 0.21004 C -0.19496 0.2112 -0.19496 0.21189 -0.19826 0.21605 C -0.19861 0.21767 -0.19896 0.21929 -0.19913 0.22091 C -0.19965 0.22739 -0.1993 0.23387 -0.2 0.24011 C -0.20069 0.24589 -0.20625 0.24289 -0.20625 0.24728 " pathEditMode="relative" ptsTypes="fffffffffffffffffffffffffffffffffffffA">
                                      <p:cBhvr>
                                        <p:cTn id="16" dur="2000" fill="hold"/>
                                        <p:tgtEl>
                                          <p:spTgt spid="38"/>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00764 0.00324 -0.0092 0.0037 -0.01788 0.00463 C -0.02413 0.00625 -0.03073 0.00902 -0.0368 0.0118 C -0.04357 0.01504 -0.03437 0.0111 -0.04496 0.0155 C -0.04583 0.01596 -0.04774 0.01666 -0.04774 0.01666 C -0.05642 0.0155 -0.05416 0.01504 -0.06024 0.0118 C -0.06753 0.01411 -0.0684 0.01388 -0.07378 0.0192 C -0.07621 0.02545 -0.07673 0.02637 -0.07552 0.03354 C -0.07691 0.04002 -0.07969 0.04094 -0.08455 0.04303 C -0.08646 0.04557 -0.08819 0.05274 -0.08819 0.05274 C -0.08871 0.06038 -0.08889 0.06824 -0.09097 0.07541 C -0.09062 0.07749 -0.0908 0.07981 -0.08993 0.08143 C -0.08923 0.08281 -0.07882 0.08536 -0.07656 0.08628 C -0.07153 0.09299 -0.07135 0.10641 -0.07014 0.1152 C -0.0684 0.12746 -0.06423 0.13602 -0.05937 0.14643 C -0.05833 0.15337 -0.05833 0.15684 -0.05312 0.15961 C -0.04826 0.15314 -0.03993 0.15267 -0.03333 0.15105 C -0.01944 0.15267 -0.01875 0.15244 -0.00989 0.16424 C -0.00729 0.17349 -0.00816 0.17419 -0.00885 0.18714 C -0.00607 0.19292 0.00313 0.19662 0.00816 0.19801 C 0.0099 0.19917 0.01163 0.20056 0.01354 0.20148 C 0.01684 0.20333 0.02344 0.20634 0.02344 0.20634 C 0.02726 0.21097 0.0257 0.21837 0.02257 0.22323 C 0.01632 0.23271 0.01233 0.23502 0.00365 0.23872 C -0.01198 0.23664 -0.01059 0.23664 -0.03142 0.23757 C -0.03472 0.23826 -0.0375 0.23803 -0.04045 0.23988 C -0.04496 0.24266 -0.04844 0.24751 -0.05312 0.2496 C -0.05781 0.24867 -0.06198 0.24728 -0.06666 0.24589 C -0.07083 0.24636 -0.075 0.24636 -0.07916 0.24705 C -0.08541 0.24798 -0.08055 0.24821 -0.08559 0.25191 C -0.08854 0.25422 -0.09409 0.25515 -0.09722 0.25677 C -0.10104 0.25885 -0.10503 0.2607 -0.10885 0.26278 C -0.11059 0.26371 -0.11441 0.26509 -0.11441 0.26509 C -0.14965 0.26371 -0.13281 0.26556 -0.14861 0.26047 C -0.15625 0.25307 -0.1743 0.25746 -0.18107 0.25792 C -0.1908 0.26232 -0.17552 0.25515 -0.18646 0.26162 C -0.1908 0.26417 -0.19548 0.26486 -0.2 0.26648 C -0.20694 0.27273 -0.20312 0.26093 -0.20712 0.25792 C -0.20903 0.25654 -0.21128 0.2563 -0.21337 0.25561 C -0.21614 0.24543 -0.21736 0.23225 -0.22604 0.22785 C -0.23923 0.22947 -0.23767 0.22577 -0.23958 0.23872 C -0.2401 0.25283 -0.23784 0.27157 -0.25034 0.27712 C -0.25989 0.27527 -0.27916 0.27481 -0.27916 0.27481 " pathEditMode="relative" ptsTypes="ffffffffffffffffffffffffffffffffffffffffffA">
                                      <p:cBhvr>
                                        <p:cTn id="18" dur="2000" fill="hold"/>
                                        <p:tgtEl>
                                          <p:spTgt spid="34"/>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0764 0.00324 -0.0092 0.0037 -0.01788 0.00463 C -0.02413 0.00625 -0.03073 0.00902 -0.0368 0.0118 C -0.04357 0.01504 -0.03437 0.0111 -0.04496 0.0155 C -0.04583 0.01596 -0.04774 0.01666 -0.04774 0.01666 C -0.05642 0.0155 -0.05416 0.01504 -0.06024 0.0118 C -0.06753 0.01411 -0.0684 0.01388 -0.07378 0.0192 C -0.07621 0.02545 -0.07673 0.02637 -0.07552 0.03354 C -0.07691 0.04002 -0.07969 0.04094 -0.08455 0.04303 C -0.08646 0.04557 -0.08819 0.05274 -0.08819 0.05274 C -0.08871 0.06038 -0.08889 0.06824 -0.09097 0.07541 C -0.09062 0.07749 -0.0908 0.07981 -0.08993 0.08143 C -0.08923 0.08281 -0.07882 0.08536 -0.07656 0.08628 C -0.07153 0.09299 -0.07135 0.10641 -0.07014 0.1152 C -0.0684 0.12746 -0.06423 0.13602 -0.05937 0.14643 C -0.05833 0.15337 -0.05833 0.15684 -0.05312 0.15961 C -0.04826 0.15314 -0.03993 0.15267 -0.03333 0.15105 C -0.01944 0.15267 -0.01875 0.15244 -0.00989 0.16424 C -0.00729 0.17349 -0.00816 0.17419 -0.00885 0.18714 C -0.00607 0.19292 0.00313 0.19662 0.00816 0.19801 C 0.0099 0.19917 0.01163 0.20056 0.01354 0.20148 C 0.01684 0.20333 0.02344 0.20634 0.02344 0.20634 C 0.02726 0.21097 0.0257 0.21837 0.02257 0.22323 C 0.01632 0.23271 0.01233 0.23502 0.00365 0.23872 C -0.01198 0.23664 -0.01059 0.23664 -0.03142 0.23757 C -0.03472 0.23826 -0.0375 0.23803 -0.04045 0.23988 C -0.04496 0.24266 -0.04844 0.24751 -0.05312 0.2496 C -0.05781 0.24867 -0.06198 0.24728 -0.06666 0.24589 C -0.07083 0.24636 -0.075 0.24636 -0.07916 0.24705 C -0.08541 0.24798 -0.08055 0.24821 -0.08559 0.25191 C -0.08854 0.25422 -0.09409 0.25515 -0.09722 0.25677 C -0.10104 0.25885 -0.10503 0.2607 -0.10885 0.26278 C -0.11059 0.26371 -0.11441 0.26509 -0.11441 0.26509 C -0.14965 0.26371 -0.13281 0.26556 -0.14861 0.26047 C -0.15625 0.25307 -0.1743 0.25746 -0.18107 0.25792 C -0.1908 0.26232 -0.17552 0.25515 -0.18646 0.26162 C -0.1908 0.26417 -0.19548 0.26486 -0.2 0.26648 C -0.20694 0.27273 -0.20312 0.26093 -0.20712 0.25792 C -0.20903 0.25654 -0.21128 0.2563 -0.21337 0.25561 C -0.21614 0.24543 -0.21736 0.23225 -0.22604 0.22785 C -0.23923 0.22947 -0.23767 0.22577 -0.23958 0.23872 C -0.2401 0.25283 -0.23784 0.27157 -0.25034 0.27712 C -0.25989 0.27527 -0.27916 0.27481 -0.27916 0.27481 " pathEditMode="relative" ptsTypes="ffffffffffffffffffffffffffffffffffffffffffA">
                                      <p:cBhvr>
                                        <p:cTn id="20" dur="2000" fill="hold"/>
                                        <p:tgtEl>
                                          <p:spTgt spid="39"/>
                                        </p:tgtEl>
                                        <p:attrNameLst>
                                          <p:attrName>ppt_x</p:attrName>
                                          <p:attrName>ppt_y</p:attrName>
                                        </p:attrNameLst>
                                      </p:cBhvr>
                                    </p:animMotion>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0 0 C -0.00416 -0.00509 0.00018 0.00093 -0.00277 -0.00601 C -0.00382 -0.00856 -0.00642 -0.01318 -0.00642 -0.01318 C -0.00677 -0.01596 -0.00642 -0.01896 -0.00729 -0.02151 C -0.00764 -0.02267 -0.00902 -0.02243 -0.00989 -0.02267 C -0.01527 -0.02452 -0.01979 -0.0266 -0.02534 -0.02752 C -0.0302 -0.02683 -0.03698 -0.02752 -0.04062 -0.02267 C -0.03975 -0.01619 -0.0368 -0.01388 -0.04149 -0.01203 C -0.04461 -0.01341 -0.04652 -0.01503 -0.04878 -0.01804 C -0.05052 -0.02521 -0.05225 -0.03238 -0.05416 -0.03955 C -0.05503 -0.04279 -0.05468 -0.04626 -0.0559 -0.04927 C -0.05642 -0.05089 -0.05781 -0.05158 -0.05868 -0.05274 C -0.05955 -0.05667 -0.06041 -0.06083 -0.06128 -0.06477 C -0.0618 -0.06986 -0.06302 -0.08327 -0.06857 -0.08512 C -0.07152 -0.08605 -0.07465 -0.08582 -0.0776 -0.08628 C -0.07882 -0.0916 -0.08003 -0.09669 -0.08107 -0.10201 C -0.08142 -0.10779 -0.08003 -0.12676 -0.08645 -0.12954 C -0.09045 -0.12907 -0.09618 -0.13277 -0.09826 -0.12838 C -0.1052 -0.11381 -0.09323 -0.10247 -0.10538 -0.09715 C -0.11128 -0.099 -0.11736 -0.10062 -0.12343 -0.10201 C -0.125 -0.10155 -0.12656 -0.10178 -0.12795 -0.10085 C -0.12986 -0.0997 -0.13125 -0.09692 -0.13333 -0.09599 C -0.13889 -0.09368 -0.14375 -0.09114 -0.14965 -0.09114 " pathEditMode="relative" ptsTypes="ffffffffffffffffffffffA">
                                      <p:cBhvr>
                                        <p:cTn id="24" dur="2000" fill="hold"/>
                                        <p:tgtEl>
                                          <p:spTgt spid="16"/>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00416 -0.00509 0.00018 0.00093 -0.00277 -0.00601 C -0.00382 -0.00856 -0.00642 -0.01318 -0.00642 -0.01318 C -0.00677 -0.01596 -0.00642 -0.01896 -0.00729 -0.02151 C -0.00764 -0.02267 -0.00902 -0.02243 -0.00989 -0.02267 C -0.01527 -0.02452 -0.01979 -0.0266 -0.02534 -0.02752 C -0.0302 -0.02683 -0.03698 -0.02752 -0.04062 -0.02267 C -0.03975 -0.01619 -0.0368 -0.01388 -0.04149 -0.01203 C -0.04461 -0.01341 -0.04652 -0.01503 -0.04878 -0.01804 C -0.05052 -0.02521 -0.05225 -0.03238 -0.05416 -0.03955 C -0.05503 -0.04279 -0.05468 -0.04626 -0.0559 -0.04927 C -0.05642 -0.05089 -0.05781 -0.05158 -0.05868 -0.05274 C -0.05955 -0.05667 -0.06041 -0.06083 -0.06128 -0.06477 C -0.0618 -0.06986 -0.06302 -0.08327 -0.06857 -0.08512 C -0.07152 -0.08605 -0.07465 -0.08582 -0.0776 -0.08628 C -0.07882 -0.0916 -0.08003 -0.09669 -0.08107 -0.10201 C -0.08142 -0.10779 -0.08003 -0.12676 -0.08645 -0.12954 C -0.09045 -0.12907 -0.09618 -0.13277 -0.09826 -0.12838 C -0.1052 -0.11381 -0.09323 -0.10247 -0.10538 -0.09715 C -0.11128 -0.099 -0.11736 -0.10062 -0.12343 -0.10201 C -0.125 -0.10155 -0.12656 -0.10178 -0.12795 -0.10085 C -0.12986 -0.0997 -0.13125 -0.09692 -0.13333 -0.09599 C -0.13889 -0.09368 -0.14375 -0.09114 -0.14965 -0.09114 " pathEditMode="relative" ptsTypes="ffffffffffffffffffffffA">
                                      <p:cBhvr>
                                        <p:cTn id="26" dur="2000" fill="hold"/>
                                        <p:tgtEl>
                                          <p:spTgt spid="27"/>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C -0.004 0.00093 -0.00695 0.00185 -0.01077 0.0037 C -0.01476 0.00902 -0.01893 0.0118 -0.02431 0.01319 C -0.03125 0.01134 -0.02796 0.0118 -0.03143 0.00486 C -0.03195 0.00208 -0.03316 -0.00046 -0.03334 -0.00347 C -0.03403 -0.01341 -0.02969 -0.02637 -0.03507 -0.03354 C -0.03646 -0.03539 -0.03872 -0.03493 -0.04046 -0.03608 C -0.04775 -0.0414 -0.04341 -0.03979 -0.04862 -0.0421 C -0.05035 -0.04279 -0.054 -0.04441 -0.054 -0.04441 C -0.06025 -0.04325 -0.06216 -0.0414 -0.06667 -0.03608 C -0.06858 -0.02822 -0.0731 -0.03169 -0.07917 -0.03238 C -0.08143 -0.03493 -0.08299 -0.03747 -0.08455 -0.04071 C -0.08594 -0.04649 -0.08768 -0.05158 -0.0882 -0.0576 C -0.0882 -0.05783 -0.08941 -0.07286 -0.08994 -0.07448 C -0.09063 -0.0768 -0.09271 -0.07818 -0.09358 -0.0805 C -0.09497 -0.0842 -0.09549 -0.08859 -0.09896 -0.08998 C -0.10105 -0.09068 -0.1033 -0.09068 -0.10539 -0.09114 C -0.10816 -0.09229 -0.1125 -0.09831 -0.1125 -0.09831 C -0.11528 -0.11034 -0.10938 -0.12699 -0.11789 -0.1344 C -0.12396 -0.1337 -0.129 -0.13532 -0.1323 -0.12838 C -0.13334 -0.11612 -0.13143 -0.11473 -0.13872 -0.11173 C -0.14566 -0.10502 -0.15053 -0.10687 -0.15938 -0.10687 " pathEditMode="relative" ptsTypes="fffffffffffffffffffffA">
                                      <p:cBhvr>
                                        <p:cTn id="28" dur="2000" fill="hold"/>
                                        <p:tgtEl>
                                          <p:spTgt spid="28"/>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C -0.004 0.00093 -0.00695 0.00185 -0.01077 0.0037 C -0.01476 0.00902 -0.01893 0.0118 -0.02431 0.01319 C -0.03125 0.01134 -0.02796 0.0118 -0.03143 0.00486 C -0.03195 0.00208 -0.03316 -0.00046 -0.03334 -0.00347 C -0.03403 -0.01341 -0.02969 -0.02637 -0.03507 -0.03354 C -0.03646 -0.03539 -0.03872 -0.03493 -0.04046 -0.03608 C -0.04775 -0.0414 -0.04341 -0.03979 -0.04862 -0.0421 C -0.05035 -0.04279 -0.054 -0.04441 -0.054 -0.04441 C -0.06025 -0.04325 -0.06216 -0.0414 -0.06667 -0.03608 C -0.06858 -0.02822 -0.0731 -0.03169 -0.07917 -0.03238 C -0.08143 -0.03493 -0.08299 -0.03747 -0.08455 -0.04071 C -0.08594 -0.04649 -0.08768 -0.05158 -0.0882 -0.0576 C -0.0882 -0.05783 -0.08941 -0.07286 -0.08994 -0.07448 C -0.09063 -0.0768 -0.09271 -0.07818 -0.09358 -0.0805 C -0.09497 -0.0842 -0.09549 -0.08859 -0.09896 -0.08998 C -0.10105 -0.09068 -0.1033 -0.09068 -0.10539 -0.09114 C -0.10816 -0.09229 -0.1125 -0.09831 -0.1125 -0.09831 C -0.11528 -0.11034 -0.10938 -0.12699 -0.11789 -0.1344 C -0.12396 -0.1337 -0.129 -0.13532 -0.1323 -0.12838 C -0.13334 -0.11612 -0.13143 -0.11473 -0.13872 -0.11173 C -0.14566 -0.10502 -0.15053 -0.10687 -0.15938 -0.10687 " pathEditMode="relative" ptsTypes="fffffffffffffffffffffA">
                                      <p:cBhvr>
                                        <p:cTn id="30" dur="2000" fill="hold"/>
                                        <p:tgtEl>
                                          <p:spTgt spid="17"/>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C -0.01146 0.00393 -0.0066 0.00254 -0.01441 0.00463 C -0.02049 0.00301 -0.02639 -0.00324 -0.03247 -0.0037 C -0.0382 -0.00416 -0.04393 -0.0044 -0.04966 -0.00486 C -0.05261 -0.0074 -0.05382 -0.01064 -0.05677 -0.01319 C -0.05521 -0.02591 -0.05487 -0.02591 -0.05677 -0.04441 C -0.0573 -0.04904 -0.06164 -0.05112 -0.06407 -0.05297 C -0.06598 -0.05436 -0.06945 -0.0576 -0.06945 -0.0576 C -0.07431 -0.07796 -0.09549 -0.07333 -0.10816 -0.07564 C -0.11181 -0.07541 -0.14271 -0.07125 -0.15504 -0.07449 C -0.16164 -0.0805 -0.15903 -0.07981 -0.16042 -0.09369 C -0.16164 -0.10548 -0.16997 -0.11289 -0.17761 -0.1152 C -0.18664 -0.11381 -0.18507 -0.11474 -0.18299 -0.10571 C -0.18334 -0.10178 -0.18299 -0.09762 -0.18386 -0.09369 C -0.18612 -0.08397 -0.20643 -0.0842 -0.21094 -0.0842 " pathEditMode="relative" ptsTypes="ffffffffffffffA">
                                      <p:cBhvr>
                                        <p:cTn id="32" dur="2000" fill="hold"/>
                                        <p:tgtEl>
                                          <p:spTgt spid="29"/>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C -0.01146 0.00393 -0.0066 0.00254 -0.01441 0.00463 C -0.02049 0.00301 -0.02639 -0.00324 -0.03247 -0.0037 C -0.0382 -0.00416 -0.04393 -0.0044 -0.04966 -0.00486 C -0.05261 -0.0074 -0.05382 -0.01064 -0.05677 -0.01319 C -0.05521 -0.02591 -0.05487 -0.02591 -0.05677 -0.04441 C -0.0573 -0.04904 -0.06164 -0.05112 -0.06407 -0.05297 C -0.06598 -0.05436 -0.06945 -0.0576 -0.06945 -0.0576 C -0.07431 -0.07796 -0.09549 -0.07333 -0.10816 -0.07564 C -0.11181 -0.07541 -0.14271 -0.07125 -0.15504 -0.07449 C -0.16164 -0.0805 -0.15903 -0.07981 -0.16042 -0.09369 C -0.16164 -0.10548 -0.16997 -0.11289 -0.17761 -0.1152 C -0.18664 -0.11381 -0.18507 -0.11474 -0.18299 -0.10571 C -0.18334 -0.10178 -0.18299 -0.09762 -0.18386 -0.09369 C -0.18612 -0.08397 -0.20643 -0.0842 -0.21094 -0.0842 " pathEditMode="relative" ptsTypes="ffffffffffffffA">
                                      <p:cBhvr>
                                        <p:cTn id="34" dur="2000" fill="hold"/>
                                        <p:tgtEl>
                                          <p:spTgt spid="18"/>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C -0.00677 -0.00116 -0.0125 -0.00324 -0.01892 -0.00602 C -0.02361 -0.00486 -0.02813 -0.00208 -0.0316 0.00254 C -0.03247 0.0037 -0.03316 0.00532 -0.0342 0.00601 C -0.03594 0.00717 -0.03976 0.00832 -0.03976 0.00832 C -0.0658 0.00601 -0.05764 0.00486 -0.09826 0.0037 C -0.09879 0.00139 -0.09948 -0.00116 -0.1 -0.00347 C -0.10035 -0.00463 -0.10087 -0.00717 -0.10087 -0.00717 C -0.10139 -0.02614 -0.09635 -0.04442 -0.1099 -0.05043 C -0.12379 -0.04974 -0.13194 -0.04534 -0.14323 -0.05274 C -0.14757 -0.06107 -0.14514 -0.0583 -0.14965 -0.06246 C -0.15451 -0.07217 -0.15226 -0.08513 -0.15868 -0.09369 C -0.15903 -0.09762 -0.15885 -0.10155 -0.15955 -0.10548 C -0.16042 -0.11011 -0.16875 -0.11104 -0.17205 -0.11289 C -0.17083 -0.11936 -0.16944 -0.12538 -0.16858 -0.13209 C -0.1691 -0.14296 -0.16736 -0.15452 -0.17483 -0.16077 C -0.18767 -0.15915 -0.18212 -0.16123 -0.18837 -0.1536 C -0.18889 -0.15129 -0.18958 -0.14874 -0.1901 -0.14643 C -0.19045 -0.14527 -0.19097 -0.14273 -0.19097 -0.14273 C -0.19271 -0.12145 -0.1901 -0.12353 -0.20729 -0.12353 " pathEditMode="relative" ptsTypes="fffffffffffffffffffA">
                                      <p:cBhvr>
                                        <p:cTn id="36" dur="2000" fill="hold"/>
                                        <p:tgtEl>
                                          <p:spTgt spid="30"/>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C -0.00677 -0.00116 -0.0125 -0.00324 -0.01892 -0.00602 C -0.02361 -0.00486 -0.02813 -0.00208 -0.0316 0.00254 C -0.03247 0.0037 -0.03316 0.00532 -0.0342 0.00601 C -0.03594 0.00717 -0.03976 0.00832 -0.03976 0.00832 C -0.0658 0.00601 -0.05764 0.00486 -0.09826 0.0037 C -0.09879 0.00139 -0.09948 -0.00116 -0.1 -0.00347 C -0.10035 -0.00463 -0.10087 -0.00717 -0.10087 -0.00717 C -0.10139 -0.02614 -0.09635 -0.04442 -0.1099 -0.05043 C -0.12379 -0.04974 -0.13194 -0.04534 -0.14323 -0.05274 C -0.14757 -0.06107 -0.14514 -0.0583 -0.14965 -0.06246 C -0.15451 -0.07217 -0.15226 -0.08513 -0.15868 -0.09369 C -0.15903 -0.09762 -0.15885 -0.10155 -0.15955 -0.10548 C -0.16042 -0.11011 -0.16875 -0.11104 -0.17205 -0.11289 C -0.17083 -0.11936 -0.16944 -0.12538 -0.16858 -0.13209 C -0.1691 -0.14296 -0.16736 -0.15452 -0.17483 -0.16077 C -0.18767 -0.15915 -0.18212 -0.16123 -0.18837 -0.1536 C -0.18889 -0.15129 -0.18958 -0.14874 -0.1901 -0.14643 C -0.19045 -0.14527 -0.19097 -0.14273 -0.19097 -0.14273 C -0.19271 -0.12145 -0.1901 -0.12353 -0.20729 -0.12353 " pathEditMode="relative" ptsTypes="fffffffffffffffffffA">
                                      <p:cBhvr>
                                        <p:cTn id="38" dur="2000" fill="hold"/>
                                        <p:tgtEl>
                                          <p:spTgt spid="19"/>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 0 C -0.00764 -0.00254 -0.0033 -0.00902 -0.00538 -0.0192 C -0.00608 -0.02243 -0.01268 -0.02336 -0.01441 -0.02405 C -0.01615 -0.02475 -0.01979 -0.02637 -0.01979 -0.02637 C -0.02292 -0.02937 -0.02639 -0.03308 -0.02882 -0.03724 C -0.03004 -0.03932 -0.03056 -0.0421 -0.03247 -0.04325 C -0.03681 -0.04603 -0.04098 -0.04603 -0.04584 -0.04695 C -0.05886 -0.0451 -0.07153 -0.04048 -0.08455 -0.0384 C -0.09427 -0.03932 -0.10087 -0.04163 -0.1099 -0.04441 C -0.11302 -0.04672 -0.11528 -0.04857 -0.11893 -0.04927 C -0.12257 -0.04996 -0.12969 -0.05158 -0.12969 -0.05158 C -0.13282 -0.05806 -0.13073 -0.06592 -0.13334 -0.07217 C -0.13403 -0.07379 -0.13837 -0.07494 -0.13959 -0.07564 C -0.14844 -0.0805 -0.15729 -0.08767 -0.16667 -0.08998 C -0.17153 -0.08952 -0.17622 -0.08836 -0.18108 -0.08882 C -0.18368 -0.08906 -0.18646 -0.10085 -0.18733 -0.10317 C -0.18802 -0.10733 -0.18889 -0.11126 -0.19011 -0.11519 C -0.19063 -0.1189 -0.19219 -0.12237 -0.19271 -0.12607 C -0.19479 -0.1418 -0.19236 -0.13948 -0.19809 -0.15128 C -0.19827 -0.15174 -0.20591 -0.15452 -0.20712 -0.15498 C -0.2092 -0.16585 -0.2066 -0.17834 -0.20799 -0.18968 C -0.20851 -0.19338 -0.21702 -0.195 -0.21893 -0.19569 C -0.22275 -0.19523 -0.22691 -0.19616 -0.23056 -0.19454 C -0.23264 -0.19361 -0.23507 -0.18852 -0.23507 -0.18852 C -0.23854 -0.17349 -0.23525 -0.15961 -0.24948 -0.15498 C -0.26163 -0.15614 -0.26528 -0.15614 -0.26025 -0.15614 " pathEditMode="relative" ptsTypes="fffffffffffffffffffffffffA">
                                      <p:cBhvr>
                                        <p:cTn id="40" dur="2000" fill="hold"/>
                                        <p:tgtEl>
                                          <p:spTgt spid="31"/>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C -0.00764 -0.00254 -0.0033 -0.00902 -0.00538 -0.0192 C -0.00608 -0.02243 -0.01268 -0.02336 -0.01441 -0.02405 C -0.01615 -0.02475 -0.01979 -0.02637 -0.01979 -0.02637 C -0.02292 -0.02937 -0.02639 -0.03308 -0.02882 -0.03724 C -0.03004 -0.03932 -0.03056 -0.0421 -0.03247 -0.04325 C -0.03681 -0.04603 -0.04098 -0.04603 -0.04584 -0.04695 C -0.05886 -0.0451 -0.07153 -0.04048 -0.08455 -0.0384 C -0.09427 -0.03932 -0.10087 -0.04163 -0.1099 -0.04441 C -0.11302 -0.04672 -0.11528 -0.04857 -0.11893 -0.04927 C -0.12257 -0.04996 -0.12969 -0.05158 -0.12969 -0.05158 C -0.13282 -0.05806 -0.13073 -0.06592 -0.13334 -0.07217 C -0.13403 -0.07379 -0.13837 -0.07494 -0.13959 -0.07564 C -0.14844 -0.0805 -0.15729 -0.08767 -0.16667 -0.08998 C -0.17153 -0.08952 -0.17622 -0.08836 -0.18108 -0.08882 C -0.18368 -0.08906 -0.18646 -0.10085 -0.18733 -0.10317 C -0.18802 -0.10733 -0.18889 -0.11126 -0.19011 -0.11519 C -0.19063 -0.1189 -0.19219 -0.12237 -0.19271 -0.12607 C -0.19479 -0.1418 -0.19236 -0.13948 -0.19809 -0.15128 C -0.19827 -0.15174 -0.20591 -0.15452 -0.20712 -0.15498 C -0.2092 -0.16585 -0.2066 -0.17834 -0.20799 -0.18968 C -0.20851 -0.19338 -0.21702 -0.195 -0.21893 -0.19569 C -0.22275 -0.19523 -0.22691 -0.19616 -0.23056 -0.19454 C -0.23264 -0.19361 -0.23507 -0.18852 -0.23507 -0.18852 C -0.23854 -0.17349 -0.23525 -0.15961 -0.24948 -0.15498 C -0.26163 -0.15614 -0.26528 -0.15614 -0.26025 -0.15614 " pathEditMode="relative" ptsTypes="fffffffffffffffffffffffffA">
                                      <p:cBhvr>
                                        <p:cTn id="42" dur="2000" fill="hold"/>
                                        <p:tgtEl>
                                          <p:spTgt spid="20"/>
                                        </p:tgtEl>
                                        <p:attrNameLst>
                                          <p:attrName>ppt_x</p:attrName>
                                          <p:attrName>ppt_y</p:attrName>
                                        </p:attrNameLst>
                                      </p:cBhvr>
                                    </p:animMotion>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animBg="1"/>
      <p:bldP spid="38" grpId="0" animBg="1"/>
      <p:bldP spid="39" grpId="0" animBg="1"/>
      <p:bldP spid="42" grpId="0" animBg="1"/>
      <p:bldP spid="43"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228600" y="1178223"/>
            <a:ext cx="8458200" cy="923330"/>
          </a:xfrm>
          <a:prstGeom prst="rect">
            <a:avLst/>
          </a:prstGeom>
          <a:noFill/>
          <a:ln w="9525">
            <a:noFill/>
            <a:miter lim="800000"/>
            <a:headEnd/>
            <a:tailEnd/>
          </a:ln>
        </p:spPr>
        <p:txBody>
          <a:bodyPr anchor="ctr">
            <a:spAutoFit/>
          </a:bodyPr>
          <a:lstStyle/>
          <a:p>
            <a:pPr marL="285750" indent="-285750">
              <a:buFont typeface="Arial" pitchFamily="34" charset="0"/>
              <a:buChar char="•"/>
            </a:pPr>
            <a:r>
              <a:rPr lang="en-US" dirty="0" smtClean="0"/>
              <a:t>GSI </a:t>
            </a:r>
            <a:r>
              <a:rPr lang="en-US" dirty="0"/>
              <a:t>uses allele frequencies from baseline populations (from all major contributing stocks), and genotypes from mixture samples, to estimate stock proportions within mixed stock fisheries (Anderson et al 2008)</a:t>
            </a:r>
          </a:p>
        </p:txBody>
      </p:sp>
      <p:sp>
        <p:nvSpPr>
          <p:cNvPr id="1028" name="Rectangle 2"/>
          <p:cNvSpPr>
            <a:spLocks noChangeArrowheads="1"/>
          </p:cNvSpPr>
          <p:nvPr/>
        </p:nvSpPr>
        <p:spPr bwMode="auto">
          <a:xfrm>
            <a:off x="1828800" y="517237"/>
            <a:ext cx="5410200" cy="584775"/>
          </a:xfrm>
          <a:prstGeom prst="rect">
            <a:avLst/>
          </a:prstGeom>
          <a:noFill/>
          <a:ln w="9525">
            <a:noFill/>
            <a:miter lim="800000"/>
            <a:headEnd/>
            <a:tailEnd/>
          </a:ln>
        </p:spPr>
        <p:txBody>
          <a:bodyPr wrap="square" anchor="ctr">
            <a:spAutoFit/>
          </a:bodyPr>
          <a:lstStyle/>
          <a:p>
            <a:r>
              <a:rPr lang="en-US" sz="3200" u="sng" dirty="0"/>
              <a:t>Genetic </a:t>
            </a:r>
            <a:r>
              <a:rPr lang="en-US" sz="3200" u="sng" dirty="0" smtClean="0"/>
              <a:t>Stock Identification</a:t>
            </a:r>
            <a:endParaRPr lang="en-US" sz="3200" u="sng" dirty="0"/>
          </a:p>
        </p:txBody>
      </p:sp>
      <p:pic>
        <p:nvPicPr>
          <p:cNvPr id="67586"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FFFF00">
                <a:tint val="45000"/>
                <a:satMod val="400000"/>
              </a:srgbClr>
            </a:duotone>
          </a:blip>
          <a:srcRect b="32853"/>
          <a:stretch>
            <a:fillRect/>
          </a:stretch>
        </p:blipFill>
        <p:spPr bwMode="auto">
          <a:xfrm>
            <a:off x="3962400" y="2667000"/>
            <a:ext cx="881242" cy="304800"/>
          </a:xfrm>
          <a:prstGeom prst="rect">
            <a:avLst/>
          </a:prstGeom>
          <a:noFill/>
        </p:spPr>
      </p:pic>
      <p:pic>
        <p:nvPicPr>
          <p:cNvPr id="7"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FFFF00">
                <a:tint val="45000"/>
                <a:satMod val="400000"/>
              </a:srgbClr>
            </a:duotone>
          </a:blip>
          <a:srcRect b="32853"/>
          <a:stretch>
            <a:fillRect/>
          </a:stretch>
        </p:blipFill>
        <p:spPr bwMode="auto">
          <a:xfrm>
            <a:off x="3962400" y="2895600"/>
            <a:ext cx="881242" cy="304800"/>
          </a:xfrm>
          <a:prstGeom prst="rect">
            <a:avLst/>
          </a:prstGeom>
          <a:noFill/>
        </p:spPr>
      </p:pic>
      <p:pic>
        <p:nvPicPr>
          <p:cNvPr id="8"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70C0">
                <a:tint val="45000"/>
                <a:satMod val="400000"/>
              </a:srgbClr>
            </a:duotone>
          </a:blip>
          <a:srcRect b="32853"/>
          <a:stretch>
            <a:fillRect/>
          </a:stretch>
        </p:blipFill>
        <p:spPr bwMode="auto">
          <a:xfrm>
            <a:off x="4343400" y="3200400"/>
            <a:ext cx="881242" cy="304800"/>
          </a:xfrm>
          <a:prstGeom prst="rect">
            <a:avLst/>
          </a:prstGeom>
          <a:noFill/>
        </p:spPr>
      </p:pic>
      <p:pic>
        <p:nvPicPr>
          <p:cNvPr id="9"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FFFF00">
                <a:tint val="45000"/>
                <a:satMod val="400000"/>
              </a:srgbClr>
            </a:duotone>
          </a:blip>
          <a:srcRect b="32853"/>
          <a:stretch>
            <a:fillRect/>
          </a:stretch>
        </p:blipFill>
        <p:spPr bwMode="auto">
          <a:xfrm>
            <a:off x="5029200" y="3200400"/>
            <a:ext cx="881242" cy="304800"/>
          </a:xfrm>
          <a:prstGeom prst="rect">
            <a:avLst/>
          </a:prstGeom>
          <a:noFill/>
        </p:spPr>
      </p:pic>
      <p:pic>
        <p:nvPicPr>
          <p:cNvPr id="10"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70C0">
                <a:tint val="45000"/>
                <a:satMod val="400000"/>
              </a:srgbClr>
            </a:duotone>
          </a:blip>
          <a:srcRect b="32853"/>
          <a:stretch>
            <a:fillRect/>
          </a:stretch>
        </p:blipFill>
        <p:spPr bwMode="auto">
          <a:xfrm>
            <a:off x="4876800" y="2895600"/>
            <a:ext cx="881242" cy="304800"/>
          </a:xfrm>
          <a:prstGeom prst="rect">
            <a:avLst/>
          </a:prstGeom>
          <a:noFill/>
        </p:spPr>
      </p:pic>
      <p:pic>
        <p:nvPicPr>
          <p:cNvPr id="11"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70C0">
                <a:tint val="45000"/>
                <a:satMod val="400000"/>
              </a:srgbClr>
            </a:duotone>
          </a:blip>
          <a:srcRect b="32853"/>
          <a:stretch>
            <a:fillRect/>
          </a:stretch>
        </p:blipFill>
        <p:spPr bwMode="auto">
          <a:xfrm>
            <a:off x="4648200" y="2514600"/>
            <a:ext cx="881242" cy="304800"/>
          </a:xfrm>
          <a:prstGeom prst="rect">
            <a:avLst/>
          </a:prstGeom>
          <a:noFill/>
        </p:spPr>
      </p:pic>
      <p:pic>
        <p:nvPicPr>
          <p:cNvPr id="12"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FFFF00">
                <a:tint val="45000"/>
                <a:satMod val="400000"/>
              </a:srgbClr>
            </a:duotone>
          </a:blip>
          <a:srcRect b="32853"/>
          <a:stretch>
            <a:fillRect/>
          </a:stretch>
        </p:blipFill>
        <p:spPr bwMode="auto">
          <a:xfrm>
            <a:off x="6172200" y="2895600"/>
            <a:ext cx="881242" cy="304800"/>
          </a:xfrm>
          <a:prstGeom prst="rect">
            <a:avLst/>
          </a:prstGeom>
          <a:noFill/>
        </p:spPr>
      </p:pic>
      <p:pic>
        <p:nvPicPr>
          <p:cNvPr id="13"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70C0">
                <a:tint val="45000"/>
                <a:satMod val="400000"/>
              </a:srgbClr>
            </a:duotone>
          </a:blip>
          <a:srcRect b="32853"/>
          <a:stretch>
            <a:fillRect/>
          </a:stretch>
        </p:blipFill>
        <p:spPr bwMode="auto">
          <a:xfrm>
            <a:off x="6172200" y="3124200"/>
            <a:ext cx="881242" cy="304800"/>
          </a:xfrm>
          <a:prstGeom prst="rect">
            <a:avLst/>
          </a:prstGeom>
          <a:noFill/>
        </p:spPr>
      </p:pic>
      <p:pic>
        <p:nvPicPr>
          <p:cNvPr id="14"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FFFF00">
                <a:tint val="45000"/>
                <a:satMod val="400000"/>
              </a:srgbClr>
            </a:duotone>
          </a:blip>
          <a:srcRect b="32853"/>
          <a:stretch>
            <a:fillRect/>
          </a:stretch>
        </p:blipFill>
        <p:spPr bwMode="auto">
          <a:xfrm>
            <a:off x="6553200" y="3429000"/>
            <a:ext cx="881242" cy="304800"/>
          </a:xfrm>
          <a:prstGeom prst="rect">
            <a:avLst/>
          </a:prstGeom>
          <a:noFill/>
        </p:spPr>
      </p:pic>
      <p:pic>
        <p:nvPicPr>
          <p:cNvPr id="15"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FF00">
                <a:tint val="45000"/>
                <a:satMod val="400000"/>
              </a:srgbClr>
            </a:duotone>
          </a:blip>
          <a:srcRect b="32853"/>
          <a:stretch>
            <a:fillRect/>
          </a:stretch>
        </p:blipFill>
        <p:spPr bwMode="auto">
          <a:xfrm>
            <a:off x="7239000" y="3429000"/>
            <a:ext cx="881242" cy="304800"/>
          </a:xfrm>
          <a:prstGeom prst="rect">
            <a:avLst/>
          </a:prstGeom>
          <a:noFill/>
        </p:spPr>
      </p:pic>
      <p:pic>
        <p:nvPicPr>
          <p:cNvPr id="16"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FF00">
                <a:tint val="45000"/>
                <a:satMod val="400000"/>
              </a:srgbClr>
            </a:duotone>
          </a:blip>
          <a:srcRect b="32853"/>
          <a:stretch>
            <a:fillRect/>
          </a:stretch>
        </p:blipFill>
        <p:spPr bwMode="auto">
          <a:xfrm>
            <a:off x="7086600" y="3124200"/>
            <a:ext cx="881242" cy="304800"/>
          </a:xfrm>
          <a:prstGeom prst="rect">
            <a:avLst/>
          </a:prstGeom>
          <a:noFill/>
        </p:spPr>
      </p:pic>
      <p:pic>
        <p:nvPicPr>
          <p:cNvPr id="17"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FF00">
                <a:tint val="45000"/>
                <a:satMod val="400000"/>
              </a:srgbClr>
            </a:duotone>
          </a:blip>
          <a:srcRect b="32853"/>
          <a:stretch>
            <a:fillRect/>
          </a:stretch>
        </p:blipFill>
        <p:spPr bwMode="auto">
          <a:xfrm>
            <a:off x="6858000" y="2743200"/>
            <a:ext cx="881242" cy="304800"/>
          </a:xfrm>
          <a:prstGeom prst="rect">
            <a:avLst/>
          </a:prstGeom>
          <a:noFill/>
        </p:spPr>
      </p:pic>
      <p:pic>
        <p:nvPicPr>
          <p:cNvPr id="1041" name="Picture 2" descr="C:\Users\mcampbell\AppData\Local\Microsoft\Windows\Temporary Internet Files\Content.IE5\DM21D5ZK\MCAN01408_0000[1].wmf"/>
          <p:cNvPicPr>
            <a:picLocks noChangeAspect="1" noChangeArrowheads="1"/>
          </p:cNvPicPr>
          <p:nvPr/>
        </p:nvPicPr>
        <p:blipFill>
          <a:blip r:embed="rId3" cstate="email"/>
          <a:srcRect b="32854"/>
          <a:stretch>
            <a:fillRect/>
          </a:stretch>
        </p:blipFill>
        <p:spPr bwMode="auto">
          <a:xfrm>
            <a:off x="7086600" y="4495800"/>
            <a:ext cx="881063" cy="304800"/>
          </a:xfrm>
          <a:prstGeom prst="rect">
            <a:avLst/>
          </a:prstGeom>
          <a:noFill/>
          <a:ln w="9525">
            <a:noFill/>
            <a:miter lim="800000"/>
            <a:headEnd/>
            <a:tailEnd/>
          </a:ln>
        </p:spPr>
      </p:pic>
      <p:pic>
        <p:nvPicPr>
          <p:cNvPr id="19"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70C0">
                <a:tint val="45000"/>
                <a:satMod val="400000"/>
              </a:srgbClr>
            </a:duotone>
          </a:blip>
          <a:srcRect b="32853"/>
          <a:stretch>
            <a:fillRect/>
          </a:stretch>
        </p:blipFill>
        <p:spPr bwMode="auto">
          <a:xfrm>
            <a:off x="7086600" y="4724400"/>
            <a:ext cx="881242" cy="304800"/>
          </a:xfrm>
          <a:prstGeom prst="rect">
            <a:avLst/>
          </a:prstGeom>
          <a:noFill/>
        </p:spPr>
      </p:pic>
      <p:pic>
        <p:nvPicPr>
          <p:cNvPr id="20"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70C0">
                <a:tint val="45000"/>
                <a:satMod val="400000"/>
              </a:srgbClr>
            </a:duotone>
          </a:blip>
          <a:srcRect b="32853"/>
          <a:stretch>
            <a:fillRect/>
          </a:stretch>
        </p:blipFill>
        <p:spPr bwMode="auto">
          <a:xfrm>
            <a:off x="7467600" y="5029200"/>
            <a:ext cx="881242" cy="304800"/>
          </a:xfrm>
          <a:prstGeom prst="rect">
            <a:avLst/>
          </a:prstGeom>
          <a:noFill/>
        </p:spPr>
      </p:pic>
      <p:pic>
        <p:nvPicPr>
          <p:cNvPr id="1044" name="Picture 2" descr="C:\Users\mcampbell\AppData\Local\Microsoft\Windows\Temporary Internet Files\Content.IE5\DM21D5ZK\MCAN01408_0000[1].wmf"/>
          <p:cNvPicPr>
            <a:picLocks noChangeAspect="1" noChangeArrowheads="1"/>
          </p:cNvPicPr>
          <p:nvPr/>
        </p:nvPicPr>
        <p:blipFill>
          <a:blip r:embed="rId3" cstate="email"/>
          <a:srcRect b="32854"/>
          <a:stretch>
            <a:fillRect/>
          </a:stretch>
        </p:blipFill>
        <p:spPr bwMode="auto">
          <a:xfrm>
            <a:off x="8153400" y="5029200"/>
            <a:ext cx="881063" cy="304800"/>
          </a:xfrm>
          <a:prstGeom prst="rect">
            <a:avLst/>
          </a:prstGeom>
          <a:noFill/>
          <a:ln w="9525">
            <a:noFill/>
            <a:miter lim="800000"/>
            <a:headEnd/>
            <a:tailEnd/>
          </a:ln>
        </p:spPr>
      </p:pic>
      <p:pic>
        <p:nvPicPr>
          <p:cNvPr id="1045" name="Picture 2" descr="C:\Users\mcampbell\AppData\Local\Microsoft\Windows\Temporary Internet Files\Content.IE5\DM21D5ZK\MCAN01408_0000[1].wmf"/>
          <p:cNvPicPr>
            <a:picLocks noChangeAspect="1" noChangeArrowheads="1"/>
          </p:cNvPicPr>
          <p:nvPr/>
        </p:nvPicPr>
        <p:blipFill>
          <a:blip r:embed="rId3" cstate="email"/>
          <a:srcRect b="32854"/>
          <a:stretch>
            <a:fillRect/>
          </a:stretch>
        </p:blipFill>
        <p:spPr bwMode="auto">
          <a:xfrm>
            <a:off x="8001000" y="4724400"/>
            <a:ext cx="881063" cy="304800"/>
          </a:xfrm>
          <a:prstGeom prst="rect">
            <a:avLst/>
          </a:prstGeom>
          <a:noFill/>
          <a:ln w="9525">
            <a:noFill/>
            <a:miter lim="800000"/>
            <a:headEnd/>
            <a:tailEnd/>
          </a:ln>
        </p:spPr>
      </p:pic>
      <p:pic>
        <p:nvPicPr>
          <p:cNvPr id="1046" name="Picture 2" descr="C:\Users\mcampbell\AppData\Local\Microsoft\Windows\Temporary Internet Files\Content.IE5\DM21D5ZK\MCAN01408_0000[1].wmf"/>
          <p:cNvPicPr>
            <a:picLocks noChangeAspect="1" noChangeArrowheads="1"/>
          </p:cNvPicPr>
          <p:nvPr/>
        </p:nvPicPr>
        <p:blipFill>
          <a:blip r:embed="rId3" cstate="email"/>
          <a:srcRect b="32854"/>
          <a:stretch>
            <a:fillRect/>
          </a:stretch>
        </p:blipFill>
        <p:spPr bwMode="auto">
          <a:xfrm>
            <a:off x="7772400" y="4343400"/>
            <a:ext cx="881063" cy="304800"/>
          </a:xfrm>
          <a:prstGeom prst="rect">
            <a:avLst/>
          </a:prstGeom>
          <a:noFill/>
          <a:ln w="9525">
            <a:noFill/>
            <a:miter lim="800000"/>
            <a:headEnd/>
            <a:tailEnd/>
          </a:ln>
        </p:spPr>
      </p:pic>
      <p:pic>
        <p:nvPicPr>
          <p:cNvPr id="24" name="Picture 2" descr="C:\Users\mcampbell\AppData\Local\Microsoft\Windows\Temporary Internet Files\Content.IE5\DM21D5ZK\MCAN01408_0000[1].wmf"/>
          <p:cNvPicPr>
            <a:picLocks noChangeAspect="1" noChangeArrowheads="1"/>
          </p:cNvPicPr>
          <p:nvPr/>
        </p:nvPicPr>
        <p:blipFill>
          <a:blip r:embed="rId3" cstate="email">
            <a:duotone>
              <a:prstClr val="black"/>
              <a:schemeClr val="accent3">
                <a:tint val="45000"/>
                <a:satMod val="400000"/>
              </a:schemeClr>
            </a:duotone>
          </a:blip>
          <a:srcRect b="32853"/>
          <a:stretch>
            <a:fillRect/>
          </a:stretch>
        </p:blipFill>
        <p:spPr bwMode="auto">
          <a:xfrm>
            <a:off x="5181600" y="5105400"/>
            <a:ext cx="881242" cy="304800"/>
          </a:xfrm>
          <a:prstGeom prst="rect">
            <a:avLst/>
          </a:prstGeom>
          <a:noFill/>
        </p:spPr>
      </p:pic>
      <p:pic>
        <p:nvPicPr>
          <p:cNvPr id="25" name="Picture 2" descr="C:\Users\mcampbell\AppData\Local\Microsoft\Windows\Temporary Internet Files\Content.IE5\DM21D5ZK\MCAN01408_0000[1].wmf"/>
          <p:cNvPicPr>
            <a:picLocks noChangeAspect="1" noChangeArrowheads="1"/>
          </p:cNvPicPr>
          <p:nvPr/>
        </p:nvPicPr>
        <p:blipFill>
          <a:blip r:embed="rId3" cstate="email">
            <a:duotone>
              <a:prstClr val="black"/>
              <a:schemeClr val="accent3">
                <a:tint val="45000"/>
                <a:satMod val="400000"/>
              </a:schemeClr>
            </a:duotone>
          </a:blip>
          <a:srcRect b="32853"/>
          <a:stretch>
            <a:fillRect/>
          </a:stretch>
        </p:blipFill>
        <p:spPr bwMode="auto">
          <a:xfrm>
            <a:off x="5181600" y="5334000"/>
            <a:ext cx="881242" cy="304800"/>
          </a:xfrm>
          <a:prstGeom prst="rect">
            <a:avLst/>
          </a:prstGeom>
          <a:noFill/>
        </p:spPr>
      </p:pic>
      <p:pic>
        <p:nvPicPr>
          <p:cNvPr id="26"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00FF00">
                <a:tint val="45000"/>
                <a:satMod val="400000"/>
              </a:srgbClr>
            </a:duotone>
          </a:blip>
          <a:srcRect b="32853"/>
          <a:stretch>
            <a:fillRect/>
          </a:stretch>
        </p:blipFill>
        <p:spPr bwMode="auto">
          <a:xfrm>
            <a:off x="5562600" y="5638800"/>
            <a:ext cx="881242" cy="304800"/>
          </a:xfrm>
          <a:prstGeom prst="rect">
            <a:avLst/>
          </a:prstGeom>
          <a:noFill/>
        </p:spPr>
      </p:pic>
      <p:pic>
        <p:nvPicPr>
          <p:cNvPr id="1050" name="Picture 2" descr="C:\Users\mcampbell\AppData\Local\Microsoft\Windows\Temporary Internet Files\Content.IE5\DM21D5ZK\MCAN01408_0000[1].wmf"/>
          <p:cNvPicPr>
            <a:picLocks noChangeAspect="1" noChangeArrowheads="1"/>
          </p:cNvPicPr>
          <p:nvPr/>
        </p:nvPicPr>
        <p:blipFill>
          <a:blip r:embed="rId3" cstate="email"/>
          <a:srcRect b="32854"/>
          <a:stretch>
            <a:fillRect/>
          </a:stretch>
        </p:blipFill>
        <p:spPr bwMode="auto">
          <a:xfrm>
            <a:off x="6248400" y="5638800"/>
            <a:ext cx="881063" cy="304800"/>
          </a:xfrm>
          <a:prstGeom prst="rect">
            <a:avLst/>
          </a:prstGeom>
          <a:noFill/>
          <a:ln w="9525">
            <a:noFill/>
            <a:miter lim="800000"/>
            <a:headEnd/>
            <a:tailEnd/>
          </a:ln>
        </p:spPr>
      </p:pic>
      <p:pic>
        <p:nvPicPr>
          <p:cNvPr id="28" name="Picture 2" descr="C:\Users\mcampbell\AppData\Local\Microsoft\Windows\Temporary Internet Files\Content.IE5\DM21D5ZK\MCAN01408_0000[1].wmf"/>
          <p:cNvPicPr>
            <a:picLocks noChangeAspect="1" noChangeArrowheads="1"/>
          </p:cNvPicPr>
          <p:nvPr/>
        </p:nvPicPr>
        <p:blipFill>
          <a:blip r:embed="rId3" cstate="email">
            <a:duotone>
              <a:prstClr val="black"/>
              <a:srgbClr val="FFFF00">
                <a:tint val="45000"/>
                <a:satMod val="400000"/>
              </a:srgbClr>
            </a:duotone>
          </a:blip>
          <a:srcRect b="32853"/>
          <a:stretch>
            <a:fillRect/>
          </a:stretch>
        </p:blipFill>
        <p:spPr bwMode="auto">
          <a:xfrm>
            <a:off x="6096000" y="5334000"/>
            <a:ext cx="881242" cy="304800"/>
          </a:xfrm>
          <a:prstGeom prst="rect">
            <a:avLst/>
          </a:prstGeom>
          <a:noFill/>
        </p:spPr>
      </p:pic>
      <p:pic>
        <p:nvPicPr>
          <p:cNvPr id="29" name="Picture 2" descr="C:\Users\mcampbell\AppData\Local\Microsoft\Windows\Temporary Internet Files\Content.IE5\DM21D5ZK\MCAN01408_0000[1].wmf"/>
          <p:cNvPicPr>
            <a:picLocks noChangeAspect="1" noChangeArrowheads="1"/>
          </p:cNvPicPr>
          <p:nvPr/>
        </p:nvPicPr>
        <p:blipFill>
          <a:blip r:embed="rId3" cstate="email">
            <a:duotone>
              <a:prstClr val="black"/>
              <a:schemeClr val="accent3">
                <a:tint val="45000"/>
                <a:satMod val="400000"/>
              </a:schemeClr>
            </a:duotone>
          </a:blip>
          <a:srcRect b="32853"/>
          <a:stretch>
            <a:fillRect/>
          </a:stretch>
        </p:blipFill>
        <p:spPr bwMode="auto">
          <a:xfrm>
            <a:off x="5867400" y="4953000"/>
            <a:ext cx="881242" cy="304800"/>
          </a:xfrm>
          <a:prstGeom prst="rect">
            <a:avLst/>
          </a:prstGeom>
          <a:noFill/>
        </p:spPr>
      </p:pic>
      <p:graphicFrame>
        <p:nvGraphicFramePr>
          <p:cNvPr id="1026" name="Chart 29"/>
          <p:cNvGraphicFramePr>
            <a:graphicFrameLocks/>
          </p:cNvGraphicFramePr>
          <p:nvPr/>
        </p:nvGraphicFramePr>
        <p:xfrm>
          <a:off x="152400" y="4191000"/>
          <a:ext cx="4114800" cy="2565400"/>
        </p:xfrm>
        <a:graphic>
          <a:graphicData uri="http://schemas.openxmlformats.org/presentationml/2006/ole">
            <p:oleObj spid="_x0000_s36906" r:id="rId4" imgW="4115157" imgH="2560542" progId="Excel.Sheet.8">
              <p:embed/>
            </p:oleObj>
          </a:graphicData>
        </a:graphic>
      </p:graphicFrame>
      <p:cxnSp>
        <p:nvCxnSpPr>
          <p:cNvPr id="32" name="Straight Arrow Connector 31"/>
          <p:cNvCxnSpPr/>
          <p:nvPr/>
        </p:nvCxnSpPr>
        <p:spPr>
          <a:xfrm rot="10800000" flipV="1">
            <a:off x="3581400" y="3581400"/>
            <a:ext cx="914400" cy="762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3733800" y="3657600"/>
            <a:ext cx="2743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3810000" y="4648200"/>
            <a:ext cx="3200400" cy="76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3733800" y="4876800"/>
            <a:ext cx="137160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55</a:t>
            </a:fld>
            <a:endParaRPr lang="en-US" dirty="0"/>
          </a:p>
        </p:txBody>
      </p:sp>
    </p:spTree>
    <p:extLst>
      <p:ext uri="{BB962C8B-B14F-4D97-AF65-F5344CB8AC3E}">
        <p14:creationId xmlns:p14="http://schemas.microsoft.com/office/powerpoint/2010/main" xmlns="" val="3443473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1000" y="9906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S:\Eagle Fish Genetics Lab\EFGL Genetic Projects\O Mykiss\GSI @ LGR\SY2009 STHD @ LGR Adults (GSI)\Presentations\ID AFS\STHD Baseline v1.0.jpg"/>
          <p:cNvPicPr>
            <a:picLocks noChangeAspect="1" noChangeArrowheads="1"/>
          </p:cNvPicPr>
          <p:nvPr/>
        </p:nvPicPr>
        <p:blipFill>
          <a:blip r:embed="rId3" cstate="email"/>
          <a:srcRect/>
          <a:stretch>
            <a:fillRect/>
          </a:stretch>
        </p:blipFill>
        <p:spPr bwMode="auto">
          <a:xfrm>
            <a:off x="152400" y="1143000"/>
            <a:ext cx="5817609" cy="5593779"/>
          </a:xfrm>
          <a:prstGeom prst="rect">
            <a:avLst/>
          </a:prstGeom>
          <a:noFill/>
        </p:spPr>
      </p:pic>
      <p:sp>
        <p:nvSpPr>
          <p:cNvPr id="8" name="TextBox 7"/>
          <p:cNvSpPr txBox="1"/>
          <p:nvPr/>
        </p:nvSpPr>
        <p:spPr>
          <a:xfrm>
            <a:off x="1295400" y="1981200"/>
            <a:ext cx="2743200" cy="230832"/>
          </a:xfrm>
          <a:prstGeom prst="rect">
            <a:avLst/>
          </a:prstGeom>
          <a:noFill/>
        </p:spPr>
        <p:txBody>
          <a:bodyPr wrap="square" rtlCol="0">
            <a:spAutoFit/>
          </a:bodyPr>
          <a:lstStyle/>
          <a:p>
            <a:r>
              <a:rPr lang="en-US" sz="900" b="1" dirty="0" smtClean="0"/>
              <a:t>Lower Granite Dam</a:t>
            </a:r>
            <a:endParaRPr lang="en-US" sz="900" b="1" dirty="0"/>
          </a:p>
        </p:txBody>
      </p:sp>
      <p:sp>
        <p:nvSpPr>
          <p:cNvPr id="12" name="Freeform 11"/>
          <p:cNvSpPr/>
          <p:nvPr/>
        </p:nvSpPr>
        <p:spPr>
          <a:xfrm>
            <a:off x="3502025" y="4159250"/>
            <a:ext cx="433387" cy="1409700"/>
          </a:xfrm>
          <a:custGeom>
            <a:avLst/>
            <a:gdLst>
              <a:gd name="connsiteX0" fmla="*/ 279400 w 433387"/>
              <a:gd name="connsiteY0" fmla="*/ 60325 h 1409700"/>
              <a:gd name="connsiteX1" fmla="*/ 88900 w 433387"/>
              <a:gd name="connsiteY1" fmla="*/ 431800 h 1409700"/>
              <a:gd name="connsiteX2" fmla="*/ 22225 w 433387"/>
              <a:gd name="connsiteY2" fmla="*/ 898525 h 1409700"/>
              <a:gd name="connsiteX3" fmla="*/ 31750 w 433387"/>
              <a:gd name="connsiteY3" fmla="*/ 1250950 h 1409700"/>
              <a:gd name="connsiteX4" fmla="*/ 212725 w 433387"/>
              <a:gd name="connsiteY4" fmla="*/ 1336675 h 1409700"/>
              <a:gd name="connsiteX5" fmla="*/ 307975 w 433387"/>
              <a:gd name="connsiteY5" fmla="*/ 812800 h 1409700"/>
              <a:gd name="connsiteX6" fmla="*/ 403225 w 433387"/>
              <a:gd name="connsiteY6" fmla="*/ 241300 h 1409700"/>
              <a:gd name="connsiteX7" fmla="*/ 412750 w 433387"/>
              <a:gd name="connsiteY7" fmla="*/ 69850 h 1409700"/>
              <a:gd name="connsiteX8" fmla="*/ 279400 w 433387"/>
              <a:gd name="connsiteY8" fmla="*/ 60325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87" h="1409700">
                <a:moveTo>
                  <a:pt x="279400" y="60325"/>
                </a:moveTo>
                <a:cubicBezTo>
                  <a:pt x="225425" y="120650"/>
                  <a:pt x="131762" y="292100"/>
                  <a:pt x="88900" y="431800"/>
                </a:cubicBezTo>
                <a:cubicBezTo>
                  <a:pt x="46038" y="571500"/>
                  <a:pt x="31750" y="762000"/>
                  <a:pt x="22225" y="898525"/>
                </a:cubicBezTo>
                <a:cubicBezTo>
                  <a:pt x="12700" y="1035050"/>
                  <a:pt x="0" y="1177925"/>
                  <a:pt x="31750" y="1250950"/>
                </a:cubicBezTo>
                <a:cubicBezTo>
                  <a:pt x="63500" y="1323975"/>
                  <a:pt x="166688" y="1409700"/>
                  <a:pt x="212725" y="1336675"/>
                </a:cubicBezTo>
                <a:cubicBezTo>
                  <a:pt x="258763" y="1263650"/>
                  <a:pt x="276225" y="995362"/>
                  <a:pt x="307975" y="812800"/>
                </a:cubicBezTo>
                <a:cubicBezTo>
                  <a:pt x="339725" y="630238"/>
                  <a:pt x="385763" y="365125"/>
                  <a:pt x="403225" y="241300"/>
                </a:cubicBezTo>
                <a:cubicBezTo>
                  <a:pt x="420688" y="117475"/>
                  <a:pt x="433387" y="100012"/>
                  <a:pt x="412750" y="69850"/>
                </a:cubicBezTo>
                <a:cubicBezTo>
                  <a:pt x="392113" y="39688"/>
                  <a:pt x="333375" y="0"/>
                  <a:pt x="279400" y="60325"/>
                </a:cubicBezTo>
                <a:close/>
              </a:path>
            </a:pathLst>
          </a:cu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5263" y="2193925"/>
            <a:ext cx="1617662" cy="1055687"/>
          </a:xfrm>
          <a:custGeom>
            <a:avLst/>
            <a:gdLst>
              <a:gd name="connsiteX0" fmla="*/ 1538287 w 1617662"/>
              <a:gd name="connsiteY0" fmla="*/ 815975 h 1055687"/>
              <a:gd name="connsiteX1" fmla="*/ 1538287 w 1617662"/>
              <a:gd name="connsiteY1" fmla="*/ 463550 h 1055687"/>
              <a:gd name="connsiteX2" fmla="*/ 1138237 w 1617662"/>
              <a:gd name="connsiteY2" fmla="*/ 82550 h 1055687"/>
              <a:gd name="connsiteX3" fmla="*/ 747712 w 1617662"/>
              <a:gd name="connsiteY3" fmla="*/ 15875 h 1055687"/>
              <a:gd name="connsiteX4" fmla="*/ 290512 w 1617662"/>
              <a:gd name="connsiteY4" fmla="*/ 177800 h 1055687"/>
              <a:gd name="connsiteX5" fmla="*/ 33337 w 1617662"/>
              <a:gd name="connsiteY5" fmla="*/ 558800 h 1055687"/>
              <a:gd name="connsiteX6" fmla="*/ 90487 w 1617662"/>
              <a:gd name="connsiteY6" fmla="*/ 892175 h 1055687"/>
              <a:gd name="connsiteX7" fmla="*/ 376237 w 1617662"/>
              <a:gd name="connsiteY7" fmla="*/ 1044575 h 1055687"/>
              <a:gd name="connsiteX8" fmla="*/ 1062037 w 1617662"/>
              <a:gd name="connsiteY8" fmla="*/ 958850 h 1055687"/>
              <a:gd name="connsiteX9" fmla="*/ 1538287 w 1617662"/>
              <a:gd name="connsiteY9" fmla="*/ 815975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662" h="1055687">
                <a:moveTo>
                  <a:pt x="1538287" y="815975"/>
                </a:moveTo>
                <a:cubicBezTo>
                  <a:pt x="1617662" y="733425"/>
                  <a:pt x="1604962" y="585788"/>
                  <a:pt x="1538287" y="463550"/>
                </a:cubicBezTo>
                <a:cubicBezTo>
                  <a:pt x="1471612" y="341313"/>
                  <a:pt x="1269999" y="157162"/>
                  <a:pt x="1138237" y="82550"/>
                </a:cubicBezTo>
                <a:cubicBezTo>
                  <a:pt x="1006475" y="7938"/>
                  <a:pt x="888999" y="0"/>
                  <a:pt x="747712" y="15875"/>
                </a:cubicBezTo>
                <a:cubicBezTo>
                  <a:pt x="606425" y="31750"/>
                  <a:pt x="409575" y="87313"/>
                  <a:pt x="290512" y="177800"/>
                </a:cubicBezTo>
                <a:cubicBezTo>
                  <a:pt x="171450" y="268288"/>
                  <a:pt x="66674" y="439738"/>
                  <a:pt x="33337" y="558800"/>
                </a:cubicBezTo>
                <a:cubicBezTo>
                  <a:pt x="0" y="677862"/>
                  <a:pt x="33337" y="811213"/>
                  <a:pt x="90487" y="892175"/>
                </a:cubicBezTo>
                <a:cubicBezTo>
                  <a:pt x="147637" y="973137"/>
                  <a:pt x="214312" y="1033463"/>
                  <a:pt x="376237" y="1044575"/>
                </a:cubicBezTo>
                <a:cubicBezTo>
                  <a:pt x="538162" y="1055687"/>
                  <a:pt x="868362" y="996950"/>
                  <a:pt x="1062037" y="958850"/>
                </a:cubicBezTo>
                <a:cubicBezTo>
                  <a:pt x="1255712" y="920750"/>
                  <a:pt x="1458912" y="898525"/>
                  <a:pt x="1538287" y="815975"/>
                </a:cubicBezTo>
                <a:close/>
              </a:path>
            </a:pathLst>
          </a:cu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474913" y="1897063"/>
            <a:ext cx="825499" cy="960437"/>
          </a:xfrm>
          <a:custGeom>
            <a:avLst/>
            <a:gdLst>
              <a:gd name="connsiteX0" fmla="*/ 715962 w 825499"/>
              <a:gd name="connsiteY0" fmla="*/ 7937 h 960437"/>
              <a:gd name="connsiteX1" fmla="*/ 449262 w 825499"/>
              <a:gd name="connsiteY1" fmla="*/ 93662 h 960437"/>
              <a:gd name="connsiteX2" fmla="*/ 125412 w 825499"/>
              <a:gd name="connsiteY2" fmla="*/ 331787 h 960437"/>
              <a:gd name="connsiteX3" fmla="*/ 20637 w 825499"/>
              <a:gd name="connsiteY3" fmla="*/ 617537 h 960437"/>
              <a:gd name="connsiteX4" fmla="*/ 39687 w 825499"/>
              <a:gd name="connsiteY4" fmla="*/ 903287 h 960437"/>
              <a:gd name="connsiteX5" fmla="*/ 258762 w 825499"/>
              <a:gd name="connsiteY5" fmla="*/ 893762 h 960437"/>
              <a:gd name="connsiteX6" fmla="*/ 544512 w 825499"/>
              <a:gd name="connsiteY6" fmla="*/ 503237 h 960437"/>
              <a:gd name="connsiteX7" fmla="*/ 801687 w 825499"/>
              <a:gd name="connsiteY7" fmla="*/ 141287 h 960437"/>
              <a:gd name="connsiteX8" fmla="*/ 715962 w 825499"/>
              <a:gd name="connsiteY8" fmla="*/ 7937 h 96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499" h="960437">
                <a:moveTo>
                  <a:pt x="715962" y="7937"/>
                </a:moveTo>
                <a:cubicBezTo>
                  <a:pt x="657225" y="0"/>
                  <a:pt x="547687" y="39687"/>
                  <a:pt x="449262" y="93662"/>
                </a:cubicBezTo>
                <a:cubicBezTo>
                  <a:pt x="350837" y="147637"/>
                  <a:pt x="196850" y="244475"/>
                  <a:pt x="125412" y="331787"/>
                </a:cubicBezTo>
                <a:cubicBezTo>
                  <a:pt x="53975" y="419100"/>
                  <a:pt x="34925" y="522287"/>
                  <a:pt x="20637" y="617537"/>
                </a:cubicBezTo>
                <a:cubicBezTo>
                  <a:pt x="6350" y="712787"/>
                  <a:pt x="0" y="857250"/>
                  <a:pt x="39687" y="903287"/>
                </a:cubicBezTo>
                <a:cubicBezTo>
                  <a:pt x="79374" y="949324"/>
                  <a:pt x="174625" y="960437"/>
                  <a:pt x="258762" y="893762"/>
                </a:cubicBezTo>
                <a:cubicBezTo>
                  <a:pt x="342900" y="827087"/>
                  <a:pt x="454025" y="628649"/>
                  <a:pt x="544512" y="503237"/>
                </a:cubicBezTo>
                <a:cubicBezTo>
                  <a:pt x="634999" y="377825"/>
                  <a:pt x="777875" y="222249"/>
                  <a:pt x="801687" y="141287"/>
                </a:cubicBezTo>
                <a:cubicBezTo>
                  <a:pt x="825499" y="60325"/>
                  <a:pt x="774700" y="15875"/>
                  <a:pt x="715962" y="7937"/>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684588" y="2397125"/>
            <a:ext cx="1319212" cy="1025525"/>
          </a:xfrm>
          <a:custGeom>
            <a:avLst/>
            <a:gdLst>
              <a:gd name="connsiteX0" fmla="*/ 30162 w 1319212"/>
              <a:gd name="connsiteY0" fmla="*/ 698500 h 1025525"/>
              <a:gd name="connsiteX1" fmla="*/ 68262 w 1319212"/>
              <a:gd name="connsiteY1" fmla="*/ 508000 h 1025525"/>
              <a:gd name="connsiteX2" fmla="*/ 439737 w 1319212"/>
              <a:gd name="connsiteY2" fmla="*/ 231775 h 1025525"/>
              <a:gd name="connsiteX3" fmla="*/ 896937 w 1319212"/>
              <a:gd name="connsiteY3" fmla="*/ 31750 h 1025525"/>
              <a:gd name="connsiteX4" fmla="*/ 1144587 w 1319212"/>
              <a:gd name="connsiteY4" fmla="*/ 41275 h 1025525"/>
              <a:gd name="connsiteX5" fmla="*/ 1316037 w 1319212"/>
              <a:gd name="connsiteY5" fmla="*/ 241300 h 1025525"/>
              <a:gd name="connsiteX6" fmla="*/ 1163637 w 1319212"/>
              <a:gd name="connsiteY6" fmla="*/ 660400 h 1025525"/>
              <a:gd name="connsiteX7" fmla="*/ 992187 w 1319212"/>
              <a:gd name="connsiteY7" fmla="*/ 974725 h 1025525"/>
              <a:gd name="connsiteX8" fmla="*/ 506412 w 1319212"/>
              <a:gd name="connsiteY8" fmla="*/ 965200 h 1025525"/>
              <a:gd name="connsiteX9" fmla="*/ 144462 w 1319212"/>
              <a:gd name="connsiteY9" fmla="*/ 898525 h 1025525"/>
              <a:gd name="connsiteX10" fmla="*/ 30162 w 1319212"/>
              <a:gd name="connsiteY10" fmla="*/ 698500 h 102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9212" h="1025525">
                <a:moveTo>
                  <a:pt x="30162" y="698500"/>
                </a:moveTo>
                <a:cubicBezTo>
                  <a:pt x="17462" y="633413"/>
                  <a:pt x="0" y="585787"/>
                  <a:pt x="68262" y="508000"/>
                </a:cubicBezTo>
                <a:cubicBezTo>
                  <a:pt x="136524" y="430213"/>
                  <a:pt x="301625" y="311150"/>
                  <a:pt x="439737" y="231775"/>
                </a:cubicBezTo>
                <a:cubicBezTo>
                  <a:pt x="577849" y="152400"/>
                  <a:pt x="779462" y="63500"/>
                  <a:pt x="896937" y="31750"/>
                </a:cubicBezTo>
                <a:cubicBezTo>
                  <a:pt x="1014412" y="0"/>
                  <a:pt x="1074737" y="6350"/>
                  <a:pt x="1144587" y="41275"/>
                </a:cubicBezTo>
                <a:cubicBezTo>
                  <a:pt x="1214437" y="76200"/>
                  <a:pt x="1312862" y="138113"/>
                  <a:pt x="1316037" y="241300"/>
                </a:cubicBezTo>
                <a:cubicBezTo>
                  <a:pt x="1319212" y="344487"/>
                  <a:pt x="1217612" y="538163"/>
                  <a:pt x="1163637" y="660400"/>
                </a:cubicBezTo>
                <a:cubicBezTo>
                  <a:pt x="1109662" y="782637"/>
                  <a:pt x="1101724" y="923925"/>
                  <a:pt x="992187" y="974725"/>
                </a:cubicBezTo>
                <a:cubicBezTo>
                  <a:pt x="882650" y="1025525"/>
                  <a:pt x="647700" y="977900"/>
                  <a:pt x="506412" y="965200"/>
                </a:cubicBezTo>
                <a:cubicBezTo>
                  <a:pt x="365124" y="952500"/>
                  <a:pt x="225425" y="939800"/>
                  <a:pt x="144462" y="898525"/>
                </a:cubicBezTo>
                <a:cubicBezTo>
                  <a:pt x="63499" y="857250"/>
                  <a:pt x="42862" y="763587"/>
                  <a:pt x="30162" y="69850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346325" y="3476625"/>
            <a:ext cx="341312" cy="627063"/>
          </a:xfrm>
          <a:custGeom>
            <a:avLst/>
            <a:gdLst>
              <a:gd name="connsiteX0" fmla="*/ 225425 w 341312"/>
              <a:gd name="connsiteY0" fmla="*/ 9525 h 627063"/>
              <a:gd name="connsiteX1" fmla="*/ 139700 w 341312"/>
              <a:gd name="connsiteY1" fmla="*/ 95250 h 627063"/>
              <a:gd name="connsiteX2" fmla="*/ 25400 w 341312"/>
              <a:gd name="connsiteY2" fmla="*/ 361950 h 627063"/>
              <a:gd name="connsiteX3" fmla="*/ 6350 w 341312"/>
              <a:gd name="connsiteY3" fmla="*/ 504825 h 627063"/>
              <a:gd name="connsiteX4" fmla="*/ 63500 w 341312"/>
              <a:gd name="connsiteY4" fmla="*/ 609600 h 627063"/>
              <a:gd name="connsiteX5" fmla="*/ 187325 w 341312"/>
              <a:gd name="connsiteY5" fmla="*/ 609600 h 627063"/>
              <a:gd name="connsiteX6" fmla="*/ 301625 w 341312"/>
              <a:gd name="connsiteY6" fmla="*/ 504825 h 627063"/>
              <a:gd name="connsiteX7" fmla="*/ 339725 w 341312"/>
              <a:gd name="connsiteY7" fmla="*/ 228600 h 627063"/>
              <a:gd name="connsiteX8" fmla="*/ 311150 w 341312"/>
              <a:gd name="connsiteY8" fmla="*/ 38100 h 627063"/>
              <a:gd name="connsiteX9" fmla="*/ 225425 w 341312"/>
              <a:gd name="connsiteY9" fmla="*/ 9525 h 6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312" h="627063">
                <a:moveTo>
                  <a:pt x="225425" y="9525"/>
                </a:moveTo>
                <a:cubicBezTo>
                  <a:pt x="196850" y="19050"/>
                  <a:pt x="173037" y="36513"/>
                  <a:pt x="139700" y="95250"/>
                </a:cubicBezTo>
                <a:cubicBezTo>
                  <a:pt x="106363" y="153987"/>
                  <a:pt x="47625" y="293688"/>
                  <a:pt x="25400" y="361950"/>
                </a:cubicBezTo>
                <a:cubicBezTo>
                  <a:pt x="3175" y="430212"/>
                  <a:pt x="0" y="463550"/>
                  <a:pt x="6350" y="504825"/>
                </a:cubicBezTo>
                <a:cubicBezTo>
                  <a:pt x="12700" y="546100"/>
                  <a:pt x="33338" y="592138"/>
                  <a:pt x="63500" y="609600"/>
                </a:cubicBezTo>
                <a:cubicBezTo>
                  <a:pt x="93662" y="627062"/>
                  <a:pt x="147638" y="627063"/>
                  <a:pt x="187325" y="609600"/>
                </a:cubicBezTo>
                <a:cubicBezTo>
                  <a:pt x="227013" y="592138"/>
                  <a:pt x="276225" y="568325"/>
                  <a:pt x="301625" y="504825"/>
                </a:cubicBezTo>
                <a:cubicBezTo>
                  <a:pt x="327025" y="441325"/>
                  <a:pt x="338138" y="306387"/>
                  <a:pt x="339725" y="228600"/>
                </a:cubicBezTo>
                <a:cubicBezTo>
                  <a:pt x="341312" y="150813"/>
                  <a:pt x="330200" y="76200"/>
                  <a:pt x="311150" y="38100"/>
                </a:cubicBezTo>
                <a:cubicBezTo>
                  <a:pt x="292100" y="0"/>
                  <a:pt x="254000" y="0"/>
                  <a:pt x="225425" y="9525"/>
                </a:cubicBezTo>
                <a:close/>
              </a:path>
            </a:pathLst>
          </a:custGeom>
          <a:solidFill>
            <a:srgbClr val="00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376363" y="2633663"/>
            <a:ext cx="1047749" cy="1411287"/>
          </a:xfrm>
          <a:custGeom>
            <a:avLst/>
            <a:gdLst>
              <a:gd name="connsiteX0" fmla="*/ 928687 w 1047749"/>
              <a:gd name="connsiteY0" fmla="*/ 14287 h 1411287"/>
              <a:gd name="connsiteX1" fmla="*/ 728662 w 1047749"/>
              <a:gd name="connsiteY1" fmla="*/ 147637 h 1411287"/>
              <a:gd name="connsiteX2" fmla="*/ 214312 w 1047749"/>
              <a:gd name="connsiteY2" fmla="*/ 633412 h 1411287"/>
              <a:gd name="connsiteX3" fmla="*/ 14287 w 1047749"/>
              <a:gd name="connsiteY3" fmla="*/ 947737 h 1411287"/>
              <a:gd name="connsiteX4" fmla="*/ 128587 w 1047749"/>
              <a:gd name="connsiteY4" fmla="*/ 1271587 h 1411287"/>
              <a:gd name="connsiteX5" fmla="*/ 404812 w 1047749"/>
              <a:gd name="connsiteY5" fmla="*/ 1395412 h 1411287"/>
              <a:gd name="connsiteX6" fmla="*/ 823912 w 1047749"/>
              <a:gd name="connsiteY6" fmla="*/ 1176337 h 1411287"/>
              <a:gd name="connsiteX7" fmla="*/ 1014412 w 1047749"/>
              <a:gd name="connsiteY7" fmla="*/ 385762 h 1411287"/>
              <a:gd name="connsiteX8" fmla="*/ 1023937 w 1047749"/>
              <a:gd name="connsiteY8" fmla="*/ 61912 h 1411287"/>
              <a:gd name="connsiteX9" fmla="*/ 928687 w 1047749"/>
              <a:gd name="connsiteY9" fmla="*/ 14287 h 141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49" h="1411287">
                <a:moveTo>
                  <a:pt x="928687" y="14287"/>
                </a:moveTo>
                <a:cubicBezTo>
                  <a:pt x="879475" y="28575"/>
                  <a:pt x="847724" y="44450"/>
                  <a:pt x="728662" y="147637"/>
                </a:cubicBezTo>
                <a:cubicBezTo>
                  <a:pt x="609600" y="250824"/>
                  <a:pt x="333375" y="500062"/>
                  <a:pt x="214312" y="633412"/>
                </a:cubicBezTo>
                <a:cubicBezTo>
                  <a:pt x="95249" y="766762"/>
                  <a:pt x="28574" y="841375"/>
                  <a:pt x="14287" y="947737"/>
                </a:cubicBezTo>
                <a:cubicBezTo>
                  <a:pt x="0" y="1054099"/>
                  <a:pt x="63500" y="1196975"/>
                  <a:pt x="128587" y="1271587"/>
                </a:cubicBezTo>
                <a:cubicBezTo>
                  <a:pt x="193675" y="1346200"/>
                  <a:pt x="288925" y="1411287"/>
                  <a:pt x="404812" y="1395412"/>
                </a:cubicBezTo>
                <a:cubicBezTo>
                  <a:pt x="520700" y="1379537"/>
                  <a:pt x="722312" y="1344612"/>
                  <a:pt x="823912" y="1176337"/>
                </a:cubicBezTo>
                <a:cubicBezTo>
                  <a:pt x="925512" y="1008062"/>
                  <a:pt x="981075" y="571499"/>
                  <a:pt x="1014412" y="385762"/>
                </a:cubicBezTo>
                <a:cubicBezTo>
                  <a:pt x="1047749" y="200025"/>
                  <a:pt x="1042987" y="122237"/>
                  <a:pt x="1023937" y="61912"/>
                </a:cubicBezTo>
                <a:cubicBezTo>
                  <a:pt x="1004887" y="1587"/>
                  <a:pt x="977900" y="0"/>
                  <a:pt x="928687" y="14287"/>
                </a:cubicBezTo>
                <a:close/>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348038" y="3073400"/>
            <a:ext cx="625474" cy="642937"/>
          </a:xfrm>
          <a:custGeom>
            <a:avLst/>
            <a:gdLst>
              <a:gd name="connsiteX0" fmla="*/ 52387 w 625474"/>
              <a:gd name="connsiteY0" fmla="*/ 31750 h 642937"/>
              <a:gd name="connsiteX1" fmla="*/ 23812 w 625474"/>
              <a:gd name="connsiteY1" fmla="*/ 231775 h 642937"/>
              <a:gd name="connsiteX2" fmla="*/ 23812 w 625474"/>
              <a:gd name="connsiteY2" fmla="*/ 498475 h 642937"/>
              <a:gd name="connsiteX3" fmla="*/ 166687 w 625474"/>
              <a:gd name="connsiteY3" fmla="*/ 622300 h 642937"/>
              <a:gd name="connsiteX4" fmla="*/ 519112 w 625474"/>
              <a:gd name="connsiteY4" fmla="*/ 622300 h 642937"/>
              <a:gd name="connsiteX5" fmla="*/ 614362 w 625474"/>
              <a:gd name="connsiteY5" fmla="*/ 536575 h 642937"/>
              <a:gd name="connsiteX6" fmla="*/ 452437 w 625474"/>
              <a:gd name="connsiteY6" fmla="*/ 260350 h 642937"/>
              <a:gd name="connsiteX7" fmla="*/ 300037 w 625474"/>
              <a:gd name="connsiteY7" fmla="*/ 88900 h 642937"/>
              <a:gd name="connsiteX8" fmla="*/ 204787 w 625474"/>
              <a:gd name="connsiteY8" fmla="*/ 41275 h 642937"/>
              <a:gd name="connsiteX9" fmla="*/ 52387 w 625474"/>
              <a:gd name="connsiteY9" fmla="*/ 31750 h 64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74" h="642937">
                <a:moveTo>
                  <a:pt x="52387" y="31750"/>
                </a:moveTo>
                <a:cubicBezTo>
                  <a:pt x="22225" y="63500"/>
                  <a:pt x="28574" y="153988"/>
                  <a:pt x="23812" y="231775"/>
                </a:cubicBezTo>
                <a:cubicBezTo>
                  <a:pt x="19050" y="309562"/>
                  <a:pt x="0" y="433388"/>
                  <a:pt x="23812" y="498475"/>
                </a:cubicBezTo>
                <a:cubicBezTo>
                  <a:pt x="47624" y="563562"/>
                  <a:pt x="84137" y="601663"/>
                  <a:pt x="166687" y="622300"/>
                </a:cubicBezTo>
                <a:cubicBezTo>
                  <a:pt x="249237" y="642937"/>
                  <a:pt x="444500" y="636587"/>
                  <a:pt x="519112" y="622300"/>
                </a:cubicBezTo>
                <a:cubicBezTo>
                  <a:pt x="593724" y="608013"/>
                  <a:pt x="625474" y="596900"/>
                  <a:pt x="614362" y="536575"/>
                </a:cubicBezTo>
                <a:cubicBezTo>
                  <a:pt x="603250" y="476250"/>
                  <a:pt x="504824" y="334962"/>
                  <a:pt x="452437" y="260350"/>
                </a:cubicBezTo>
                <a:cubicBezTo>
                  <a:pt x="400050" y="185738"/>
                  <a:pt x="341312" y="125412"/>
                  <a:pt x="300037" y="88900"/>
                </a:cubicBezTo>
                <a:cubicBezTo>
                  <a:pt x="258762" y="52388"/>
                  <a:pt x="246062" y="46037"/>
                  <a:pt x="204787" y="41275"/>
                </a:cubicBezTo>
                <a:cubicBezTo>
                  <a:pt x="163512" y="36513"/>
                  <a:pt x="82549" y="0"/>
                  <a:pt x="52387" y="31750"/>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6"/>
          <p:cNvGrpSpPr/>
          <p:nvPr/>
        </p:nvGrpSpPr>
        <p:grpSpPr>
          <a:xfrm>
            <a:off x="6172200" y="2678668"/>
            <a:ext cx="2667000" cy="3569732"/>
            <a:chOff x="6172200" y="2373868"/>
            <a:chExt cx="2667000" cy="3569732"/>
          </a:xfrm>
        </p:grpSpPr>
        <p:sp>
          <p:nvSpPr>
            <p:cNvPr id="30" name="Rectangle 29"/>
            <p:cNvSpPr/>
            <p:nvPr/>
          </p:nvSpPr>
          <p:spPr>
            <a:xfrm>
              <a:off x="6172200" y="2438400"/>
              <a:ext cx="22860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72200" y="2895600"/>
              <a:ext cx="2286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72200" y="3352800"/>
              <a:ext cx="228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72200" y="3810000"/>
              <a:ext cx="2286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72200" y="4267200"/>
              <a:ext cx="228600" cy="22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172200" y="4724400"/>
              <a:ext cx="228600" cy="2286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172200" y="5181600"/>
              <a:ext cx="2286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72200" y="5638800"/>
              <a:ext cx="22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400800" y="2373868"/>
              <a:ext cx="1828800" cy="369332"/>
            </a:xfrm>
            <a:prstGeom prst="rect">
              <a:avLst/>
            </a:prstGeom>
            <a:noFill/>
          </p:spPr>
          <p:txBody>
            <a:bodyPr wrap="square" rtlCol="0">
              <a:spAutoFit/>
            </a:bodyPr>
            <a:lstStyle/>
            <a:p>
              <a:r>
                <a:rPr lang="en-US" dirty="0" smtClean="0"/>
                <a:t>MF Salmon</a:t>
              </a:r>
              <a:endParaRPr lang="en-US" dirty="0"/>
            </a:p>
          </p:txBody>
        </p:sp>
        <p:sp>
          <p:nvSpPr>
            <p:cNvPr id="49" name="TextBox 48"/>
            <p:cNvSpPr txBox="1"/>
            <p:nvPr/>
          </p:nvSpPr>
          <p:spPr>
            <a:xfrm>
              <a:off x="6400800" y="2831068"/>
              <a:ext cx="1828800" cy="369332"/>
            </a:xfrm>
            <a:prstGeom prst="rect">
              <a:avLst/>
            </a:prstGeom>
            <a:noFill/>
          </p:spPr>
          <p:txBody>
            <a:bodyPr wrap="square" rtlCol="0">
              <a:spAutoFit/>
            </a:bodyPr>
            <a:lstStyle/>
            <a:p>
              <a:r>
                <a:rPr lang="en-US" dirty="0" smtClean="0"/>
                <a:t>SF Salmon</a:t>
              </a:r>
              <a:endParaRPr lang="en-US" dirty="0"/>
            </a:p>
          </p:txBody>
        </p:sp>
        <p:sp>
          <p:nvSpPr>
            <p:cNvPr id="51" name="TextBox 50"/>
            <p:cNvSpPr txBox="1"/>
            <p:nvPr/>
          </p:nvSpPr>
          <p:spPr>
            <a:xfrm>
              <a:off x="6400800" y="3288268"/>
              <a:ext cx="2133600" cy="369332"/>
            </a:xfrm>
            <a:prstGeom prst="rect">
              <a:avLst/>
            </a:prstGeom>
            <a:noFill/>
          </p:spPr>
          <p:txBody>
            <a:bodyPr wrap="square" rtlCol="0">
              <a:spAutoFit/>
            </a:bodyPr>
            <a:lstStyle/>
            <a:p>
              <a:r>
                <a:rPr lang="en-US" dirty="0" smtClean="0"/>
                <a:t>Upper Clearwater</a:t>
              </a:r>
              <a:endParaRPr lang="en-US" dirty="0"/>
            </a:p>
          </p:txBody>
        </p:sp>
        <p:sp>
          <p:nvSpPr>
            <p:cNvPr id="52" name="TextBox 51"/>
            <p:cNvSpPr txBox="1"/>
            <p:nvPr/>
          </p:nvSpPr>
          <p:spPr>
            <a:xfrm>
              <a:off x="6400800" y="3745468"/>
              <a:ext cx="1828800" cy="369332"/>
            </a:xfrm>
            <a:prstGeom prst="rect">
              <a:avLst/>
            </a:prstGeom>
            <a:noFill/>
          </p:spPr>
          <p:txBody>
            <a:bodyPr wrap="square" rtlCol="0">
              <a:spAutoFit/>
            </a:bodyPr>
            <a:lstStyle/>
            <a:p>
              <a:r>
                <a:rPr lang="en-US" dirty="0" smtClean="0"/>
                <a:t>SF Clearwater</a:t>
              </a:r>
              <a:endParaRPr lang="en-US" dirty="0"/>
            </a:p>
          </p:txBody>
        </p:sp>
        <p:sp>
          <p:nvSpPr>
            <p:cNvPr id="53" name="TextBox 52"/>
            <p:cNvSpPr txBox="1"/>
            <p:nvPr/>
          </p:nvSpPr>
          <p:spPr>
            <a:xfrm>
              <a:off x="6400800" y="4191000"/>
              <a:ext cx="2286000" cy="369332"/>
            </a:xfrm>
            <a:prstGeom prst="rect">
              <a:avLst/>
            </a:prstGeom>
            <a:noFill/>
          </p:spPr>
          <p:txBody>
            <a:bodyPr wrap="square" rtlCol="0">
              <a:spAutoFit/>
            </a:bodyPr>
            <a:lstStyle/>
            <a:p>
              <a:r>
                <a:rPr lang="en-US" dirty="0" smtClean="0"/>
                <a:t>Lower Clearwater</a:t>
              </a:r>
              <a:endParaRPr lang="en-US" dirty="0"/>
            </a:p>
          </p:txBody>
        </p:sp>
        <p:sp>
          <p:nvSpPr>
            <p:cNvPr id="54" name="TextBox 53"/>
            <p:cNvSpPr txBox="1"/>
            <p:nvPr/>
          </p:nvSpPr>
          <p:spPr>
            <a:xfrm>
              <a:off x="6400800" y="4659868"/>
              <a:ext cx="1828800" cy="369332"/>
            </a:xfrm>
            <a:prstGeom prst="rect">
              <a:avLst/>
            </a:prstGeom>
            <a:noFill/>
          </p:spPr>
          <p:txBody>
            <a:bodyPr wrap="square" rtlCol="0">
              <a:spAutoFit/>
            </a:bodyPr>
            <a:lstStyle/>
            <a:p>
              <a:r>
                <a:rPr lang="en-US" dirty="0" err="1" smtClean="0"/>
                <a:t>Imnaha</a:t>
              </a:r>
              <a:endParaRPr lang="en-US" dirty="0"/>
            </a:p>
          </p:txBody>
        </p:sp>
        <p:sp>
          <p:nvSpPr>
            <p:cNvPr id="55" name="TextBox 54"/>
            <p:cNvSpPr txBox="1"/>
            <p:nvPr/>
          </p:nvSpPr>
          <p:spPr>
            <a:xfrm>
              <a:off x="6400800" y="5117068"/>
              <a:ext cx="1828800" cy="369332"/>
            </a:xfrm>
            <a:prstGeom prst="rect">
              <a:avLst/>
            </a:prstGeom>
            <a:noFill/>
          </p:spPr>
          <p:txBody>
            <a:bodyPr wrap="square" rtlCol="0">
              <a:spAutoFit/>
            </a:bodyPr>
            <a:lstStyle/>
            <a:p>
              <a:r>
                <a:rPr lang="en-US" dirty="0" smtClean="0"/>
                <a:t>Grande </a:t>
              </a:r>
              <a:r>
                <a:rPr lang="en-US" dirty="0" err="1" smtClean="0"/>
                <a:t>Ronde</a:t>
              </a:r>
              <a:endParaRPr lang="en-US" dirty="0"/>
            </a:p>
          </p:txBody>
        </p:sp>
        <p:sp>
          <p:nvSpPr>
            <p:cNvPr id="56" name="TextBox 55"/>
            <p:cNvSpPr txBox="1"/>
            <p:nvPr/>
          </p:nvSpPr>
          <p:spPr>
            <a:xfrm>
              <a:off x="6400800" y="5574268"/>
              <a:ext cx="2438400" cy="369332"/>
            </a:xfrm>
            <a:prstGeom prst="rect">
              <a:avLst/>
            </a:prstGeom>
            <a:noFill/>
          </p:spPr>
          <p:txBody>
            <a:bodyPr wrap="square" rtlCol="0">
              <a:spAutoFit/>
            </a:bodyPr>
            <a:lstStyle/>
            <a:p>
              <a:r>
                <a:rPr lang="en-US" dirty="0" err="1" smtClean="0"/>
                <a:t>Tucannon</a:t>
              </a:r>
              <a:r>
                <a:rPr lang="en-US" dirty="0" smtClean="0"/>
                <a:t> (BLWLGR)</a:t>
              </a:r>
              <a:endParaRPr lang="en-US" dirty="0"/>
            </a:p>
          </p:txBody>
        </p:sp>
      </p:grpSp>
      <p:sp>
        <p:nvSpPr>
          <p:cNvPr id="57" name="TextBox 56"/>
          <p:cNvSpPr txBox="1"/>
          <p:nvPr/>
        </p:nvSpPr>
        <p:spPr>
          <a:xfrm>
            <a:off x="533400" y="83403"/>
            <a:ext cx="8229600" cy="830997"/>
          </a:xfrm>
          <a:prstGeom prst="rect">
            <a:avLst/>
          </a:prstGeom>
          <a:noFill/>
        </p:spPr>
        <p:txBody>
          <a:bodyPr wrap="square" rtlCol="0">
            <a:spAutoFit/>
          </a:bodyPr>
          <a:lstStyle/>
          <a:p>
            <a:r>
              <a:rPr lang="en-US" sz="2400" dirty="0" smtClean="0">
                <a:cs typeface="Arial" pitchFamily="34" charset="0"/>
              </a:rPr>
              <a:t>Steelhead SNP baseline: </a:t>
            </a:r>
          </a:p>
          <a:p>
            <a:r>
              <a:rPr lang="en-US" sz="2400" dirty="0" smtClean="0"/>
              <a:t>Snake R: 49 populations, 2,506 samples, 187 SNP loci</a:t>
            </a:r>
            <a:endParaRPr lang="en-US" sz="2400" dirty="0">
              <a:cs typeface="Arial" pitchFamily="34" charset="0"/>
            </a:endParaRPr>
          </a:p>
        </p:txBody>
      </p:sp>
      <p:cxnSp>
        <p:nvCxnSpPr>
          <p:cNvPr id="41" name="Straight Connector 40"/>
          <p:cNvCxnSpPr/>
          <p:nvPr/>
        </p:nvCxnSpPr>
        <p:spPr>
          <a:xfrm>
            <a:off x="6172200" y="18288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19800" y="1447800"/>
            <a:ext cx="3048000" cy="369332"/>
          </a:xfrm>
          <a:prstGeom prst="rect">
            <a:avLst/>
          </a:prstGeom>
          <a:noFill/>
        </p:spPr>
        <p:txBody>
          <a:bodyPr wrap="square" rtlCol="0">
            <a:spAutoFit/>
          </a:bodyPr>
          <a:lstStyle/>
          <a:p>
            <a:r>
              <a:rPr lang="en-US" b="1" dirty="0" smtClean="0"/>
              <a:t>10 REPORTING REGIONS</a:t>
            </a:r>
            <a:endParaRPr lang="en-US" b="1" dirty="0"/>
          </a:p>
        </p:txBody>
      </p:sp>
      <p:sp>
        <p:nvSpPr>
          <p:cNvPr id="45" name="Freeform 44"/>
          <p:cNvSpPr/>
          <p:nvPr/>
        </p:nvSpPr>
        <p:spPr>
          <a:xfrm>
            <a:off x="3862122" y="4409809"/>
            <a:ext cx="1101725" cy="1368691"/>
          </a:xfrm>
          <a:custGeom>
            <a:avLst/>
            <a:gdLst>
              <a:gd name="connsiteX0" fmla="*/ 715962 w 825499"/>
              <a:gd name="connsiteY0" fmla="*/ 7937 h 960437"/>
              <a:gd name="connsiteX1" fmla="*/ 449262 w 825499"/>
              <a:gd name="connsiteY1" fmla="*/ 93662 h 960437"/>
              <a:gd name="connsiteX2" fmla="*/ 125412 w 825499"/>
              <a:gd name="connsiteY2" fmla="*/ 331787 h 960437"/>
              <a:gd name="connsiteX3" fmla="*/ 20637 w 825499"/>
              <a:gd name="connsiteY3" fmla="*/ 617537 h 960437"/>
              <a:gd name="connsiteX4" fmla="*/ 39687 w 825499"/>
              <a:gd name="connsiteY4" fmla="*/ 903287 h 960437"/>
              <a:gd name="connsiteX5" fmla="*/ 258762 w 825499"/>
              <a:gd name="connsiteY5" fmla="*/ 893762 h 960437"/>
              <a:gd name="connsiteX6" fmla="*/ 544512 w 825499"/>
              <a:gd name="connsiteY6" fmla="*/ 503237 h 960437"/>
              <a:gd name="connsiteX7" fmla="*/ 801687 w 825499"/>
              <a:gd name="connsiteY7" fmla="*/ 141287 h 960437"/>
              <a:gd name="connsiteX8" fmla="*/ 715962 w 825499"/>
              <a:gd name="connsiteY8" fmla="*/ 7937 h 960437"/>
              <a:gd name="connsiteX0" fmla="*/ 984249 w 1093786"/>
              <a:gd name="connsiteY0" fmla="*/ 7937 h 1341437"/>
              <a:gd name="connsiteX1" fmla="*/ 717549 w 1093786"/>
              <a:gd name="connsiteY1" fmla="*/ 93662 h 1341437"/>
              <a:gd name="connsiteX2" fmla="*/ 393699 w 1093786"/>
              <a:gd name="connsiteY2" fmla="*/ 331787 h 1341437"/>
              <a:gd name="connsiteX3" fmla="*/ 288924 w 1093786"/>
              <a:gd name="connsiteY3" fmla="*/ 617537 h 1341437"/>
              <a:gd name="connsiteX4" fmla="*/ 39687 w 1093786"/>
              <a:gd name="connsiteY4" fmla="*/ 1295400 h 1341437"/>
              <a:gd name="connsiteX5" fmla="*/ 527049 w 1093786"/>
              <a:gd name="connsiteY5" fmla="*/ 893762 h 1341437"/>
              <a:gd name="connsiteX6" fmla="*/ 812799 w 1093786"/>
              <a:gd name="connsiteY6" fmla="*/ 503237 h 1341437"/>
              <a:gd name="connsiteX7" fmla="*/ 1069974 w 1093786"/>
              <a:gd name="connsiteY7" fmla="*/ 141287 h 1341437"/>
              <a:gd name="connsiteX8" fmla="*/ 984249 w 1093786"/>
              <a:gd name="connsiteY8" fmla="*/ 7937 h 1341437"/>
              <a:gd name="connsiteX0" fmla="*/ 1000389 w 1109926"/>
              <a:gd name="connsiteY0" fmla="*/ 7937 h 1342760"/>
              <a:gd name="connsiteX1" fmla="*/ 733689 w 1109926"/>
              <a:gd name="connsiteY1" fmla="*/ 93662 h 1342760"/>
              <a:gd name="connsiteX2" fmla="*/ 409839 w 1109926"/>
              <a:gd name="connsiteY2" fmla="*/ 331787 h 1342760"/>
              <a:gd name="connsiteX3" fmla="*/ 208227 w 1109926"/>
              <a:gd name="connsiteY3" fmla="*/ 609600 h 1342760"/>
              <a:gd name="connsiteX4" fmla="*/ 55827 w 1109926"/>
              <a:gd name="connsiteY4" fmla="*/ 1295400 h 1342760"/>
              <a:gd name="connsiteX5" fmla="*/ 543189 w 1109926"/>
              <a:gd name="connsiteY5" fmla="*/ 893762 h 1342760"/>
              <a:gd name="connsiteX6" fmla="*/ 828939 w 1109926"/>
              <a:gd name="connsiteY6" fmla="*/ 503237 h 1342760"/>
              <a:gd name="connsiteX7" fmla="*/ 1086114 w 1109926"/>
              <a:gd name="connsiteY7" fmla="*/ 141287 h 1342760"/>
              <a:gd name="connsiteX8" fmla="*/ 1000389 w 1109926"/>
              <a:gd name="connsiteY8" fmla="*/ 7937 h 1342760"/>
              <a:gd name="connsiteX0" fmla="*/ 1108339 w 1217876"/>
              <a:gd name="connsiteY0" fmla="*/ 7937 h 1342760"/>
              <a:gd name="connsiteX1" fmla="*/ 841639 w 1217876"/>
              <a:gd name="connsiteY1" fmla="*/ 93662 h 1342760"/>
              <a:gd name="connsiteX2" fmla="*/ 87577 w 1217876"/>
              <a:gd name="connsiteY2" fmla="*/ 152399 h 1342760"/>
              <a:gd name="connsiteX3" fmla="*/ 316177 w 1217876"/>
              <a:gd name="connsiteY3" fmla="*/ 609600 h 1342760"/>
              <a:gd name="connsiteX4" fmla="*/ 163777 w 1217876"/>
              <a:gd name="connsiteY4" fmla="*/ 1295400 h 1342760"/>
              <a:gd name="connsiteX5" fmla="*/ 651139 w 1217876"/>
              <a:gd name="connsiteY5" fmla="*/ 893762 h 1342760"/>
              <a:gd name="connsiteX6" fmla="*/ 936889 w 1217876"/>
              <a:gd name="connsiteY6" fmla="*/ 503237 h 1342760"/>
              <a:gd name="connsiteX7" fmla="*/ 1194064 w 1217876"/>
              <a:gd name="connsiteY7" fmla="*/ 141287 h 1342760"/>
              <a:gd name="connsiteX8" fmla="*/ 1108339 w 1217876"/>
              <a:gd name="connsiteY8" fmla="*/ 7937 h 1342760"/>
              <a:gd name="connsiteX0" fmla="*/ 1108339 w 1217876"/>
              <a:gd name="connsiteY0" fmla="*/ 17728 h 1352551"/>
              <a:gd name="connsiteX1" fmla="*/ 841639 w 1217876"/>
              <a:gd name="connsiteY1" fmla="*/ 103453 h 1352551"/>
              <a:gd name="connsiteX2" fmla="*/ 87577 w 1217876"/>
              <a:gd name="connsiteY2" fmla="*/ 85990 h 1352551"/>
              <a:gd name="connsiteX3" fmla="*/ 316177 w 1217876"/>
              <a:gd name="connsiteY3" fmla="*/ 619391 h 1352551"/>
              <a:gd name="connsiteX4" fmla="*/ 163777 w 1217876"/>
              <a:gd name="connsiteY4" fmla="*/ 1305191 h 1352551"/>
              <a:gd name="connsiteX5" fmla="*/ 651139 w 1217876"/>
              <a:gd name="connsiteY5" fmla="*/ 903553 h 1352551"/>
              <a:gd name="connsiteX6" fmla="*/ 936889 w 1217876"/>
              <a:gd name="connsiteY6" fmla="*/ 513028 h 1352551"/>
              <a:gd name="connsiteX7" fmla="*/ 1194064 w 1217876"/>
              <a:gd name="connsiteY7" fmla="*/ 151078 h 1352551"/>
              <a:gd name="connsiteX8" fmla="*/ 1108339 w 1217876"/>
              <a:gd name="connsiteY8" fmla="*/ 17728 h 1352551"/>
              <a:gd name="connsiteX0" fmla="*/ 1108339 w 1217876"/>
              <a:gd name="connsiteY0" fmla="*/ 17728 h 1368691"/>
              <a:gd name="connsiteX1" fmla="*/ 841639 w 1217876"/>
              <a:gd name="connsiteY1" fmla="*/ 103453 h 1368691"/>
              <a:gd name="connsiteX2" fmla="*/ 87577 w 1217876"/>
              <a:gd name="connsiteY2" fmla="*/ 85990 h 1368691"/>
              <a:gd name="connsiteX3" fmla="*/ 316177 w 1217876"/>
              <a:gd name="connsiteY3" fmla="*/ 619391 h 1368691"/>
              <a:gd name="connsiteX4" fmla="*/ 163777 w 1217876"/>
              <a:gd name="connsiteY4" fmla="*/ 1305191 h 1368691"/>
              <a:gd name="connsiteX5" fmla="*/ 773377 w 1217876"/>
              <a:gd name="connsiteY5" fmla="*/ 1000391 h 1368691"/>
              <a:gd name="connsiteX6" fmla="*/ 936889 w 1217876"/>
              <a:gd name="connsiteY6" fmla="*/ 513028 h 1368691"/>
              <a:gd name="connsiteX7" fmla="*/ 1194064 w 1217876"/>
              <a:gd name="connsiteY7" fmla="*/ 151078 h 1368691"/>
              <a:gd name="connsiteX8" fmla="*/ 1108339 w 1217876"/>
              <a:gd name="connsiteY8" fmla="*/ 17728 h 1368691"/>
              <a:gd name="connsiteX0" fmla="*/ 1121039 w 1230576"/>
              <a:gd name="connsiteY0" fmla="*/ 17728 h 1368691"/>
              <a:gd name="connsiteX1" fmla="*/ 854339 w 1230576"/>
              <a:gd name="connsiteY1" fmla="*/ 103453 h 1368691"/>
              <a:gd name="connsiteX2" fmla="*/ 100277 w 1230576"/>
              <a:gd name="connsiteY2" fmla="*/ 85990 h 1368691"/>
              <a:gd name="connsiteX3" fmla="*/ 252677 w 1230576"/>
              <a:gd name="connsiteY3" fmla="*/ 619391 h 1368691"/>
              <a:gd name="connsiteX4" fmla="*/ 176477 w 1230576"/>
              <a:gd name="connsiteY4" fmla="*/ 1305191 h 1368691"/>
              <a:gd name="connsiteX5" fmla="*/ 786077 w 1230576"/>
              <a:gd name="connsiteY5" fmla="*/ 1000391 h 1368691"/>
              <a:gd name="connsiteX6" fmla="*/ 949589 w 1230576"/>
              <a:gd name="connsiteY6" fmla="*/ 513028 h 1368691"/>
              <a:gd name="connsiteX7" fmla="*/ 1206764 w 1230576"/>
              <a:gd name="connsiteY7" fmla="*/ 151078 h 1368691"/>
              <a:gd name="connsiteX8" fmla="*/ 1121039 w 1230576"/>
              <a:gd name="connsiteY8" fmla="*/ 17728 h 1368691"/>
              <a:gd name="connsiteX0" fmla="*/ 1014677 w 1217612"/>
              <a:gd name="connsiteY0" fmla="*/ 162191 h 1368691"/>
              <a:gd name="connsiteX1" fmla="*/ 854339 w 1217612"/>
              <a:gd name="connsiteY1" fmla="*/ 103453 h 1368691"/>
              <a:gd name="connsiteX2" fmla="*/ 100277 w 1217612"/>
              <a:gd name="connsiteY2" fmla="*/ 85990 h 1368691"/>
              <a:gd name="connsiteX3" fmla="*/ 252677 w 1217612"/>
              <a:gd name="connsiteY3" fmla="*/ 619391 h 1368691"/>
              <a:gd name="connsiteX4" fmla="*/ 176477 w 1217612"/>
              <a:gd name="connsiteY4" fmla="*/ 1305191 h 1368691"/>
              <a:gd name="connsiteX5" fmla="*/ 786077 w 1217612"/>
              <a:gd name="connsiteY5" fmla="*/ 1000391 h 1368691"/>
              <a:gd name="connsiteX6" fmla="*/ 949589 w 1217612"/>
              <a:gd name="connsiteY6" fmla="*/ 513028 h 1368691"/>
              <a:gd name="connsiteX7" fmla="*/ 1206764 w 1217612"/>
              <a:gd name="connsiteY7" fmla="*/ 151078 h 1368691"/>
              <a:gd name="connsiteX8" fmla="*/ 1014677 w 1217612"/>
              <a:gd name="connsiteY8" fmla="*/ 162191 h 1368691"/>
              <a:gd name="connsiteX0" fmla="*/ 1014677 w 1101725"/>
              <a:gd name="connsiteY0" fmla="*/ 162191 h 1368691"/>
              <a:gd name="connsiteX1" fmla="*/ 854339 w 1101725"/>
              <a:gd name="connsiteY1" fmla="*/ 103453 h 1368691"/>
              <a:gd name="connsiteX2" fmla="*/ 100277 w 1101725"/>
              <a:gd name="connsiteY2" fmla="*/ 85990 h 1368691"/>
              <a:gd name="connsiteX3" fmla="*/ 252677 w 1101725"/>
              <a:gd name="connsiteY3" fmla="*/ 619391 h 1368691"/>
              <a:gd name="connsiteX4" fmla="*/ 176477 w 1101725"/>
              <a:gd name="connsiteY4" fmla="*/ 1305191 h 1368691"/>
              <a:gd name="connsiteX5" fmla="*/ 786077 w 1101725"/>
              <a:gd name="connsiteY5" fmla="*/ 1000391 h 1368691"/>
              <a:gd name="connsiteX6" fmla="*/ 949589 w 1101725"/>
              <a:gd name="connsiteY6" fmla="*/ 513028 h 1368691"/>
              <a:gd name="connsiteX7" fmla="*/ 1090877 w 1101725"/>
              <a:gd name="connsiteY7" fmla="*/ 238391 h 1368691"/>
              <a:gd name="connsiteX8" fmla="*/ 1014677 w 1101725"/>
              <a:gd name="connsiteY8" fmla="*/ 162191 h 13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725" h="1368691">
                <a:moveTo>
                  <a:pt x="1014677" y="162191"/>
                </a:moveTo>
                <a:cubicBezTo>
                  <a:pt x="975254" y="139701"/>
                  <a:pt x="1006739" y="116153"/>
                  <a:pt x="854339" y="103453"/>
                </a:cubicBezTo>
                <a:cubicBezTo>
                  <a:pt x="701939" y="90753"/>
                  <a:pt x="200554" y="0"/>
                  <a:pt x="100277" y="85990"/>
                </a:cubicBezTo>
                <a:cubicBezTo>
                  <a:pt x="0" y="171980"/>
                  <a:pt x="239977" y="416191"/>
                  <a:pt x="252677" y="619391"/>
                </a:cubicBezTo>
                <a:cubicBezTo>
                  <a:pt x="265377" y="822591"/>
                  <a:pt x="87577" y="1241691"/>
                  <a:pt x="176477" y="1305191"/>
                </a:cubicBezTo>
                <a:cubicBezTo>
                  <a:pt x="265377" y="1368691"/>
                  <a:pt x="657225" y="1132418"/>
                  <a:pt x="786077" y="1000391"/>
                </a:cubicBezTo>
                <a:cubicBezTo>
                  <a:pt x="914929" y="868364"/>
                  <a:pt x="898789" y="640028"/>
                  <a:pt x="949589" y="513028"/>
                </a:cubicBezTo>
                <a:cubicBezTo>
                  <a:pt x="1000389" y="386028"/>
                  <a:pt x="1080029" y="296864"/>
                  <a:pt x="1090877" y="238391"/>
                </a:cubicBezTo>
                <a:cubicBezTo>
                  <a:pt x="1101725" y="179918"/>
                  <a:pt x="1054100" y="184681"/>
                  <a:pt x="1014677" y="162191"/>
                </a:cubicBezTo>
                <a:close/>
              </a:path>
            </a:pathLst>
          </a:custGeom>
          <a:solidFill>
            <a:srgbClr val="FF99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72200" y="1905000"/>
            <a:ext cx="228600" cy="2286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400800" y="1828800"/>
            <a:ext cx="2590800" cy="353943"/>
          </a:xfrm>
          <a:prstGeom prst="rect">
            <a:avLst/>
          </a:prstGeom>
          <a:noFill/>
        </p:spPr>
        <p:txBody>
          <a:bodyPr wrap="square" rtlCol="0">
            <a:spAutoFit/>
          </a:bodyPr>
          <a:lstStyle/>
          <a:p>
            <a:r>
              <a:rPr lang="en-US" sz="1700" dirty="0" smtClean="0"/>
              <a:t>Lower </a:t>
            </a:r>
            <a:r>
              <a:rPr lang="en-US" sz="1700" dirty="0" err="1" smtClean="0"/>
              <a:t>Mainstem</a:t>
            </a:r>
            <a:r>
              <a:rPr lang="en-US" sz="1700" dirty="0" smtClean="0"/>
              <a:t> Salmon</a:t>
            </a:r>
            <a:endParaRPr lang="en-US" sz="1700" dirty="0"/>
          </a:p>
        </p:txBody>
      </p:sp>
      <p:sp>
        <p:nvSpPr>
          <p:cNvPr id="50" name="Freeform 49"/>
          <p:cNvSpPr/>
          <p:nvPr/>
        </p:nvSpPr>
        <p:spPr>
          <a:xfrm rot="9523859">
            <a:off x="2640109" y="3533925"/>
            <a:ext cx="738669" cy="1059645"/>
          </a:xfrm>
          <a:custGeom>
            <a:avLst/>
            <a:gdLst>
              <a:gd name="connsiteX0" fmla="*/ 715962 w 825499"/>
              <a:gd name="connsiteY0" fmla="*/ 7937 h 960437"/>
              <a:gd name="connsiteX1" fmla="*/ 449262 w 825499"/>
              <a:gd name="connsiteY1" fmla="*/ 93662 h 960437"/>
              <a:gd name="connsiteX2" fmla="*/ 125412 w 825499"/>
              <a:gd name="connsiteY2" fmla="*/ 331787 h 960437"/>
              <a:gd name="connsiteX3" fmla="*/ 20637 w 825499"/>
              <a:gd name="connsiteY3" fmla="*/ 617537 h 960437"/>
              <a:gd name="connsiteX4" fmla="*/ 39687 w 825499"/>
              <a:gd name="connsiteY4" fmla="*/ 903287 h 960437"/>
              <a:gd name="connsiteX5" fmla="*/ 258762 w 825499"/>
              <a:gd name="connsiteY5" fmla="*/ 893762 h 960437"/>
              <a:gd name="connsiteX6" fmla="*/ 544512 w 825499"/>
              <a:gd name="connsiteY6" fmla="*/ 503237 h 960437"/>
              <a:gd name="connsiteX7" fmla="*/ 801687 w 825499"/>
              <a:gd name="connsiteY7" fmla="*/ 141287 h 960437"/>
              <a:gd name="connsiteX8" fmla="*/ 715962 w 825499"/>
              <a:gd name="connsiteY8" fmla="*/ 7937 h 960437"/>
              <a:gd name="connsiteX0" fmla="*/ 738530 w 848067"/>
              <a:gd name="connsiteY0" fmla="*/ 7937 h 960437"/>
              <a:gd name="connsiteX1" fmla="*/ 471830 w 848067"/>
              <a:gd name="connsiteY1" fmla="*/ 93662 h 960437"/>
              <a:gd name="connsiteX2" fmla="*/ 321485 w 848067"/>
              <a:gd name="connsiteY2" fmla="*/ 422638 h 960437"/>
              <a:gd name="connsiteX3" fmla="*/ 43205 w 848067"/>
              <a:gd name="connsiteY3" fmla="*/ 617537 h 960437"/>
              <a:gd name="connsiteX4" fmla="*/ 62255 w 848067"/>
              <a:gd name="connsiteY4" fmla="*/ 903287 h 960437"/>
              <a:gd name="connsiteX5" fmla="*/ 281330 w 848067"/>
              <a:gd name="connsiteY5" fmla="*/ 893762 h 960437"/>
              <a:gd name="connsiteX6" fmla="*/ 567080 w 848067"/>
              <a:gd name="connsiteY6" fmla="*/ 503237 h 960437"/>
              <a:gd name="connsiteX7" fmla="*/ 824255 w 848067"/>
              <a:gd name="connsiteY7" fmla="*/ 141287 h 960437"/>
              <a:gd name="connsiteX8" fmla="*/ 738530 w 848067"/>
              <a:gd name="connsiteY8" fmla="*/ 7937 h 960437"/>
              <a:gd name="connsiteX0" fmla="*/ 699845 w 809382"/>
              <a:gd name="connsiteY0" fmla="*/ 7937 h 960437"/>
              <a:gd name="connsiteX1" fmla="*/ 433145 w 809382"/>
              <a:gd name="connsiteY1" fmla="*/ 93662 h 960437"/>
              <a:gd name="connsiteX2" fmla="*/ 282800 w 809382"/>
              <a:gd name="connsiteY2" fmla="*/ 422638 h 960437"/>
              <a:gd name="connsiteX3" fmla="*/ 101224 w 809382"/>
              <a:gd name="connsiteY3" fmla="*/ 679036 h 960437"/>
              <a:gd name="connsiteX4" fmla="*/ 23570 w 809382"/>
              <a:gd name="connsiteY4" fmla="*/ 903287 h 960437"/>
              <a:gd name="connsiteX5" fmla="*/ 242645 w 809382"/>
              <a:gd name="connsiteY5" fmla="*/ 893762 h 960437"/>
              <a:gd name="connsiteX6" fmla="*/ 528395 w 809382"/>
              <a:gd name="connsiteY6" fmla="*/ 503237 h 960437"/>
              <a:gd name="connsiteX7" fmla="*/ 785570 w 809382"/>
              <a:gd name="connsiteY7" fmla="*/ 141287 h 960437"/>
              <a:gd name="connsiteX8" fmla="*/ 699845 w 809382"/>
              <a:gd name="connsiteY8" fmla="*/ 7937 h 960437"/>
              <a:gd name="connsiteX0" fmla="*/ 709794 w 819331"/>
              <a:gd name="connsiteY0" fmla="*/ 7937 h 1069305"/>
              <a:gd name="connsiteX1" fmla="*/ 443094 w 819331"/>
              <a:gd name="connsiteY1" fmla="*/ 93662 h 1069305"/>
              <a:gd name="connsiteX2" fmla="*/ 292749 w 819331"/>
              <a:gd name="connsiteY2" fmla="*/ 422638 h 1069305"/>
              <a:gd name="connsiteX3" fmla="*/ 111173 w 819331"/>
              <a:gd name="connsiteY3" fmla="*/ 679036 h 1069305"/>
              <a:gd name="connsiteX4" fmla="*/ 33519 w 819331"/>
              <a:gd name="connsiteY4" fmla="*/ 903287 h 1069305"/>
              <a:gd name="connsiteX5" fmla="*/ 312289 w 819331"/>
              <a:gd name="connsiteY5" fmla="*/ 1002630 h 1069305"/>
              <a:gd name="connsiteX6" fmla="*/ 538344 w 819331"/>
              <a:gd name="connsiteY6" fmla="*/ 503237 h 1069305"/>
              <a:gd name="connsiteX7" fmla="*/ 795519 w 819331"/>
              <a:gd name="connsiteY7" fmla="*/ 141287 h 1069305"/>
              <a:gd name="connsiteX8" fmla="*/ 709794 w 819331"/>
              <a:gd name="connsiteY8" fmla="*/ 7937 h 1069305"/>
              <a:gd name="connsiteX0" fmla="*/ 697959 w 807496"/>
              <a:gd name="connsiteY0" fmla="*/ 7937 h 1041665"/>
              <a:gd name="connsiteX1" fmla="*/ 431259 w 807496"/>
              <a:gd name="connsiteY1" fmla="*/ 93662 h 1041665"/>
              <a:gd name="connsiteX2" fmla="*/ 280914 w 807496"/>
              <a:gd name="connsiteY2" fmla="*/ 422638 h 1041665"/>
              <a:gd name="connsiteX3" fmla="*/ 99338 w 807496"/>
              <a:gd name="connsiteY3" fmla="*/ 679036 h 1041665"/>
              <a:gd name="connsiteX4" fmla="*/ 21684 w 807496"/>
              <a:gd name="connsiteY4" fmla="*/ 903287 h 1041665"/>
              <a:gd name="connsiteX5" fmla="*/ 229444 w 807496"/>
              <a:gd name="connsiteY5" fmla="*/ 974990 h 1041665"/>
              <a:gd name="connsiteX6" fmla="*/ 526509 w 807496"/>
              <a:gd name="connsiteY6" fmla="*/ 503237 h 1041665"/>
              <a:gd name="connsiteX7" fmla="*/ 783684 w 807496"/>
              <a:gd name="connsiteY7" fmla="*/ 141287 h 1041665"/>
              <a:gd name="connsiteX8" fmla="*/ 697959 w 807496"/>
              <a:gd name="connsiteY8" fmla="*/ 7937 h 1041665"/>
              <a:gd name="connsiteX0" fmla="*/ 697959 w 738669"/>
              <a:gd name="connsiteY0" fmla="*/ 25917 h 1059645"/>
              <a:gd name="connsiteX1" fmla="*/ 431259 w 738669"/>
              <a:gd name="connsiteY1" fmla="*/ 111642 h 1059645"/>
              <a:gd name="connsiteX2" fmla="*/ 280914 w 738669"/>
              <a:gd name="connsiteY2" fmla="*/ 440618 h 1059645"/>
              <a:gd name="connsiteX3" fmla="*/ 99338 w 738669"/>
              <a:gd name="connsiteY3" fmla="*/ 697016 h 1059645"/>
              <a:gd name="connsiteX4" fmla="*/ 21684 w 738669"/>
              <a:gd name="connsiteY4" fmla="*/ 921267 h 1059645"/>
              <a:gd name="connsiteX5" fmla="*/ 229444 w 738669"/>
              <a:gd name="connsiteY5" fmla="*/ 992970 h 1059645"/>
              <a:gd name="connsiteX6" fmla="*/ 526509 w 738669"/>
              <a:gd name="connsiteY6" fmla="*/ 521217 h 1059645"/>
              <a:gd name="connsiteX7" fmla="*/ 675519 w 738669"/>
              <a:gd name="connsiteY7" fmla="*/ 267145 h 1059645"/>
              <a:gd name="connsiteX8" fmla="*/ 697959 w 738669"/>
              <a:gd name="connsiteY8" fmla="*/ 25917 h 105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669" h="1059645">
                <a:moveTo>
                  <a:pt x="697959" y="25917"/>
                </a:moveTo>
                <a:cubicBezTo>
                  <a:pt x="657249" y="0"/>
                  <a:pt x="500766" y="42525"/>
                  <a:pt x="431259" y="111642"/>
                </a:cubicBezTo>
                <a:cubicBezTo>
                  <a:pt x="361752" y="180759"/>
                  <a:pt x="336234" y="343056"/>
                  <a:pt x="280914" y="440618"/>
                </a:cubicBezTo>
                <a:cubicBezTo>
                  <a:pt x="225594" y="538180"/>
                  <a:pt x="142543" y="616908"/>
                  <a:pt x="99338" y="697016"/>
                </a:cubicBezTo>
                <a:cubicBezTo>
                  <a:pt x="56133" y="777124"/>
                  <a:pt x="0" y="871941"/>
                  <a:pt x="21684" y="921267"/>
                </a:cubicBezTo>
                <a:cubicBezTo>
                  <a:pt x="43368" y="970593"/>
                  <a:pt x="145307" y="1059645"/>
                  <a:pt x="229444" y="992970"/>
                </a:cubicBezTo>
                <a:cubicBezTo>
                  <a:pt x="313582" y="926295"/>
                  <a:pt x="452163" y="642188"/>
                  <a:pt x="526509" y="521217"/>
                </a:cubicBezTo>
                <a:cubicBezTo>
                  <a:pt x="600855" y="400246"/>
                  <a:pt x="651707" y="348107"/>
                  <a:pt x="675519" y="267145"/>
                </a:cubicBezTo>
                <a:cubicBezTo>
                  <a:pt x="699331" y="186183"/>
                  <a:pt x="738669" y="51834"/>
                  <a:pt x="697959" y="25917"/>
                </a:cubicBez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9523859">
            <a:off x="4180696" y="5271282"/>
            <a:ext cx="1441212" cy="760500"/>
          </a:xfrm>
          <a:custGeom>
            <a:avLst/>
            <a:gdLst>
              <a:gd name="connsiteX0" fmla="*/ 715962 w 825499"/>
              <a:gd name="connsiteY0" fmla="*/ 7937 h 960437"/>
              <a:gd name="connsiteX1" fmla="*/ 449262 w 825499"/>
              <a:gd name="connsiteY1" fmla="*/ 93662 h 960437"/>
              <a:gd name="connsiteX2" fmla="*/ 125412 w 825499"/>
              <a:gd name="connsiteY2" fmla="*/ 331787 h 960437"/>
              <a:gd name="connsiteX3" fmla="*/ 20637 w 825499"/>
              <a:gd name="connsiteY3" fmla="*/ 617537 h 960437"/>
              <a:gd name="connsiteX4" fmla="*/ 39687 w 825499"/>
              <a:gd name="connsiteY4" fmla="*/ 903287 h 960437"/>
              <a:gd name="connsiteX5" fmla="*/ 258762 w 825499"/>
              <a:gd name="connsiteY5" fmla="*/ 893762 h 960437"/>
              <a:gd name="connsiteX6" fmla="*/ 544512 w 825499"/>
              <a:gd name="connsiteY6" fmla="*/ 503237 h 960437"/>
              <a:gd name="connsiteX7" fmla="*/ 801687 w 825499"/>
              <a:gd name="connsiteY7" fmla="*/ 141287 h 960437"/>
              <a:gd name="connsiteX8" fmla="*/ 715962 w 825499"/>
              <a:gd name="connsiteY8" fmla="*/ 7937 h 960437"/>
              <a:gd name="connsiteX0" fmla="*/ 738530 w 848067"/>
              <a:gd name="connsiteY0" fmla="*/ 7937 h 960437"/>
              <a:gd name="connsiteX1" fmla="*/ 471830 w 848067"/>
              <a:gd name="connsiteY1" fmla="*/ 93662 h 960437"/>
              <a:gd name="connsiteX2" fmla="*/ 321485 w 848067"/>
              <a:gd name="connsiteY2" fmla="*/ 422638 h 960437"/>
              <a:gd name="connsiteX3" fmla="*/ 43205 w 848067"/>
              <a:gd name="connsiteY3" fmla="*/ 617537 h 960437"/>
              <a:gd name="connsiteX4" fmla="*/ 62255 w 848067"/>
              <a:gd name="connsiteY4" fmla="*/ 903287 h 960437"/>
              <a:gd name="connsiteX5" fmla="*/ 281330 w 848067"/>
              <a:gd name="connsiteY5" fmla="*/ 893762 h 960437"/>
              <a:gd name="connsiteX6" fmla="*/ 567080 w 848067"/>
              <a:gd name="connsiteY6" fmla="*/ 503237 h 960437"/>
              <a:gd name="connsiteX7" fmla="*/ 824255 w 848067"/>
              <a:gd name="connsiteY7" fmla="*/ 141287 h 960437"/>
              <a:gd name="connsiteX8" fmla="*/ 738530 w 848067"/>
              <a:gd name="connsiteY8" fmla="*/ 7937 h 960437"/>
              <a:gd name="connsiteX0" fmla="*/ 699845 w 809382"/>
              <a:gd name="connsiteY0" fmla="*/ 7937 h 960437"/>
              <a:gd name="connsiteX1" fmla="*/ 433145 w 809382"/>
              <a:gd name="connsiteY1" fmla="*/ 93662 h 960437"/>
              <a:gd name="connsiteX2" fmla="*/ 282800 w 809382"/>
              <a:gd name="connsiteY2" fmla="*/ 422638 h 960437"/>
              <a:gd name="connsiteX3" fmla="*/ 101224 w 809382"/>
              <a:gd name="connsiteY3" fmla="*/ 679036 h 960437"/>
              <a:gd name="connsiteX4" fmla="*/ 23570 w 809382"/>
              <a:gd name="connsiteY4" fmla="*/ 903287 h 960437"/>
              <a:gd name="connsiteX5" fmla="*/ 242645 w 809382"/>
              <a:gd name="connsiteY5" fmla="*/ 893762 h 960437"/>
              <a:gd name="connsiteX6" fmla="*/ 528395 w 809382"/>
              <a:gd name="connsiteY6" fmla="*/ 503237 h 960437"/>
              <a:gd name="connsiteX7" fmla="*/ 785570 w 809382"/>
              <a:gd name="connsiteY7" fmla="*/ 141287 h 960437"/>
              <a:gd name="connsiteX8" fmla="*/ 699845 w 809382"/>
              <a:gd name="connsiteY8" fmla="*/ 7937 h 960437"/>
              <a:gd name="connsiteX0" fmla="*/ 709794 w 819331"/>
              <a:gd name="connsiteY0" fmla="*/ 7937 h 1069305"/>
              <a:gd name="connsiteX1" fmla="*/ 443094 w 819331"/>
              <a:gd name="connsiteY1" fmla="*/ 93662 h 1069305"/>
              <a:gd name="connsiteX2" fmla="*/ 292749 w 819331"/>
              <a:gd name="connsiteY2" fmla="*/ 422638 h 1069305"/>
              <a:gd name="connsiteX3" fmla="*/ 111173 w 819331"/>
              <a:gd name="connsiteY3" fmla="*/ 679036 h 1069305"/>
              <a:gd name="connsiteX4" fmla="*/ 33519 w 819331"/>
              <a:gd name="connsiteY4" fmla="*/ 903287 h 1069305"/>
              <a:gd name="connsiteX5" fmla="*/ 312289 w 819331"/>
              <a:gd name="connsiteY5" fmla="*/ 1002630 h 1069305"/>
              <a:gd name="connsiteX6" fmla="*/ 538344 w 819331"/>
              <a:gd name="connsiteY6" fmla="*/ 503237 h 1069305"/>
              <a:gd name="connsiteX7" fmla="*/ 795519 w 819331"/>
              <a:gd name="connsiteY7" fmla="*/ 141287 h 1069305"/>
              <a:gd name="connsiteX8" fmla="*/ 709794 w 819331"/>
              <a:gd name="connsiteY8" fmla="*/ 7937 h 1069305"/>
              <a:gd name="connsiteX0" fmla="*/ 697959 w 807496"/>
              <a:gd name="connsiteY0" fmla="*/ 7937 h 1041665"/>
              <a:gd name="connsiteX1" fmla="*/ 431259 w 807496"/>
              <a:gd name="connsiteY1" fmla="*/ 93662 h 1041665"/>
              <a:gd name="connsiteX2" fmla="*/ 280914 w 807496"/>
              <a:gd name="connsiteY2" fmla="*/ 422638 h 1041665"/>
              <a:gd name="connsiteX3" fmla="*/ 99338 w 807496"/>
              <a:gd name="connsiteY3" fmla="*/ 679036 h 1041665"/>
              <a:gd name="connsiteX4" fmla="*/ 21684 w 807496"/>
              <a:gd name="connsiteY4" fmla="*/ 903287 h 1041665"/>
              <a:gd name="connsiteX5" fmla="*/ 229444 w 807496"/>
              <a:gd name="connsiteY5" fmla="*/ 974990 h 1041665"/>
              <a:gd name="connsiteX6" fmla="*/ 526509 w 807496"/>
              <a:gd name="connsiteY6" fmla="*/ 503237 h 1041665"/>
              <a:gd name="connsiteX7" fmla="*/ 783684 w 807496"/>
              <a:gd name="connsiteY7" fmla="*/ 141287 h 1041665"/>
              <a:gd name="connsiteX8" fmla="*/ 697959 w 807496"/>
              <a:gd name="connsiteY8" fmla="*/ 7937 h 1041665"/>
              <a:gd name="connsiteX0" fmla="*/ 697959 w 738669"/>
              <a:gd name="connsiteY0" fmla="*/ 25917 h 1059645"/>
              <a:gd name="connsiteX1" fmla="*/ 431259 w 738669"/>
              <a:gd name="connsiteY1" fmla="*/ 111642 h 1059645"/>
              <a:gd name="connsiteX2" fmla="*/ 280914 w 738669"/>
              <a:gd name="connsiteY2" fmla="*/ 440618 h 1059645"/>
              <a:gd name="connsiteX3" fmla="*/ 99338 w 738669"/>
              <a:gd name="connsiteY3" fmla="*/ 697016 h 1059645"/>
              <a:gd name="connsiteX4" fmla="*/ 21684 w 738669"/>
              <a:gd name="connsiteY4" fmla="*/ 921267 h 1059645"/>
              <a:gd name="connsiteX5" fmla="*/ 229444 w 738669"/>
              <a:gd name="connsiteY5" fmla="*/ 992970 h 1059645"/>
              <a:gd name="connsiteX6" fmla="*/ 526509 w 738669"/>
              <a:gd name="connsiteY6" fmla="*/ 521217 h 1059645"/>
              <a:gd name="connsiteX7" fmla="*/ 675519 w 738669"/>
              <a:gd name="connsiteY7" fmla="*/ 267145 h 1059645"/>
              <a:gd name="connsiteX8" fmla="*/ 697959 w 738669"/>
              <a:gd name="connsiteY8" fmla="*/ 25917 h 1059645"/>
              <a:gd name="connsiteX0" fmla="*/ 630572 w 671282"/>
              <a:gd name="connsiteY0" fmla="*/ 25917 h 1064382"/>
              <a:gd name="connsiteX1" fmla="*/ 363872 w 671282"/>
              <a:gd name="connsiteY1" fmla="*/ 111642 h 1064382"/>
              <a:gd name="connsiteX2" fmla="*/ 213527 w 671282"/>
              <a:gd name="connsiteY2" fmla="*/ 440618 h 1064382"/>
              <a:gd name="connsiteX3" fmla="*/ 31951 w 671282"/>
              <a:gd name="connsiteY3" fmla="*/ 697016 h 1064382"/>
              <a:gd name="connsiteX4" fmla="*/ 21822 w 671282"/>
              <a:gd name="connsiteY4" fmla="*/ 949692 h 1064382"/>
              <a:gd name="connsiteX5" fmla="*/ 162057 w 671282"/>
              <a:gd name="connsiteY5" fmla="*/ 992970 h 1064382"/>
              <a:gd name="connsiteX6" fmla="*/ 459122 w 671282"/>
              <a:gd name="connsiteY6" fmla="*/ 521217 h 1064382"/>
              <a:gd name="connsiteX7" fmla="*/ 608132 w 671282"/>
              <a:gd name="connsiteY7" fmla="*/ 267145 h 1064382"/>
              <a:gd name="connsiteX8" fmla="*/ 630572 w 671282"/>
              <a:gd name="connsiteY8" fmla="*/ 25917 h 1064382"/>
              <a:gd name="connsiteX0" fmla="*/ 630572 w 671282"/>
              <a:gd name="connsiteY0" fmla="*/ 25917 h 1036207"/>
              <a:gd name="connsiteX1" fmla="*/ 363872 w 671282"/>
              <a:gd name="connsiteY1" fmla="*/ 111642 h 1036207"/>
              <a:gd name="connsiteX2" fmla="*/ 213527 w 671282"/>
              <a:gd name="connsiteY2" fmla="*/ 440618 h 1036207"/>
              <a:gd name="connsiteX3" fmla="*/ 31951 w 671282"/>
              <a:gd name="connsiteY3" fmla="*/ 697016 h 1036207"/>
              <a:gd name="connsiteX4" fmla="*/ 21822 w 671282"/>
              <a:gd name="connsiteY4" fmla="*/ 949692 h 1036207"/>
              <a:gd name="connsiteX5" fmla="*/ 130639 w 671282"/>
              <a:gd name="connsiteY5" fmla="*/ 964795 h 1036207"/>
              <a:gd name="connsiteX6" fmla="*/ 459122 w 671282"/>
              <a:gd name="connsiteY6" fmla="*/ 521217 h 1036207"/>
              <a:gd name="connsiteX7" fmla="*/ 608132 w 671282"/>
              <a:gd name="connsiteY7" fmla="*/ 267145 h 1036207"/>
              <a:gd name="connsiteX8" fmla="*/ 630572 w 671282"/>
              <a:gd name="connsiteY8" fmla="*/ 25917 h 1036207"/>
              <a:gd name="connsiteX0" fmla="*/ 630572 w 671282"/>
              <a:gd name="connsiteY0" fmla="*/ 25917 h 1020577"/>
              <a:gd name="connsiteX1" fmla="*/ 363872 w 671282"/>
              <a:gd name="connsiteY1" fmla="*/ 111642 h 1020577"/>
              <a:gd name="connsiteX2" fmla="*/ 213527 w 671282"/>
              <a:gd name="connsiteY2" fmla="*/ 440618 h 1020577"/>
              <a:gd name="connsiteX3" fmla="*/ 31951 w 671282"/>
              <a:gd name="connsiteY3" fmla="*/ 697016 h 1020577"/>
              <a:gd name="connsiteX4" fmla="*/ 21822 w 671282"/>
              <a:gd name="connsiteY4" fmla="*/ 949692 h 1020577"/>
              <a:gd name="connsiteX5" fmla="*/ 130639 w 671282"/>
              <a:gd name="connsiteY5" fmla="*/ 964795 h 1020577"/>
              <a:gd name="connsiteX6" fmla="*/ 474978 w 671282"/>
              <a:gd name="connsiteY6" fmla="*/ 615002 h 1020577"/>
              <a:gd name="connsiteX7" fmla="*/ 608132 w 671282"/>
              <a:gd name="connsiteY7" fmla="*/ 267145 h 1020577"/>
              <a:gd name="connsiteX8" fmla="*/ 630572 w 671282"/>
              <a:gd name="connsiteY8" fmla="*/ 25917 h 1020577"/>
              <a:gd name="connsiteX0" fmla="*/ 630572 w 675558"/>
              <a:gd name="connsiteY0" fmla="*/ 26400 h 1021060"/>
              <a:gd name="connsiteX1" fmla="*/ 363872 w 675558"/>
              <a:gd name="connsiteY1" fmla="*/ 112125 h 1021060"/>
              <a:gd name="connsiteX2" fmla="*/ 213527 w 675558"/>
              <a:gd name="connsiteY2" fmla="*/ 441101 h 1021060"/>
              <a:gd name="connsiteX3" fmla="*/ 31951 w 675558"/>
              <a:gd name="connsiteY3" fmla="*/ 697499 h 1021060"/>
              <a:gd name="connsiteX4" fmla="*/ 21822 w 675558"/>
              <a:gd name="connsiteY4" fmla="*/ 950175 h 1021060"/>
              <a:gd name="connsiteX5" fmla="*/ 130639 w 675558"/>
              <a:gd name="connsiteY5" fmla="*/ 965278 h 1021060"/>
              <a:gd name="connsiteX6" fmla="*/ 474978 w 675558"/>
              <a:gd name="connsiteY6" fmla="*/ 615485 h 1021060"/>
              <a:gd name="connsiteX7" fmla="*/ 633787 w 675558"/>
              <a:gd name="connsiteY7" fmla="*/ 270526 h 1021060"/>
              <a:gd name="connsiteX8" fmla="*/ 630572 w 675558"/>
              <a:gd name="connsiteY8" fmla="*/ 26400 h 1021060"/>
              <a:gd name="connsiteX0" fmla="*/ 582072 w 651636"/>
              <a:gd name="connsiteY0" fmla="*/ 53419 h 964046"/>
              <a:gd name="connsiteX1" fmla="*/ 363872 w 651636"/>
              <a:gd name="connsiteY1" fmla="*/ 55111 h 964046"/>
              <a:gd name="connsiteX2" fmla="*/ 213527 w 651636"/>
              <a:gd name="connsiteY2" fmla="*/ 384087 h 964046"/>
              <a:gd name="connsiteX3" fmla="*/ 31951 w 651636"/>
              <a:gd name="connsiteY3" fmla="*/ 640485 h 964046"/>
              <a:gd name="connsiteX4" fmla="*/ 21822 w 651636"/>
              <a:gd name="connsiteY4" fmla="*/ 893161 h 964046"/>
              <a:gd name="connsiteX5" fmla="*/ 130639 w 651636"/>
              <a:gd name="connsiteY5" fmla="*/ 908264 h 964046"/>
              <a:gd name="connsiteX6" fmla="*/ 474978 w 651636"/>
              <a:gd name="connsiteY6" fmla="*/ 558471 h 964046"/>
              <a:gd name="connsiteX7" fmla="*/ 633787 w 651636"/>
              <a:gd name="connsiteY7" fmla="*/ 213512 h 964046"/>
              <a:gd name="connsiteX8" fmla="*/ 582072 w 651636"/>
              <a:gd name="connsiteY8" fmla="*/ 53419 h 96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36" h="964046">
                <a:moveTo>
                  <a:pt x="582072" y="53419"/>
                </a:moveTo>
                <a:cubicBezTo>
                  <a:pt x="537086" y="27019"/>
                  <a:pt x="425296" y="0"/>
                  <a:pt x="363872" y="55111"/>
                </a:cubicBezTo>
                <a:cubicBezTo>
                  <a:pt x="302448" y="110222"/>
                  <a:pt x="268847" y="286525"/>
                  <a:pt x="213527" y="384087"/>
                </a:cubicBezTo>
                <a:cubicBezTo>
                  <a:pt x="158207" y="481649"/>
                  <a:pt x="63902" y="555639"/>
                  <a:pt x="31951" y="640485"/>
                </a:cubicBezTo>
                <a:cubicBezTo>
                  <a:pt x="0" y="725331"/>
                  <a:pt x="5374" y="848531"/>
                  <a:pt x="21822" y="893161"/>
                </a:cubicBezTo>
                <a:cubicBezTo>
                  <a:pt x="38270" y="937791"/>
                  <a:pt x="55113" y="964046"/>
                  <a:pt x="130639" y="908264"/>
                </a:cubicBezTo>
                <a:cubicBezTo>
                  <a:pt x="206165" y="852482"/>
                  <a:pt x="391120" y="674263"/>
                  <a:pt x="474978" y="558471"/>
                </a:cubicBezTo>
                <a:cubicBezTo>
                  <a:pt x="558836" y="442679"/>
                  <a:pt x="615938" y="297687"/>
                  <a:pt x="633787" y="213512"/>
                </a:cubicBezTo>
                <a:cubicBezTo>
                  <a:pt x="651636" y="129337"/>
                  <a:pt x="627058" y="79819"/>
                  <a:pt x="582072" y="53419"/>
                </a:cubicBez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72200" y="2305050"/>
            <a:ext cx="228600" cy="228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400800" y="2228850"/>
            <a:ext cx="2590800" cy="353943"/>
          </a:xfrm>
          <a:prstGeom prst="rect">
            <a:avLst/>
          </a:prstGeom>
          <a:noFill/>
        </p:spPr>
        <p:txBody>
          <a:bodyPr wrap="square" rtlCol="0">
            <a:spAutoFit/>
          </a:bodyPr>
          <a:lstStyle/>
          <a:p>
            <a:r>
              <a:rPr lang="en-US" sz="1700" dirty="0" smtClean="0"/>
              <a:t>Upper </a:t>
            </a:r>
            <a:r>
              <a:rPr lang="en-US" sz="1700" dirty="0" err="1" smtClean="0"/>
              <a:t>Mainstem</a:t>
            </a:r>
            <a:r>
              <a:rPr lang="en-US" sz="1700" dirty="0" smtClean="0"/>
              <a:t> Salmon</a:t>
            </a:r>
            <a:endParaRPr lang="en-US" sz="1700" dirty="0"/>
          </a:p>
        </p:txBody>
      </p:sp>
      <p:sp>
        <p:nvSpPr>
          <p:cNvPr id="3" name="TextBox 2"/>
          <p:cNvSpPr txBox="1"/>
          <p:nvPr/>
        </p:nvSpPr>
        <p:spPr>
          <a:xfrm>
            <a:off x="914400" y="1676400"/>
            <a:ext cx="1066800" cy="369332"/>
          </a:xfrm>
          <a:prstGeom prst="rect">
            <a:avLst/>
          </a:prstGeom>
          <a:solidFill>
            <a:schemeClr val="tx1"/>
          </a:solidFill>
        </p:spPr>
        <p:txBody>
          <a:bodyPr wrap="square" rtlCol="0">
            <a:spAutoFit/>
          </a:bodyPr>
          <a:lstStyle/>
          <a:p>
            <a:r>
              <a:rPr lang="en-US" dirty="0" smtClean="0">
                <a:solidFill>
                  <a:schemeClr val="bg1"/>
                </a:solidFill>
              </a:rPr>
              <a:t>WA</a:t>
            </a:r>
            <a:endParaRPr lang="en-US" dirty="0">
              <a:solidFill>
                <a:schemeClr val="bg1"/>
              </a:solidFill>
            </a:endParaRPr>
          </a:p>
        </p:txBody>
      </p:sp>
      <p:sp>
        <p:nvSpPr>
          <p:cNvPr id="62" name="TextBox 61"/>
          <p:cNvSpPr txBox="1"/>
          <p:nvPr/>
        </p:nvSpPr>
        <p:spPr>
          <a:xfrm>
            <a:off x="919790" y="5029200"/>
            <a:ext cx="1066800" cy="369332"/>
          </a:xfrm>
          <a:prstGeom prst="rect">
            <a:avLst/>
          </a:prstGeom>
          <a:solidFill>
            <a:schemeClr val="tx1"/>
          </a:solidFill>
        </p:spPr>
        <p:txBody>
          <a:bodyPr wrap="square" rtlCol="0">
            <a:spAutoFit/>
          </a:bodyPr>
          <a:lstStyle/>
          <a:p>
            <a:r>
              <a:rPr lang="en-US" dirty="0" smtClean="0">
                <a:solidFill>
                  <a:schemeClr val="bg1"/>
                </a:solidFill>
              </a:rPr>
              <a:t>OR</a:t>
            </a:r>
            <a:endParaRPr lang="en-US" dirty="0">
              <a:solidFill>
                <a:schemeClr val="bg1"/>
              </a:solidFill>
            </a:endParaRPr>
          </a:p>
        </p:txBody>
      </p:sp>
      <p:sp>
        <p:nvSpPr>
          <p:cNvPr id="63" name="TextBox 62"/>
          <p:cNvSpPr txBox="1"/>
          <p:nvPr/>
        </p:nvSpPr>
        <p:spPr>
          <a:xfrm>
            <a:off x="2971800" y="5718618"/>
            <a:ext cx="1066800" cy="369332"/>
          </a:xfrm>
          <a:prstGeom prst="rect">
            <a:avLst/>
          </a:prstGeom>
          <a:solidFill>
            <a:schemeClr val="tx1"/>
          </a:solidFill>
        </p:spPr>
        <p:txBody>
          <a:bodyPr wrap="square" rtlCol="0">
            <a:spAutoFit/>
          </a:bodyPr>
          <a:lstStyle/>
          <a:p>
            <a:r>
              <a:rPr lang="en-US" dirty="0" smtClean="0">
                <a:solidFill>
                  <a:schemeClr val="bg1"/>
                </a:solidFill>
              </a:rPr>
              <a:t>ID</a:t>
            </a:r>
            <a:endParaRPr lang="en-US" dirty="0">
              <a:solidFill>
                <a:schemeClr val="bg1"/>
              </a:solidFill>
            </a:endParaRPr>
          </a:p>
        </p:txBody>
      </p:sp>
      <p:sp>
        <p:nvSpPr>
          <p:cNvPr id="64" name="TextBox 63"/>
          <p:cNvSpPr txBox="1"/>
          <p:nvPr/>
        </p:nvSpPr>
        <p:spPr>
          <a:xfrm>
            <a:off x="5138668" y="2909887"/>
            <a:ext cx="652531" cy="369332"/>
          </a:xfrm>
          <a:prstGeom prst="rect">
            <a:avLst/>
          </a:prstGeom>
          <a:solidFill>
            <a:schemeClr val="tx1"/>
          </a:solidFill>
        </p:spPr>
        <p:txBody>
          <a:bodyPr wrap="square" rtlCol="0">
            <a:spAutoFit/>
          </a:bodyPr>
          <a:lstStyle/>
          <a:p>
            <a:r>
              <a:rPr lang="en-US" dirty="0" smtClean="0">
                <a:solidFill>
                  <a:schemeClr val="bg1"/>
                </a:solidFill>
              </a:rPr>
              <a:t>MT</a:t>
            </a:r>
            <a:endParaRPr lang="en-US" dirty="0">
              <a:solidFill>
                <a:schemeClr val="bg1"/>
              </a:solidFill>
            </a:endParaRPr>
          </a:p>
        </p:txBody>
      </p:sp>
      <p:sp>
        <p:nvSpPr>
          <p:cNvPr id="5" name="TextBox 4"/>
          <p:cNvSpPr txBox="1"/>
          <p:nvPr/>
        </p:nvSpPr>
        <p:spPr>
          <a:xfrm>
            <a:off x="6019800" y="6477000"/>
            <a:ext cx="3048000" cy="369332"/>
          </a:xfrm>
          <a:prstGeom prst="rect">
            <a:avLst/>
          </a:prstGeom>
          <a:noFill/>
        </p:spPr>
        <p:txBody>
          <a:bodyPr wrap="square" rtlCol="0">
            <a:spAutoFit/>
          </a:bodyPr>
          <a:lstStyle/>
          <a:p>
            <a:r>
              <a:rPr lang="en-US" dirty="0" smtClean="0"/>
              <a:t>Ackerman et al. 2011</a:t>
            </a:r>
            <a:endParaRPr lang="en-US" dirty="0"/>
          </a:p>
        </p:txBody>
      </p:sp>
      <p:sp>
        <p:nvSpPr>
          <p:cNvPr id="65"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56</a:t>
            </a:fld>
            <a:endParaRPr lang="en-US" dirty="0"/>
          </a:p>
        </p:txBody>
      </p:sp>
    </p:spTree>
    <p:extLst>
      <p:ext uri="{BB962C8B-B14F-4D97-AF65-F5344CB8AC3E}">
        <p14:creationId xmlns:p14="http://schemas.microsoft.com/office/powerpoint/2010/main" xmlns="" val="2347376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990600"/>
            <a:ext cx="3657600" cy="4924425"/>
          </a:xfrm>
          <a:prstGeom prst="rect">
            <a:avLst/>
          </a:prstGeom>
          <a:noFill/>
          <a:ln w="9525">
            <a:noFill/>
            <a:miter lim="800000"/>
            <a:headEnd/>
            <a:tailEnd/>
          </a:ln>
        </p:spPr>
        <p:txBody>
          <a:bodyPr wrap="square" anchor="ctr">
            <a:spAutoFit/>
          </a:bodyPr>
          <a:lstStyle/>
          <a:p>
            <a:pPr>
              <a:defRPr/>
            </a:pPr>
            <a:r>
              <a:rPr lang="en-US" sz="2000" i="1" u="sng" dirty="0" smtClean="0"/>
              <a:t>Lower Granite Dam sampling:</a:t>
            </a:r>
          </a:p>
          <a:p>
            <a:pPr>
              <a:defRPr/>
            </a:pPr>
            <a:endParaRPr lang="en-US" sz="2000" i="1" dirty="0" smtClean="0">
              <a:solidFill>
                <a:srgbClr val="FFFF00"/>
              </a:solidFill>
            </a:endParaRPr>
          </a:p>
          <a:p>
            <a:pPr>
              <a:buFont typeface="Arial" pitchFamily="34" charset="0"/>
              <a:buChar char="•"/>
              <a:defRPr/>
            </a:pPr>
            <a:r>
              <a:rPr lang="en-US" sz="2000" i="1" dirty="0" smtClean="0">
                <a:solidFill>
                  <a:srgbClr val="FFFF00"/>
                </a:solidFill>
              </a:rPr>
              <a:t> </a:t>
            </a:r>
            <a:r>
              <a:rPr lang="en-US" sz="2000" dirty="0" smtClean="0">
                <a:solidFill>
                  <a:srgbClr val="FFFF00"/>
                </a:solidFill>
              </a:rPr>
              <a:t>SY2009 = 1,083 samples</a:t>
            </a:r>
          </a:p>
          <a:p>
            <a:pPr>
              <a:buFont typeface="Arial" pitchFamily="34" charset="0"/>
              <a:buChar char="•"/>
              <a:defRPr/>
            </a:pPr>
            <a:r>
              <a:rPr lang="en-US" sz="2000" dirty="0" smtClean="0">
                <a:solidFill>
                  <a:srgbClr val="FFFF00"/>
                </a:solidFill>
              </a:rPr>
              <a:t> SY2010 = 1,938 samples</a:t>
            </a:r>
          </a:p>
          <a:p>
            <a:pPr>
              <a:buFont typeface="Wingdings" pitchFamily="2" charset="2"/>
              <a:buChar char="Ø"/>
              <a:defRPr/>
            </a:pPr>
            <a:r>
              <a:rPr lang="en-US" sz="2000" dirty="0" smtClean="0"/>
              <a:t> Biological data collected for each individual</a:t>
            </a:r>
          </a:p>
          <a:p>
            <a:pPr lvl="1">
              <a:buFont typeface="Wingdings" pitchFamily="2" charset="2"/>
              <a:buChar char="ü"/>
              <a:defRPr/>
            </a:pPr>
            <a:r>
              <a:rPr lang="en-US" sz="2000" dirty="0" smtClean="0"/>
              <a:t> length</a:t>
            </a:r>
          </a:p>
          <a:p>
            <a:pPr lvl="1">
              <a:buFont typeface="Wingdings" pitchFamily="2" charset="2"/>
              <a:buChar char="ü"/>
              <a:defRPr/>
            </a:pPr>
            <a:r>
              <a:rPr lang="en-US" sz="2000" dirty="0" smtClean="0"/>
              <a:t> tissue = genetics/gender</a:t>
            </a:r>
          </a:p>
          <a:p>
            <a:pPr lvl="1">
              <a:buFont typeface="Wingdings" pitchFamily="2" charset="2"/>
              <a:buChar char="ü"/>
              <a:defRPr/>
            </a:pPr>
            <a:r>
              <a:rPr lang="en-US" sz="2000" dirty="0" smtClean="0"/>
              <a:t> scale = age</a:t>
            </a:r>
          </a:p>
          <a:p>
            <a:pPr>
              <a:buFont typeface="Arial" pitchFamily="34" charset="0"/>
              <a:buChar char="•"/>
              <a:defRPr/>
            </a:pPr>
            <a:endParaRPr lang="en-US" sz="2000" dirty="0" smtClean="0"/>
          </a:p>
          <a:p>
            <a:pPr>
              <a:defRPr/>
            </a:pPr>
            <a:r>
              <a:rPr lang="en-US" sz="2000" i="1" dirty="0" smtClean="0"/>
              <a:t>Analysis</a:t>
            </a:r>
          </a:p>
          <a:p>
            <a:pPr>
              <a:buFont typeface="Arial" pitchFamily="34" charset="0"/>
              <a:buChar char="•"/>
              <a:defRPr/>
            </a:pPr>
            <a:r>
              <a:rPr lang="en-US" sz="2000" i="1" dirty="0" smtClean="0"/>
              <a:t> </a:t>
            </a:r>
            <a:r>
              <a:rPr lang="en-US" sz="2000" dirty="0" smtClean="0"/>
              <a:t>187 SNP loci</a:t>
            </a:r>
          </a:p>
          <a:p>
            <a:pPr>
              <a:buFont typeface="Wingdings" pitchFamily="2" charset="2"/>
              <a:buChar char="Ø"/>
              <a:defRPr/>
            </a:pPr>
            <a:r>
              <a:rPr lang="en-US" sz="2000" dirty="0" smtClean="0"/>
              <a:t> including genetic sex </a:t>
            </a:r>
          </a:p>
          <a:p>
            <a:pPr lvl="1">
              <a:buFont typeface="Wingdings" pitchFamily="2" charset="2"/>
              <a:buChar char="ü"/>
              <a:defRPr/>
            </a:pPr>
            <a:r>
              <a:rPr lang="en-US" dirty="0" smtClean="0">
                <a:solidFill>
                  <a:srgbClr val="FFFF00"/>
                </a:solidFill>
              </a:rPr>
              <a:t>Y-chromosome specific assay</a:t>
            </a:r>
          </a:p>
          <a:p>
            <a:pPr lvl="1">
              <a:buFont typeface="Wingdings" pitchFamily="2" charset="2"/>
              <a:buChar char="ü"/>
              <a:defRPr/>
            </a:pPr>
            <a:r>
              <a:rPr lang="en-US" dirty="0" smtClean="0">
                <a:solidFill>
                  <a:srgbClr val="FFFF00"/>
                </a:solidFill>
              </a:rPr>
              <a:t>&gt;98% accurate</a:t>
            </a:r>
          </a:p>
        </p:txBody>
      </p:sp>
      <p:cxnSp>
        <p:nvCxnSpPr>
          <p:cNvPr id="11" name="Straight Connector 10"/>
          <p:cNvCxnSpPr/>
          <p:nvPr/>
        </p:nvCxnSpPr>
        <p:spPr>
          <a:xfrm>
            <a:off x="381000" y="8382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76200"/>
            <a:ext cx="9372600" cy="646331"/>
          </a:xfrm>
          <a:prstGeom prst="rect">
            <a:avLst/>
          </a:prstGeom>
          <a:noFill/>
        </p:spPr>
        <p:txBody>
          <a:bodyPr wrap="square" rtlCol="0">
            <a:spAutoFit/>
          </a:bodyPr>
          <a:lstStyle/>
          <a:p>
            <a:r>
              <a:rPr lang="en-US" sz="3600" dirty="0" smtClean="0">
                <a:latin typeface="+mj-lt"/>
                <a:cs typeface="Arial" pitchFamily="34" charset="0"/>
              </a:rPr>
              <a:t>Methods – Adult Steelhead</a:t>
            </a:r>
            <a:endParaRPr lang="en-US" sz="3600" dirty="0">
              <a:latin typeface="+mj-lt"/>
              <a:cs typeface="Arial" pitchFamily="34" charset="0"/>
            </a:endParaRPr>
          </a:p>
        </p:txBody>
      </p:sp>
      <p:pic>
        <p:nvPicPr>
          <p:cNvPr id="8" name="Picture 7" descr="DSC04864.JPG"/>
          <p:cNvPicPr>
            <a:picLocks noChangeAspect="1"/>
          </p:cNvPicPr>
          <p:nvPr/>
        </p:nvPicPr>
        <p:blipFill>
          <a:blip r:embed="rId3" cstate="print"/>
          <a:srcRect/>
          <a:stretch>
            <a:fillRect/>
          </a:stretch>
        </p:blipFill>
        <p:spPr bwMode="auto">
          <a:xfrm>
            <a:off x="6400800" y="990600"/>
            <a:ext cx="2541587" cy="1906588"/>
          </a:xfrm>
          <a:prstGeom prst="rect">
            <a:avLst/>
          </a:prstGeom>
          <a:noFill/>
          <a:ln w="9525">
            <a:noFill/>
            <a:miter lim="800000"/>
            <a:headEnd/>
            <a:tailEnd/>
          </a:ln>
        </p:spPr>
      </p:pic>
      <p:pic>
        <p:nvPicPr>
          <p:cNvPr id="9" name="Picture 3" descr="http://rds.yahoo.com/_ylt=A0S020rrHAFMQHIAnrSjzbkF/SIG=12p25h55q/EXP=1275227755/**http%3a/www.fpc.org/reportingsites/Images_DamSites/large/lgr_large.jpg"/>
          <p:cNvPicPr>
            <a:picLocks noChangeAspect="1" noChangeArrowheads="1"/>
          </p:cNvPicPr>
          <p:nvPr/>
        </p:nvPicPr>
        <p:blipFill>
          <a:blip r:embed="rId4" cstate="print"/>
          <a:srcRect b="6085"/>
          <a:stretch>
            <a:fillRect/>
          </a:stretch>
        </p:blipFill>
        <p:spPr bwMode="auto">
          <a:xfrm>
            <a:off x="3810000" y="990600"/>
            <a:ext cx="2514600" cy="1905000"/>
          </a:xfrm>
          <a:prstGeom prst="rect">
            <a:avLst/>
          </a:prstGeom>
          <a:noFill/>
        </p:spPr>
      </p:pic>
      <p:pic>
        <p:nvPicPr>
          <p:cNvPr id="2" name="Picture 2"/>
          <p:cNvPicPr>
            <a:picLocks noChangeAspect="1" noChangeArrowheads="1"/>
          </p:cNvPicPr>
          <p:nvPr/>
        </p:nvPicPr>
        <p:blipFill>
          <a:blip r:embed="rId5"/>
          <a:srcRect/>
          <a:stretch>
            <a:fillRect/>
          </a:stretch>
        </p:blipFill>
        <p:spPr bwMode="auto">
          <a:xfrm>
            <a:off x="4400550" y="3048000"/>
            <a:ext cx="3886199" cy="3568172"/>
          </a:xfrm>
          <a:prstGeom prst="rect">
            <a:avLst/>
          </a:prstGeom>
          <a:noFill/>
          <a:ln w="9525">
            <a:noFill/>
            <a:miter lim="800000"/>
            <a:headEnd/>
            <a:tailEnd/>
          </a:ln>
          <a:effectLst/>
        </p:spPr>
      </p:pic>
      <p:sp>
        <p:nvSpPr>
          <p:cNvPr id="10" name="TextBox 9"/>
          <p:cNvSpPr txBox="1"/>
          <p:nvPr/>
        </p:nvSpPr>
        <p:spPr>
          <a:xfrm>
            <a:off x="533400" y="6477000"/>
            <a:ext cx="3048000" cy="369332"/>
          </a:xfrm>
          <a:prstGeom prst="rect">
            <a:avLst/>
          </a:prstGeom>
          <a:noFill/>
        </p:spPr>
        <p:txBody>
          <a:bodyPr wrap="square" rtlCol="0">
            <a:spAutoFit/>
          </a:bodyPr>
          <a:lstStyle/>
          <a:p>
            <a:r>
              <a:rPr lang="en-US" dirty="0" smtClean="0"/>
              <a:t>Ackerman et al. 2011</a:t>
            </a:r>
            <a:endParaRPr lang="en-US" dirty="0"/>
          </a:p>
        </p:txBody>
      </p:sp>
      <p:sp>
        <p:nvSpPr>
          <p:cNvPr id="13"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57</a:t>
            </a:fld>
            <a:endParaRPr lang="en-US" dirty="0"/>
          </a:p>
        </p:txBody>
      </p:sp>
    </p:spTree>
    <p:extLst>
      <p:ext uri="{BB962C8B-B14F-4D97-AF65-F5344CB8AC3E}">
        <p14:creationId xmlns:p14="http://schemas.microsoft.com/office/powerpoint/2010/main" xmlns="" val="36734761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CF1679-B77C-445A-9A74-A575FE578E38}" type="slidenum">
              <a:rPr lang="en-US" smtClean="0"/>
              <a:pPr/>
              <a:t>58</a:t>
            </a:fld>
            <a:endParaRPr lang="en-US"/>
          </a:p>
        </p:txBody>
      </p:sp>
      <p:graphicFrame>
        <p:nvGraphicFramePr>
          <p:cNvPr id="27" name="Chart 26"/>
          <p:cNvGraphicFramePr/>
          <p:nvPr/>
        </p:nvGraphicFramePr>
        <p:xfrm>
          <a:off x="533400" y="190499"/>
          <a:ext cx="7334252" cy="6667501"/>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41"/>
          <p:cNvGrpSpPr/>
          <p:nvPr/>
        </p:nvGrpSpPr>
        <p:grpSpPr>
          <a:xfrm>
            <a:off x="1371600" y="2057400"/>
            <a:ext cx="1981200" cy="457200"/>
            <a:chOff x="1219200" y="3810000"/>
            <a:chExt cx="2743200" cy="457200"/>
          </a:xfrm>
        </p:grpSpPr>
        <p:cxnSp>
          <p:nvCxnSpPr>
            <p:cNvPr id="29" name="Straight Connector 28"/>
            <p:cNvCxnSpPr/>
            <p:nvPr/>
          </p:nvCxnSpPr>
          <p:spPr>
            <a:xfrm rot="5400000" flipH="1" flipV="1">
              <a:off x="990600" y="40386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1219200" y="3810000"/>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733800" y="40386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45"/>
          <p:cNvGrpSpPr/>
          <p:nvPr/>
        </p:nvGrpSpPr>
        <p:grpSpPr>
          <a:xfrm>
            <a:off x="3429000" y="3810000"/>
            <a:ext cx="2133600" cy="457200"/>
            <a:chOff x="1219200" y="3810000"/>
            <a:chExt cx="2743200" cy="457200"/>
          </a:xfrm>
        </p:grpSpPr>
        <p:cxnSp>
          <p:nvCxnSpPr>
            <p:cNvPr id="33" name="Straight Connector 32"/>
            <p:cNvCxnSpPr/>
            <p:nvPr/>
          </p:nvCxnSpPr>
          <p:spPr>
            <a:xfrm rot="5400000" flipH="1" flipV="1">
              <a:off x="990600" y="40386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19200" y="3810000"/>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3733800" y="40386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81200" y="1143000"/>
            <a:ext cx="1676400" cy="830997"/>
          </a:xfrm>
          <a:prstGeom prst="rect">
            <a:avLst/>
          </a:prstGeom>
          <a:noFill/>
        </p:spPr>
        <p:txBody>
          <a:bodyPr wrap="square" rtlCol="0">
            <a:spAutoFit/>
          </a:bodyPr>
          <a:lstStyle/>
          <a:p>
            <a:r>
              <a:rPr lang="en-US" sz="1600" u="sng" dirty="0" smtClean="0">
                <a:latin typeface="Arial" pitchFamily="34" charset="0"/>
                <a:cs typeface="Arial" pitchFamily="34" charset="0"/>
              </a:rPr>
              <a:t>Salmon River</a:t>
            </a:r>
          </a:p>
          <a:p>
            <a:r>
              <a:rPr lang="en-US" sz="1600" dirty="0" smtClean="0">
                <a:latin typeface="Arial" pitchFamily="34" charset="0"/>
                <a:cs typeface="Arial" pitchFamily="34" charset="0"/>
              </a:rPr>
              <a:t>SY2009:  33.8%</a:t>
            </a:r>
          </a:p>
          <a:p>
            <a:r>
              <a:rPr lang="en-US" sz="1600" dirty="0" smtClean="0">
                <a:latin typeface="Arial" pitchFamily="34" charset="0"/>
                <a:cs typeface="Arial" pitchFamily="34" charset="0"/>
              </a:rPr>
              <a:t>SY2010:  34.7%</a:t>
            </a:r>
            <a:endParaRPr lang="en-US" sz="1600" dirty="0">
              <a:latin typeface="Arial" pitchFamily="34" charset="0"/>
              <a:cs typeface="Arial" pitchFamily="34" charset="0"/>
            </a:endParaRPr>
          </a:p>
        </p:txBody>
      </p:sp>
      <p:sp>
        <p:nvSpPr>
          <p:cNvPr id="37" name="TextBox 36"/>
          <p:cNvSpPr txBox="1"/>
          <p:nvPr/>
        </p:nvSpPr>
        <p:spPr>
          <a:xfrm>
            <a:off x="3581400" y="2895600"/>
            <a:ext cx="1828800" cy="830997"/>
          </a:xfrm>
          <a:prstGeom prst="rect">
            <a:avLst/>
          </a:prstGeom>
          <a:noFill/>
        </p:spPr>
        <p:txBody>
          <a:bodyPr wrap="square" rtlCol="0">
            <a:spAutoFit/>
          </a:bodyPr>
          <a:lstStyle/>
          <a:p>
            <a:r>
              <a:rPr lang="en-US" sz="1600" u="sng" dirty="0" smtClean="0">
                <a:latin typeface="Arial" pitchFamily="34" charset="0"/>
                <a:cs typeface="Arial" pitchFamily="34" charset="0"/>
              </a:rPr>
              <a:t>Clearwater River</a:t>
            </a:r>
          </a:p>
          <a:p>
            <a:r>
              <a:rPr lang="en-US" sz="1600" dirty="0" smtClean="0">
                <a:latin typeface="Arial" pitchFamily="34" charset="0"/>
                <a:cs typeface="Arial" pitchFamily="34" charset="0"/>
              </a:rPr>
              <a:t>SY2009:  28.6%</a:t>
            </a:r>
          </a:p>
          <a:p>
            <a:r>
              <a:rPr lang="en-US" sz="1600" dirty="0" smtClean="0">
                <a:latin typeface="Arial" pitchFamily="34" charset="0"/>
                <a:cs typeface="Arial" pitchFamily="34" charset="0"/>
              </a:rPr>
              <a:t>SY2010:  18.7%</a:t>
            </a:r>
            <a:endParaRPr lang="en-US" sz="1600" dirty="0">
              <a:latin typeface="Arial" pitchFamily="34" charset="0"/>
              <a:cs typeface="Arial" pitchFamily="34" charset="0"/>
            </a:endParaRPr>
          </a:p>
        </p:txBody>
      </p:sp>
      <p:sp>
        <p:nvSpPr>
          <p:cNvPr id="38" name="TextBox 37"/>
          <p:cNvSpPr txBox="1"/>
          <p:nvPr/>
        </p:nvSpPr>
        <p:spPr>
          <a:xfrm>
            <a:off x="6705600" y="914400"/>
            <a:ext cx="2209800" cy="738664"/>
          </a:xfrm>
          <a:prstGeom prst="rect">
            <a:avLst/>
          </a:prstGeom>
          <a:noFill/>
        </p:spPr>
        <p:txBody>
          <a:bodyPr wrap="square" rtlCol="0">
            <a:spAutoFit/>
          </a:bodyPr>
          <a:lstStyle/>
          <a:p>
            <a:pPr algn="ctr"/>
            <a:r>
              <a:rPr lang="en-US" sz="1400" u="sng" dirty="0" smtClean="0">
                <a:latin typeface="Arial" pitchFamily="34" charset="0"/>
                <a:cs typeface="Arial" pitchFamily="34" charset="0"/>
              </a:rPr>
              <a:t>Grande </a:t>
            </a:r>
            <a:r>
              <a:rPr lang="en-US" sz="1400" u="sng" dirty="0" err="1" smtClean="0">
                <a:latin typeface="Arial" pitchFamily="34" charset="0"/>
                <a:cs typeface="Arial" pitchFamily="34" charset="0"/>
              </a:rPr>
              <a:t>Ronde</a:t>
            </a:r>
            <a:r>
              <a:rPr lang="en-US" sz="1400" u="sng" dirty="0" smtClean="0">
                <a:latin typeface="Arial" pitchFamily="34" charset="0"/>
                <a:cs typeface="Arial" pitchFamily="34" charset="0"/>
              </a:rPr>
              <a:t> River</a:t>
            </a:r>
          </a:p>
          <a:p>
            <a:pPr algn="ctr"/>
            <a:r>
              <a:rPr lang="en-US" sz="1400" dirty="0" smtClean="0">
                <a:latin typeface="Arial" pitchFamily="34" charset="0"/>
                <a:cs typeface="Arial" pitchFamily="34" charset="0"/>
              </a:rPr>
              <a:t>SY2009:  23.2%</a:t>
            </a:r>
          </a:p>
          <a:p>
            <a:pPr algn="ctr"/>
            <a:r>
              <a:rPr lang="en-US" sz="1400" dirty="0" smtClean="0">
                <a:latin typeface="Arial" pitchFamily="34" charset="0"/>
                <a:cs typeface="Arial" pitchFamily="34" charset="0"/>
              </a:rPr>
              <a:t>SY2010:  30.9%</a:t>
            </a:r>
            <a:endParaRPr lang="en-US" sz="1400" dirty="0">
              <a:latin typeface="Arial" pitchFamily="34" charset="0"/>
              <a:cs typeface="Arial" pitchFamily="34" charset="0"/>
            </a:endParaRPr>
          </a:p>
        </p:txBody>
      </p:sp>
      <p:grpSp>
        <p:nvGrpSpPr>
          <p:cNvPr id="39" name="Group 45"/>
          <p:cNvGrpSpPr/>
          <p:nvPr/>
        </p:nvGrpSpPr>
        <p:grpSpPr>
          <a:xfrm>
            <a:off x="6324600" y="1219200"/>
            <a:ext cx="609600" cy="457200"/>
            <a:chOff x="1219200" y="3810000"/>
            <a:chExt cx="2743200" cy="457200"/>
          </a:xfrm>
        </p:grpSpPr>
        <p:cxnSp>
          <p:nvCxnSpPr>
            <p:cNvPr id="40" name="Straight Connector 39"/>
            <p:cNvCxnSpPr/>
            <p:nvPr/>
          </p:nvCxnSpPr>
          <p:spPr>
            <a:xfrm rot="5400000" flipH="1" flipV="1">
              <a:off x="990600" y="40386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1219200" y="3810000"/>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733800" y="40386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a:off x="457200" y="4572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1000" y="0"/>
            <a:ext cx="9372600" cy="523220"/>
          </a:xfrm>
          <a:prstGeom prst="rect">
            <a:avLst/>
          </a:prstGeom>
          <a:noFill/>
        </p:spPr>
        <p:txBody>
          <a:bodyPr wrap="square" rtlCol="0">
            <a:spAutoFit/>
          </a:bodyPr>
          <a:lstStyle/>
          <a:p>
            <a:r>
              <a:rPr lang="en-US" sz="2800" dirty="0" smtClean="0">
                <a:latin typeface="+mj-lt"/>
                <a:cs typeface="Arial" pitchFamily="34" charset="0"/>
              </a:rPr>
              <a:t>Stock escapement at Lower Granite Dam</a:t>
            </a:r>
            <a:endParaRPr lang="en-US" sz="2800" dirty="0">
              <a:latin typeface="+mj-lt"/>
              <a:cs typeface="Arial" pitchFamily="34" charset="0"/>
            </a:endParaRPr>
          </a:p>
        </p:txBody>
      </p:sp>
      <p:sp>
        <p:nvSpPr>
          <p:cNvPr id="45" name="TextBox 44"/>
          <p:cNvSpPr txBox="1"/>
          <p:nvPr/>
        </p:nvSpPr>
        <p:spPr>
          <a:xfrm>
            <a:off x="3886200" y="1295400"/>
            <a:ext cx="889987" cy="369332"/>
          </a:xfrm>
          <a:prstGeom prst="rect">
            <a:avLst/>
          </a:prstGeom>
          <a:noFill/>
        </p:spPr>
        <p:txBody>
          <a:bodyPr wrap="none" rtlCol="0">
            <a:spAutoFit/>
          </a:bodyPr>
          <a:lstStyle/>
          <a:p>
            <a:r>
              <a:rPr lang="en-US" dirty="0" smtClean="0">
                <a:latin typeface="Arial" pitchFamily="34" charset="0"/>
                <a:cs typeface="Arial" pitchFamily="34" charset="0"/>
              </a:rPr>
              <a:t>25,764</a:t>
            </a:r>
            <a:endParaRPr lang="en-US" dirty="0">
              <a:latin typeface="Arial" pitchFamily="34" charset="0"/>
              <a:cs typeface="Arial" pitchFamily="34" charset="0"/>
            </a:endParaRPr>
          </a:p>
        </p:txBody>
      </p:sp>
      <p:sp>
        <p:nvSpPr>
          <p:cNvPr id="46" name="TextBox 45"/>
          <p:cNvSpPr txBox="1"/>
          <p:nvPr/>
        </p:nvSpPr>
        <p:spPr>
          <a:xfrm>
            <a:off x="5029200" y="1295400"/>
            <a:ext cx="889987" cy="369332"/>
          </a:xfrm>
          <a:prstGeom prst="rect">
            <a:avLst/>
          </a:prstGeom>
          <a:noFill/>
        </p:spPr>
        <p:txBody>
          <a:bodyPr wrap="none" rtlCol="0">
            <a:spAutoFit/>
          </a:bodyPr>
          <a:lstStyle/>
          <a:p>
            <a:r>
              <a:rPr lang="en-US" dirty="0" smtClean="0">
                <a:latin typeface="Arial" pitchFamily="34" charset="0"/>
                <a:cs typeface="Arial" pitchFamily="34" charset="0"/>
              </a:rPr>
              <a:t>42,708</a:t>
            </a:r>
            <a:endParaRPr lang="en-US" dirty="0">
              <a:latin typeface="Arial" pitchFamily="34" charset="0"/>
              <a:cs typeface="Arial" pitchFamily="34" charset="0"/>
            </a:endParaRPr>
          </a:p>
        </p:txBody>
      </p:sp>
      <p:sp>
        <p:nvSpPr>
          <p:cNvPr id="23" name="TextBox 22"/>
          <p:cNvSpPr txBox="1"/>
          <p:nvPr/>
        </p:nvSpPr>
        <p:spPr>
          <a:xfrm>
            <a:off x="14177" y="6488668"/>
            <a:ext cx="3048000" cy="369332"/>
          </a:xfrm>
          <a:prstGeom prst="rect">
            <a:avLst/>
          </a:prstGeom>
          <a:noFill/>
        </p:spPr>
        <p:txBody>
          <a:bodyPr wrap="square" rtlCol="0">
            <a:spAutoFit/>
          </a:bodyPr>
          <a:lstStyle/>
          <a:p>
            <a:r>
              <a:rPr lang="en-US" dirty="0" smtClean="0"/>
              <a:t>Ackerman et al. 2011</a:t>
            </a:r>
            <a:endParaRPr lang="en-US" dirty="0"/>
          </a:p>
        </p:txBody>
      </p:sp>
    </p:spTree>
    <p:extLst>
      <p:ext uri="{BB962C8B-B14F-4D97-AF65-F5344CB8AC3E}">
        <p14:creationId xmlns:p14="http://schemas.microsoft.com/office/powerpoint/2010/main" xmlns="" val="26937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838200"/>
            <a:ext cx="3276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76200"/>
            <a:ext cx="3505200" cy="646331"/>
          </a:xfrm>
          <a:prstGeom prst="rect">
            <a:avLst/>
          </a:prstGeom>
          <a:noFill/>
        </p:spPr>
        <p:txBody>
          <a:bodyPr wrap="square" rtlCol="0">
            <a:spAutoFit/>
          </a:bodyPr>
          <a:lstStyle/>
          <a:p>
            <a:r>
              <a:rPr lang="en-US" sz="3600" dirty="0" smtClean="0">
                <a:latin typeface="+mj-lt"/>
                <a:cs typeface="Arial" pitchFamily="34" charset="0"/>
              </a:rPr>
              <a:t>Sex ratios</a:t>
            </a:r>
            <a:endParaRPr lang="en-US" sz="3600" dirty="0">
              <a:latin typeface="+mj-lt"/>
              <a:cs typeface="Arial" pitchFamily="34" charset="0"/>
            </a:endParaRPr>
          </a:p>
        </p:txBody>
      </p:sp>
      <p:sp>
        <p:nvSpPr>
          <p:cNvPr id="8" name="TextBox 7"/>
          <p:cNvSpPr txBox="1"/>
          <p:nvPr/>
        </p:nvSpPr>
        <p:spPr>
          <a:xfrm>
            <a:off x="1524000" y="3158916"/>
            <a:ext cx="762000" cy="369332"/>
          </a:xfrm>
          <a:prstGeom prst="rect">
            <a:avLst/>
          </a:prstGeom>
          <a:noFill/>
        </p:spPr>
        <p:txBody>
          <a:bodyPr wrap="square" rtlCol="0">
            <a:spAutoFit/>
          </a:bodyPr>
          <a:lstStyle/>
          <a:p>
            <a:r>
              <a:rPr lang="en-US" b="1" i="1" dirty="0" smtClean="0"/>
              <a:t>Male</a:t>
            </a:r>
            <a:endParaRPr lang="en-US" b="1" i="1" dirty="0"/>
          </a:p>
        </p:txBody>
      </p:sp>
      <p:sp>
        <p:nvSpPr>
          <p:cNvPr id="9" name="TextBox 8"/>
          <p:cNvSpPr txBox="1"/>
          <p:nvPr/>
        </p:nvSpPr>
        <p:spPr>
          <a:xfrm>
            <a:off x="1371600" y="4899848"/>
            <a:ext cx="990600" cy="369332"/>
          </a:xfrm>
          <a:prstGeom prst="rect">
            <a:avLst/>
          </a:prstGeom>
          <a:noFill/>
        </p:spPr>
        <p:txBody>
          <a:bodyPr wrap="square" rtlCol="0">
            <a:spAutoFit/>
          </a:bodyPr>
          <a:lstStyle/>
          <a:p>
            <a:r>
              <a:rPr lang="en-US" b="1" i="1" dirty="0" smtClean="0"/>
              <a:t>Female</a:t>
            </a:r>
            <a:endParaRPr lang="en-US" b="1" i="1" dirty="0"/>
          </a:p>
        </p:txBody>
      </p:sp>
      <p:sp>
        <p:nvSpPr>
          <p:cNvPr id="11" name="TextBox 10"/>
          <p:cNvSpPr txBox="1"/>
          <p:nvPr/>
        </p:nvSpPr>
        <p:spPr>
          <a:xfrm>
            <a:off x="533400" y="990600"/>
            <a:ext cx="2590800" cy="2077492"/>
          </a:xfrm>
          <a:prstGeom prst="rect">
            <a:avLst/>
          </a:prstGeom>
          <a:noFill/>
        </p:spPr>
        <p:txBody>
          <a:bodyPr wrap="square" rtlCol="0">
            <a:spAutoFit/>
          </a:bodyPr>
          <a:lstStyle/>
          <a:p>
            <a:pPr lvl="1"/>
            <a:r>
              <a:rPr lang="en-US" sz="2000" u="sng" dirty="0" smtClean="0"/>
              <a:t> SY2009</a:t>
            </a:r>
          </a:p>
          <a:p>
            <a:pPr lvl="1">
              <a:buFont typeface="Arial" pitchFamily="34" charset="0"/>
              <a:buChar char="•"/>
            </a:pPr>
            <a:r>
              <a:rPr lang="en-US" sz="2000" dirty="0" smtClean="0"/>
              <a:t> Males = 32%</a:t>
            </a:r>
          </a:p>
          <a:p>
            <a:pPr lvl="1">
              <a:buFont typeface="Arial" pitchFamily="34" charset="0"/>
              <a:buChar char="•"/>
            </a:pPr>
            <a:r>
              <a:rPr lang="en-US" sz="2000" dirty="0" smtClean="0"/>
              <a:t> Females = 68%</a:t>
            </a:r>
          </a:p>
          <a:p>
            <a:pPr lvl="1">
              <a:buFont typeface="Arial" pitchFamily="34" charset="0"/>
              <a:buChar char="•"/>
            </a:pPr>
            <a:endParaRPr lang="en-US" sz="900" dirty="0" smtClean="0"/>
          </a:p>
          <a:p>
            <a:pPr lvl="1"/>
            <a:r>
              <a:rPr lang="en-US" sz="2000" u="sng" dirty="0" smtClean="0"/>
              <a:t>SY2010</a:t>
            </a:r>
          </a:p>
          <a:p>
            <a:pPr lvl="1">
              <a:buFont typeface="Arial" pitchFamily="34" charset="0"/>
              <a:buChar char="•"/>
            </a:pPr>
            <a:r>
              <a:rPr lang="en-US" sz="2000" dirty="0" smtClean="0"/>
              <a:t> Males = 38%</a:t>
            </a:r>
          </a:p>
          <a:p>
            <a:pPr lvl="1">
              <a:buFont typeface="Arial" pitchFamily="34" charset="0"/>
              <a:buChar char="•"/>
            </a:pPr>
            <a:r>
              <a:rPr lang="en-US" sz="2000" dirty="0" smtClean="0"/>
              <a:t> Females = 62%</a:t>
            </a:r>
            <a:endParaRPr lang="en-US" sz="2000" dirty="0"/>
          </a:p>
        </p:txBody>
      </p:sp>
      <p:pic>
        <p:nvPicPr>
          <p:cNvPr id="65538" name="Picture 2"/>
          <p:cNvPicPr>
            <a:picLocks noChangeAspect="1" noChangeArrowheads="1"/>
          </p:cNvPicPr>
          <p:nvPr/>
        </p:nvPicPr>
        <p:blipFill>
          <a:blip r:embed="rId3" cstate="email"/>
          <a:srcRect/>
          <a:stretch>
            <a:fillRect/>
          </a:stretch>
        </p:blipFill>
        <p:spPr bwMode="auto">
          <a:xfrm>
            <a:off x="4724400" y="80090"/>
            <a:ext cx="3733800" cy="6692185"/>
          </a:xfrm>
          <a:prstGeom prst="rect">
            <a:avLst/>
          </a:prstGeom>
          <a:noFill/>
          <a:ln w="9525">
            <a:noFill/>
            <a:miter lim="800000"/>
            <a:headEnd/>
            <a:tailEnd/>
          </a:ln>
        </p:spPr>
      </p:pic>
      <p:pic>
        <p:nvPicPr>
          <p:cNvPr id="10" name="Picture 1" descr="C:\Users\mackerman\AppData\Local\Microsoft\Windows\Temporary Internet Files\Content.Outlook\VYUJ72A5\Mike (Little Female).JPG"/>
          <p:cNvPicPr>
            <a:picLocks noChangeAspect="1" noChangeArrowheads="1"/>
          </p:cNvPicPr>
          <p:nvPr/>
        </p:nvPicPr>
        <p:blipFill>
          <a:blip r:embed="rId4" cstate="print"/>
          <a:srcRect l="31944" t="46586" r="28950" b="35938"/>
          <a:stretch>
            <a:fillRect/>
          </a:stretch>
        </p:blipFill>
        <p:spPr bwMode="auto">
          <a:xfrm>
            <a:off x="381000" y="5280848"/>
            <a:ext cx="3580160" cy="1199898"/>
          </a:xfrm>
          <a:prstGeom prst="rect">
            <a:avLst/>
          </a:prstGeom>
          <a:noFill/>
        </p:spPr>
      </p:pic>
      <p:pic>
        <p:nvPicPr>
          <p:cNvPr id="12" name="Picture 2" descr="C:\Users\mackerman\AppData\Local\Microsoft\Windows\Temporary Internet Files\Content.Outlook\VYUJ72A5\Steelhead 2009 S F  Clearwater 100.jpg"/>
          <p:cNvPicPr>
            <a:picLocks noChangeAspect="1" noChangeArrowheads="1"/>
          </p:cNvPicPr>
          <p:nvPr/>
        </p:nvPicPr>
        <p:blipFill>
          <a:blip r:embed="rId5" cstate="print"/>
          <a:srcRect l="18936" t="48202" r="12050" b="16067"/>
          <a:stretch>
            <a:fillRect/>
          </a:stretch>
        </p:blipFill>
        <p:spPr bwMode="auto">
          <a:xfrm>
            <a:off x="533400" y="3528249"/>
            <a:ext cx="3326367" cy="1291652"/>
          </a:xfrm>
          <a:prstGeom prst="rect">
            <a:avLst/>
          </a:prstGeom>
          <a:noFill/>
        </p:spPr>
      </p:pic>
      <p:sp>
        <p:nvSpPr>
          <p:cNvPr id="13" name="TextBox 12"/>
          <p:cNvSpPr txBox="1"/>
          <p:nvPr/>
        </p:nvSpPr>
        <p:spPr>
          <a:xfrm>
            <a:off x="381000" y="6501073"/>
            <a:ext cx="3048000" cy="369332"/>
          </a:xfrm>
          <a:prstGeom prst="rect">
            <a:avLst/>
          </a:prstGeom>
          <a:noFill/>
        </p:spPr>
        <p:txBody>
          <a:bodyPr wrap="square" rtlCol="0">
            <a:spAutoFit/>
          </a:bodyPr>
          <a:lstStyle/>
          <a:p>
            <a:r>
              <a:rPr lang="en-US" dirty="0" smtClean="0"/>
              <a:t>Ackerman et al. 2011</a:t>
            </a:r>
            <a:endParaRPr lang="en-US" dirty="0"/>
          </a:p>
        </p:txBody>
      </p:sp>
      <p:sp>
        <p:nvSpPr>
          <p:cNvPr id="14"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59</a:t>
            </a:fld>
            <a:endParaRPr lang="en-US" dirty="0"/>
          </a:p>
        </p:txBody>
      </p:sp>
    </p:spTree>
    <p:extLst>
      <p:ext uri="{BB962C8B-B14F-4D97-AF65-F5344CB8AC3E}">
        <p14:creationId xmlns:p14="http://schemas.microsoft.com/office/powerpoint/2010/main" xmlns="" val="1335972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8382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76200"/>
            <a:ext cx="9372600" cy="646331"/>
          </a:xfrm>
          <a:prstGeom prst="rect">
            <a:avLst/>
          </a:prstGeom>
          <a:noFill/>
        </p:spPr>
        <p:txBody>
          <a:bodyPr wrap="square" rtlCol="0">
            <a:spAutoFit/>
          </a:bodyPr>
          <a:lstStyle/>
          <a:p>
            <a:r>
              <a:rPr lang="en-US" sz="3600" dirty="0" smtClean="0">
                <a:latin typeface="+mj-lt"/>
                <a:cs typeface="Arial" pitchFamily="34" charset="0"/>
              </a:rPr>
              <a:t>Overview</a:t>
            </a:r>
            <a:endParaRPr lang="en-US" sz="3600" dirty="0">
              <a:latin typeface="+mj-lt"/>
              <a:cs typeface="Arial" pitchFamily="34" charset="0"/>
            </a:endParaRPr>
          </a:p>
        </p:txBody>
      </p:sp>
      <p:sp>
        <p:nvSpPr>
          <p:cNvPr id="4" name="Rectangle 2"/>
          <p:cNvSpPr>
            <a:spLocks noChangeArrowheads="1"/>
          </p:cNvSpPr>
          <p:nvPr/>
        </p:nvSpPr>
        <p:spPr bwMode="auto">
          <a:xfrm>
            <a:off x="304800" y="1004501"/>
            <a:ext cx="8458200" cy="5078313"/>
          </a:xfrm>
          <a:prstGeom prst="rect">
            <a:avLst/>
          </a:prstGeom>
          <a:noFill/>
          <a:ln w="9525">
            <a:noFill/>
            <a:miter lim="800000"/>
            <a:headEnd/>
            <a:tailEnd/>
          </a:ln>
        </p:spPr>
        <p:txBody>
          <a:bodyPr anchor="ctr">
            <a:spAutoFit/>
          </a:bodyPr>
          <a:lstStyle/>
          <a:p>
            <a:r>
              <a:rPr lang="en-US" dirty="0" smtClean="0"/>
              <a:t>Our </a:t>
            </a:r>
            <a:r>
              <a:rPr lang="en-US" dirty="0"/>
              <a:t>presentation today will </a:t>
            </a:r>
            <a:r>
              <a:rPr lang="en-US" dirty="0" smtClean="0"/>
              <a:t>summarize </a:t>
            </a:r>
            <a:r>
              <a:rPr lang="en-US" dirty="0"/>
              <a:t>the BPA funded genetic projects that CRITFC and IDFG has worked on over the last several years that </a:t>
            </a:r>
            <a:r>
              <a:rPr lang="en-US" dirty="0" smtClean="0"/>
              <a:t>use these technologies and specifically address  recommendations from the tagging report.  </a:t>
            </a:r>
          </a:p>
          <a:p>
            <a:endParaRPr lang="en-US" dirty="0" smtClean="0"/>
          </a:p>
          <a:p>
            <a:pPr>
              <a:buFont typeface="Wingdings" pitchFamily="2" charset="2"/>
              <a:buChar char="§"/>
            </a:pPr>
            <a:r>
              <a:rPr lang="en-US" dirty="0" smtClean="0">
                <a:solidFill>
                  <a:srgbClr val="FFFF00"/>
                </a:solidFill>
              </a:rPr>
              <a:t>Parentage Based Tagging (Campbell)</a:t>
            </a:r>
          </a:p>
          <a:p>
            <a:pPr lvl="1">
              <a:buFont typeface="Wingdings" pitchFamily="2" charset="2"/>
              <a:buChar char="ü"/>
            </a:pPr>
            <a:r>
              <a:rPr lang="en-US" dirty="0" smtClean="0">
                <a:solidFill>
                  <a:srgbClr val="FFFF00"/>
                </a:solidFill>
              </a:rPr>
              <a:t>What is it?</a:t>
            </a:r>
          </a:p>
          <a:p>
            <a:pPr lvl="1">
              <a:buFont typeface="Wingdings" pitchFamily="2" charset="2"/>
              <a:buChar char="ü"/>
            </a:pPr>
            <a:r>
              <a:rPr lang="en-US" dirty="0" smtClean="0">
                <a:solidFill>
                  <a:srgbClr val="FFFF00"/>
                </a:solidFill>
              </a:rPr>
              <a:t>How does it work?</a:t>
            </a:r>
          </a:p>
          <a:p>
            <a:pPr lvl="1">
              <a:buFont typeface="Wingdings" pitchFamily="2" charset="2"/>
              <a:buChar char="ü"/>
            </a:pPr>
            <a:r>
              <a:rPr lang="en-US" dirty="0" smtClean="0">
                <a:solidFill>
                  <a:srgbClr val="FFFF00"/>
                </a:solidFill>
              </a:rPr>
              <a:t>What advantages does it have over other tagging methods?</a:t>
            </a:r>
          </a:p>
          <a:p>
            <a:pPr lvl="1">
              <a:buFont typeface="Wingdings" pitchFamily="2" charset="2"/>
              <a:buChar char="ü"/>
            </a:pPr>
            <a:r>
              <a:rPr lang="en-US" dirty="0" smtClean="0">
                <a:solidFill>
                  <a:srgbClr val="FFFF00"/>
                </a:solidFill>
              </a:rPr>
              <a:t>Overview of IDFG/CRITFC PBT project in the Snake River basin on PBT (BPA funded project)</a:t>
            </a:r>
          </a:p>
          <a:p>
            <a:pPr>
              <a:buFont typeface="Wingdings" pitchFamily="2" charset="2"/>
              <a:buChar char="§"/>
            </a:pPr>
            <a:endParaRPr lang="en-US" dirty="0" smtClean="0">
              <a:solidFill>
                <a:srgbClr val="FFFF00"/>
              </a:solidFill>
            </a:endParaRPr>
          </a:p>
          <a:p>
            <a:pPr>
              <a:buFont typeface="Wingdings" pitchFamily="2" charset="2"/>
              <a:buChar char="§"/>
            </a:pPr>
            <a:r>
              <a:rPr lang="en-US" dirty="0" smtClean="0">
                <a:solidFill>
                  <a:srgbClr val="FFFF00"/>
                </a:solidFill>
              </a:rPr>
              <a:t>Genetic Stock Identification (Narum)</a:t>
            </a:r>
          </a:p>
          <a:p>
            <a:pPr lvl="1">
              <a:buFont typeface="Wingdings" pitchFamily="2" charset="2"/>
              <a:buChar char="ü"/>
            </a:pPr>
            <a:r>
              <a:rPr lang="en-US" dirty="0" smtClean="0">
                <a:solidFill>
                  <a:srgbClr val="FFFF00"/>
                </a:solidFill>
              </a:rPr>
              <a:t>What is it?</a:t>
            </a:r>
          </a:p>
          <a:p>
            <a:pPr lvl="1">
              <a:buFont typeface="Wingdings" pitchFamily="2" charset="2"/>
              <a:buChar char="ü"/>
            </a:pPr>
            <a:r>
              <a:rPr lang="en-US" dirty="0" smtClean="0">
                <a:solidFill>
                  <a:srgbClr val="FFFF00"/>
                </a:solidFill>
              </a:rPr>
              <a:t>How does it work?</a:t>
            </a:r>
          </a:p>
          <a:p>
            <a:pPr lvl="1">
              <a:buFont typeface="Wingdings" pitchFamily="2" charset="2"/>
              <a:buChar char="ü"/>
            </a:pPr>
            <a:r>
              <a:rPr lang="en-US" dirty="0" smtClean="0">
                <a:solidFill>
                  <a:srgbClr val="FFFF00"/>
                </a:solidFill>
              </a:rPr>
              <a:t>Overview of CRITFC/IDFG GSI projects in the Columbia and Snake River basins</a:t>
            </a:r>
          </a:p>
          <a:p>
            <a:endParaRPr lang="en-US" i="1" dirty="0" smtClean="0">
              <a:solidFill>
                <a:srgbClr val="FFFF00"/>
              </a:solidFill>
            </a:endParaRPr>
          </a:p>
          <a:p>
            <a:endParaRPr lang="en-US" i="1" dirty="0">
              <a:solidFill>
                <a:srgbClr val="FFFF00"/>
              </a:solidFill>
            </a:endParaRPr>
          </a:p>
        </p:txBody>
      </p:sp>
      <p:sp>
        <p:nvSpPr>
          <p:cNvPr id="5" name="Slide Number Placeholder 3"/>
          <p:cNvSpPr>
            <a:spLocks noGrp="1"/>
          </p:cNvSpPr>
          <p:nvPr>
            <p:ph type="sldNum" sz="quarter" idx="12"/>
          </p:nvPr>
        </p:nvSpPr>
        <p:spPr>
          <a:xfrm>
            <a:off x="8229600" y="6324600"/>
            <a:ext cx="762000" cy="365125"/>
          </a:xfrm>
        </p:spPr>
        <p:txBody>
          <a:bodyPr/>
          <a:lstStyle/>
          <a:p>
            <a:fld id="{45CF1679-B77C-445A-9A74-A575FE578E38}" type="slidenum">
              <a:rPr lang="en-US" smtClean="0"/>
              <a:pPr/>
              <a:t>6</a:t>
            </a:fld>
            <a:endParaRPr lang="en-US" dirty="0"/>
          </a:p>
        </p:txBody>
      </p:sp>
    </p:spTree>
    <p:extLst>
      <p:ext uri="{BB962C8B-B14F-4D97-AF65-F5344CB8AC3E}">
        <p14:creationId xmlns:p14="http://schemas.microsoft.com/office/powerpoint/2010/main" xmlns="" val="29148777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8600" y="731838"/>
            <a:ext cx="8458200" cy="1077912"/>
          </a:xfrm>
          <a:prstGeom prst="rect">
            <a:avLst/>
          </a:prstGeom>
          <a:noFill/>
          <a:ln w="9525">
            <a:noFill/>
            <a:miter lim="800000"/>
            <a:headEnd/>
            <a:tailEnd/>
          </a:ln>
        </p:spPr>
        <p:txBody>
          <a:bodyPr anchor="ctr">
            <a:spAutoFit/>
          </a:bodyPr>
          <a:lstStyle/>
          <a:p>
            <a:pPr>
              <a:buFont typeface="Arial" charset="0"/>
              <a:buChar char="•"/>
            </a:pPr>
            <a:r>
              <a:rPr lang="en-US" sz="1600"/>
              <a:t>In lieu of more detailed basin-level stock specific information, managers have relied primarily on a two stock classification system for Snake River steelhead adults characterized by life history variations in size and age at return, timing of migration into freshwater, spawn timing and spawning distribution</a:t>
            </a:r>
          </a:p>
        </p:txBody>
      </p:sp>
      <p:sp>
        <p:nvSpPr>
          <p:cNvPr id="25603" name="Rectangle 2"/>
          <p:cNvSpPr>
            <a:spLocks noChangeArrowheads="1"/>
          </p:cNvSpPr>
          <p:nvPr/>
        </p:nvSpPr>
        <p:spPr bwMode="auto">
          <a:xfrm>
            <a:off x="2743200" y="209520"/>
            <a:ext cx="3810000" cy="400110"/>
          </a:xfrm>
          <a:prstGeom prst="rect">
            <a:avLst/>
          </a:prstGeom>
          <a:noFill/>
          <a:ln w="9525">
            <a:noFill/>
            <a:miter lim="800000"/>
            <a:headEnd/>
            <a:tailEnd/>
          </a:ln>
        </p:spPr>
        <p:txBody>
          <a:bodyPr wrap="square" anchor="ctr">
            <a:spAutoFit/>
          </a:bodyPr>
          <a:lstStyle/>
          <a:p>
            <a:r>
              <a:rPr lang="en-US" sz="2000" u="sng" dirty="0"/>
              <a:t>“A-run” versus “B-run</a:t>
            </a:r>
            <a:r>
              <a:rPr lang="en-US" sz="2000" u="sng" dirty="0" smtClean="0"/>
              <a:t>” steelhead</a:t>
            </a:r>
            <a:endParaRPr lang="en-US" sz="2000" u="sng" dirty="0"/>
          </a:p>
        </p:txBody>
      </p:sp>
      <p:graphicFrame>
        <p:nvGraphicFramePr>
          <p:cNvPr id="7" name="Table 6"/>
          <p:cNvGraphicFramePr>
            <a:graphicFrameLocks noGrp="1"/>
          </p:cNvGraphicFramePr>
          <p:nvPr/>
        </p:nvGraphicFramePr>
        <p:xfrm>
          <a:off x="367981" y="1905000"/>
          <a:ext cx="8375969" cy="1981200"/>
        </p:xfrm>
        <a:graphic>
          <a:graphicData uri="http://schemas.openxmlformats.org/drawingml/2006/table">
            <a:tbl>
              <a:tblPr firstRow="1" bandRow="1">
                <a:tableStyleId>{5940675A-B579-460E-94D1-54222C63F5DA}</a:tableStyleId>
              </a:tblPr>
              <a:tblGrid>
                <a:gridCol w="955818"/>
                <a:gridCol w="997197"/>
                <a:gridCol w="1880682"/>
                <a:gridCol w="1185854"/>
                <a:gridCol w="2170019"/>
                <a:gridCol w="1186399"/>
              </a:tblGrid>
              <a:tr h="370840">
                <a:tc>
                  <a:txBody>
                    <a:bodyPr/>
                    <a:lstStyle/>
                    <a:p>
                      <a:pPr algn="ctr"/>
                      <a:r>
                        <a:rPr lang="en-US" sz="1400" dirty="0" smtClean="0"/>
                        <a:t>Stock </a:t>
                      </a:r>
                      <a:endParaRPr lang="en-US" sz="1400" dirty="0"/>
                    </a:p>
                  </a:txBody>
                  <a:tcPr anchor="b" anchorCtr="1"/>
                </a:tc>
                <a:tc>
                  <a:txBody>
                    <a:bodyPr/>
                    <a:lstStyle/>
                    <a:p>
                      <a:pPr algn="ctr"/>
                      <a:r>
                        <a:rPr lang="en-US" sz="1400" dirty="0" smtClean="0"/>
                        <a:t>Ocean Residence</a:t>
                      </a:r>
                      <a:endParaRPr lang="en-US" sz="1400" dirty="0"/>
                    </a:p>
                  </a:txBody>
                  <a:tcPr anchor="b" anchorCtr="1"/>
                </a:tc>
                <a:tc>
                  <a:txBody>
                    <a:bodyPr/>
                    <a:lstStyle/>
                    <a:p>
                      <a:pPr algn="ctr"/>
                      <a:r>
                        <a:rPr lang="en-US" sz="1400" dirty="0" smtClean="0"/>
                        <a:t>Timing over Bonneville</a:t>
                      </a:r>
                      <a:endParaRPr lang="en-US" sz="1400" dirty="0"/>
                    </a:p>
                  </a:txBody>
                  <a:tcPr anchor="b" anchorCtr="1"/>
                </a:tc>
                <a:tc>
                  <a:txBody>
                    <a:bodyPr/>
                    <a:lstStyle/>
                    <a:p>
                      <a:pPr algn="ctr"/>
                      <a:r>
                        <a:rPr lang="en-US" sz="1400" dirty="0" smtClean="0"/>
                        <a:t>Size</a:t>
                      </a:r>
                      <a:r>
                        <a:rPr lang="en-US" sz="1400" baseline="0" dirty="0" smtClean="0"/>
                        <a:t> at return</a:t>
                      </a:r>
                      <a:endParaRPr lang="en-US" sz="1400" dirty="0"/>
                    </a:p>
                  </a:txBody>
                  <a:tcPr anchor="b" anchorCtr="1"/>
                </a:tc>
                <a:tc>
                  <a:txBody>
                    <a:bodyPr/>
                    <a:lstStyle/>
                    <a:p>
                      <a:pPr algn="ctr"/>
                      <a:r>
                        <a:rPr lang="en-US" sz="1400" dirty="0" smtClean="0"/>
                        <a:t>Distribution</a:t>
                      </a:r>
                      <a:endParaRPr lang="en-US" sz="1400" dirty="0"/>
                    </a:p>
                  </a:txBody>
                  <a:tcPr anchor="b" anchorCtr="1"/>
                </a:tc>
                <a:tc>
                  <a:txBody>
                    <a:bodyPr/>
                    <a:lstStyle/>
                    <a:p>
                      <a:pPr algn="ctr"/>
                      <a:r>
                        <a:rPr lang="en-US" sz="1400" dirty="0" smtClean="0"/>
                        <a:t>Spawn Timing</a:t>
                      </a:r>
                      <a:endParaRPr lang="en-US" sz="1400" dirty="0"/>
                    </a:p>
                  </a:txBody>
                  <a:tcPr anchor="b" anchorCtr="1"/>
                </a:tc>
              </a:tr>
              <a:tr h="370840">
                <a:tc>
                  <a:txBody>
                    <a:bodyPr/>
                    <a:lstStyle/>
                    <a:p>
                      <a:pPr algn="ctr"/>
                      <a:r>
                        <a:rPr lang="en-US" sz="1400" dirty="0" smtClean="0"/>
                        <a:t>A-run</a:t>
                      </a:r>
                      <a:endParaRPr lang="en-US" sz="1400" dirty="0"/>
                    </a:p>
                  </a:txBody>
                  <a:tcPr anchor="ctr" anchorCtr="1"/>
                </a:tc>
                <a:tc>
                  <a:txBody>
                    <a:bodyPr/>
                    <a:lstStyle/>
                    <a:p>
                      <a:pPr marL="0" algn="ctr" rtl="0" eaLnBrk="1" latinLnBrk="0" hangingPunct="1"/>
                      <a:r>
                        <a:rPr kumimoji="0" lang="en-US" sz="1400" b="1" u="none" kern="1200" dirty="0" smtClean="0">
                          <a:solidFill>
                            <a:srgbClr val="FFFF00"/>
                          </a:solidFill>
                          <a:latin typeface="+mn-lt"/>
                          <a:ea typeface="+mn-ea"/>
                          <a:cs typeface="+mn-cs"/>
                        </a:rPr>
                        <a:t>1 year</a:t>
                      </a:r>
                      <a:endParaRPr kumimoji="0" lang="en-US" sz="1400" b="1" u="none" kern="1200" dirty="0">
                        <a:solidFill>
                          <a:srgbClr val="FFFF00"/>
                        </a:solidFill>
                        <a:latin typeface="+mn-lt"/>
                        <a:ea typeface="+mn-ea"/>
                        <a:cs typeface="+mn-cs"/>
                      </a:endParaRPr>
                    </a:p>
                  </a:txBody>
                  <a:tcPr anchor="ctr" anchorCtr="1"/>
                </a:tc>
                <a:tc>
                  <a:txBody>
                    <a:bodyPr/>
                    <a:lstStyle/>
                    <a:p>
                      <a:pPr algn="ctr"/>
                      <a:r>
                        <a:rPr lang="en-US" sz="1400" dirty="0" smtClean="0"/>
                        <a:t>June 1 to August 25</a:t>
                      </a:r>
                      <a:endParaRPr lang="en-US" sz="1400" dirty="0"/>
                    </a:p>
                  </a:txBody>
                  <a:tcPr anchor="ctr" anchorCtr="1"/>
                </a:tc>
                <a:tc>
                  <a:txBody>
                    <a:bodyPr/>
                    <a:lstStyle/>
                    <a:p>
                      <a:pPr algn="ctr"/>
                      <a:r>
                        <a:rPr kumimoji="0" lang="en-US" sz="1400" b="1" u="sng" kern="1200" dirty="0" smtClean="0">
                          <a:solidFill>
                            <a:srgbClr val="FFFF00"/>
                          </a:solidFill>
                          <a:latin typeface="+mn-lt"/>
                          <a:ea typeface="+mn-ea"/>
                          <a:cs typeface="+mn-cs"/>
                        </a:rPr>
                        <a:t>&lt;</a:t>
                      </a:r>
                      <a:r>
                        <a:rPr kumimoji="0" lang="en-US" sz="1400" b="1" u="none" kern="1200" dirty="0" smtClean="0">
                          <a:solidFill>
                            <a:srgbClr val="FFFF00"/>
                          </a:solidFill>
                          <a:latin typeface="+mn-lt"/>
                          <a:ea typeface="+mn-ea"/>
                          <a:cs typeface="+mn-cs"/>
                        </a:rPr>
                        <a:t> </a:t>
                      </a:r>
                      <a:r>
                        <a:rPr kumimoji="0" lang="en-US" sz="1400" b="1" kern="1200" dirty="0" smtClean="0">
                          <a:solidFill>
                            <a:srgbClr val="FFFF00"/>
                          </a:solidFill>
                          <a:latin typeface="+mn-lt"/>
                          <a:ea typeface="+mn-ea"/>
                          <a:cs typeface="+mn-cs"/>
                        </a:rPr>
                        <a:t>78 cm</a:t>
                      </a:r>
                      <a:endParaRPr lang="en-US" sz="1400" b="1" dirty="0">
                        <a:solidFill>
                          <a:srgbClr val="FFFF00"/>
                        </a:solidFill>
                      </a:endParaRPr>
                    </a:p>
                  </a:txBody>
                  <a:tcPr anchor="ctr" anchorCtr="1"/>
                </a:tc>
                <a:tc>
                  <a:txBody>
                    <a:bodyPr/>
                    <a:lstStyle/>
                    <a:p>
                      <a:pPr algn="ctr"/>
                      <a:r>
                        <a:rPr kumimoji="0" lang="en-US" sz="1400" kern="1200" baseline="0" dirty="0" err="1" smtClean="0">
                          <a:solidFill>
                            <a:schemeClr val="tx1"/>
                          </a:solidFill>
                          <a:latin typeface="+mn-lt"/>
                          <a:ea typeface="+mn-ea"/>
                          <a:cs typeface="+mn-cs"/>
                        </a:rPr>
                        <a:t>Tucannon</a:t>
                      </a:r>
                      <a:r>
                        <a:rPr kumimoji="0" lang="en-US" sz="1400" kern="1200" baseline="0" dirty="0" smtClean="0">
                          <a:solidFill>
                            <a:schemeClr val="tx1"/>
                          </a:solidFill>
                          <a:latin typeface="+mn-lt"/>
                          <a:ea typeface="+mn-ea"/>
                          <a:cs typeface="+mn-cs"/>
                        </a:rPr>
                        <a:t>, Grande </a:t>
                      </a:r>
                      <a:r>
                        <a:rPr kumimoji="0" lang="en-US" sz="1400" kern="1200" baseline="0" dirty="0" err="1" smtClean="0">
                          <a:solidFill>
                            <a:schemeClr val="tx1"/>
                          </a:solidFill>
                          <a:latin typeface="+mn-lt"/>
                          <a:ea typeface="+mn-ea"/>
                          <a:cs typeface="+mn-cs"/>
                        </a:rPr>
                        <a:t>Ronde</a:t>
                      </a:r>
                      <a:r>
                        <a:rPr kumimoji="0" lang="en-US" sz="1400" kern="1200" baseline="0" dirty="0" smtClean="0">
                          <a:solidFill>
                            <a:schemeClr val="tx1"/>
                          </a:solidFill>
                          <a:latin typeface="+mn-lt"/>
                          <a:ea typeface="+mn-ea"/>
                          <a:cs typeface="+mn-cs"/>
                        </a:rPr>
                        <a:t>, and </a:t>
                      </a:r>
                      <a:r>
                        <a:rPr kumimoji="0" lang="en-US" sz="1400" kern="1200" baseline="0" dirty="0" err="1" smtClean="0">
                          <a:solidFill>
                            <a:schemeClr val="tx1"/>
                          </a:solidFill>
                          <a:latin typeface="+mn-lt"/>
                          <a:ea typeface="+mn-ea"/>
                          <a:cs typeface="+mn-cs"/>
                        </a:rPr>
                        <a:t>Imnaha</a:t>
                      </a:r>
                      <a:r>
                        <a:rPr kumimoji="0" lang="en-US" sz="1400" kern="1200" baseline="0" dirty="0" smtClean="0">
                          <a:solidFill>
                            <a:schemeClr val="tx1"/>
                          </a:solidFill>
                          <a:latin typeface="+mn-lt"/>
                          <a:ea typeface="+mn-ea"/>
                          <a:cs typeface="+mn-cs"/>
                        </a:rPr>
                        <a:t> rivers, upper  Salmon River, Snake River</a:t>
                      </a:r>
                      <a:endParaRPr lang="en-US" sz="1400" dirty="0"/>
                    </a:p>
                  </a:txBody>
                  <a:tcPr anchor="ctr" anchorCtr="1"/>
                </a:tc>
                <a:tc>
                  <a:txBody>
                    <a:bodyPr/>
                    <a:lstStyle/>
                    <a:p>
                      <a:pPr algn="ctr"/>
                      <a:r>
                        <a:rPr lang="en-US" sz="1400" dirty="0" smtClean="0"/>
                        <a:t>March-April</a:t>
                      </a:r>
                      <a:endParaRPr lang="en-US" sz="1400" dirty="0"/>
                    </a:p>
                  </a:txBody>
                  <a:tcPr anchor="ctr" anchorCtr="1"/>
                </a:tc>
              </a:tr>
              <a:tr h="370840">
                <a:tc>
                  <a:txBody>
                    <a:bodyPr/>
                    <a:lstStyle/>
                    <a:p>
                      <a:pPr algn="ctr"/>
                      <a:r>
                        <a:rPr lang="en-US" sz="1400" dirty="0" smtClean="0"/>
                        <a:t>B-run</a:t>
                      </a:r>
                      <a:endParaRPr lang="en-US" sz="1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u="none" kern="1200" dirty="0" smtClean="0">
                          <a:solidFill>
                            <a:srgbClr val="FFFF00"/>
                          </a:solidFill>
                          <a:latin typeface="+mn-lt"/>
                          <a:ea typeface="+mn-ea"/>
                          <a:cs typeface="+mn-cs"/>
                        </a:rPr>
                        <a:t>2 years</a:t>
                      </a:r>
                    </a:p>
                  </a:txBody>
                  <a:tcPr anchor="ctr" anchorCtr="1"/>
                </a:tc>
                <a:tc>
                  <a:txBody>
                    <a:bodyPr/>
                    <a:lstStyle/>
                    <a:p>
                      <a:pPr algn="ctr"/>
                      <a:r>
                        <a:rPr lang="en-US" sz="1400" dirty="0" smtClean="0"/>
                        <a:t>August 25 and October 31 </a:t>
                      </a:r>
                      <a:endParaRPr lang="en-US" sz="1400" dirty="0"/>
                    </a:p>
                  </a:txBody>
                  <a:tcPr anchor="ctr" anchorCtr="1"/>
                </a:tc>
                <a:tc>
                  <a:txBody>
                    <a:bodyPr/>
                    <a:lstStyle/>
                    <a:p>
                      <a:pPr marL="0" algn="ctr" rtl="0" eaLnBrk="1" latinLnBrk="0" hangingPunct="1"/>
                      <a:r>
                        <a:rPr kumimoji="0" lang="en-US" sz="1400" b="1" u="none" kern="1200" dirty="0" smtClean="0">
                          <a:solidFill>
                            <a:srgbClr val="FFFF00"/>
                          </a:solidFill>
                          <a:latin typeface="+mn-lt"/>
                          <a:ea typeface="+mn-ea"/>
                          <a:cs typeface="+mn-cs"/>
                        </a:rPr>
                        <a:t>&gt; 79 cm</a:t>
                      </a:r>
                      <a:endParaRPr kumimoji="0" lang="en-US" sz="1400" b="1" u="none" kern="1200" dirty="0">
                        <a:solidFill>
                          <a:srgbClr val="FFFF00"/>
                        </a:solidFill>
                        <a:latin typeface="+mn-lt"/>
                        <a:ea typeface="+mn-ea"/>
                        <a:cs typeface="+mn-cs"/>
                      </a:endParaRPr>
                    </a:p>
                  </a:txBody>
                  <a:tcPr anchor="ctr" anchorCtr="1"/>
                </a:tc>
                <a:tc>
                  <a:txBody>
                    <a:bodyPr/>
                    <a:lstStyle/>
                    <a:p>
                      <a:pPr algn="ctr"/>
                      <a:r>
                        <a:rPr kumimoji="0" lang="en-US" sz="1400" kern="1200" baseline="0" dirty="0" smtClean="0">
                          <a:solidFill>
                            <a:schemeClr val="tx1"/>
                          </a:solidFill>
                          <a:latin typeface="+mn-lt"/>
                          <a:ea typeface="+mn-ea"/>
                          <a:cs typeface="+mn-cs"/>
                        </a:rPr>
                        <a:t>Clearwater River, S.F./M.F. Salmon Rivers</a:t>
                      </a:r>
                      <a:endParaRPr lang="en-US" sz="1400" dirty="0"/>
                    </a:p>
                  </a:txBody>
                  <a:tcPr anchor="ctr" anchorCtr="1"/>
                </a:tc>
                <a:tc>
                  <a:txBody>
                    <a:bodyPr/>
                    <a:lstStyle/>
                    <a:p>
                      <a:pPr algn="ctr"/>
                      <a:r>
                        <a:rPr lang="en-US" sz="1400" dirty="0" smtClean="0"/>
                        <a:t>Late April-May</a:t>
                      </a:r>
                      <a:endParaRPr lang="en-US" sz="1400" dirty="0"/>
                    </a:p>
                  </a:txBody>
                  <a:tcPr anchor="ctr" anchorCtr="1"/>
                </a:tc>
              </a:tr>
            </a:tbl>
          </a:graphicData>
        </a:graphic>
      </p:graphicFrame>
      <p:sp>
        <p:nvSpPr>
          <p:cNvPr id="12" name="Rectangular Callout 11"/>
          <p:cNvSpPr/>
          <p:nvPr/>
        </p:nvSpPr>
        <p:spPr>
          <a:xfrm>
            <a:off x="2859087" y="4267200"/>
            <a:ext cx="1981200" cy="914400"/>
          </a:xfrm>
          <a:prstGeom prst="wedgeRectCallout">
            <a:avLst>
              <a:gd name="adj1" fmla="val -66552"/>
              <a:gd name="adj2" fmla="val 142689"/>
            </a:avLst>
          </a:prstGeom>
          <a:solidFill>
            <a:schemeClr val="tx1"/>
          </a:solidFill>
          <a:ln cmpd="sng">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400" dirty="0">
                <a:solidFill>
                  <a:schemeClr val="bg1"/>
                </a:solidFill>
              </a:rPr>
              <a:t>“A-run” steelhead </a:t>
            </a:r>
          </a:p>
          <a:p>
            <a:pPr algn="ctr">
              <a:defRPr/>
            </a:pPr>
            <a:r>
              <a:rPr lang="en-US" sz="1400" dirty="0">
                <a:solidFill>
                  <a:schemeClr val="bg1"/>
                </a:solidFill>
              </a:rPr>
              <a:t>Lower Snake River</a:t>
            </a:r>
          </a:p>
        </p:txBody>
      </p:sp>
      <p:sp>
        <p:nvSpPr>
          <p:cNvPr id="13" name="Rectangular Callout 12"/>
          <p:cNvSpPr/>
          <p:nvPr/>
        </p:nvSpPr>
        <p:spPr>
          <a:xfrm>
            <a:off x="3468687" y="5791200"/>
            <a:ext cx="1981200" cy="914400"/>
          </a:xfrm>
          <a:prstGeom prst="wedgeRectCallout">
            <a:avLst>
              <a:gd name="adj1" fmla="val 81053"/>
              <a:gd name="adj2" fmla="val -50708"/>
            </a:avLst>
          </a:prstGeom>
          <a:solidFill>
            <a:schemeClr val="tx1"/>
          </a:solidFill>
          <a:ln cmpd="sng">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400" dirty="0">
                <a:solidFill>
                  <a:schemeClr val="bg1"/>
                </a:solidFill>
              </a:rPr>
              <a:t>“B-run” steelhead </a:t>
            </a:r>
          </a:p>
          <a:p>
            <a:pPr algn="ctr">
              <a:defRPr/>
            </a:pPr>
            <a:r>
              <a:rPr lang="en-US" sz="1400" dirty="0">
                <a:solidFill>
                  <a:schemeClr val="bg1"/>
                </a:solidFill>
              </a:rPr>
              <a:t>S.F. Clearwater</a:t>
            </a:r>
          </a:p>
        </p:txBody>
      </p:sp>
      <p:pic>
        <p:nvPicPr>
          <p:cNvPr id="9" name="Picture 2" descr="S:\Eagle Fish Genetics Lab\Photos\A-run versus B-run steelhead Mike's pictures\Steelhead 2009 S.F. Clearwater 013.jpg"/>
          <p:cNvPicPr>
            <a:picLocks noChangeAspect="1" noChangeArrowheads="1"/>
          </p:cNvPicPr>
          <p:nvPr/>
        </p:nvPicPr>
        <p:blipFill>
          <a:blip r:embed="rId2" cstate="print"/>
          <a:srcRect l="23240" t="8034" r="28405" b="10329"/>
          <a:stretch>
            <a:fillRect/>
          </a:stretch>
        </p:blipFill>
        <p:spPr bwMode="auto">
          <a:xfrm>
            <a:off x="637730" y="4267200"/>
            <a:ext cx="1853370" cy="2346870"/>
          </a:xfrm>
          <a:prstGeom prst="rect">
            <a:avLst/>
          </a:prstGeom>
          <a:noFill/>
        </p:spPr>
      </p:pic>
      <p:pic>
        <p:nvPicPr>
          <p:cNvPr id="10" name="Picture 3" descr="S:\Eagle Fish Genetics Lab\Photos\A-run versus B-run steelhead Mike's pictures\Steelhead 2009 S.F. Clearwater 060.jpg"/>
          <p:cNvPicPr>
            <a:picLocks noChangeAspect="1" noChangeArrowheads="1"/>
          </p:cNvPicPr>
          <p:nvPr/>
        </p:nvPicPr>
        <p:blipFill>
          <a:blip r:embed="rId3" cstate="print"/>
          <a:srcRect l="9468" t="14920" r="18076" b="17215"/>
          <a:stretch>
            <a:fillRect/>
          </a:stretch>
        </p:blipFill>
        <p:spPr bwMode="auto">
          <a:xfrm>
            <a:off x="6096000" y="4267200"/>
            <a:ext cx="2943682" cy="2068018"/>
          </a:xfrm>
          <a:prstGeom prst="rect">
            <a:avLst/>
          </a:prstGeom>
          <a:noFill/>
        </p:spPr>
      </p:pic>
      <p:sp>
        <p:nvSpPr>
          <p:cNvPr id="11" name="TextBox 10"/>
          <p:cNvSpPr txBox="1"/>
          <p:nvPr/>
        </p:nvSpPr>
        <p:spPr>
          <a:xfrm>
            <a:off x="5638800" y="6488668"/>
            <a:ext cx="3048000" cy="369332"/>
          </a:xfrm>
          <a:prstGeom prst="rect">
            <a:avLst/>
          </a:prstGeom>
          <a:noFill/>
        </p:spPr>
        <p:txBody>
          <a:bodyPr wrap="square" rtlCol="0">
            <a:spAutoFit/>
          </a:bodyPr>
          <a:lstStyle/>
          <a:p>
            <a:r>
              <a:rPr lang="en-US" dirty="0" smtClean="0"/>
              <a:t>Ackerman et al. 2011</a:t>
            </a:r>
            <a:endParaRPr lang="en-US" dirty="0"/>
          </a:p>
        </p:txBody>
      </p:sp>
      <p:sp>
        <p:nvSpPr>
          <p:cNvPr id="14"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60</a:t>
            </a:fld>
            <a:endParaRPr lang="en-US" dirty="0"/>
          </a:p>
        </p:txBody>
      </p:sp>
    </p:spTree>
    <p:extLst>
      <p:ext uri="{BB962C8B-B14F-4D97-AF65-F5344CB8AC3E}">
        <p14:creationId xmlns:p14="http://schemas.microsoft.com/office/powerpoint/2010/main" xmlns="" val="12391990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0" y="291405"/>
            <a:ext cx="4572000" cy="523220"/>
          </a:xfrm>
          <a:prstGeom prst="rect">
            <a:avLst/>
          </a:prstGeom>
          <a:noFill/>
        </p:spPr>
        <p:txBody>
          <a:bodyPr wrap="square" rtlCol="0">
            <a:spAutoFit/>
          </a:bodyPr>
          <a:lstStyle/>
          <a:p>
            <a:r>
              <a:rPr lang="en-US" sz="1400" b="1" dirty="0" smtClean="0"/>
              <a:t>Proportion of “A-Run” (blue) and “B-run” (red) sized fish returning to </a:t>
            </a:r>
            <a:r>
              <a:rPr lang="en-US" sz="1400" b="1" dirty="0" smtClean="0">
                <a:cs typeface="Arial" pitchFamily="34" charset="0"/>
              </a:rPr>
              <a:t>these reporting groups in SY2010 </a:t>
            </a:r>
            <a:endParaRPr lang="en-US" sz="1400" b="1" dirty="0"/>
          </a:p>
        </p:txBody>
      </p:sp>
      <p:sp>
        <p:nvSpPr>
          <p:cNvPr id="7" name="Rectangle 6"/>
          <p:cNvSpPr/>
          <p:nvPr/>
        </p:nvSpPr>
        <p:spPr>
          <a:xfrm>
            <a:off x="4572000" y="1129605"/>
            <a:ext cx="4495800" cy="1384995"/>
          </a:xfrm>
          <a:prstGeom prst="rect">
            <a:avLst/>
          </a:prstGeom>
        </p:spPr>
        <p:txBody>
          <a:bodyPr wrap="square">
            <a:spAutoFit/>
          </a:bodyPr>
          <a:lstStyle/>
          <a:p>
            <a:pPr marL="0" lvl="1">
              <a:defRPr/>
            </a:pPr>
            <a:r>
              <a:rPr lang="en-US" sz="1400" dirty="0" smtClean="0">
                <a:solidFill>
                  <a:srgbClr val="FFFF00"/>
                </a:solidFill>
              </a:rPr>
              <a:t>Generally,  length patterns conformed with A-run/B-run expectations, with proportionately smaller fish returning to areas that we consider </a:t>
            </a:r>
          </a:p>
          <a:p>
            <a:pPr marL="0" lvl="1">
              <a:defRPr/>
            </a:pPr>
            <a:r>
              <a:rPr lang="en-US" sz="1400" dirty="0" smtClean="0">
                <a:solidFill>
                  <a:srgbClr val="FFFF00"/>
                </a:solidFill>
              </a:rPr>
              <a:t>“A-run” (</a:t>
            </a:r>
            <a:r>
              <a:rPr lang="en-US" sz="1400" dirty="0" err="1" smtClean="0">
                <a:solidFill>
                  <a:srgbClr val="FFFF00"/>
                </a:solidFill>
              </a:rPr>
              <a:t>Imnaha</a:t>
            </a:r>
            <a:r>
              <a:rPr lang="en-US" sz="1400" dirty="0" smtClean="0">
                <a:solidFill>
                  <a:srgbClr val="FFFF00"/>
                </a:solidFill>
              </a:rPr>
              <a:t>, Grande </a:t>
            </a:r>
            <a:r>
              <a:rPr lang="en-US" sz="1400" dirty="0" err="1" smtClean="0">
                <a:solidFill>
                  <a:srgbClr val="FFFF00"/>
                </a:solidFill>
              </a:rPr>
              <a:t>Ronde</a:t>
            </a:r>
            <a:r>
              <a:rPr lang="en-US" sz="1400" dirty="0" smtClean="0">
                <a:solidFill>
                  <a:srgbClr val="FFFF00"/>
                </a:solidFill>
              </a:rPr>
              <a:t>, Upper Salmon), and proportionately larger fish returning to areas we consider to be “B-run” (S.F. Clearwater, S.F. Salmon).</a:t>
            </a:r>
          </a:p>
        </p:txBody>
      </p:sp>
      <p:sp>
        <p:nvSpPr>
          <p:cNvPr id="8" name="TextBox 7"/>
          <p:cNvSpPr txBox="1"/>
          <p:nvPr/>
        </p:nvSpPr>
        <p:spPr>
          <a:xfrm>
            <a:off x="4953000" y="3505200"/>
            <a:ext cx="3810000" cy="738664"/>
          </a:xfrm>
          <a:prstGeom prst="rect">
            <a:avLst/>
          </a:prstGeom>
          <a:noFill/>
        </p:spPr>
        <p:txBody>
          <a:bodyPr wrap="square" rtlCol="0">
            <a:spAutoFit/>
          </a:bodyPr>
          <a:lstStyle/>
          <a:p>
            <a:r>
              <a:rPr lang="en-US" sz="1400" b="1" dirty="0" smtClean="0"/>
              <a:t>Proportion of 1-ocean (blue), 2-ocean (red) and 3-ocean (green) age adults returning to </a:t>
            </a:r>
            <a:r>
              <a:rPr lang="en-US" sz="1400" b="1" dirty="0" smtClean="0">
                <a:cs typeface="Arial" pitchFamily="34" charset="0"/>
              </a:rPr>
              <a:t>these reporting groups in SY2010 </a:t>
            </a:r>
            <a:endParaRPr lang="en-US" sz="1400" b="1" dirty="0"/>
          </a:p>
        </p:txBody>
      </p:sp>
      <p:sp>
        <p:nvSpPr>
          <p:cNvPr id="9" name="Rectangle 8"/>
          <p:cNvSpPr/>
          <p:nvPr/>
        </p:nvSpPr>
        <p:spPr>
          <a:xfrm>
            <a:off x="4876800" y="4267200"/>
            <a:ext cx="4114800" cy="1815882"/>
          </a:xfrm>
          <a:prstGeom prst="rect">
            <a:avLst/>
          </a:prstGeom>
        </p:spPr>
        <p:txBody>
          <a:bodyPr wrap="square">
            <a:spAutoFit/>
          </a:bodyPr>
          <a:lstStyle/>
          <a:p>
            <a:pPr marL="0" lvl="1">
              <a:defRPr/>
            </a:pPr>
            <a:r>
              <a:rPr lang="en-US" sz="1400" dirty="0" smtClean="0">
                <a:solidFill>
                  <a:srgbClr val="FFFF00"/>
                </a:solidFill>
              </a:rPr>
              <a:t>Similar patterns to what we saw before, but these results emphasize what some biologists have recognized for some time, that 2-ocean fish do not strictly return “B-run” sized fish.   For example, in SY2010, although the composition of 2-ocean adults from the </a:t>
            </a:r>
            <a:r>
              <a:rPr lang="en-US" sz="1400" dirty="0" err="1" smtClean="0">
                <a:solidFill>
                  <a:srgbClr val="FFFF00"/>
                </a:solidFill>
              </a:rPr>
              <a:t>Imnaha</a:t>
            </a:r>
            <a:r>
              <a:rPr lang="en-US" sz="1400" dirty="0" smtClean="0">
                <a:solidFill>
                  <a:srgbClr val="FFFF00"/>
                </a:solidFill>
              </a:rPr>
              <a:t> and Grande </a:t>
            </a:r>
            <a:r>
              <a:rPr lang="en-US" sz="1400" dirty="0" err="1" smtClean="0">
                <a:solidFill>
                  <a:srgbClr val="FFFF00"/>
                </a:solidFill>
              </a:rPr>
              <a:t>Ronde</a:t>
            </a:r>
            <a:r>
              <a:rPr lang="en-US" sz="1400" dirty="0" smtClean="0">
                <a:solidFill>
                  <a:srgbClr val="FFFF00"/>
                </a:solidFill>
              </a:rPr>
              <a:t> Rivers was ~30-35%,  less than 5% of the adults met “B-run” size length requirements.</a:t>
            </a:r>
          </a:p>
        </p:txBody>
      </p:sp>
      <p:pic>
        <p:nvPicPr>
          <p:cNvPr id="64514" name="Picture 2"/>
          <p:cNvPicPr>
            <a:picLocks noChangeAspect="1" noChangeArrowheads="1"/>
          </p:cNvPicPr>
          <p:nvPr/>
        </p:nvPicPr>
        <p:blipFill>
          <a:blip r:embed="rId3"/>
          <a:srcRect/>
          <a:stretch>
            <a:fillRect/>
          </a:stretch>
        </p:blipFill>
        <p:spPr bwMode="auto">
          <a:xfrm>
            <a:off x="152400" y="123572"/>
            <a:ext cx="4419600" cy="3297492"/>
          </a:xfrm>
          <a:prstGeom prst="rect">
            <a:avLst/>
          </a:prstGeom>
          <a:noFill/>
          <a:ln w="9525">
            <a:noFill/>
            <a:miter lim="800000"/>
            <a:headEnd/>
            <a:tailEnd/>
          </a:ln>
          <a:effectLst/>
        </p:spPr>
      </p:pic>
      <p:pic>
        <p:nvPicPr>
          <p:cNvPr id="64515" name="Picture 3"/>
          <p:cNvPicPr>
            <a:picLocks noChangeAspect="1" noChangeArrowheads="1"/>
          </p:cNvPicPr>
          <p:nvPr/>
        </p:nvPicPr>
        <p:blipFill>
          <a:blip r:embed="rId4"/>
          <a:srcRect/>
          <a:stretch>
            <a:fillRect/>
          </a:stretch>
        </p:blipFill>
        <p:spPr bwMode="auto">
          <a:xfrm>
            <a:off x="152399" y="3581400"/>
            <a:ext cx="4462791" cy="3124200"/>
          </a:xfrm>
          <a:prstGeom prst="rect">
            <a:avLst/>
          </a:prstGeom>
          <a:noFill/>
          <a:ln w="9525">
            <a:noFill/>
            <a:miter lim="800000"/>
            <a:headEnd/>
            <a:tailEnd/>
          </a:ln>
          <a:effectLst/>
        </p:spPr>
      </p:pic>
      <p:sp>
        <p:nvSpPr>
          <p:cNvPr id="2" name="Rectangle 1"/>
          <p:cNvSpPr/>
          <p:nvPr/>
        </p:nvSpPr>
        <p:spPr>
          <a:xfrm>
            <a:off x="2743200" y="457200"/>
            <a:ext cx="726560" cy="5275527"/>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6488668"/>
            <a:ext cx="3048000" cy="369332"/>
          </a:xfrm>
          <a:prstGeom prst="rect">
            <a:avLst/>
          </a:prstGeom>
          <a:noFill/>
        </p:spPr>
        <p:txBody>
          <a:bodyPr wrap="square" rtlCol="0">
            <a:spAutoFit/>
          </a:bodyPr>
          <a:lstStyle/>
          <a:p>
            <a:r>
              <a:rPr lang="en-US" dirty="0" smtClean="0"/>
              <a:t>Ackerman et al. 2011</a:t>
            </a:r>
            <a:endParaRPr lang="en-US" dirty="0"/>
          </a:p>
        </p:txBody>
      </p:sp>
      <p:sp>
        <p:nvSpPr>
          <p:cNvPr id="11"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61</a:t>
            </a:fld>
            <a:endParaRPr lang="en-US" dirty="0"/>
          </a:p>
        </p:txBody>
      </p:sp>
    </p:spTree>
    <p:extLst>
      <p:ext uri="{BB962C8B-B14F-4D97-AF65-F5344CB8AC3E}">
        <p14:creationId xmlns:p14="http://schemas.microsoft.com/office/powerpoint/2010/main" xmlns="" val="186275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1000" y="8382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76200"/>
            <a:ext cx="9372600" cy="646331"/>
          </a:xfrm>
          <a:prstGeom prst="rect">
            <a:avLst/>
          </a:prstGeom>
          <a:noFill/>
        </p:spPr>
        <p:txBody>
          <a:bodyPr wrap="square" rtlCol="0">
            <a:spAutoFit/>
          </a:bodyPr>
          <a:lstStyle/>
          <a:p>
            <a:r>
              <a:rPr lang="en-US" sz="3600" dirty="0" smtClean="0">
                <a:latin typeface="+mj-lt"/>
                <a:cs typeface="Arial" pitchFamily="34" charset="0"/>
              </a:rPr>
              <a:t>Major Findings:  “A-run” versus “B-run”</a:t>
            </a:r>
            <a:endParaRPr lang="en-US" sz="3600" dirty="0">
              <a:latin typeface="+mj-lt"/>
              <a:cs typeface="Arial" pitchFamily="34" charset="0"/>
            </a:endParaRPr>
          </a:p>
        </p:txBody>
      </p:sp>
      <p:sp>
        <p:nvSpPr>
          <p:cNvPr id="6" name="TextBox 5"/>
          <p:cNvSpPr txBox="1"/>
          <p:nvPr/>
        </p:nvSpPr>
        <p:spPr>
          <a:xfrm>
            <a:off x="228600" y="1085433"/>
            <a:ext cx="8686800" cy="2800767"/>
          </a:xfrm>
          <a:prstGeom prst="rect">
            <a:avLst/>
          </a:prstGeom>
          <a:noFill/>
        </p:spPr>
        <p:txBody>
          <a:bodyPr wrap="square" rtlCol="0">
            <a:spAutoFit/>
          </a:bodyPr>
          <a:lstStyle/>
          <a:p>
            <a:pPr>
              <a:buFont typeface="Arial" pitchFamily="34" charset="0"/>
              <a:buChar char="•"/>
            </a:pPr>
            <a:r>
              <a:rPr lang="en-US" dirty="0" smtClean="0"/>
              <a:t> Drainage based differences in A-Run vs. B-Run composition (based on length)</a:t>
            </a:r>
          </a:p>
          <a:p>
            <a:pPr lvl="1">
              <a:buFont typeface="Arial" pitchFamily="34" charset="0"/>
              <a:buChar char="•"/>
            </a:pPr>
            <a:r>
              <a:rPr lang="en-US" dirty="0" smtClean="0"/>
              <a:t> </a:t>
            </a:r>
            <a:r>
              <a:rPr lang="en-US" sz="1600" dirty="0" smtClean="0"/>
              <a:t>A-Run: Upper Salmon, Grande </a:t>
            </a:r>
            <a:r>
              <a:rPr lang="en-US" sz="1600" dirty="0" err="1" smtClean="0"/>
              <a:t>Ronde</a:t>
            </a:r>
            <a:r>
              <a:rPr lang="en-US" sz="1600" dirty="0" smtClean="0"/>
              <a:t>, </a:t>
            </a:r>
            <a:r>
              <a:rPr lang="en-US" sz="1600" dirty="0" err="1" smtClean="0"/>
              <a:t>Imnaha</a:t>
            </a:r>
            <a:endParaRPr lang="en-US" sz="1600" dirty="0" smtClean="0"/>
          </a:p>
          <a:p>
            <a:pPr lvl="1">
              <a:buFont typeface="Arial" pitchFamily="34" charset="0"/>
              <a:buChar char="•"/>
            </a:pPr>
            <a:r>
              <a:rPr lang="en-US" sz="1600" dirty="0" smtClean="0"/>
              <a:t> B-Run: Upper Clearwater, SF Clearwater, SF Salmon</a:t>
            </a:r>
          </a:p>
          <a:p>
            <a:pPr lvl="1">
              <a:buFont typeface="Arial" pitchFamily="34" charset="0"/>
              <a:buChar char="•"/>
            </a:pPr>
            <a:endParaRPr lang="en-US" sz="1600" dirty="0" smtClean="0"/>
          </a:p>
          <a:p>
            <a:pPr marL="0" lvl="1">
              <a:buFont typeface="Arial" pitchFamily="34" charset="0"/>
              <a:buChar char="•"/>
            </a:pPr>
            <a:r>
              <a:rPr lang="en-US" dirty="0" smtClean="0"/>
              <a:t> BUT, all regions appear to produce both smaller size/younger age returning adults (A-run) and larger size/older age returning adults (B-run)</a:t>
            </a:r>
            <a:endParaRPr lang="en-US" sz="1600" dirty="0" smtClean="0"/>
          </a:p>
          <a:p>
            <a:pPr lvl="1">
              <a:buFont typeface="Arial" pitchFamily="34" charset="0"/>
              <a:buChar char="•"/>
            </a:pPr>
            <a:endParaRPr lang="en-US" dirty="0" smtClean="0"/>
          </a:p>
          <a:p>
            <a:pPr>
              <a:buFont typeface="Arial" pitchFamily="34" charset="0"/>
              <a:buChar char="•"/>
            </a:pPr>
            <a:r>
              <a:rPr lang="en-US" dirty="0" smtClean="0"/>
              <a:t> Relationship between run type (A vs. B) based on length and saltwater age (1-ocean vs. 2-ocean) not clear-cut</a:t>
            </a:r>
          </a:p>
          <a:p>
            <a:pPr lvl="1">
              <a:buFont typeface="Arial" pitchFamily="34" charset="0"/>
              <a:buChar char="•"/>
            </a:pPr>
            <a:r>
              <a:rPr lang="en-US" dirty="0" smtClean="0"/>
              <a:t> </a:t>
            </a:r>
            <a:r>
              <a:rPr lang="en-US" sz="1600" dirty="0" smtClean="0"/>
              <a:t>we report a higher proportion of 2-ocean steelhead than &gt;=78 cm fish in all regions</a:t>
            </a:r>
            <a:endParaRPr lang="en-US" dirty="0" smtClean="0"/>
          </a:p>
        </p:txBody>
      </p:sp>
      <p:pic>
        <p:nvPicPr>
          <p:cNvPr id="14" name="Picture 3" descr="O:\Desktop Pictures\2007\IMGP0160.JPG"/>
          <p:cNvPicPr>
            <a:picLocks noChangeAspect="1" noChangeArrowheads="1"/>
          </p:cNvPicPr>
          <p:nvPr/>
        </p:nvPicPr>
        <p:blipFill>
          <a:blip r:embed="rId2" cstate="print"/>
          <a:srcRect/>
          <a:stretch>
            <a:fillRect/>
          </a:stretch>
        </p:blipFill>
        <p:spPr bwMode="auto">
          <a:xfrm>
            <a:off x="5003800" y="4019550"/>
            <a:ext cx="3378200" cy="2533650"/>
          </a:xfrm>
          <a:prstGeom prst="rect">
            <a:avLst/>
          </a:prstGeom>
          <a:noFill/>
        </p:spPr>
      </p:pic>
      <p:pic>
        <p:nvPicPr>
          <p:cNvPr id="15" name="Picture 5"/>
          <p:cNvPicPr>
            <a:picLocks noChangeArrowheads="1"/>
          </p:cNvPicPr>
          <p:nvPr/>
        </p:nvPicPr>
        <p:blipFill>
          <a:blip r:embed="rId3" cstate="print"/>
          <a:srcRect/>
          <a:stretch>
            <a:fillRect/>
          </a:stretch>
        </p:blipFill>
        <p:spPr bwMode="auto">
          <a:xfrm>
            <a:off x="762000" y="4019550"/>
            <a:ext cx="3374136" cy="2532888"/>
          </a:xfrm>
          <a:prstGeom prst="rect">
            <a:avLst/>
          </a:prstGeom>
          <a:noFill/>
          <a:ln w="9525">
            <a:noFill/>
            <a:miter lim="800000"/>
            <a:headEnd/>
            <a:tailEnd/>
          </a:ln>
        </p:spPr>
      </p:pic>
      <p:sp>
        <p:nvSpPr>
          <p:cNvPr id="7" name="TextBox 6"/>
          <p:cNvSpPr txBox="1"/>
          <p:nvPr/>
        </p:nvSpPr>
        <p:spPr>
          <a:xfrm>
            <a:off x="5943600" y="6553200"/>
            <a:ext cx="3048000" cy="369332"/>
          </a:xfrm>
          <a:prstGeom prst="rect">
            <a:avLst/>
          </a:prstGeom>
          <a:noFill/>
        </p:spPr>
        <p:txBody>
          <a:bodyPr wrap="square" rtlCol="0">
            <a:spAutoFit/>
          </a:bodyPr>
          <a:lstStyle/>
          <a:p>
            <a:r>
              <a:rPr lang="en-US" dirty="0" smtClean="0"/>
              <a:t>Ackerman et al. 2011</a:t>
            </a:r>
            <a:endParaRPr lang="en-US" dirty="0"/>
          </a:p>
        </p:txBody>
      </p:sp>
      <p:sp>
        <p:nvSpPr>
          <p:cNvPr id="8"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62</a:t>
            </a:fld>
            <a:endParaRPr lang="en-US" dirty="0"/>
          </a:p>
        </p:txBody>
      </p:sp>
    </p:spTree>
    <p:extLst>
      <p:ext uri="{BB962C8B-B14F-4D97-AF65-F5344CB8AC3E}">
        <p14:creationId xmlns:p14="http://schemas.microsoft.com/office/powerpoint/2010/main" xmlns="" val="3776838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381000"/>
            <a:ext cx="91440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dirty="0">
                <a:effectLst/>
              </a:rPr>
              <a:t>Combination of GSI &amp; PBT</a:t>
            </a:r>
          </a:p>
        </p:txBody>
      </p:sp>
      <p:sp>
        <p:nvSpPr>
          <p:cNvPr id="14" name="Content Placeholder 3"/>
          <p:cNvSpPr txBox="1">
            <a:spLocks/>
          </p:cNvSpPr>
          <p:nvPr/>
        </p:nvSpPr>
        <p:spPr>
          <a:xfrm>
            <a:off x="1066800" y="1752600"/>
            <a:ext cx="7467600" cy="3657600"/>
          </a:xfrm>
          <a:prstGeom prst="rect">
            <a:avLst/>
          </a:prstGeom>
          <a:noFill/>
          <a:ln w="25400" cap="flat" cmpd="sng"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a:buClr>
                <a:schemeClr val="tx1"/>
              </a:buClr>
            </a:pPr>
            <a:r>
              <a:rPr lang="en-CA" sz="2200" b="1" dirty="0" smtClean="0"/>
              <a:t>Run-of-river yearling Chinook </a:t>
            </a:r>
            <a:r>
              <a:rPr lang="en-CA" sz="2200" b="1" dirty="0" err="1" smtClean="0"/>
              <a:t>smolts</a:t>
            </a:r>
            <a:r>
              <a:rPr lang="en-CA" sz="2200" b="1" dirty="0" smtClean="0"/>
              <a:t> (≥130 mm FL)</a:t>
            </a:r>
          </a:p>
          <a:p>
            <a:pPr>
              <a:buClr>
                <a:schemeClr val="tx1"/>
              </a:buClr>
            </a:pPr>
            <a:r>
              <a:rPr lang="en-CA" sz="2200" b="1" dirty="0" smtClean="0"/>
              <a:t>Collected at Bonneville (n=596) and Lower Granite (n=200) dams in 2011</a:t>
            </a:r>
          </a:p>
          <a:p>
            <a:pPr marL="274320" lvl="1" indent="-274320">
              <a:buClr>
                <a:schemeClr val="tx1"/>
              </a:buClr>
              <a:buSzPct val="95000"/>
            </a:pPr>
            <a:r>
              <a:rPr lang="en-CA" sz="2200" b="1" dirty="0" smtClean="0"/>
              <a:t>91% from Bonneville Dam were ad-clipped fish</a:t>
            </a:r>
          </a:p>
          <a:p>
            <a:pPr marL="274320" lvl="1" indent="-274320">
              <a:buClr>
                <a:schemeClr val="tx1"/>
              </a:buClr>
              <a:buSzPct val="95000"/>
            </a:pPr>
            <a:r>
              <a:rPr lang="en-CA" sz="2200" b="1" dirty="0" smtClean="0"/>
              <a:t>95% from L. Granite Dam were ad-clipped fish</a:t>
            </a:r>
          </a:p>
          <a:p>
            <a:pPr>
              <a:buClr>
                <a:schemeClr val="tx1"/>
              </a:buClr>
            </a:pPr>
            <a:r>
              <a:rPr lang="en-CA" sz="2200" b="1" dirty="0" smtClean="0"/>
              <a:t>Small tissue clip for SNP markers for PBT &amp; GSI</a:t>
            </a:r>
            <a:endParaRPr lang="en-CA" sz="2200" b="1" dirty="0"/>
          </a:p>
        </p:txBody>
      </p:sp>
      <p:pic>
        <p:nvPicPr>
          <p:cNvPr id="15" name="Picture 14" descr="Dscn6345.jpg"/>
          <p:cNvPicPr>
            <a:picLocks noChangeAspect="1"/>
          </p:cNvPicPr>
          <p:nvPr/>
        </p:nvPicPr>
        <p:blipFill>
          <a:blip r:embed="rId2" cstate="print">
            <a:lum bright="10000"/>
          </a:blip>
          <a:stretch>
            <a:fillRect/>
          </a:stretch>
        </p:blipFill>
        <p:spPr>
          <a:xfrm>
            <a:off x="1691939" y="4343400"/>
            <a:ext cx="4632661"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p:cNvSpPr txBox="1"/>
          <p:nvPr/>
        </p:nvSpPr>
        <p:spPr>
          <a:xfrm>
            <a:off x="1844339" y="6324600"/>
            <a:ext cx="3657600" cy="381000"/>
          </a:xfrm>
          <a:prstGeom prst="rect">
            <a:avLst/>
          </a:prstGeom>
          <a:noFill/>
        </p:spPr>
        <p:txBody>
          <a:bodyPr wrap="square" rtlCol="0">
            <a:spAutoFit/>
          </a:bodyPr>
          <a:lstStyle/>
          <a:p>
            <a:r>
              <a:rPr lang="en-US" dirty="0" err="1" smtClean="0"/>
              <a:t>Rechiscky</a:t>
            </a:r>
            <a:r>
              <a:rPr lang="en-US" dirty="0" smtClean="0"/>
              <a:t> et al. in prep</a:t>
            </a:r>
            <a:endParaRPr lang="en-US" dirty="0"/>
          </a:p>
        </p:txBody>
      </p:sp>
      <p:sp>
        <p:nvSpPr>
          <p:cNvPr id="6"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63</a:t>
            </a:fld>
            <a:endParaRPr lang="en-US" dirty="0"/>
          </a:p>
        </p:txBody>
      </p:sp>
    </p:spTree>
    <p:extLst>
      <p:ext uri="{BB962C8B-B14F-4D97-AF65-F5344CB8AC3E}">
        <p14:creationId xmlns:p14="http://schemas.microsoft.com/office/powerpoint/2010/main" xmlns="" val="2155578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69" y="634425"/>
            <a:ext cx="8778301" cy="584775"/>
          </a:xfrm>
          <a:prstGeom prst="rect">
            <a:avLst/>
          </a:prstGeom>
          <a:noFill/>
        </p:spPr>
        <p:txBody>
          <a:bodyPr wrap="none" rtlCol="0">
            <a:spAutoFit/>
          </a:bodyPr>
          <a:lstStyle/>
          <a:p>
            <a:r>
              <a:rPr lang="en-US" sz="3200" dirty="0" smtClean="0"/>
              <a:t>How do PBT results match up with expectations?</a:t>
            </a:r>
            <a:endParaRPr lang="en-US" sz="3200" dirty="0"/>
          </a:p>
        </p:txBody>
      </p:sp>
      <p:sp>
        <p:nvSpPr>
          <p:cNvPr id="3" name="Rectangle 2"/>
          <p:cNvSpPr/>
          <p:nvPr/>
        </p:nvSpPr>
        <p:spPr>
          <a:xfrm>
            <a:off x="228600" y="1316772"/>
            <a:ext cx="8077200" cy="4770537"/>
          </a:xfrm>
          <a:prstGeom prst="rect">
            <a:avLst/>
          </a:prstGeom>
        </p:spPr>
        <p:txBody>
          <a:bodyPr wrap="square">
            <a:spAutoFit/>
          </a:bodyPr>
          <a:lstStyle/>
          <a:p>
            <a:r>
              <a:rPr lang="en-US" sz="1900" b="1" dirty="0" smtClean="0"/>
              <a:t>Expectations for PBT:</a:t>
            </a:r>
          </a:p>
          <a:p>
            <a:r>
              <a:rPr lang="en-US" sz="1900" dirty="0" smtClean="0"/>
              <a:t>1) Most of the 190 ad-clipped fish from L. Granite Dam should assign to hatchery parents (~88% based on tagging rate for BY2009 Chinook)</a:t>
            </a:r>
          </a:p>
          <a:p>
            <a:endParaRPr lang="en-US" sz="1900" dirty="0" smtClean="0"/>
          </a:p>
          <a:p>
            <a:endParaRPr lang="en-US" sz="1900" dirty="0" smtClean="0"/>
          </a:p>
          <a:p>
            <a:endParaRPr lang="en-US" sz="1900" dirty="0" smtClean="0"/>
          </a:p>
          <a:p>
            <a:r>
              <a:rPr lang="en-US" sz="1900" dirty="0" smtClean="0"/>
              <a:t>2) Some of the 544 ad-clipped fish from Bonneville should assign to hatchery parents (only Snake R. parents)</a:t>
            </a:r>
          </a:p>
          <a:p>
            <a:endParaRPr lang="en-US" sz="1900" dirty="0" smtClean="0"/>
          </a:p>
          <a:p>
            <a:endParaRPr lang="en-US" sz="1900" dirty="0" smtClean="0"/>
          </a:p>
          <a:p>
            <a:r>
              <a:rPr lang="en-US" sz="1900" dirty="0" smtClean="0"/>
              <a:t>3) Some unmarked fish may assign to hatchery parents (hatchery origin fish that were not marked with ad-clip)</a:t>
            </a:r>
          </a:p>
          <a:p>
            <a:endParaRPr lang="en-US" sz="1900" dirty="0" smtClean="0"/>
          </a:p>
          <a:p>
            <a:endParaRPr lang="en-US" sz="1900" dirty="0" smtClean="0"/>
          </a:p>
          <a:p>
            <a:endParaRPr lang="en-US" sz="1900" dirty="0" smtClean="0"/>
          </a:p>
          <a:p>
            <a:endParaRPr lang="en-US" sz="1900" dirty="0"/>
          </a:p>
        </p:txBody>
      </p:sp>
      <p:sp>
        <p:nvSpPr>
          <p:cNvPr id="4" name="TextBox 3"/>
          <p:cNvSpPr txBox="1"/>
          <p:nvPr/>
        </p:nvSpPr>
        <p:spPr>
          <a:xfrm>
            <a:off x="914400" y="2286000"/>
            <a:ext cx="6858000" cy="400110"/>
          </a:xfrm>
          <a:prstGeom prst="rect">
            <a:avLst/>
          </a:prstGeom>
          <a:noFill/>
        </p:spPr>
        <p:txBody>
          <a:bodyPr wrap="square" rtlCol="0">
            <a:spAutoFit/>
          </a:bodyPr>
          <a:lstStyle/>
          <a:p>
            <a:r>
              <a:rPr lang="en-US" sz="2000" b="1" dirty="0" smtClean="0"/>
              <a:t>163 (86%) fish from LGD assign to </a:t>
            </a:r>
            <a:r>
              <a:rPr lang="en-US" sz="2000" b="1" dirty="0"/>
              <a:t>2 </a:t>
            </a:r>
            <a:r>
              <a:rPr lang="en-US" sz="2000" b="1" dirty="0" smtClean="0"/>
              <a:t>hatchery parents</a:t>
            </a:r>
          </a:p>
        </p:txBody>
      </p:sp>
      <p:sp>
        <p:nvSpPr>
          <p:cNvPr id="5" name="TextBox 4"/>
          <p:cNvSpPr txBox="1"/>
          <p:nvPr/>
        </p:nvSpPr>
        <p:spPr>
          <a:xfrm>
            <a:off x="990600" y="3714690"/>
            <a:ext cx="7396640" cy="400110"/>
          </a:xfrm>
          <a:prstGeom prst="rect">
            <a:avLst/>
          </a:prstGeom>
          <a:noFill/>
        </p:spPr>
        <p:txBody>
          <a:bodyPr wrap="none" rtlCol="0">
            <a:spAutoFit/>
          </a:bodyPr>
          <a:lstStyle/>
          <a:p>
            <a:r>
              <a:rPr lang="en-US" sz="2000" b="1" dirty="0" smtClean="0"/>
              <a:t>59 (11%) of fish from Bonneville assign to 2 hatchery parents </a:t>
            </a:r>
            <a:endParaRPr lang="en-US" sz="2000" b="1" dirty="0"/>
          </a:p>
        </p:txBody>
      </p:sp>
      <p:sp>
        <p:nvSpPr>
          <p:cNvPr id="6" name="TextBox 5"/>
          <p:cNvSpPr txBox="1"/>
          <p:nvPr/>
        </p:nvSpPr>
        <p:spPr>
          <a:xfrm>
            <a:off x="1066801" y="4953000"/>
            <a:ext cx="6858000" cy="1323439"/>
          </a:xfrm>
          <a:prstGeom prst="rect">
            <a:avLst/>
          </a:prstGeom>
          <a:noFill/>
        </p:spPr>
        <p:txBody>
          <a:bodyPr wrap="square" rtlCol="0">
            <a:spAutoFit/>
          </a:bodyPr>
          <a:lstStyle/>
          <a:p>
            <a:pPr marL="342900" indent="-342900">
              <a:buFont typeface="Arial" pitchFamily="34" charset="0"/>
              <a:buChar char="•"/>
            </a:pPr>
            <a:r>
              <a:rPr lang="en-US" sz="2000" b="1" dirty="0" smtClean="0"/>
              <a:t>3 LGR fish assign to two hatchery parents </a:t>
            </a:r>
          </a:p>
          <a:p>
            <a:pPr marL="342900" indent="-342900">
              <a:buFont typeface="Arial" pitchFamily="34" charset="0"/>
              <a:buChar char="•"/>
            </a:pPr>
            <a:r>
              <a:rPr lang="en-US" sz="2000" b="1" dirty="0" smtClean="0"/>
              <a:t>2 Bonneville fish assign to two hatchery parents</a:t>
            </a:r>
          </a:p>
          <a:p>
            <a:pPr marL="342900" indent="-342900">
              <a:buFont typeface="Arial" pitchFamily="34" charset="0"/>
              <a:buChar char="•"/>
            </a:pPr>
            <a:r>
              <a:rPr lang="en-US" sz="2000" b="1" dirty="0" smtClean="0"/>
              <a:t>All 5 validated </a:t>
            </a:r>
            <a:r>
              <a:rPr lang="en-US" sz="2000" b="1" dirty="0"/>
              <a:t>w/cross </a:t>
            </a:r>
            <a:r>
              <a:rPr lang="en-US" sz="2000" b="1" dirty="0" smtClean="0"/>
              <a:t>records </a:t>
            </a:r>
            <a:r>
              <a:rPr lang="en-US" sz="2000" b="1" smtClean="0"/>
              <a:t>from hatcheries</a:t>
            </a:r>
            <a:endParaRPr lang="en-US" sz="2000" b="1" dirty="0"/>
          </a:p>
          <a:p>
            <a:pPr marL="342900" indent="-342900">
              <a:buFont typeface="Arial" pitchFamily="34" charset="0"/>
              <a:buChar char="•"/>
            </a:pPr>
            <a:endParaRPr lang="en-US" sz="2000" b="1" dirty="0"/>
          </a:p>
        </p:txBody>
      </p:sp>
      <p:sp>
        <p:nvSpPr>
          <p:cNvPr id="8" name="TextBox 7"/>
          <p:cNvSpPr txBox="1"/>
          <p:nvPr/>
        </p:nvSpPr>
        <p:spPr>
          <a:xfrm>
            <a:off x="1844339" y="6172200"/>
            <a:ext cx="3657600" cy="381000"/>
          </a:xfrm>
          <a:prstGeom prst="rect">
            <a:avLst/>
          </a:prstGeom>
          <a:noFill/>
        </p:spPr>
        <p:txBody>
          <a:bodyPr wrap="square" rtlCol="0">
            <a:spAutoFit/>
          </a:bodyPr>
          <a:lstStyle/>
          <a:p>
            <a:r>
              <a:rPr lang="en-US" dirty="0" err="1" smtClean="0"/>
              <a:t>Rechiscky</a:t>
            </a:r>
            <a:r>
              <a:rPr lang="en-US" dirty="0" smtClean="0"/>
              <a:t> et al. in prep</a:t>
            </a:r>
            <a:endParaRPr lang="en-US" dirty="0"/>
          </a:p>
        </p:txBody>
      </p:sp>
      <p:sp>
        <p:nvSpPr>
          <p:cNvPr id="9"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64</a:t>
            </a:fld>
            <a:endParaRPr lang="en-US" dirty="0"/>
          </a:p>
        </p:txBody>
      </p:sp>
    </p:spTree>
    <p:extLst>
      <p:ext uri="{BB962C8B-B14F-4D97-AF65-F5344CB8AC3E}">
        <p14:creationId xmlns:p14="http://schemas.microsoft.com/office/powerpoint/2010/main" xmlns="" val="22456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6200" y="76200"/>
          <a:ext cx="53340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4648200" y="3810000"/>
          <a:ext cx="4267201" cy="2847975"/>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Brace 7"/>
          <p:cNvSpPr/>
          <p:nvPr/>
        </p:nvSpPr>
        <p:spPr>
          <a:xfrm rot="16200000">
            <a:off x="1828800" y="2971800"/>
            <a:ext cx="228600" cy="2667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3589019" y="3924300"/>
            <a:ext cx="2286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4396740" y="3924300"/>
            <a:ext cx="2286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rot="5400000">
            <a:off x="959050" y="5237917"/>
            <a:ext cx="1956433" cy="369332"/>
          </a:xfrm>
          <a:prstGeom prst="rect">
            <a:avLst/>
          </a:prstGeom>
          <a:noFill/>
        </p:spPr>
        <p:txBody>
          <a:bodyPr wrap="none" rtlCol="0">
            <a:spAutoFit/>
          </a:bodyPr>
          <a:lstStyle/>
          <a:p>
            <a:r>
              <a:rPr lang="en-US" dirty="0" err="1" smtClean="0"/>
              <a:t>RapidR</a:t>
            </a:r>
            <a:r>
              <a:rPr lang="en-US" dirty="0" smtClean="0"/>
              <a:t>/Clearwater</a:t>
            </a:r>
            <a:endParaRPr lang="en-US" dirty="0"/>
          </a:p>
        </p:txBody>
      </p:sp>
      <p:sp>
        <p:nvSpPr>
          <p:cNvPr id="12" name="TextBox 11"/>
          <p:cNvSpPr txBox="1"/>
          <p:nvPr/>
        </p:nvSpPr>
        <p:spPr>
          <a:xfrm rot="5400000">
            <a:off x="3097042" y="4839427"/>
            <a:ext cx="1208985" cy="369332"/>
          </a:xfrm>
          <a:prstGeom prst="rect">
            <a:avLst/>
          </a:prstGeom>
          <a:noFill/>
        </p:spPr>
        <p:txBody>
          <a:bodyPr wrap="none" rtlCol="0">
            <a:spAutoFit/>
          </a:bodyPr>
          <a:lstStyle/>
          <a:p>
            <a:r>
              <a:rPr lang="en-US" dirty="0" err="1" smtClean="0"/>
              <a:t>SF_Salmon</a:t>
            </a:r>
            <a:endParaRPr lang="en-US" dirty="0"/>
          </a:p>
        </p:txBody>
      </p:sp>
      <p:sp>
        <p:nvSpPr>
          <p:cNvPr id="13" name="TextBox 12"/>
          <p:cNvSpPr txBox="1"/>
          <p:nvPr/>
        </p:nvSpPr>
        <p:spPr>
          <a:xfrm rot="5400000">
            <a:off x="3736024" y="5026978"/>
            <a:ext cx="1584088" cy="369332"/>
          </a:xfrm>
          <a:prstGeom prst="rect">
            <a:avLst/>
          </a:prstGeom>
          <a:noFill/>
        </p:spPr>
        <p:txBody>
          <a:bodyPr wrap="none" rtlCol="0">
            <a:spAutoFit/>
          </a:bodyPr>
          <a:lstStyle/>
          <a:p>
            <a:r>
              <a:rPr lang="en-US" dirty="0" err="1" smtClean="0"/>
              <a:t>Upper_Salmon</a:t>
            </a:r>
            <a:endParaRPr lang="en-US" dirty="0"/>
          </a:p>
        </p:txBody>
      </p:sp>
      <p:sp>
        <p:nvSpPr>
          <p:cNvPr id="15" name="TextBox 14"/>
          <p:cNvSpPr txBox="1"/>
          <p:nvPr/>
        </p:nvSpPr>
        <p:spPr>
          <a:xfrm>
            <a:off x="304800" y="6477000"/>
            <a:ext cx="3657600" cy="381000"/>
          </a:xfrm>
          <a:prstGeom prst="rect">
            <a:avLst/>
          </a:prstGeom>
          <a:noFill/>
        </p:spPr>
        <p:txBody>
          <a:bodyPr wrap="square" rtlCol="0">
            <a:spAutoFit/>
          </a:bodyPr>
          <a:lstStyle/>
          <a:p>
            <a:r>
              <a:rPr lang="en-US" dirty="0" err="1" smtClean="0"/>
              <a:t>Rechiscky</a:t>
            </a:r>
            <a:r>
              <a:rPr lang="en-US" dirty="0" smtClean="0"/>
              <a:t> et al. in prep</a:t>
            </a:r>
            <a:endParaRPr lang="en-US" dirty="0"/>
          </a:p>
        </p:txBody>
      </p:sp>
      <p:sp>
        <p:nvSpPr>
          <p:cNvPr id="14"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65</a:t>
            </a:fld>
            <a:endParaRPr lang="en-US" dirty="0"/>
          </a:p>
        </p:txBody>
      </p:sp>
    </p:spTree>
    <p:extLst>
      <p:ext uri="{BB962C8B-B14F-4D97-AF65-F5344CB8AC3E}">
        <p14:creationId xmlns:p14="http://schemas.microsoft.com/office/powerpoint/2010/main" xmlns="" val="24663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6200" y="152400"/>
          <a:ext cx="5181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Left Brace 3"/>
          <p:cNvSpPr/>
          <p:nvPr/>
        </p:nvSpPr>
        <p:spPr>
          <a:xfrm rot="16200000">
            <a:off x="1676401" y="2971800"/>
            <a:ext cx="228600" cy="2667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rot="16200000">
            <a:off x="3436620" y="3924300"/>
            <a:ext cx="2286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16200000">
            <a:off x="4244341" y="3924300"/>
            <a:ext cx="2286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5400000">
            <a:off x="806651" y="5237917"/>
            <a:ext cx="1956433" cy="369332"/>
          </a:xfrm>
          <a:prstGeom prst="rect">
            <a:avLst/>
          </a:prstGeom>
          <a:noFill/>
        </p:spPr>
        <p:txBody>
          <a:bodyPr wrap="none" rtlCol="0">
            <a:spAutoFit/>
          </a:bodyPr>
          <a:lstStyle/>
          <a:p>
            <a:r>
              <a:rPr lang="en-US" dirty="0" err="1" smtClean="0"/>
              <a:t>RapidR</a:t>
            </a:r>
            <a:r>
              <a:rPr lang="en-US" dirty="0" smtClean="0"/>
              <a:t>/Clearwater</a:t>
            </a:r>
            <a:endParaRPr lang="en-US" dirty="0"/>
          </a:p>
        </p:txBody>
      </p:sp>
      <p:sp>
        <p:nvSpPr>
          <p:cNvPr id="8" name="TextBox 7"/>
          <p:cNvSpPr txBox="1"/>
          <p:nvPr/>
        </p:nvSpPr>
        <p:spPr>
          <a:xfrm rot="5400000">
            <a:off x="2944643" y="4839427"/>
            <a:ext cx="1208985" cy="369332"/>
          </a:xfrm>
          <a:prstGeom prst="rect">
            <a:avLst/>
          </a:prstGeom>
          <a:noFill/>
        </p:spPr>
        <p:txBody>
          <a:bodyPr wrap="none" rtlCol="0">
            <a:spAutoFit/>
          </a:bodyPr>
          <a:lstStyle/>
          <a:p>
            <a:r>
              <a:rPr lang="en-US" dirty="0" err="1" smtClean="0"/>
              <a:t>SF_Salmon</a:t>
            </a:r>
            <a:endParaRPr lang="en-US" dirty="0"/>
          </a:p>
        </p:txBody>
      </p:sp>
      <p:sp>
        <p:nvSpPr>
          <p:cNvPr id="9" name="TextBox 8"/>
          <p:cNvSpPr txBox="1"/>
          <p:nvPr/>
        </p:nvSpPr>
        <p:spPr>
          <a:xfrm rot="5400000">
            <a:off x="3583625" y="5026978"/>
            <a:ext cx="1584088" cy="369332"/>
          </a:xfrm>
          <a:prstGeom prst="rect">
            <a:avLst/>
          </a:prstGeom>
          <a:noFill/>
        </p:spPr>
        <p:txBody>
          <a:bodyPr wrap="none" rtlCol="0">
            <a:spAutoFit/>
          </a:bodyPr>
          <a:lstStyle/>
          <a:p>
            <a:r>
              <a:rPr lang="en-US" dirty="0" err="1" smtClean="0"/>
              <a:t>Upper_Salmon</a:t>
            </a:r>
            <a:endParaRPr lang="en-US" dirty="0"/>
          </a:p>
        </p:txBody>
      </p:sp>
      <p:sp>
        <p:nvSpPr>
          <p:cNvPr id="11" name="TextBox 10"/>
          <p:cNvSpPr txBox="1"/>
          <p:nvPr/>
        </p:nvSpPr>
        <p:spPr>
          <a:xfrm>
            <a:off x="0" y="6477000"/>
            <a:ext cx="3657600" cy="381000"/>
          </a:xfrm>
          <a:prstGeom prst="rect">
            <a:avLst/>
          </a:prstGeom>
          <a:noFill/>
        </p:spPr>
        <p:txBody>
          <a:bodyPr wrap="square" rtlCol="0">
            <a:spAutoFit/>
          </a:bodyPr>
          <a:lstStyle/>
          <a:p>
            <a:r>
              <a:rPr lang="en-US" dirty="0" err="1" smtClean="0"/>
              <a:t>Rechiscky</a:t>
            </a:r>
            <a:r>
              <a:rPr lang="en-US" dirty="0" smtClean="0"/>
              <a:t> et al. in prep</a:t>
            </a:r>
            <a:endParaRPr lang="en-US" dirty="0"/>
          </a:p>
        </p:txBody>
      </p:sp>
      <p:sp>
        <p:nvSpPr>
          <p:cNvPr id="10"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66</a:t>
            </a:fld>
            <a:endParaRPr lang="en-US" dirty="0"/>
          </a:p>
        </p:txBody>
      </p:sp>
    </p:spTree>
    <p:extLst>
      <p:ext uri="{BB962C8B-B14F-4D97-AF65-F5344CB8AC3E}">
        <p14:creationId xmlns:p14="http://schemas.microsoft.com/office/powerpoint/2010/main" xmlns="" val="3378098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6200" y="152400"/>
          <a:ext cx="5181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Left Brace 4"/>
          <p:cNvSpPr/>
          <p:nvPr/>
        </p:nvSpPr>
        <p:spPr>
          <a:xfrm rot="16200000">
            <a:off x="1676401" y="2971800"/>
            <a:ext cx="228600" cy="2667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16200000">
            <a:off x="3436620" y="3924300"/>
            <a:ext cx="2286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4244341" y="3924300"/>
            <a:ext cx="2286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5400000">
            <a:off x="806651" y="5237917"/>
            <a:ext cx="1956433" cy="369332"/>
          </a:xfrm>
          <a:prstGeom prst="rect">
            <a:avLst/>
          </a:prstGeom>
          <a:noFill/>
        </p:spPr>
        <p:txBody>
          <a:bodyPr wrap="none" rtlCol="0">
            <a:spAutoFit/>
          </a:bodyPr>
          <a:lstStyle/>
          <a:p>
            <a:r>
              <a:rPr lang="en-US" dirty="0" err="1" smtClean="0"/>
              <a:t>RapidR</a:t>
            </a:r>
            <a:r>
              <a:rPr lang="en-US" dirty="0" smtClean="0"/>
              <a:t>/Clearwater</a:t>
            </a:r>
            <a:endParaRPr lang="en-US" dirty="0"/>
          </a:p>
        </p:txBody>
      </p:sp>
      <p:sp>
        <p:nvSpPr>
          <p:cNvPr id="9" name="TextBox 8"/>
          <p:cNvSpPr txBox="1"/>
          <p:nvPr/>
        </p:nvSpPr>
        <p:spPr>
          <a:xfrm rot="5400000">
            <a:off x="2944643" y="4839427"/>
            <a:ext cx="1208985" cy="369332"/>
          </a:xfrm>
          <a:prstGeom prst="rect">
            <a:avLst/>
          </a:prstGeom>
          <a:noFill/>
        </p:spPr>
        <p:txBody>
          <a:bodyPr wrap="none" rtlCol="0">
            <a:spAutoFit/>
          </a:bodyPr>
          <a:lstStyle/>
          <a:p>
            <a:r>
              <a:rPr lang="en-US" dirty="0" err="1" smtClean="0"/>
              <a:t>SF_Salmon</a:t>
            </a:r>
            <a:endParaRPr lang="en-US" dirty="0"/>
          </a:p>
        </p:txBody>
      </p:sp>
      <p:sp>
        <p:nvSpPr>
          <p:cNvPr id="10" name="TextBox 9"/>
          <p:cNvSpPr txBox="1"/>
          <p:nvPr/>
        </p:nvSpPr>
        <p:spPr>
          <a:xfrm rot="5400000">
            <a:off x="3583625" y="5026978"/>
            <a:ext cx="1584088" cy="369332"/>
          </a:xfrm>
          <a:prstGeom prst="rect">
            <a:avLst/>
          </a:prstGeom>
          <a:noFill/>
        </p:spPr>
        <p:txBody>
          <a:bodyPr wrap="none" rtlCol="0">
            <a:spAutoFit/>
          </a:bodyPr>
          <a:lstStyle/>
          <a:p>
            <a:r>
              <a:rPr lang="en-US" dirty="0" err="1" smtClean="0"/>
              <a:t>Upper_Salmon</a:t>
            </a:r>
            <a:endParaRPr lang="en-US" dirty="0"/>
          </a:p>
        </p:txBody>
      </p:sp>
      <p:sp>
        <p:nvSpPr>
          <p:cNvPr id="11" name="TextBox 10"/>
          <p:cNvSpPr txBox="1"/>
          <p:nvPr/>
        </p:nvSpPr>
        <p:spPr>
          <a:xfrm>
            <a:off x="0" y="6477000"/>
            <a:ext cx="3657600" cy="381000"/>
          </a:xfrm>
          <a:prstGeom prst="rect">
            <a:avLst/>
          </a:prstGeom>
          <a:noFill/>
        </p:spPr>
        <p:txBody>
          <a:bodyPr wrap="square" rtlCol="0">
            <a:spAutoFit/>
          </a:bodyPr>
          <a:lstStyle/>
          <a:p>
            <a:r>
              <a:rPr lang="en-US" dirty="0" err="1" smtClean="0"/>
              <a:t>Rechiscky</a:t>
            </a:r>
            <a:r>
              <a:rPr lang="en-US" dirty="0" smtClean="0"/>
              <a:t> et al. in prep</a:t>
            </a:r>
            <a:endParaRPr lang="en-US" dirty="0"/>
          </a:p>
        </p:txBody>
      </p:sp>
      <p:graphicFrame>
        <p:nvGraphicFramePr>
          <p:cNvPr id="12" name="Chart 11"/>
          <p:cNvGraphicFramePr/>
          <p:nvPr>
            <p:extLst>
              <p:ext uri="{D42A27DB-BD31-4B8C-83A1-F6EECF244321}">
                <p14:modId xmlns:p14="http://schemas.microsoft.com/office/powerpoint/2010/main" xmlns="" val="1778491851"/>
              </p:ext>
            </p:extLst>
          </p:nvPr>
        </p:nvGraphicFramePr>
        <p:xfrm>
          <a:off x="4739641" y="3831930"/>
          <a:ext cx="4267201" cy="2847975"/>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67</a:t>
            </a:fld>
            <a:endParaRPr lang="en-US" dirty="0"/>
          </a:p>
        </p:txBody>
      </p:sp>
    </p:spTree>
    <p:extLst>
      <p:ext uri="{BB962C8B-B14F-4D97-AF65-F5344CB8AC3E}">
        <p14:creationId xmlns:p14="http://schemas.microsoft.com/office/powerpoint/2010/main" xmlns="" val="15057799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1000" y="1524000"/>
            <a:ext cx="783682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762000"/>
            <a:ext cx="8763000" cy="646331"/>
          </a:xfrm>
          <a:prstGeom prst="rect">
            <a:avLst/>
          </a:prstGeom>
          <a:noFill/>
        </p:spPr>
        <p:txBody>
          <a:bodyPr wrap="square" rtlCol="0">
            <a:spAutoFit/>
          </a:bodyPr>
          <a:lstStyle/>
          <a:p>
            <a:r>
              <a:rPr lang="en-US" sz="3600" b="1" dirty="0" smtClean="0">
                <a:latin typeface="+mj-lt"/>
                <a:cs typeface="Arial" pitchFamily="34" charset="0"/>
              </a:rPr>
              <a:t>2011/2012 Projects w combo of GSI &amp; PBT</a:t>
            </a:r>
            <a:endParaRPr lang="en-US" sz="3600" b="1" dirty="0">
              <a:latin typeface="+mj-lt"/>
              <a:cs typeface="Arial" pitchFamily="34" charset="0"/>
            </a:endParaRPr>
          </a:p>
        </p:txBody>
      </p:sp>
      <p:sp>
        <p:nvSpPr>
          <p:cNvPr id="5" name="TextBox 4"/>
          <p:cNvSpPr txBox="1"/>
          <p:nvPr/>
        </p:nvSpPr>
        <p:spPr>
          <a:xfrm>
            <a:off x="685800" y="1752600"/>
            <a:ext cx="7366000" cy="3416320"/>
          </a:xfrm>
          <a:prstGeom prst="rect">
            <a:avLst/>
          </a:prstGeom>
          <a:noFill/>
        </p:spPr>
        <p:txBody>
          <a:bodyPr wrap="square" rtlCol="0">
            <a:spAutoFit/>
          </a:bodyPr>
          <a:lstStyle/>
          <a:p>
            <a:pPr marL="285750" indent="-285750">
              <a:buFont typeface="Arial" pitchFamily="34" charset="0"/>
              <a:buChar char="•"/>
            </a:pPr>
            <a:r>
              <a:rPr lang="en-US" sz="2400" dirty="0" smtClean="0"/>
              <a:t>Adult returns at Bonneville and L. Granite Dams (Chinook and steelhead)</a:t>
            </a:r>
          </a:p>
          <a:p>
            <a:pPr marL="285750" indent="-285750">
              <a:buFont typeface="Arial" pitchFamily="34" charset="0"/>
              <a:buChar char="•"/>
            </a:pPr>
            <a:r>
              <a:rPr lang="en-US" sz="2400" dirty="0" smtClean="0"/>
              <a:t>Adults sampled in L. Columbia and Zone 6 </a:t>
            </a:r>
            <a:r>
              <a:rPr lang="en-US" sz="2400" dirty="0"/>
              <a:t>fisheries (Chinook and steelhead)</a:t>
            </a:r>
            <a:endParaRPr lang="en-US" sz="2400" dirty="0" smtClean="0"/>
          </a:p>
          <a:p>
            <a:pPr marL="285750" indent="-285750">
              <a:buFont typeface="Arial" pitchFamily="34" charset="0"/>
              <a:buChar char="•"/>
            </a:pPr>
            <a:r>
              <a:rPr lang="en-US" sz="2400" dirty="0" smtClean="0"/>
              <a:t>Juveniles </a:t>
            </a:r>
            <a:r>
              <a:rPr lang="en-US" sz="2400" dirty="0" err="1" smtClean="0"/>
              <a:t>outmigrating</a:t>
            </a:r>
            <a:r>
              <a:rPr lang="en-US" sz="2400" dirty="0" smtClean="0"/>
              <a:t> at L. Granite </a:t>
            </a:r>
            <a:r>
              <a:rPr lang="en-US" sz="2400" dirty="0"/>
              <a:t>Dam (</a:t>
            </a:r>
            <a:r>
              <a:rPr lang="en-US" sz="2400" dirty="0" smtClean="0"/>
              <a:t>Chinook)</a:t>
            </a:r>
          </a:p>
          <a:p>
            <a:pPr marL="285750" indent="-285750">
              <a:buFont typeface="Arial" pitchFamily="34" charset="0"/>
              <a:buChar char="•"/>
            </a:pPr>
            <a:r>
              <a:rPr lang="en-US" sz="2400" dirty="0" smtClean="0"/>
              <a:t>Origin of stray hatchery fish in other basins (e.g., Deschutes R., Klickitat R., John Day R.)</a:t>
            </a:r>
          </a:p>
          <a:p>
            <a:pPr marL="285750" indent="-285750">
              <a:buFont typeface="Arial" pitchFamily="34" charset="0"/>
              <a:buChar char="•"/>
            </a:pPr>
            <a:r>
              <a:rPr lang="en-US" sz="2400" dirty="0" smtClean="0"/>
              <a:t>Several other studies with collaborating agencies (NOAA, USFWS, WDFW)</a:t>
            </a:r>
          </a:p>
        </p:txBody>
      </p:sp>
      <p:sp>
        <p:nvSpPr>
          <p:cNvPr id="7"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68</a:t>
            </a:fld>
            <a:endParaRPr lang="en-US" dirty="0"/>
          </a:p>
        </p:txBody>
      </p:sp>
    </p:spTree>
    <p:extLst>
      <p:ext uri="{BB962C8B-B14F-4D97-AF65-F5344CB8AC3E}">
        <p14:creationId xmlns:p14="http://schemas.microsoft.com/office/powerpoint/2010/main" xmlns="" val="2805085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324600" cy="762000"/>
          </a:xfrm>
        </p:spPr>
        <p:txBody>
          <a:bodyPr anchor="ctr">
            <a:normAutofit/>
          </a:bodyPr>
          <a:lstStyle/>
          <a:p>
            <a:r>
              <a:rPr lang="en-US" sz="4000" dirty="0" smtClean="0"/>
              <a:t>Efforts to standardize markers</a:t>
            </a:r>
            <a:endParaRPr lang="en-US" sz="4000" dirty="0"/>
          </a:p>
        </p:txBody>
      </p:sp>
      <p:sp>
        <p:nvSpPr>
          <p:cNvPr id="3" name="Content Placeholder 2"/>
          <p:cNvSpPr>
            <a:spLocks noGrp="1"/>
          </p:cNvSpPr>
          <p:nvPr>
            <p:ph idx="1"/>
          </p:nvPr>
        </p:nvSpPr>
        <p:spPr>
          <a:xfrm>
            <a:off x="304800" y="685800"/>
            <a:ext cx="8610600" cy="5638800"/>
          </a:xfrm>
        </p:spPr>
        <p:txBody>
          <a:bodyPr>
            <a:noAutofit/>
          </a:bodyPr>
          <a:lstStyle/>
          <a:p>
            <a:r>
              <a:rPr lang="en-US" sz="1800" dirty="0" smtClean="0"/>
              <a:t>2003-2007 – Consortium of genetics labs formed to standardize genetic markers</a:t>
            </a:r>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r>
              <a:rPr lang="en-US" sz="1800" dirty="0" smtClean="0"/>
              <a:t>2008:  Initial panel of 75 SNP markers established for Chinook salmon by consortium of genetics labs</a:t>
            </a:r>
          </a:p>
          <a:p>
            <a:endParaRPr lang="en-US" sz="1800" dirty="0" smtClean="0"/>
          </a:p>
          <a:p>
            <a:r>
              <a:rPr lang="en-US" sz="1800" dirty="0" smtClean="0"/>
              <a:t>2008-2010:  Additional SNP markers needed for many applications (SNP discovery process)</a:t>
            </a:r>
          </a:p>
          <a:p>
            <a:endParaRPr lang="en-US" sz="1800" dirty="0" smtClean="0"/>
          </a:p>
          <a:p>
            <a:r>
              <a:rPr lang="en-US" sz="1800" dirty="0" smtClean="0"/>
              <a:t>2010-present:  </a:t>
            </a:r>
            <a:r>
              <a:rPr lang="en-US" sz="1800" dirty="0" err="1" smtClean="0"/>
              <a:t>Coastwide</a:t>
            </a:r>
            <a:r>
              <a:rPr lang="en-US" sz="1800" dirty="0" smtClean="0"/>
              <a:t> standardization of 96 SNPs for Chinook salmon </a:t>
            </a:r>
          </a:p>
          <a:p>
            <a:endParaRPr lang="en-US" sz="1800" dirty="0" smtClean="0"/>
          </a:p>
          <a:p>
            <a:r>
              <a:rPr lang="en-US" sz="1800" dirty="0" smtClean="0"/>
              <a:t>Efforts to standardize SNP panels for other species is underway</a:t>
            </a:r>
          </a:p>
        </p:txBody>
      </p:sp>
      <p:sp>
        <p:nvSpPr>
          <p:cNvPr id="4" name="Slide Number Placeholder 3"/>
          <p:cNvSpPr>
            <a:spLocks noGrp="1"/>
          </p:cNvSpPr>
          <p:nvPr>
            <p:ph type="sldNum" sz="quarter" idx="12"/>
          </p:nvPr>
        </p:nvSpPr>
        <p:spPr/>
        <p:txBody>
          <a:bodyPr/>
          <a:lstStyle/>
          <a:p>
            <a:fld id="{45CF1679-B77C-445A-9A74-A575FE578E38}" type="slidenum">
              <a:rPr lang="en-US" smtClean="0"/>
              <a:pPr/>
              <a:t>69</a:t>
            </a:fld>
            <a:endParaRPr lang="en-US"/>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1295400"/>
            <a:ext cx="1944151" cy="195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6168" t="22628" r="27548" b="16874"/>
          <a:stretch/>
        </p:blipFill>
        <p:spPr bwMode="auto">
          <a:xfrm>
            <a:off x="1447800" y="1066800"/>
            <a:ext cx="3048000" cy="2490040"/>
          </a:xfrm>
          <a:prstGeom prst="rect">
            <a:avLst/>
          </a:prstGeom>
          <a:noFill/>
          <a:ln w="158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724400" y="3124200"/>
            <a:ext cx="3962400" cy="369332"/>
          </a:xfrm>
          <a:prstGeom prst="rect">
            <a:avLst/>
          </a:prstGeom>
          <a:noFill/>
        </p:spPr>
        <p:txBody>
          <a:bodyPr wrap="square" rtlCol="0">
            <a:spAutoFit/>
          </a:bodyPr>
          <a:lstStyle/>
          <a:p>
            <a:r>
              <a:rPr lang="en-US" dirty="0" smtClean="0"/>
              <a:t>Chinook Technical Committee (CTC)</a:t>
            </a:r>
            <a:endParaRPr lang="en-US" dirty="0"/>
          </a:p>
        </p:txBody>
      </p:sp>
    </p:spTree>
    <p:extLst>
      <p:ext uri="{BB962C8B-B14F-4D97-AF65-F5344CB8AC3E}">
        <p14:creationId xmlns:p14="http://schemas.microsoft.com/office/powerpoint/2010/main" xmlns="" val="1161039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162800" cy="1938992"/>
          </a:xfrm>
          <a:prstGeom prst="rect">
            <a:avLst/>
          </a:prstGeom>
          <a:noFill/>
        </p:spPr>
        <p:txBody>
          <a:bodyPr wrap="square" rtlCol="0">
            <a:spAutoFit/>
          </a:bodyPr>
          <a:lstStyle/>
          <a:p>
            <a:r>
              <a:rPr lang="en-US" sz="4000" dirty="0" smtClean="0"/>
              <a:t>Parentage Based Tagging in the Snake River Basin: </a:t>
            </a:r>
          </a:p>
          <a:p>
            <a:r>
              <a:rPr lang="en-US" sz="4000" dirty="0" smtClean="0"/>
              <a:t>Evaluation and Implementation </a:t>
            </a:r>
            <a:endParaRPr lang="en-US" sz="4000" dirty="0"/>
          </a:p>
        </p:txBody>
      </p:sp>
      <p:pic>
        <p:nvPicPr>
          <p:cNvPr id="5" name="Picture 4"/>
          <p:cNvPicPr/>
          <p:nvPr/>
        </p:nvPicPr>
        <p:blipFill>
          <a:blip r:embed="rId3" cstate="email"/>
          <a:srcRect/>
          <a:stretch>
            <a:fillRect/>
          </a:stretch>
        </p:blipFill>
        <p:spPr bwMode="auto">
          <a:xfrm>
            <a:off x="3048000" y="2733675"/>
            <a:ext cx="2971800" cy="2714625"/>
          </a:xfrm>
          <a:prstGeom prst="rect">
            <a:avLst/>
          </a:prstGeom>
          <a:noFill/>
          <a:ln w="9525">
            <a:noFill/>
            <a:miter lim="800000"/>
            <a:headEnd/>
            <a:tailEnd/>
          </a:ln>
        </p:spPr>
      </p:pic>
      <p:sp>
        <p:nvSpPr>
          <p:cNvPr id="4" name="Slide Number Placeholder 3"/>
          <p:cNvSpPr>
            <a:spLocks noGrp="1"/>
          </p:cNvSpPr>
          <p:nvPr>
            <p:ph type="sldNum" sz="quarter" idx="12"/>
          </p:nvPr>
        </p:nvSpPr>
        <p:spPr>
          <a:xfrm>
            <a:off x="8153400" y="6400800"/>
            <a:ext cx="762000" cy="365125"/>
          </a:xfrm>
        </p:spPr>
        <p:txBody>
          <a:bodyPr/>
          <a:lstStyle/>
          <a:p>
            <a:fld id="{45CF1679-B77C-445A-9A74-A575FE578E38}" type="slidenum">
              <a:rPr lang="en-US" smtClean="0"/>
              <a:pPr/>
              <a:t>7</a:t>
            </a:fld>
            <a:endParaRPr lang="en-US" dirty="0"/>
          </a:p>
        </p:txBody>
      </p:sp>
    </p:spTree>
    <p:extLst>
      <p:ext uri="{BB962C8B-B14F-4D97-AF65-F5344CB8AC3E}">
        <p14:creationId xmlns:p14="http://schemas.microsoft.com/office/powerpoint/2010/main" xmlns="" val="38597606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smtClean="0"/>
              <a:t>Database challenges</a:t>
            </a:r>
            <a:endParaRPr lang="en-US" dirty="0"/>
          </a:p>
        </p:txBody>
      </p:sp>
      <p:sp>
        <p:nvSpPr>
          <p:cNvPr id="3" name="Content Placeholder 2"/>
          <p:cNvSpPr>
            <a:spLocks noGrp="1"/>
          </p:cNvSpPr>
          <p:nvPr>
            <p:ph idx="1"/>
          </p:nvPr>
        </p:nvSpPr>
        <p:spPr>
          <a:xfrm>
            <a:off x="228600" y="1219200"/>
            <a:ext cx="4800600" cy="4876800"/>
          </a:xfrm>
        </p:spPr>
        <p:txBody>
          <a:bodyPr>
            <a:normAutofit fontScale="92500" lnSpcReduction="10000"/>
          </a:bodyPr>
          <a:lstStyle/>
          <a:p>
            <a:r>
              <a:rPr lang="en-US" dirty="0" smtClean="0"/>
              <a:t>Multi-agency database was created to house standardized microsatellite genetic data</a:t>
            </a:r>
          </a:p>
          <a:p>
            <a:endParaRPr lang="en-US" dirty="0" smtClean="0"/>
          </a:p>
          <a:p>
            <a:r>
              <a:rPr lang="en-US" dirty="0" smtClean="0"/>
              <a:t>Currently no funding to maintain and update database</a:t>
            </a:r>
          </a:p>
          <a:p>
            <a:endParaRPr lang="en-US" dirty="0" smtClean="0"/>
          </a:p>
          <a:p>
            <a:r>
              <a:rPr lang="en-US" dirty="0" smtClean="0"/>
              <a:t>Strong need for a centralized database to store genetic data for multiple species</a:t>
            </a:r>
          </a:p>
          <a:p>
            <a:pPr lvl="1"/>
            <a:r>
              <a:rPr lang="en-US" dirty="0" smtClean="0"/>
              <a:t>Baselines for GSI applications</a:t>
            </a:r>
          </a:p>
          <a:p>
            <a:pPr lvl="1"/>
            <a:r>
              <a:rPr lang="en-US" dirty="0" smtClean="0"/>
              <a:t>Parent baseline for PBT</a:t>
            </a:r>
          </a:p>
          <a:p>
            <a:pPr lvl="1"/>
            <a:r>
              <a:rPr lang="en-US" dirty="0"/>
              <a:t>Genome </a:t>
            </a:r>
            <a:r>
              <a:rPr lang="en-US" dirty="0" smtClean="0"/>
              <a:t>information</a:t>
            </a:r>
          </a:p>
          <a:p>
            <a:pPr lvl="1"/>
            <a:endParaRPr lang="en-US" dirty="0"/>
          </a:p>
        </p:txBody>
      </p:sp>
      <p:sp>
        <p:nvSpPr>
          <p:cNvPr id="4" name="Slide Number Placeholder 3"/>
          <p:cNvSpPr>
            <a:spLocks noGrp="1"/>
          </p:cNvSpPr>
          <p:nvPr>
            <p:ph type="sldNum" sz="quarter" idx="12"/>
          </p:nvPr>
        </p:nvSpPr>
        <p:spPr/>
        <p:txBody>
          <a:bodyPr/>
          <a:lstStyle/>
          <a:p>
            <a:fld id="{45CF1679-B77C-445A-9A74-A575FE578E38}" type="slidenum">
              <a:rPr lang="en-US" smtClean="0"/>
              <a:pPr/>
              <a:t>70</a:t>
            </a:fld>
            <a:endParaRPr lang="en-US" dirty="0"/>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031" t="27587" r="33333" b="17895"/>
          <a:stretch/>
        </p:blipFill>
        <p:spPr bwMode="auto">
          <a:xfrm>
            <a:off x="5257800" y="1371600"/>
            <a:ext cx="3485551"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2133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6858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76200"/>
            <a:ext cx="9372600" cy="646331"/>
          </a:xfrm>
          <a:prstGeom prst="rect">
            <a:avLst/>
          </a:prstGeom>
          <a:noFill/>
        </p:spPr>
        <p:txBody>
          <a:bodyPr wrap="square" rtlCol="0">
            <a:spAutoFit/>
          </a:bodyPr>
          <a:lstStyle/>
          <a:p>
            <a:r>
              <a:rPr lang="en-US" sz="3600" dirty="0" smtClean="0">
                <a:latin typeface="Constantia" pitchFamily="18" charset="0"/>
                <a:cs typeface="Arial" pitchFamily="34" charset="0"/>
              </a:rPr>
              <a:t>Acknowledgements</a:t>
            </a:r>
            <a:endParaRPr lang="en-US" sz="3600" dirty="0">
              <a:latin typeface="Constantia" pitchFamily="18" charset="0"/>
              <a:cs typeface="Arial" pitchFamily="34" charset="0"/>
            </a:endParaRPr>
          </a:p>
        </p:txBody>
      </p:sp>
      <p:sp>
        <p:nvSpPr>
          <p:cNvPr id="5" name="TextBox 4"/>
          <p:cNvSpPr txBox="1"/>
          <p:nvPr/>
        </p:nvSpPr>
        <p:spPr>
          <a:xfrm>
            <a:off x="533400" y="967740"/>
            <a:ext cx="3962400" cy="5909310"/>
          </a:xfrm>
          <a:prstGeom prst="rect">
            <a:avLst/>
          </a:prstGeom>
          <a:noFill/>
        </p:spPr>
        <p:txBody>
          <a:bodyPr wrap="square" rtlCol="0">
            <a:spAutoFit/>
          </a:bodyPr>
          <a:lstStyle/>
          <a:p>
            <a:pPr>
              <a:buFont typeface="Arial" pitchFamily="34" charset="0"/>
              <a:buChar char="•"/>
            </a:pPr>
            <a:r>
              <a:rPr lang="en-US" dirty="0" smtClean="0">
                <a:latin typeface="Constantia" pitchFamily="18" charset="0"/>
                <a:cs typeface="Arial" pitchFamily="34" charset="0"/>
              </a:rPr>
              <a:t> Funding:</a:t>
            </a:r>
          </a:p>
          <a:p>
            <a:pPr lvl="1">
              <a:buFont typeface="Arial" pitchFamily="34" charset="0"/>
              <a:buChar char="•"/>
            </a:pPr>
            <a:r>
              <a:rPr lang="en-US" dirty="0" smtClean="0">
                <a:latin typeface="Constantia" pitchFamily="18" charset="0"/>
                <a:cs typeface="Arial" pitchFamily="34" charset="0"/>
              </a:rPr>
              <a:t> Bonneville Power Administration</a:t>
            </a:r>
          </a:p>
          <a:p>
            <a:pPr lvl="1">
              <a:buFont typeface="Arial" pitchFamily="34" charset="0"/>
              <a:buChar char="•"/>
            </a:pPr>
            <a:r>
              <a:rPr lang="en-US" dirty="0" smtClean="0">
                <a:latin typeface="Constantia" pitchFamily="18" charset="0"/>
                <a:cs typeface="Arial" pitchFamily="34" charset="0"/>
              </a:rPr>
              <a:t> Pacific Coast Salmon Recovery Fund</a:t>
            </a:r>
          </a:p>
          <a:p>
            <a:pPr lvl="1">
              <a:buFont typeface="Arial" pitchFamily="34" charset="0"/>
              <a:buChar char="•"/>
            </a:pPr>
            <a:r>
              <a:rPr lang="en-US" dirty="0" smtClean="0">
                <a:latin typeface="Constantia" pitchFamily="18" charset="0"/>
                <a:cs typeface="Arial" pitchFamily="34" charset="0"/>
              </a:rPr>
              <a:t>Pacific Salmon Commission (CTC)</a:t>
            </a:r>
          </a:p>
          <a:p>
            <a:pPr lvl="1">
              <a:buFont typeface="Arial" pitchFamily="34" charset="0"/>
              <a:buChar char="•"/>
            </a:pPr>
            <a:r>
              <a:rPr lang="en-US" dirty="0">
                <a:latin typeface="Constantia" pitchFamily="18" charset="0"/>
                <a:cs typeface="Arial" pitchFamily="34" charset="0"/>
              </a:rPr>
              <a:t> </a:t>
            </a:r>
            <a:r>
              <a:rPr lang="en-US" dirty="0" smtClean="0">
                <a:latin typeface="Constantia" pitchFamily="18" charset="0"/>
                <a:cs typeface="Arial" pitchFamily="34" charset="0"/>
              </a:rPr>
              <a:t>Idaho Power Corporation</a:t>
            </a:r>
          </a:p>
          <a:p>
            <a:pPr>
              <a:buFont typeface="Arial" pitchFamily="34" charset="0"/>
              <a:buChar char="•"/>
            </a:pPr>
            <a:r>
              <a:rPr lang="en-US" dirty="0" smtClean="0">
                <a:latin typeface="Constantia" pitchFamily="18" charset="0"/>
                <a:cs typeface="Arial" pitchFamily="34" charset="0"/>
              </a:rPr>
              <a:t> Samples</a:t>
            </a:r>
          </a:p>
          <a:p>
            <a:pPr lvl="1">
              <a:buFont typeface="Arial" pitchFamily="34" charset="0"/>
              <a:buChar char="•"/>
            </a:pPr>
            <a:r>
              <a:rPr lang="en-US" dirty="0" smtClean="0">
                <a:latin typeface="Constantia" pitchFamily="18" charset="0"/>
                <a:cs typeface="Arial" pitchFamily="34" charset="0"/>
              </a:rPr>
              <a:t> Darren Ogden (NOAA)</a:t>
            </a:r>
          </a:p>
          <a:p>
            <a:pPr lvl="1">
              <a:buFont typeface="Arial" pitchFamily="34" charset="0"/>
              <a:buChar char="•"/>
            </a:pPr>
            <a:r>
              <a:rPr lang="en-US" dirty="0" smtClean="0">
                <a:latin typeface="Constantia" pitchFamily="18" charset="0"/>
                <a:cs typeface="Arial" pitchFamily="34" charset="0"/>
              </a:rPr>
              <a:t> IDFG Scale Aging Lab (Kristin Ellsworth)</a:t>
            </a:r>
          </a:p>
          <a:p>
            <a:pPr lvl="1">
              <a:buFont typeface="Arial" pitchFamily="34" charset="0"/>
              <a:buChar char="•"/>
            </a:pPr>
            <a:r>
              <a:rPr lang="en-US" dirty="0" smtClean="0">
                <a:latin typeface="Constantia" pitchFamily="18" charset="0"/>
                <a:cs typeface="Arial" pitchFamily="34" charset="0"/>
              </a:rPr>
              <a:t> IDFG, IPC, ODFW, WDFW, USFWS hatchery personnel</a:t>
            </a:r>
          </a:p>
          <a:p>
            <a:pPr lvl="1">
              <a:buFont typeface="Arial" pitchFamily="34" charset="0"/>
              <a:buChar char="•"/>
            </a:pPr>
            <a:r>
              <a:rPr lang="en-US" dirty="0" smtClean="0">
                <a:latin typeface="Constantia" pitchFamily="18" charset="0"/>
                <a:cs typeface="Arial" pitchFamily="34" charset="0"/>
              </a:rPr>
              <a:t>CRITFC staff (Bonneville Dam)</a:t>
            </a:r>
          </a:p>
          <a:p>
            <a:pPr lvl="1">
              <a:buFont typeface="Arial" pitchFamily="34" charset="0"/>
              <a:buChar char="•"/>
            </a:pPr>
            <a:r>
              <a:rPr lang="en-US" dirty="0" smtClean="0">
                <a:latin typeface="Constantia" pitchFamily="18" charset="0"/>
                <a:cs typeface="Arial" pitchFamily="34" charset="0"/>
              </a:rPr>
              <a:t>Joe </a:t>
            </a:r>
            <a:r>
              <a:rPr lang="en-US" dirty="0" err="1" smtClean="0">
                <a:latin typeface="Constantia" pitchFamily="18" charset="0"/>
                <a:cs typeface="Arial" pitchFamily="34" charset="0"/>
              </a:rPr>
              <a:t>Hymer</a:t>
            </a:r>
            <a:r>
              <a:rPr lang="en-US" dirty="0" smtClean="0">
                <a:latin typeface="Constantia" pitchFamily="18" charset="0"/>
                <a:cs typeface="Arial" pitchFamily="34" charset="0"/>
              </a:rPr>
              <a:t>, WDFW, PSMFC</a:t>
            </a:r>
          </a:p>
          <a:p>
            <a:pPr>
              <a:buFont typeface="Arial" pitchFamily="34" charset="0"/>
              <a:buChar char="•"/>
            </a:pPr>
            <a:r>
              <a:rPr lang="en-US" dirty="0" smtClean="0">
                <a:latin typeface="Constantia" pitchFamily="18" charset="0"/>
                <a:cs typeface="Arial" pitchFamily="34" charset="0"/>
              </a:rPr>
              <a:t> Data</a:t>
            </a:r>
          </a:p>
          <a:p>
            <a:pPr lvl="1">
              <a:buFont typeface="Arial" pitchFamily="34" charset="0"/>
              <a:buChar char="•"/>
            </a:pPr>
            <a:r>
              <a:rPr lang="en-US" dirty="0" smtClean="0">
                <a:latin typeface="Constantia" pitchFamily="18" charset="0"/>
                <a:cs typeface="Arial" pitchFamily="34" charset="0"/>
              </a:rPr>
              <a:t> Jesse </a:t>
            </a:r>
            <a:r>
              <a:rPr lang="en-US" dirty="0" err="1" smtClean="0">
                <a:latin typeface="Constantia" pitchFamily="18" charset="0"/>
                <a:cs typeface="Arial" pitchFamily="34" charset="0"/>
              </a:rPr>
              <a:t>McCane</a:t>
            </a:r>
            <a:endParaRPr lang="en-US" dirty="0" smtClean="0">
              <a:latin typeface="Constantia" pitchFamily="18" charset="0"/>
              <a:cs typeface="Arial" pitchFamily="34" charset="0"/>
            </a:endParaRPr>
          </a:p>
          <a:p>
            <a:pPr lvl="1">
              <a:buFont typeface="Arial" pitchFamily="34" charset="0"/>
              <a:buChar char="•"/>
            </a:pPr>
            <a:r>
              <a:rPr lang="en-US" dirty="0" smtClean="0">
                <a:latin typeface="Constantia" pitchFamily="18" charset="0"/>
                <a:cs typeface="Arial" pitchFamily="34" charset="0"/>
              </a:rPr>
              <a:t> Lynn Schrader</a:t>
            </a:r>
          </a:p>
          <a:p>
            <a:pPr lvl="1">
              <a:buFont typeface="Arial" pitchFamily="34" charset="0"/>
              <a:buChar char="•"/>
            </a:pPr>
            <a:r>
              <a:rPr lang="en-US" dirty="0" smtClean="0">
                <a:latin typeface="Constantia" pitchFamily="18" charset="0"/>
                <a:cs typeface="Arial" pitchFamily="34" charset="0"/>
              </a:rPr>
              <a:t> Jeff Stephenson</a:t>
            </a:r>
          </a:p>
          <a:p>
            <a:r>
              <a:rPr lang="en-US" dirty="0" smtClean="0">
                <a:latin typeface="Constantia" pitchFamily="18" charset="0"/>
                <a:cs typeface="Arial" pitchFamily="34" charset="0"/>
              </a:rPr>
              <a:t> </a:t>
            </a:r>
          </a:p>
        </p:txBody>
      </p:sp>
      <p:sp>
        <p:nvSpPr>
          <p:cNvPr id="8" name="TextBox 7"/>
          <p:cNvSpPr txBox="1"/>
          <p:nvPr/>
        </p:nvSpPr>
        <p:spPr>
          <a:xfrm>
            <a:off x="5029200" y="967740"/>
            <a:ext cx="5105400" cy="5078313"/>
          </a:xfrm>
          <a:prstGeom prst="rect">
            <a:avLst/>
          </a:prstGeom>
          <a:noFill/>
        </p:spPr>
        <p:txBody>
          <a:bodyPr wrap="square" rtlCol="0">
            <a:spAutoFit/>
          </a:bodyPr>
          <a:lstStyle/>
          <a:p>
            <a:pPr>
              <a:buFont typeface="Arial" pitchFamily="34" charset="0"/>
              <a:buChar char="•"/>
            </a:pPr>
            <a:r>
              <a:rPr lang="en-US" dirty="0" smtClean="0">
                <a:latin typeface="Constantia" pitchFamily="18" charset="0"/>
                <a:cs typeface="Arial" pitchFamily="34" charset="0"/>
              </a:rPr>
              <a:t>Laboratory</a:t>
            </a:r>
          </a:p>
          <a:p>
            <a:pPr lvl="1">
              <a:buFont typeface="Arial" pitchFamily="34" charset="0"/>
              <a:buChar char="•"/>
            </a:pPr>
            <a:r>
              <a:rPr lang="en-US" dirty="0" smtClean="0">
                <a:latin typeface="Constantia" pitchFamily="18" charset="0"/>
                <a:cs typeface="Arial" pitchFamily="34" charset="0"/>
              </a:rPr>
              <a:t> Carlos Camacho</a:t>
            </a:r>
          </a:p>
          <a:p>
            <a:pPr lvl="1">
              <a:buFont typeface="Arial" pitchFamily="34" charset="0"/>
              <a:buChar char="•"/>
            </a:pPr>
            <a:r>
              <a:rPr lang="en-US" dirty="0" smtClean="0">
                <a:latin typeface="Constantia" pitchFamily="18" charset="0"/>
                <a:cs typeface="Arial" pitchFamily="34" charset="0"/>
              </a:rPr>
              <a:t> Dylan </a:t>
            </a:r>
            <a:r>
              <a:rPr lang="en-US" dirty="0" err="1" smtClean="0">
                <a:latin typeface="Constantia" pitchFamily="18" charset="0"/>
                <a:cs typeface="Arial" pitchFamily="34" charset="0"/>
              </a:rPr>
              <a:t>Kovis</a:t>
            </a:r>
            <a:endParaRPr lang="en-US" dirty="0" smtClean="0">
              <a:latin typeface="Constantia" pitchFamily="18" charset="0"/>
              <a:cs typeface="Arial" pitchFamily="34" charset="0"/>
            </a:endParaRPr>
          </a:p>
          <a:p>
            <a:pPr lvl="1">
              <a:buFont typeface="Arial" pitchFamily="34" charset="0"/>
              <a:buChar char="•"/>
            </a:pPr>
            <a:r>
              <a:rPr lang="en-US" dirty="0" smtClean="0">
                <a:latin typeface="Constantia" pitchFamily="18" charset="0"/>
                <a:cs typeface="Arial" pitchFamily="34" charset="0"/>
              </a:rPr>
              <a:t> Laura Redfield</a:t>
            </a:r>
          </a:p>
          <a:p>
            <a:pPr lvl="1">
              <a:buFont typeface="Arial" pitchFamily="34" charset="0"/>
              <a:buChar char="•"/>
            </a:pPr>
            <a:r>
              <a:rPr lang="en-US" dirty="0" smtClean="0">
                <a:latin typeface="Constantia" pitchFamily="18" charset="0"/>
                <a:cs typeface="Arial" pitchFamily="34" charset="0"/>
              </a:rPr>
              <a:t> Thea Vanderwey</a:t>
            </a:r>
          </a:p>
          <a:p>
            <a:pPr lvl="1">
              <a:buFont typeface="Arial" pitchFamily="34" charset="0"/>
              <a:buChar char="•"/>
            </a:pPr>
            <a:r>
              <a:rPr lang="en-US" dirty="0" smtClean="0">
                <a:latin typeface="Constantia" pitchFamily="18" charset="0"/>
                <a:cs typeface="Arial" pitchFamily="34" charset="0"/>
              </a:rPr>
              <a:t> Heather Hoyt</a:t>
            </a:r>
          </a:p>
          <a:p>
            <a:pPr lvl="1">
              <a:buFont typeface="Arial" pitchFamily="34" charset="0"/>
              <a:buChar char="•"/>
            </a:pPr>
            <a:r>
              <a:rPr lang="en-US" dirty="0" smtClean="0">
                <a:latin typeface="Constantia" pitchFamily="18" charset="0"/>
                <a:cs typeface="Arial" pitchFamily="34" charset="0"/>
              </a:rPr>
              <a:t> Amanda Matala</a:t>
            </a:r>
          </a:p>
          <a:p>
            <a:pPr lvl="1">
              <a:buFont typeface="Arial" pitchFamily="34" charset="0"/>
              <a:buChar char="•"/>
            </a:pPr>
            <a:r>
              <a:rPr lang="en-US" dirty="0" smtClean="0">
                <a:latin typeface="Constantia" pitchFamily="18" charset="0"/>
                <a:cs typeface="Arial" pitchFamily="34" charset="0"/>
              </a:rPr>
              <a:t> Lori Maxwell</a:t>
            </a:r>
          </a:p>
          <a:p>
            <a:pPr lvl="1">
              <a:buFont typeface="Arial" pitchFamily="34" charset="0"/>
              <a:buChar char="•"/>
            </a:pPr>
            <a:r>
              <a:rPr lang="en-US" dirty="0" smtClean="0">
                <a:latin typeface="Constantia" pitchFamily="18" charset="0"/>
                <a:cs typeface="Arial" pitchFamily="34" charset="0"/>
              </a:rPr>
              <a:t> Stephanie Harmon</a:t>
            </a:r>
          </a:p>
          <a:p>
            <a:pPr lvl="1">
              <a:buFont typeface="Arial" pitchFamily="34" charset="0"/>
              <a:buChar char="•"/>
            </a:pPr>
            <a:r>
              <a:rPr lang="en-US" dirty="0" smtClean="0">
                <a:latin typeface="Constantia" pitchFamily="18" charset="0"/>
                <a:cs typeface="Arial" pitchFamily="34" charset="0"/>
              </a:rPr>
              <a:t>Vanessa </a:t>
            </a:r>
            <a:r>
              <a:rPr lang="en-US" dirty="0" err="1" smtClean="0">
                <a:latin typeface="Constantia" pitchFamily="18" charset="0"/>
                <a:cs typeface="Arial" pitchFamily="34" charset="0"/>
              </a:rPr>
              <a:t>Morman</a:t>
            </a:r>
            <a:endParaRPr lang="en-US" dirty="0" smtClean="0">
              <a:latin typeface="Constantia" pitchFamily="18" charset="0"/>
              <a:cs typeface="Arial" pitchFamily="34" charset="0"/>
            </a:endParaRPr>
          </a:p>
          <a:p>
            <a:pPr lvl="1">
              <a:buFont typeface="Arial" pitchFamily="34" charset="0"/>
              <a:buChar char="•"/>
            </a:pPr>
            <a:r>
              <a:rPr lang="en-US" dirty="0" smtClean="0">
                <a:latin typeface="Constantia" pitchFamily="18" charset="0"/>
                <a:cs typeface="Arial" pitchFamily="34" charset="0"/>
              </a:rPr>
              <a:t>Megan Moore</a:t>
            </a:r>
            <a:endParaRPr lang="en-US" dirty="0">
              <a:latin typeface="Constantia" pitchFamily="18" charset="0"/>
              <a:cs typeface="Arial" pitchFamily="34" charset="0"/>
            </a:endParaRPr>
          </a:p>
          <a:p>
            <a:pPr marL="0" lvl="1">
              <a:buFont typeface="Arial" pitchFamily="34" charset="0"/>
              <a:buChar char="•"/>
            </a:pPr>
            <a:r>
              <a:rPr lang="en-US" dirty="0" smtClean="0">
                <a:latin typeface="Constantia" pitchFamily="18" charset="0"/>
                <a:cs typeface="Arial" pitchFamily="34" charset="0"/>
              </a:rPr>
              <a:t>Analyses</a:t>
            </a:r>
          </a:p>
          <a:p>
            <a:pPr lvl="1">
              <a:buFont typeface="Arial" pitchFamily="34" charset="0"/>
              <a:buChar char="•"/>
            </a:pPr>
            <a:r>
              <a:rPr lang="en-US" dirty="0" smtClean="0">
                <a:latin typeface="Constantia" pitchFamily="18" charset="0"/>
                <a:cs typeface="Arial" pitchFamily="34" charset="0"/>
              </a:rPr>
              <a:t>Andrew Matala</a:t>
            </a:r>
          </a:p>
          <a:p>
            <a:pPr lvl="1">
              <a:buFont typeface="Arial" pitchFamily="34" charset="0"/>
              <a:buChar char="•"/>
            </a:pPr>
            <a:r>
              <a:rPr lang="en-US" dirty="0" smtClean="0">
                <a:latin typeface="Constantia" pitchFamily="18" charset="0"/>
                <a:cs typeface="Arial" pitchFamily="34" charset="0"/>
              </a:rPr>
              <a:t>Jon Hess</a:t>
            </a:r>
          </a:p>
          <a:p>
            <a:pPr lvl="1">
              <a:buFont typeface="Arial" pitchFamily="34" charset="0"/>
              <a:buChar char="•"/>
            </a:pPr>
            <a:r>
              <a:rPr lang="en-US" dirty="0" smtClean="0">
                <a:latin typeface="Constantia" pitchFamily="18" charset="0"/>
                <a:cs typeface="Arial" pitchFamily="34" charset="0"/>
              </a:rPr>
              <a:t>Maureen Hess</a:t>
            </a:r>
          </a:p>
          <a:p>
            <a:pPr lvl="1">
              <a:buFont typeface="Arial" pitchFamily="34" charset="0"/>
              <a:buChar char="•"/>
            </a:pPr>
            <a:r>
              <a:rPr lang="en-US" dirty="0" smtClean="0">
                <a:latin typeface="Constantia" pitchFamily="18" charset="0"/>
                <a:cs typeface="Arial" pitchFamily="34" charset="0"/>
              </a:rPr>
              <a:t>Nate Campbell</a:t>
            </a:r>
          </a:p>
          <a:p>
            <a:pPr lvl="1">
              <a:buFont typeface="Arial" pitchFamily="34" charset="0"/>
              <a:buChar char="•"/>
            </a:pPr>
            <a:r>
              <a:rPr lang="en-US" dirty="0" smtClean="0">
                <a:latin typeface="Constantia" pitchFamily="18" charset="0"/>
                <a:cs typeface="Arial" pitchFamily="34" charset="0"/>
              </a:rPr>
              <a:t>Craig Steele</a:t>
            </a:r>
          </a:p>
          <a:p>
            <a:pPr lvl="1">
              <a:buFont typeface="Arial" pitchFamily="34" charset="0"/>
              <a:buChar char="•"/>
            </a:pPr>
            <a:r>
              <a:rPr lang="en-US" dirty="0" smtClean="0">
                <a:latin typeface="Constantia" pitchFamily="18" charset="0"/>
                <a:cs typeface="Arial" pitchFamily="34" charset="0"/>
              </a:rPr>
              <a:t>Mike Ackerman</a:t>
            </a:r>
          </a:p>
        </p:txBody>
      </p:sp>
      <p:sp>
        <p:nvSpPr>
          <p:cNvPr id="9"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71</a:t>
            </a:fld>
            <a:endParaRPr lang="en-US" dirty="0"/>
          </a:p>
        </p:txBody>
      </p:sp>
    </p:spTree>
    <p:extLst>
      <p:ext uri="{BB962C8B-B14F-4D97-AF65-F5344CB8AC3E}">
        <p14:creationId xmlns:p14="http://schemas.microsoft.com/office/powerpoint/2010/main" xmlns="" val="35644887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3289110" y="825500"/>
            <a:ext cx="2713038" cy="584200"/>
          </a:xfrm>
          <a:prstGeom prst="rect">
            <a:avLst/>
          </a:prstGeom>
          <a:noFill/>
          <a:ln w="9525">
            <a:noFill/>
            <a:miter lim="800000"/>
            <a:headEnd/>
            <a:tailEnd/>
          </a:ln>
        </p:spPr>
        <p:txBody>
          <a:bodyPr wrap="none">
            <a:spAutoFit/>
          </a:bodyPr>
          <a:lstStyle/>
          <a:p>
            <a:pPr marL="342900" indent="-342900" algn="ctr"/>
            <a:r>
              <a:rPr lang="en-US" sz="3200" u="sng" dirty="0"/>
              <a:t>Questions???</a:t>
            </a:r>
          </a:p>
        </p:txBody>
      </p:sp>
      <p:pic>
        <p:nvPicPr>
          <p:cNvPr id="4" name="Picture 18"/>
          <p:cNvPicPr>
            <a:picLocks noChangeAspect="1" noChangeArrowheads="1"/>
          </p:cNvPicPr>
          <p:nvPr/>
        </p:nvPicPr>
        <p:blipFill rotWithShape="1">
          <a:blip r:embed="rId3" cstate="print"/>
          <a:srcRect t="21845"/>
          <a:stretch/>
        </p:blipFill>
        <p:spPr bwMode="auto">
          <a:xfrm>
            <a:off x="2290198" y="2133600"/>
            <a:ext cx="4710861" cy="3357254"/>
          </a:xfrm>
          <a:prstGeom prst="rect">
            <a:avLst/>
          </a:prstGeom>
          <a:ln>
            <a:noFill/>
          </a:ln>
          <a:effectLst>
            <a:outerShdw blurRad="292100" dist="139700" dir="2700000" algn="tl" rotWithShape="0">
              <a:srgbClr val="333333">
                <a:alpha val="65000"/>
              </a:srgbClr>
            </a:outerShdw>
          </a:effectLst>
        </p:spPr>
      </p:pic>
      <p:sp>
        <p:nvSpPr>
          <p:cNvPr id="5" name="Slide Number Placeholder 3"/>
          <p:cNvSpPr>
            <a:spLocks noGrp="1"/>
          </p:cNvSpPr>
          <p:nvPr>
            <p:ph type="sldNum" sz="quarter" idx="12"/>
          </p:nvPr>
        </p:nvSpPr>
        <p:spPr>
          <a:xfrm>
            <a:off x="7924800" y="6356350"/>
            <a:ext cx="762000" cy="365125"/>
          </a:xfrm>
        </p:spPr>
        <p:txBody>
          <a:bodyPr/>
          <a:lstStyle/>
          <a:p>
            <a:fld id="{45CF1679-B77C-445A-9A74-A575FE578E38}" type="slidenum">
              <a:rPr lang="en-US" smtClean="0"/>
              <a:pPr/>
              <a:t>72</a:t>
            </a:fld>
            <a:endParaRPr lang="en-US" dirty="0"/>
          </a:p>
        </p:txBody>
      </p:sp>
    </p:spTree>
    <p:extLst>
      <p:ext uri="{BB962C8B-B14F-4D97-AF65-F5344CB8AC3E}">
        <p14:creationId xmlns:p14="http://schemas.microsoft.com/office/powerpoint/2010/main" xmlns="" val="2575276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1000" y="609600"/>
            <a:ext cx="838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76200"/>
            <a:ext cx="9372600" cy="461665"/>
          </a:xfrm>
          <a:prstGeom prst="rect">
            <a:avLst/>
          </a:prstGeom>
          <a:noFill/>
        </p:spPr>
        <p:txBody>
          <a:bodyPr wrap="square" rtlCol="0">
            <a:spAutoFit/>
          </a:bodyPr>
          <a:lstStyle/>
          <a:p>
            <a:r>
              <a:rPr lang="en-US" sz="2400" dirty="0" smtClean="0">
                <a:cs typeface="Arial" pitchFamily="34" charset="0"/>
              </a:rPr>
              <a:t>Parentage Based Tagging</a:t>
            </a:r>
            <a:endParaRPr lang="en-US" sz="2400" dirty="0">
              <a:cs typeface="Arial" pitchFamily="34" charset="0"/>
            </a:endParaRPr>
          </a:p>
        </p:txBody>
      </p:sp>
      <p:pic>
        <p:nvPicPr>
          <p:cNvPr id="9" name="Picture 2"/>
          <p:cNvPicPr preferRelativeResize="0">
            <a:picLocks noChangeArrowheads="1"/>
          </p:cNvPicPr>
          <p:nvPr/>
        </p:nvPicPr>
        <p:blipFill>
          <a:blip r:embed="rId3" cstate="email"/>
          <a:srcRect/>
          <a:stretch>
            <a:fillRect/>
          </a:stretch>
        </p:blipFill>
        <p:spPr bwMode="auto">
          <a:xfrm>
            <a:off x="685800" y="2133600"/>
            <a:ext cx="2438400" cy="3399710"/>
          </a:xfrm>
          <a:prstGeom prst="rect">
            <a:avLst/>
          </a:prstGeom>
          <a:ln>
            <a:noFill/>
          </a:ln>
          <a:effectLst>
            <a:outerShdw blurRad="292100" dist="139700" dir="2700000" algn="tl" rotWithShape="0">
              <a:srgbClr val="333333">
                <a:alpha val="65000"/>
              </a:srgbClr>
            </a:outerShdw>
          </a:effectLst>
        </p:spPr>
      </p:pic>
      <p:sp>
        <p:nvSpPr>
          <p:cNvPr id="10" name="Rectangle 2"/>
          <p:cNvSpPr>
            <a:spLocks noChangeArrowheads="1"/>
          </p:cNvSpPr>
          <p:nvPr/>
        </p:nvSpPr>
        <p:spPr bwMode="auto">
          <a:xfrm>
            <a:off x="381000" y="776645"/>
            <a:ext cx="8229600" cy="1200329"/>
          </a:xfrm>
          <a:prstGeom prst="rect">
            <a:avLst/>
          </a:prstGeom>
          <a:noFill/>
          <a:ln w="9525">
            <a:noFill/>
            <a:miter lim="800000"/>
            <a:headEnd/>
            <a:tailEnd/>
          </a:ln>
        </p:spPr>
        <p:txBody>
          <a:bodyPr wrap="square" anchor="ctr">
            <a:spAutoFit/>
          </a:bodyPr>
          <a:lstStyle/>
          <a:p>
            <a:r>
              <a:rPr lang="en-US" dirty="0" smtClean="0"/>
              <a:t>In the “Tagging Report” the ISRP/ISAB indicated that a new genetic tagging technology called Parentage Based Tagging had </a:t>
            </a:r>
            <a:r>
              <a:rPr lang="en-US" dirty="0"/>
              <a:t>the potential to provide </a:t>
            </a:r>
            <a:r>
              <a:rPr lang="en-US" dirty="0" smtClean="0"/>
              <a:t>the same types of </a:t>
            </a:r>
            <a:r>
              <a:rPr lang="en-US" dirty="0"/>
              <a:t>information now obtained </a:t>
            </a:r>
            <a:r>
              <a:rPr lang="en-US" dirty="0" smtClean="0"/>
              <a:t>using the </a:t>
            </a:r>
            <a:r>
              <a:rPr lang="en-US" dirty="0"/>
              <a:t>CWT system.</a:t>
            </a:r>
          </a:p>
          <a:p>
            <a:r>
              <a:rPr lang="en-US" dirty="0"/>
              <a:t> </a:t>
            </a:r>
          </a:p>
        </p:txBody>
      </p:sp>
      <p:sp>
        <p:nvSpPr>
          <p:cNvPr id="2" name="Rectangle 1"/>
          <p:cNvSpPr/>
          <p:nvPr/>
        </p:nvSpPr>
        <p:spPr>
          <a:xfrm>
            <a:off x="3657600" y="2424767"/>
            <a:ext cx="5334000" cy="2862322"/>
          </a:xfrm>
          <a:prstGeom prst="rect">
            <a:avLst/>
          </a:prstGeom>
        </p:spPr>
        <p:txBody>
          <a:bodyPr wrap="square">
            <a:spAutoFit/>
          </a:bodyPr>
          <a:lstStyle/>
          <a:p>
            <a:r>
              <a:rPr lang="en-US" sz="3000" i="1" dirty="0" smtClean="0"/>
              <a:t>“This </a:t>
            </a:r>
            <a:r>
              <a:rPr lang="en-US" sz="3000" i="1" dirty="0"/>
              <a:t>approach has the potential </a:t>
            </a:r>
            <a:r>
              <a:rPr lang="en-US" sz="3000" i="1" dirty="0" smtClean="0"/>
              <a:t>to provide </a:t>
            </a:r>
            <a:r>
              <a:rPr lang="en-US" sz="3000" i="1" dirty="0"/>
              <a:t>information sufficient for cohort reconstruction and stock-age-fishery exploitation rates</a:t>
            </a:r>
            <a:r>
              <a:rPr lang="en-US" sz="3000" i="1" dirty="0" smtClean="0"/>
              <a:t>.”</a:t>
            </a:r>
            <a:endParaRPr lang="en-US" sz="3000" i="1" dirty="0"/>
          </a:p>
        </p:txBody>
      </p:sp>
      <p:sp>
        <p:nvSpPr>
          <p:cNvPr id="8" name="Slide Number Placeholder 3"/>
          <p:cNvSpPr>
            <a:spLocks noGrp="1"/>
          </p:cNvSpPr>
          <p:nvPr>
            <p:ph type="sldNum" sz="quarter" idx="12"/>
          </p:nvPr>
        </p:nvSpPr>
        <p:spPr>
          <a:xfrm>
            <a:off x="8229600" y="6324600"/>
            <a:ext cx="762000" cy="365125"/>
          </a:xfrm>
        </p:spPr>
        <p:txBody>
          <a:bodyPr/>
          <a:lstStyle/>
          <a:p>
            <a:fld id="{45CF1679-B77C-445A-9A74-A575FE578E38}" type="slidenum">
              <a:rPr lang="en-US" smtClean="0"/>
              <a:pPr/>
              <a:t>8</a:t>
            </a:fld>
            <a:endParaRPr lang="en-US" dirty="0"/>
          </a:p>
        </p:txBody>
      </p:sp>
    </p:spTree>
    <p:extLst>
      <p:ext uri="{BB962C8B-B14F-4D97-AF65-F5344CB8AC3E}">
        <p14:creationId xmlns:p14="http://schemas.microsoft.com/office/powerpoint/2010/main" xmlns="" val="305125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33400" y="1531937"/>
            <a:ext cx="8169275" cy="830263"/>
          </a:xfrm>
          <a:prstGeom prst="rect">
            <a:avLst/>
          </a:prstGeom>
          <a:noFill/>
          <a:ln w="9525">
            <a:noFill/>
            <a:miter lim="800000"/>
            <a:headEnd/>
            <a:tailEnd/>
          </a:ln>
        </p:spPr>
        <p:txBody>
          <a:bodyPr>
            <a:spAutoFit/>
          </a:bodyPr>
          <a:lstStyle/>
          <a:p>
            <a:pPr algn="ctr"/>
            <a:r>
              <a:rPr lang="en-US" sz="2400" dirty="0"/>
              <a:t>Parentage-based genetic tagging - PBT</a:t>
            </a:r>
          </a:p>
          <a:p>
            <a:pPr algn="ctr"/>
            <a:r>
              <a:rPr lang="en-US" sz="2400" dirty="0"/>
              <a:t>(Anderson and Garza 2005)</a:t>
            </a:r>
            <a:endParaRPr lang="en-US" dirty="0"/>
          </a:p>
        </p:txBody>
      </p:sp>
      <p:sp>
        <p:nvSpPr>
          <p:cNvPr id="12292" name="Rectangle 20"/>
          <p:cNvSpPr>
            <a:spLocks noChangeArrowheads="1"/>
          </p:cNvSpPr>
          <p:nvPr/>
        </p:nvSpPr>
        <p:spPr bwMode="auto">
          <a:xfrm>
            <a:off x="5867400" y="2895600"/>
            <a:ext cx="3276600" cy="1938338"/>
          </a:xfrm>
          <a:prstGeom prst="rect">
            <a:avLst/>
          </a:prstGeom>
          <a:noFill/>
          <a:ln w="9525">
            <a:noFill/>
            <a:miter lim="800000"/>
            <a:headEnd/>
            <a:tailEnd/>
          </a:ln>
        </p:spPr>
        <p:txBody>
          <a:bodyPr>
            <a:spAutoFit/>
          </a:bodyPr>
          <a:lstStyle/>
          <a:p>
            <a:r>
              <a:rPr lang="en-US" sz="2400" dirty="0"/>
              <a:t>Parentage-based tagging uses similar DNA techniques as those used in human parentage testing </a:t>
            </a:r>
          </a:p>
        </p:txBody>
      </p:sp>
      <p:sp>
        <p:nvSpPr>
          <p:cNvPr id="5" name="Slide Number Placeholder 4"/>
          <p:cNvSpPr>
            <a:spLocks noGrp="1"/>
          </p:cNvSpPr>
          <p:nvPr>
            <p:ph type="sldNum" sz="quarter" idx="12"/>
          </p:nvPr>
        </p:nvSpPr>
        <p:spPr/>
        <p:txBody>
          <a:bodyPr/>
          <a:lstStyle/>
          <a:p>
            <a:fld id="{45CF1679-B77C-445A-9A74-A575FE578E38}" type="slidenum">
              <a:rPr lang="en-US" smtClean="0"/>
              <a:pPr/>
              <a:t>9</a:t>
            </a:fld>
            <a:endParaRPr lang="en-US"/>
          </a:p>
        </p:txBody>
      </p:sp>
      <p:pic>
        <p:nvPicPr>
          <p:cNvPr id="7" name="Picture 4" descr="I believe the word I'm looking for is shady. by msmail."/>
          <p:cNvPicPr>
            <a:picLocks noChangeAspect="1" noChangeArrowheads="1"/>
          </p:cNvPicPr>
          <p:nvPr/>
        </p:nvPicPr>
        <p:blipFill>
          <a:blip r:embed="rId3"/>
          <a:srcRect/>
          <a:stretch>
            <a:fillRect/>
          </a:stretch>
        </p:blipFill>
        <p:spPr bwMode="auto">
          <a:xfrm>
            <a:off x="457200" y="2590800"/>
            <a:ext cx="5283200" cy="3657600"/>
          </a:xfrm>
          <a:prstGeom prst="rect">
            <a:avLst/>
          </a:prstGeom>
          <a:ln>
            <a:noFill/>
          </a:ln>
          <a:effectLst>
            <a:outerShdw blurRad="292100" dist="139700" dir="2700000" algn="tl" rotWithShape="0">
              <a:srgbClr val="333333">
                <a:alpha val="65000"/>
              </a:srgbClr>
            </a:outerShdw>
          </a:effectLst>
        </p:spPr>
      </p:pic>
      <p:sp>
        <p:nvSpPr>
          <p:cNvPr id="6" name="Text Box 4"/>
          <p:cNvSpPr txBox="1">
            <a:spLocks noChangeArrowheads="1"/>
          </p:cNvSpPr>
          <p:nvPr/>
        </p:nvSpPr>
        <p:spPr bwMode="auto">
          <a:xfrm>
            <a:off x="228600" y="838200"/>
            <a:ext cx="8169275" cy="461665"/>
          </a:xfrm>
          <a:prstGeom prst="rect">
            <a:avLst/>
          </a:prstGeom>
          <a:noFill/>
          <a:ln w="9525">
            <a:noFill/>
            <a:miter lim="800000"/>
            <a:headEnd/>
            <a:tailEnd/>
          </a:ln>
        </p:spPr>
        <p:txBody>
          <a:bodyPr>
            <a:spAutoFit/>
          </a:bodyPr>
          <a:lstStyle/>
          <a:p>
            <a:r>
              <a:rPr lang="en-US" sz="2400" u="sng" dirty="0" smtClean="0"/>
              <a:t>What is Parentage Based Tagging?</a:t>
            </a:r>
            <a:endParaRPr lang="en-US" u="sng" dirty="0"/>
          </a:p>
        </p:txBody>
      </p:sp>
    </p:spTree>
    <p:extLst>
      <p:ext uri="{BB962C8B-B14F-4D97-AF65-F5344CB8AC3E}">
        <p14:creationId xmlns:p14="http://schemas.microsoft.com/office/powerpoint/2010/main" xmlns="" val="197797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5831</TotalTime>
  <Words>5118</Words>
  <Application>Microsoft Office PowerPoint</Application>
  <PresentationFormat>On-screen Show (4:3)</PresentationFormat>
  <Paragraphs>900</Paragraphs>
  <Slides>72</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Flow</vt:lpstr>
      <vt:lpstr>Microsoft Office Excel 97-2003 Worksheet</vt:lpstr>
      <vt:lpstr>Slide 1</vt:lpstr>
      <vt:lpstr>Genetic Tools for managing and conserving salmon and steelhead populations </vt:lpstr>
      <vt:lpstr>PBT is a relatively new technology but GSI has been in use for several decades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Unassigned fish expected:</vt:lpstr>
      <vt:lpstr>PBT Assigned kelts:</vt:lpstr>
      <vt:lpstr>Interesting results thus far:</vt:lpstr>
      <vt:lpstr>Tracking to release site…</vt:lpstr>
      <vt:lpstr>Slide 49</vt:lpstr>
      <vt:lpstr>Costs of Expanding PBT</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Efforts to standardize markers</vt:lpstr>
      <vt:lpstr>Database challenges</vt:lpstr>
      <vt:lpstr>Slide 71</vt:lpstr>
      <vt:lpstr>Slide 72</vt:lpstr>
    </vt:vector>
  </TitlesOfParts>
  <Company>IDFG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Campbell,Matthew</dc:creator>
  <cp:lastModifiedBy>visitor</cp:lastModifiedBy>
  <cp:revision>365</cp:revision>
  <dcterms:created xsi:type="dcterms:W3CDTF">2010-04-08T22:35:28Z</dcterms:created>
  <dcterms:modified xsi:type="dcterms:W3CDTF">2012-02-09T16:35:57Z</dcterms:modified>
</cp:coreProperties>
</file>