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8" r:id="rId2"/>
    <p:sldId id="259" r:id="rId3"/>
    <p:sldId id="284" r:id="rId4"/>
    <p:sldId id="285" r:id="rId5"/>
    <p:sldId id="286" r:id="rId6"/>
    <p:sldId id="288" r:id="rId7"/>
    <p:sldId id="289" r:id="rId8"/>
    <p:sldId id="290" r:id="rId9"/>
    <p:sldId id="287" r:id="rId10"/>
    <p:sldId id="277" r:id="rId11"/>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FF"/>
    <a:srgbClr val="00007F"/>
    <a:srgbClr val="002FC4"/>
    <a:srgbClr val="000076"/>
    <a:srgbClr val="0000FF"/>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068" autoAdjust="0"/>
  </p:normalViewPr>
  <p:slideViewPr>
    <p:cSldViewPr>
      <p:cViewPr varScale="1">
        <p:scale>
          <a:sx n="86" d="100"/>
          <a:sy n="86" d="100"/>
        </p:scale>
        <p:origin x="-1354" y="-8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5337055595323312"/>
          <c:y val="8.7671166104236975E-2"/>
          <c:w val="0.79430732522071101"/>
          <c:h val="0.56174617878647526"/>
        </c:manualLayout>
      </c:layout>
      <c:barChart>
        <c:barDir val="col"/>
        <c:grouping val="clustered"/>
        <c:varyColors val="0"/>
        <c:ser>
          <c:idx val="0"/>
          <c:order val="0"/>
          <c:tx>
            <c:strRef>
              <c:f>Sheet2!$B$2:$B$2</c:f>
              <c:strCache>
                <c:ptCount val="1"/>
                <c:pt idx="0">
                  <c:v>Chiwawa</c:v>
                </c:pt>
              </c:strCache>
            </c:strRef>
          </c:tx>
          <c:spPr>
            <a:solidFill>
              <a:srgbClr val="CCFFFF"/>
            </a:solidFill>
            <a:ln>
              <a:solidFill>
                <a:schemeClr val="tx1"/>
              </a:solidFill>
            </a:ln>
          </c:spPr>
          <c:invertIfNegative val="0"/>
          <c:cat>
            <c:strRef>
              <c:f>Sheet2!$C$1:$AI$1</c:f>
              <c:strCache>
                <c:ptCount val="33"/>
                <c:pt idx="0">
                  <c:v>85Rb</c:v>
                </c:pt>
                <c:pt idx="1">
                  <c:v>86Sr</c:v>
                </c:pt>
                <c:pt idx="2">
                  <c:v>89Y</c:v>
                </c:pt>
                <c:pt idx="3">
                  <c:v>90Zr</c:v>
                </c:pt>
                <c:pt idx="4">
                  <c:v>93Nb</c:v>
                </c:pt>
                <c:pt idx="5">
                  <c:v>95Mo</c:v>
                </c:pt>
                <c:pt idx="6">
                  <c:v>101Ru</c:v>
                </c:pt>
                <c:pt idx="7">
                  <c:v>103Rh</c:v>
                </c:pt>
                <c:pt idx="8">
                  <c:v>105Pd</c:v>
                </c:pt>
                <c:pt idx="9">
                  <c:v>107Ag</c:v>
                </c:pt>
                <c:pt idx="10">
                  <c:v>111Cd</c:v>
                </c:pt>
                <c:pt idx="11">
                  <c:v>115In</c:v>
                </c:pt>
                <c:pt idx="12">
                  <c:v>120Sn</c:v>
                </c:pt>
                <c:pt idx="13">
                  <c:v>121Sb</c:v>
                </c:pt>
                <c:pt idx="14">
                  <c:v>125Te</c:v>
                </c:pt>
                <c:pt idx="15">
                  <c:v>133Cs</c:v>
                </c:pt>
                <c:pt idx="16">
                  <c:v>137Ba</c:v>
                </c:pt>
                <c:pt idx="17">
                  <c:v>139La</c:v>
                </c:pt>
                <c:pt idx="18">
                  <c:v>140Ce</c:v>
                </c:pt>
                <c:pt idx="19">
                  <c:v>141Pr</c:v>
                </c:pt>
                <c:pt idx="20">
                  <c:v>169Tm</c:v>
                </c:pt>
                <c:pt idx="21">
                  <c:v>175Lu</c:v>
                </c:pt>
                <c:pt idx="22">
                  <c:v>180Hf</c:v>
                </c:pt>
                <c:pt idx="23">
                  <c:v>181Ta</c:v>
                </c:pt>
                <c:pt idx="24">
                  <c:v>186W</c:v>
                </c:pt>
                <c:pt idx="25">
                  <c:v>187Re</c:v>
                </c:pt>
                <c:pt idx="26">
                  <c:v>197Au</c:v>
                </c:pt>
                <c:pt idx="27">
                  <c:v>202Hg</c:v>
                </c:pt>
                <c:pt idx="28">
                  <c:v>205Tl</c:v>
                </c:pt>
                <c:pt idx="29">
                  <c:v>208Pb</c:v>
                </c:pt>
                <c:pt idx="30">
                  <c:v>209Bi</c:v>
                </c:pt>
                <c:pt idx="31">
                  <c:v>232Th</c:v>
                </c:pt>
                <c:pt idx="32">
                  <c:v>238U</c:v>
                </c:pt>
              </c:strCache>
            </c:strRef>
          </c:cat>
          <c:val>
            <c:numRef>
              <c:f>Sheet2!$C$2:$AI$2</c:f>
              <c:numCache>
                <c:formatCode>General</c:formatCode>
                <c:ptCount val="33"/>
                <c:pt idx="0">
                  <c:v>15651.971</c:v>
                </c:pt>
                <c:pt idx="1">
                  <c:v>59212.916000000012</c:v>
                </c:pt>
                <c:pt idx="2">
                  <c:v>322.4729999999999</c:v>
                </c:pt>
                <c:pt idx="3">
                  <c:v>1934.5450000000001</c:v>
                </c:pt>
                <c:pt idx="4">
                  <c:v>172.66800000000001</c:v>
                </c:pt>
                <c:pt idx="5">
                  <c:v>1500.665</c:v>
                </c:pt>
                <c:pt idx="6">
                  <c:v>42.8</c:v>
                </c:pt>
                <c:pt idx="7">
                  <c:v>191.73499999999999</c:v>
                </c:pt>
                <c:pt idx="8">
                  <c:v>379.67500000000001</c:v>
                </c:pt>
                <c:pt idx="9">
                  <c:v>378.00799999999987</c:v>
                </c:pt>
                <c:pt idx="10">
                  <c:v>166.33500000000001</c:v>
                </c:pt>
                <c:pt idx="11">
                  <c:v>32364.499</c:v>
                </c:pt>
                <c:pt idx="12">
                  <c:v>1892.731</c:v>
                </c:pt>
                <c:pt idx="13">
                  <c:v>486.34699999999987</c:v>
                </c:pt>
                <c:pt idx="14">
                  <c:v>32.867000000000004</c:v>
                </c:pt>
                <c:pt idx="15">
                  <c:v>307.67200000000008</c:v>
                </c:pt>
                <c:pt idx="16">
                  <c:v>39769.196999999993</c:v>
                </c:pt>
                <c:pt idx="17">
                  <c:v>2817.538</c:v>
                </c:pt>
                <c:pt idx="18">
                  <c:v>4263.1530000000002</c:v>
                </c:pt>
                <c:pt idx="19">
                  <c:v>383.00900000000001</c:v>
                </c:pt>
                <c:pt idx="20">
                  <c:v>11</c:v>
                </c:pt>
                <c:pt idx="21">
                  <c:v>13.6</c:v>
                </c:pt>
                <c:pt idx="22">
                  <c:v>67.400000000000006</c:v>
                </c:pt>
                <c:pt idx="23">
                  <c:v>7.7329999999999997</c:v>
                </c:pt>
                <c:pt idx="24">
                  <c:v>142.20099999999999</c:v>
                </c:pt>
                <c:pt idx="25">
                  <c:v>27.8</c:v>
                </c:pt>
                <c:pt idx="26">
                  <c:v>7.5330000000000004</c:v>
                </c:pt>
                <c:pt idx="27">
                  <c:v>163.86800000000005</c:v>
                </c:pt>
                <c:pt idx="28">
                  <c:v>18</c:v>
                </c:pt>
                <c:pt idx="29">
                  <c:v>13638.682000000004</c:v>
                </c:pt>
                <c:pt idx="30">
                  <c:v>1180.749</c:v>
                </c:pt>
                <c:pt idx="31">
                  <c:v>242.60300000000001</c:v>
                </c:pt>
                <c:pt idx="32">
                  <c:v>114.20099999999999</c:v>
                </c:pt>
              </c:numCache>
            </c:numRef>
          </c:val>
        </c:ser>
        <c:ser>
          <c:idx val="1"/>
          <c:order val="1"/>
          <c:tx>
            <c:strRef>
              <c:f>Sheet2!$B$3:$B$3</c:f>
              <c:strCache>
                <c:ptCount val="1"/>
                <c:pt idx="0">
                  <c:v>White</c:v>
                </c:pt>
              </c:strCache>
            </c:strRef>
          </c:tx>
          <c:spPr>
            <a:solidFill>
              <a:srgbClr val="0070C0"/>
            </a:solidFill>
          </c:spPr>
          <c:invertIfNegative val="0"/>
          <c:cat>
            <c:strRef>
              <c:f>Sheet2!$C$1:$AI$1</c:f>
              <c:strCache>
                <c:ptCount val="33"/>
                <c:pt idx="0">
                  <c:v>85Rb</c:v>
                </c:pt>
                <c:pt idx="1">
                  <c:v>86Sr</c:v>
                </c:pt>
                <c:pt idx="2">
                  <c:v>89Y</c:v>
                </c:pt>
                <c:pt idx="3">
                  <c:v>90Zr</c:v>
                </c:pt>
                <c:pt idx="4">
                  <c:v>93Nb</c:v>
                </c:pt>
                <c:pt idx="5">
                  <c:v>95Mo</c:v>
                </c:pt>
                <c:pt idx="6">
                  <c:v>101Ru</c:v>
                </c:pt>
                <c:pt idx="7">
                  <c:v>103Rh</c:v>
                </c:pt>
                <c:pt idx="8">
                  <c:v>105Pd</c:v>
                </c:pt>
                <c:pt idx="9">
                  <c:v>107Ag</c:v>
                </c:pt>
                <c:pt idx="10">
                  <c:v>111Cd</c:v>
                </c:pt>
                <c:pt idx="11">
                  <c:v>115In</c:v>
                </c:pt>
                <c:pt idx="12">
                  <c:v>120Sn</c:v>
                </c:pt>
                <c:pt idx="13">
                  <c:v>121Sb</c:v>
                </c:pt>
                <c:pt idx="14">
                  <c:v>125Te</c:v>
                </c:pt>
                <c:pt idx="15">
                  <c:v>133Cs</c:v>
                </c:pt>
                <c:pt idx="16">
                  <c:v>137Ba</c:v>
                </c:pt>
                <c:pt idx="17">
                  <c:v>139La</c:v>
                </c:pt>
                <c:pt idx="18">
                  <c:v>140Ce</c:v>
                </c:pt>
                <c:pt idx="19">
                  <c:v>141Pr</c:v>
                </c:pt>
                <c:pt idx="20">
                  <c:v>169Tm</c:v>
                </c:pt>
                <c:pt idx="21">
                  <c:v>175Lu</c:v>
                </c:pt>
                <c:pt idx="22">
                  <c:v>180Hf</c:v>
                </c:pt>
                <c:pt idx="23">
                  <c:v>181Ta</c:v>
                </c:pt>
                <c:pt idx="24">
                  <c:v>186W</c:v>
                </c:pt>
                <c:pt idx="25">
                  <c:v>187Re</c:v>
                </c:pt>
                <c:pt idx="26">
                  <c:v>197Au</c:v>
                </c:pt>
                <c:pt idx="27">
                  <c:v>202Hg</c:v>
                </c:pt>
                <c:pt idx="28">
                  <c:v>205Tl</c:v>
                </c:pt>
                <c:pt idx="29">
                  <c:v>208Pb</c:v>
                </c:pt>
                <c:pt idx="30">
                  <c:v>209Bi</c:v>
                </c:pt>
                <c:pt idx="31">
                  <c:v>232Th</c:v>
                </c:pt>
                <c:pt idx="32">
                  <c:v>238U</c:v>
                </c:pt>
              </c:strCache>
            </c:strRef>
          </c:cat>
          <c:val>
            <c:numRef>
              <c:f>Sheet2!$C$3:$AI$3</c:f>
              <c:numCache>
                <c:formatCode>General</c:formatCode>
                <c:ptCount val="33"/>
                <c:pt idx="0">
                  <c:v>17160.89</c:v>
                </c:pt>
                <c:pt idx="1">
                  <c:v>38406.433000000005</c:v>
                </c:pt>
                <c:pt idx="2">
                  <c:v>519.88199999999972</c:v>
                </c:pt>
                <c:pt idx="3">
                  <c:v>1001.3219999999998</c:v>
                </c:pt>
                <c:pt idx="4">
                  <c:v>163.935</c:v>
                </c:pt>
                <c:pt idx="5">
                  <c:v>1226.4160000000004</c:v>
                </c:pt>
                <c:pt idx="6">
                  <c:v>45.667000000000002</c:v>
                </c:pt>
                <c:pt idx="7">
                  <c:v>176.602</c:v>
                </c:pt>
                <c:pt idx="8">
                  <c:v>390.80799999999999</c:v>
                </c:pt>
                <c:pt idx="9">
                  <c:v>290.40499999999986</c:v>
                </c:pt>
                <c:pt idx="10">
                  <c:v>121.334</c:v>
                </c:pt>
                <c:pt idx="11">
                  <c:v>40203.15</c:v>
                </c:pt>
                <c:pt idx="12">
                  <c:v>1229.4170000000001</c:v>
                </c:pt>
                <c:pt idx="13">
                  <c:v>282.07100000000003</c:v>
                </c:pt>
                <c:pt idx="14">
                  <c:v>34.6</c:v>
                </c:pt>
                <c:pt idx="15">
                  <c:v>271.07100000000003</c:v>
                </c:pt>
                <c:pt idx="16">
                  <c:v>766843.2</c:v>
                </c:pt>
                <c:pt idx="17">
                  <c:v>2006.8889999999999</c:v>
                </c:pt>
                <c:pt idx="18">
                  <c:v>2746.3490000000002</c:v>
                </c:pt>
                <c:pt idx="19">
                  <c:v>310.13900000000001</c:v>
                </c:pt>
                <c:pt idx="20">
                  <c:v>16.466999999999988</c:v>
                </c:pt>
                <c:pt idx="21">
                  <c:v>20.667000000000005</c:v>
                </c:pt>
                <c:pt idx="22">
                  <c:v>39.733000000000011</c:v>
                </c:pt>
                <c:pt idx="23">
                  <c:v>10.200000000000001</c:v>
                </c:pt>
                <c:pt idx="24">
                  <c:v>95.334000000000003</c:v>
                </c:pt>
                <c:pt idx="25">
                  <c:v>48.8</c:v>
                </c:pt>
                <c:pt idx="26">
                  <c:v>9.6</c:v>
                </c:pt>
                <c:pt idx="27">
                  <c:v>161.73499999999999</c:v>
                </c:pt>
                <c:pt idx="28">
                  <c:v>105.06699999999999</c:v>
                </c:pt>
                <c:pt idx="29">
                  <c:v>7742.2330000000002</c:v>
                </c:pt>
                <c:pt idx="30">
                  <c:v>1848.3209999999999</c:v>
                </c:pt>
                <c:pt idx="31">
                  <c:v>255.804</c:v>
                </c:pt>
                <c:pt idx="32">
                  <c:v>92.467000000000027</c:v>
                </c:pt>
              </c:numCache>
            </c:numRef>
          </c:val>
        </c:ser>
        <c:ser>
          <c:idx val="2"/>
          <c:order val="2"/>
          <c:tx>
            <c:strRef>
              <c:f>Sheet2!$B$4:$B$4</c:f>
              <c:strCache>
                <c:ptCount val="1"/>
                <c:pt idx="0">
                  <c:v>Nason</c:v>
                </c:pt>
              </c:strCache>
            </c:strRef>
          </c:tx>
          <c:spPr>
            <a:solidFill>
              <a:srgbClr val="FFC000"/>
            </a:solidFill>
          </c:spPr>
          <c:invertIfNegative val="0"/>
          <c:cat>
            <c:strRef>
              <c:f>Sheet2!$C$1:$AI$1</c:f>
              <c:strCache>
                <c:ptCount val="33"/>
                <c:pt idx="0">
                  <c:v>85Rb</c:v>
                </c:pt>
                <c:pt idx="1">
                  <c:v>86Sr</c:v>
                </c:pt>
                <c:pt idx="2">
                  <c:v>89Y</c:v>
                </c:pt>
                <c:pt idx="3">
                  <c:v>90Zr</c:v>
                </c:pt>
                <c:pt idx="4">
                  <c:v>93Nb</c:v>
                </c:pt>
                <c:pt idx="5">
                  <c:v>95Mo</c:v>
                </c:pt>
                <c:pt idx="6">
                  <c:v>101Ru</c:v>
                </c:pt>
                <c:pt idx="7">
                  <c:v>103Rh</c:v>
                </c:pt>
                <c:pt idx="8">
                  <c:v>105Pd</c:v>
                </c:pt>
                <c:pt idx="9">
                  <c:v>107Ag</c:v>
                </c:pt>
                <c:pt idx="10">
                  <c:v>111Cd</c:v>
                </c:pt>
                <c:pt idx="11">
                  <c:v>115In</c:v>
                </c:pt>
                <c:pt idx="12">
                  <c:v>120Sn</c:v>
                </c:pt>
                <c:pt idx="13">
                  <c:v>121Sb</c:v>
                </c:pt>
                <c:pt idx="14">
                  <c:v>125Te</c:v>
                </c:pt>
                <c:pt idx="15">
                  <c:v>133Cs</c:v>
                </c:pt>
                <c:pt idx="16">
                  <c:v>137Ba</c:v>
                </c:pt>
                <c:pt idx="17">
                  <c:v>139La</c:v>
                </c:pt>
                <c:pt idx="18">
                  <c:v>140Ce</c:v>
                </c:pt>
                <c:pt idx="19">
                  <c:v>141Pr</c:v>
                </c:pt>
                <c:pt idx="20">
                  <c:v>169Tm</c:v>
                </c:pt>
                <c:pt idx="21">
                  <c:v>175Lu</c:v>
                </c:pt>
                <c:pt idx="22">
                  <c:v>180Hf</c:v>
                </c:pt>
                <c:pt idx="23">
                  <c:v>181Ta</c:v>
                </c:pt>
                <c:pt idx="24">
                  <c:v>186W</c:v>
                </c:pt>
                <c:pt idx="25">
                  <c:v>187Re</c:v>
                </c:pt>
                <c:pt idx="26">
                  <c:v>197Au</c:v>
                </c:pt>
                <c:pt idx="27">
                  <c:v>202Hg</c:v>
                </c:pt>
                <c:pt idx="28">
                  <c:v>205Tl</c:v>
                </c:pt>
                <c:pt idx="29">
                  <c:v>208Pb</c:v>
                </c:pt>
                <c:pt idx="30">
                  <c:v>209Bi</c:v>
                </c:pt>
                <c:pt idx="31">
                  <c:v>232Th</c:v>
                </c:pt>
                <c:pt idx="32">
                  <c:v>238U</c:v>
                </c:pt>
              </c:strCache>
            </c:strRef>
          </c:cat>
          <c:val>
            <c:numRef>
              <c:f>Sheet2!$C$4:$AI$4</c:f>
              <c:numCache>
                <c:formatCode>General</c:formatCode>
                <c:ptCount val="33"/>
                <c:pt idx="0">
                  <c:v>16843.403999999999</c:v>
                </c:pt>
                <c:pt idx="1">
                  <c:v>45091.687000000005</c:v>
                </c:pt>
                <c:pt idx="2">
                  <c:v>565.35099999999977</c:v>
                </c:pt>
                <c:pt idx="3">
                  <c:v>1047.1939999999995</c:v>
                </c:pt>
                <c:pt idx="4">
                  <c:v>163.601</c:v>
                </c:pt>
                <c:pt idx="5">
                  <c:v>1040.9929999999999</c:v>
                </c:pt>
                <c:pt idx="6">
                  <c:v>43.067</c:v>
                </c:pt>
                <c:pt idx="7">
                  <c:v>189.46900000000002</c:v>
                </c:pt>
                <c:pt idx="8">
                  <c:v>394.34199999999993</c:v>
                </c:pt>
                <c:pt idx="9">
                  <c:v>749.16399999999999</c:v>
                </c:pt>
                <c:pt idx="10">
                  <c:v>142.53399999999999</c:v>
                </c:pt>
                <c:pt idx="11">
                  <c:v>32070.36</c:v>
                </c:pt>
                <c:pt idx="12">
                  <c:v>906.77900000000022</c:v>
                </c:pt>
                <c:pt idx="13">
                  <c:v>300.40499999999986</c:v>
                </c:pt>
                <c:pt idx="14">
                  <c:v>35.533000000000001</c:v>
                </c:pt>
                <c:pt idx="15">
                  <c:v>367.00700000000001</c:v>
                </c:pt>
                <c:pt idx="16">
                  <c:v>124410.32</c:v>
                </c:pt>
                <c:pt idx="17">
                  <c:v>1374.6369999999999</c:v>
                </c:pt>
                <c:pt idx="18">
                  <c:v>1918.4690000000001</c:v>
                </c:pt>
                <c:pt idx="19">
                  <c:v>278.20400000000001</c:v>
                </c:pt>
                <c:pt idx="20">
                  <c:v>18</c:v>
                </c:pt>
                <c:pt idx="21">
                  <c:v>25.4</c:v>
                </c:pt>
                <c:pt idx="22">
                  <c:v>41.867000000000004</c:v>
                </c:pt>
                <c:pt idx="23">
                  <c:v>7.8669999999999982</c:v>
                </c:pt>
                <c:pt idx="24">
                  <c:v>133.13399999999999</c:v>
                </c:pt>
                <c:pt idx="25">
                  <c:v>41.667000000000002</c:v>
                </c:pt>
                <c:pt idx="26">
                  <c:v>6.5330000000000004</c:v>
                </c:pt>
                <c:pt idx="27">
                  <c:v>163.001</c:v>
                </c:pt>
                <c:pt idx="28">
                  <c:v>92.467000000000027</c:v>
                </c:pt>
                <c:pt idx="29">
                  <c:v>5402.0050000000001</c:v>
                </c:pt>
                <c:pt idx="30">
                  <c:v>754.36499999999978</c:v>
                </c:pt>
                <c:pt idx="31">
                  <c:v>180.66800000000001</c:v>
                </c:pt>
                <c:pt idx="32">
                  <c:v>1481.9880000000001</c:v>
                </c:pt>
              </c:numCache>
            </c:numRef>
          </c:val>
        </c:ser>
        <c:dLbls>
          <c:showLegendKey val="0"/>
          <c:showVal val="0"/>
          <c:showCatName val="0"/>
          <c:showSerName val="0"/>
          <c:showPercent val="0"/>
          <c:showBubbleSize val="0"/>
        </c:dLbls>
        <c:gapWidth val="150"/>
        <c:axId val="230080000"/>
        <c:axId val="2300672"/>
      </c:barChart>
      <c:catAx>
        <c:axId val="230080000"/>
        <c:scaling>
          <c:orientation val="minMax"/>
        </c:scaling>
        <c:delete val="0"/>
        <c:axPos val="b"/>
        <c:majorTickMark val="out"/>
        <c:minorTickMark val="none"/>
        <c:tickLblPos val="nextTo"/>
        <c:crossAx val="2300672"/>
        <c:crosses val="autoZero"/>
        <c:auto val="1"/>
        <c:lblAlgn val="ctr"/>
        <c:lblOffset val="100"/>
        <c:noMultiLvlLbl val="0"/>
      </c:catAx>
      <c:valAx>
        <c:axId val="2300672"/>
        <c:scaling>
          <c:logBase val="10"/>
          <c:orientation val="minMax"/>
        </c:scaling>
        <c:delete val="0"/>
        <c:axPos val="l"/>
        <c:majorGridlines/>
        <c:numFmt formatCode="General" sourceLinked="1"/>
        <c:majorTickMark val="out"/>
        <c:minorTickMark val="none"/>
        <c:tickLblPos val="nextTo"/>
        <c:crossAx val="230080000"/>
        <c:crosses val="autoZero"/>
        <c:crossBetween val="between"/>
      </c:valAx>
    </c:plotArea>
    <c:legend>
      <c:legendPos val="r"/>
      <c:layout>
        <c:manualLayout>
          <c:xMode val="edge"/>
          <c:yMode val="edge"/>
          <c:x val="0.26272114012064279"/>
          <c:y val="0.79053921568627461"/>
          <c:w val="0.52222438330666832"/>
          <c:h val="0.14916577995318156"/>
        </c:manualLayout>
      </c:layout>
      <c:overlay val="0"/>
    </c:legend>
    <c:plotVisOnly val="1"/>
    <c:dispBlanksAs val="gap"/>
    <c:showDLblsOverMax val="0"/>
  </c:chart>
  <c:spPr>
    <a:solidFill>
      <a:schemeClr val="bg1"/>
    </a:solidFill>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479425"/>
          </a:xfrm>
          <a:prstGeom prst="rect">
            <a:avLst/>
          </a:prstGeom>
        </p:spPr>
        <p:txBody>
          <a:bodyPr vert="horz" lIns="91440" tIns="45720" rIns="91440" bIns="45720" rtlCol="0"/>
          <a:lstStyle>
            <a:lvl1pPr algn="r">
              <a:defRPr sz="1200"/>
            </a:lvl1pPr>
          </a:lstStyle>
          <a:p>
            <a:fld id="{BABE8330-7585-4CC1-B154-790D3D3639F3}" type="datetimeFigureOut">
              <a:rPr lang="en-US" smtClean="0"/>
              <a:t>1/19/2012</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lIns="91440" tIns="45720" rIns="91440" bIns="45720" rtlCol="0" anchor="b"/>
          <a:lstStyle>
            <a:lvl1pPr algn="r">
              <a:defRPr sz="1200"/>
            </a:lvl1pPr>
          </a:lstStyle>
          <a:p>
            <a:fld id="{E0E4DDBB-7E2D-49FC-93FE-195495CC54E7}" type="slidenum">
              <a:rPr lang="en-US" smtClean="0"/>
              <a:t>‹#›</a:t>
            </a:fld>
            <a:endParaRPr lang="en-US"/>
          </a:p>
        </p:txBody>
      </p:sp>
    </p:spTree>
    <p:extLst>
      <p:ext uri="{BB962C8B-B14F-4D97-AF65-F5344CB8AC3E}">
        <p14:creationId xmlns:p14="http://schemas.microsoft.com/office/powerpoint/2010/main" val="27915579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Will</a:t>
            </a:r>
            <a:r>
              <a:rPr lang="en-US" baseline="0" dirty="0" smtClean="0"/>
              <a:t> get b</a:t>
            </a:r>
            <a:r>
              <a:rPr lang="en-US" dirty="0" smtClean="0"/>
              <a:t>etter map – walk through the process from initial tagging/sampling at Tumwater and through next generation</a:t>
            </a:r>
            <a:endParaRPr lang="en-US" dirty="0" smtClean="0"/>
          </a:p>
          <a:p>
            <a:r>
              <a:rPr lang="en-US" dirty="0" smtClean="0"/>
              <a:t>Appears feasible but still not as good as hoping for - May try GSI</a:t>
            </a:r>
            <a:r>
              <a:rPr lang="en-US" baseline="0" dirty="0" smtClean="0"/>
              <a:t> for better genetics</a:t>
            </a:r>
            <a:endParaRPr lang="en-US" dirty="0" smtClean="0"/>
          </a:p>
          <a:p>
            <a:endParaRPr lang="en-US" dirty="0"/>
          </a:p>
        </p:txBody>
      </p:sp>
      <p:sp>
        <p:nvSpPr>
          <p:cNvPr id="4" name="Slide Number Placeholder 3"/>
          <p:cNvSpPr>
            <a:spLocks noGrp="1"/>
          </p:cNvSpPr>
          <p:nvPr>
            <p:ph type="sldNum" sz="quarter" idx="10"/>
          </p:nvPr>
        </p:nvSpPr>
        <p:spPr/>
        <p:txBody>
          <a:bodyPr/>
          <a:lstStyle/>
          <a:p>
            <a:fld id="{E0E4DDBB-7E2D-49FC-93FE-195495CC54E7}" type="slidenum">
              <a:rPr lang="en-US" smtClean="0"/>
              <a:t>4</a:t>
            </a:fld>
            <a:endParaRPr lang="en-US"/>
          </a:p>
        </p:txBody>
      </p:sp>
    </p:spTree>
    <p:extLst>
      <p:ext uri="{BB962C8B-B14F-4D97-AF65-F5344CB8AC3E}">
        <p14:creationId xmlns:p14="http://schemas.microsoft.com/office/powerpoint/2010/main" val="1762635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General</a:t>
            </a:r>
            <a:r>
              <a:rPr lang="en-US" baseline="0" dirty="0" smtClean="0"/>
              <a:t> concept</a:t>
            </a:r>
          </a:p>
          <a:p>
            <a:r>
              <a:rPr lang="en-US" baseline="0" dirty="0" smtClean="0"/>
              <a:t>Main point – Many elements with varying levels and three distinct water sources</a:t>
            </a:r>
            <a:endParaRPr lang="en-US" dirty="0"/>
          </a:p>
        </p:txBody>
      </p:sp>
      <p:sp>
        <p:nvSpPr>
          <p:cNvPr id="4" name="Slide Number Placeholder 3"/>
          <p:cNvSpPr>
            <a:spLocks noGrp="1"/>
          </p:cNvSpPr>
          <p:nvPr>
            <p:ph type="sldNum" sz="quarter" idx="10"/>
          </p:nvPr>
        </p:nvSpPr>
        <p:spPr/>
        <p:txBody>
          <a:bodyPr/>
          <a:lstStyle/>
          <a:p>
            <a:fld id="{E0E4DDBB-7E2D-49FC-93FE-195495CC54E7}" type="slidenum">
              <a:rPr lang="en-US" smtClean="0"/>
              <a:t>5</a:t>
            </a:fld>
            <a:endParaRPr lang="en-US"/>
          </a:p>
        </p:txBody>
      </p:sp>
    </p:spTree>
    <p:extLst>
      <p:ext uri="{BB962C8B-B14F-4D97-AF65-F5344CB8AC3E}">
        <p14:creationId xmlns:p14="http://schemas.microsoft.com/office/powerpoint/2010/main" val="36999692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are</a:t>
            </a:r>
            <a:r>
              <a:rPr lang="en-US" baseline="0" dirty="0" smtClean="0"/>
              <a:t> the two lines?</a:t>
            </a:r>
            <a:endParaRPr lang="en-US" dirty="0"/>
          </a:p>
        </p:txBody>
      </p:sp>
      <p:sp>
        <p:nvSpPr>
          <p:cNvPr id="4" name="Slide Number Placeholder 3"/>
          <p:cNvSpPr>
            <a:spLocks noGrp="1"/>
          </p:cNvSpPr>
          <p:nvPr>
            <p:ph type="sldNum" sz="quarter" idx="10"/>
          </p:nvPr>
        </p:nvSpPr>
        <p:spPr/>
        <p:txBody>
          <a:bodyPr/>
          <a:lstStyle/>
          <a:p>
            <a:fld id="{E0E4DDBB-7E2D-49FC-93FE-195495CC54E7}" type="slidenum">
              <a:rPr lang="en-US" smtClean="0"/>
              <a:t>6</a:t>
            </a:fld>
            <a:endParaRPr lang="en-US"/>
          </a:p>
        </p:txBody>
      </p:sp>
    </p:spTree>
    <p:extLst>
      <p:ext uri="{BB962C8B-B14F-4D97-AF65-F5344CB8AC3E}">
        <p14:creationId xmlns:p14="http://schemas.microsoft.com/office/powerpoint/2010/main" val="34404846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Walk</a:t>
            </a:r>
            <a:r>
              <a:rPr lang="en-US" baseline="0" dirty="0" smtClean="0"/>
              <a:t> through ordination and MRPP</a:t>
            </a:r>
          </a:p>
          <a:p>
            <a:r>
              <a:rPr lang="en-US" baseline="0" dirty="0" smtClean="0"/>
              <a:t>Not sure </a:t>
            </a:r>
            <a:r>
              <a:rPr lang="en-US" baseline="0" dirty="0" smtClean="0"/>
              <a:t>how PCA was run and </a:t>
            </a:r>
            <a:r>
              <a:rPr lang="en-US" baseline="0" dirty="0" smtClean="0"/>
              <a:t>why </a:t>
            </a:r>
            <a:r>
              <a:rPr lang="en-US" baseline="0" dirty="0" smtClean="0"/>
              <a:t>it was selected – need clarification</a:t>
            </a:r>
            <a:endParaRPr lang="en-US" dirty="0"/>
          </a:p>
        </p:txBody>
      </p:sp>
      <p:sp>
        <p:nvSpPr>
          <p:cNvPr id="4" name="Slide Number Placeholder 3"/>
          <p:cNvSpPr>
            <a:spLocks noGrp="1"/>
          </p:cNvSpPr>
          <p:nvPr>
            <p:ph type="sldNum" sz="quarter" idx="10"/>
          </p:nvPr>
        </p:nvSpPr>
        <p:spPr/>
        <p:txBody>
          <a:bodyPr/>
          <a:lstStyle/>
          <a:p>
            <a:fld id="{E0E4DDBB-7E2D-49FC-93FE-195495CC54E7}" type="slidenum">
              <a:rPr lang="en-US" smtClean="0"/>
              <a:t>7</a:t>
            </a:fld>
            <a:endParaRPr lang="en-US"/>
          </a:p>
        </p:txBody>
      </p:sp>
    </p:spTree>
    <p:extLst>
      <p:ext uri="{BB962C8B-B14F-4D97-AF65-F5344CB8AC3E}">
        <p14:creationId xmlns:p14="http://schemas.microsoft.com/office/powerpoint/2010/main" val="33447502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Need to get fin ray data so I can run PCA and NMS</a:t>
            </a:r>
            <a:endParaRPr lang="en-US" dirty="0"/>
          </a:p>
        </p:txBody>
      </p:sp>
      <p:sp>
        <p:nvSpPr>
          <p:cNvPr id="4" name="Slide Number Placeholder 3"/>
          <p:cNvSpPr>
            <a:spLocks noGrp="1"/>
          </p:cNvSpPr>
          <p:nvPr>
            <p:ph type="sldNum" sz="quarter" idx="10"/>
          </p:nvPr>
        </p:nvSpPr>
        <p:spPr/>
        <p:txBody>
          <a:bodyPr/>
          <a:lstStyle/>
          <a:p>
            <a:fld id="{E0E4DDBB-7E2D-49FC-93FE-195495CC54E7}" type="slidenum">
              <a:rPr lang="en-US" smtClean="0"/>
              <a:t>8</a:t>
            </a:fld>
            <a:endParaRPr lang="en-US"/>
          </a:p>
        </p:txBody>
      </p:sp>
    </p:spTree>
    <p:extLst>
      <p:ext uri="{BB962C8B-B14F-4D97-AF65-F5344CB8AC3E}">
        <p14:creationId xmlns:p14="http://schemas.microsoft.com/office/powerpoint/2010/main" val="40459280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General objectives, pros/cons, </a:t>
            </a:r>
            <a:endParaRPr lang="en-US" dirty="0"/>
          </a:p>
        </p:txBody>
      </p:sp>
      <p:sp>
        <p:nvSpPr>
          <p:cNvPr id="4" name="Slide Number Placeholder 3"/>
          <p:cNvSpPr>
            <a:spLocks noGrp="1"/>
          </p:cNvSpPr>
          <p:nvPr>
            <p:ph type="sldNum" sz="quarter" idx="10"/>
          </p:nvPr>
        </p:nvSpPr>
        <p:spPr/>
        <p:txBody>
          <a:bodyPr/>
          <a:lstStyle/>
          <a:p>
            <a:fld id="{E0E4DDBB-7E2D-49FC-93FE-195495CC54E7}" type="slidenum">
              <a:rPr lang="en-US" smtClean="0"/>
              <a:t>9</a:t>
            </a:fld>
            <a:endParaRPr lang="en-US"/>
          </a:p>
        </p:txBody>
      </p:sp>
    </p:spTree>
    <p:extLst>
      <p:ext uri="{BB962C8B-B14F-4D97-AF65-F5344CB8AC3E}">
        <p14:creationId xmlns:p14="http://schemas.microsoft.com/office/powerpoint/2010/main" val="7365012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E4DDBB-7E2D-49FC-93FE-195495CC54E7}" type="slidenum">
              <a:rPr lang="en-US" smtClean="0"/>
              <a:t>10</a:t>
            </a:fld>
            <a:endParaRPr lang="en-US"/>
          </a:p>
        </p:txBody>
      </p:sp>
    </p:spTree>
    <p:extLst>
      <p:ext uri="{BB962C8B-B14F-4D97-AF65-F5344CB8AC3E}">
        <p14:creationId xmlns:p14="http://schemas.microsoft.com/office/powerpoint/2010/main" val="2889671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703B758-DDED-40B9-8164-F1A59743117D}" type="slidenum">
              <a:rPr lang="en-US"/>
              <a:pPr/>
              <a:t>‹#›</a:t>
            </a:fld>
            <a:endParaRPr lang="en-US"/>
          </a:p>
        </p:txBody>
      </p:sp>
    </p:spTree>
    <p:extLst>
      <p:ext uri="{BB962C8B-B14F-4D97-AF65-F5344CB8AC3E}">
        <p14:creationId xmlns:p14="http://schemas.microsoft.com/office/powerpoint/2010/main" val="1774737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18B27F2-970F-4666-88B4-467F7A426994}" type="slidenum">
              <a:rPr lang="en-US"/>
              <a:pPr/>
              <a:t>‹#›</a:t>
            </a:fld>
            <a:endParaRPr lang="en-US"/>
          </a:p>
        </p:txBody>
      </p:sp>
    </p:spTree>
    <p:extLst>
      <p:ext uri="{BB962C8B-B14F-4D97-AF65-F5344CB8AC3E}">
        <p14:creationId xmlns:p14="http://schemas.microsoft.com/office/powerpoint/2010/main" val="2017847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9D86282-BA73-4D51-9E8B-4ACCAB652834}" type="slidenum">
              <a:rPr lang="en-US"/>
              <a:pPr/>
              <a:t>‹#›</a:t>
            </a:fld>
            <a:endParaRPr lang="en-US"/>
          </a:p>
        </p:txBody>
      </p:sp>
    </p:spTree>
    <p:extLst>
      <p:ext uri="{BB962C8B-B14F-4D97-AF65-F5344CB8AC3E}">
        <p14:creationId xmlns:p14="http://schemas.microsoft.com/office/powerpoint/2010/main" val="38727024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92CEB6DC-C4CC-49B3-A0C2-C5D971B709AF}" type="slidenum">
              <a:rPr lang="en-US"/>
              <a:pPr/>
              <a:t>‹#›</a:t>
            </a:fld>
            <a:endParaRPr lang="en-US"/>
          </a:p>
        </p:txBody>
      </p:sp>
    </p:spTree>
    <p:extLst>
      <p:ext uri="{BB962C8B-B14F-4D97-AF65-F5344CB8AC3E}">
        <p14:creationId xmlns:p14="http://schemas.microsoft.com/office/powerpoint/2010/main" val="1909181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5F8BFEB-038A-44A9-B31F-601C41FFCE77}" type="slidenum">
              <a:rPr lang="en-US"/>
              <a:pPr/>
              <a:t>‹#›</a:t>
            </a:fld>
            <a:endParaRPr lang="en-US"/>
          </a:p>
        </p:txBody>
      </p:sp>
    </p:spTree>
    <p:extLst>
      <p:ext uri="{BB962C8B-B14F-4D97-AF65-F5344CB8AC3E}">
        <p14:creationId xmlns:p14="http://schemas.microsoft.com/office/powerpoint/2010/main" val="2650557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D1632FC-2E85-4C4D-8174-34B62F5E32A9}" type="slidenum">
              <a:rPr lang="en-US"/>
              <a:pPr/>
              <a:t>‹#›</a:t>
            </a:fld>
            <a:endParaRPr lang="en-US"/>
          </a:p>
        </p:txBody>
      </p:sp>
    </p:spTree>
    <p:extLst>
      <p:ext uri="{BB962C8B-B14F-4D97-AF65-F5344CB8AC3E}">
        <p14:creationId xmlns:p14="http://schemas.microsoft.com/office/powerpoint/2010/main" val="2227129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DC7EF4F-C40D-42A7-BBF2-451586E028AD}" type="slidenum">
              <a:rPr lang="en-US"/>
              <a:pPr/>
              <a:t>‹#›</a:t>
            </a:fld>
            <a:endParaRPr lang="en-US"/>
          </a:p>
        </p:txBody>
      </p:sp>
    </p:spTree>
    <p:extLst>
      <p:ext uri="{BB962C8B-B14F-4D97-AF65-F5344CB8AC3E}">
        <p14:creationId xmlns:p14="http://schemas.microsoft.com/office/powerpoint/2010/main" val="2315779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C1083202-E62A-450C-8256-6D73EE53CA7C}" type="slidenum">
              <a:rPr lang="en-US"/>
              <a:pPr/>
              <a:t>‹#›</a:t>
            </a:fld>
            <a:endParaRPr lang="en-US"/>
          </a:p>
        </p:txBody>
      </p:sp>
    </p:spTree>
    <p:extLst>
      <p:ext uri="{BB962C8B-B14F-4D97-AF65-F5344CB8AC3E}">
        <p14:creationId xmlns:p14="http://schemas.microsoft.com/office/powerpoint/2010/main" val="1558968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6F9C2F72-B550-452C-99E9-447BE5F68AE4}" type="slidenum">
              <a:rPr lang="en-US"/>
              <a:pPr/>
              <a:t>‹#›</a:t>
            </a:fld>
            <a:endParaRPr lang="en-US"/>
          </a:p>
        </p:txBody>
      </p:sp>
    </p:spTree>
    <p:extLst>
      <p:ext uri="{BB962C8B-B14F-4D97-AF65-F5344CB8AC3E}">
        <p14:creationId xmlns:p14="http://schemas.microsoft.com/office/powerpoint/2010/main" val="3467644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758E1248-C45E-4411-BA03-7F721F63A20C}" type="slidenum">
              <a:rPr lang="en-US"/>
              <a:pPr/>
              <a:t>‹#›</a:t>
            </a:fld>
            <a:endParaRPr lang="en-US"/>
          </a:p>
        </p:txBody>
      </p:sp>
    </p:spTree>
    <p:extLst>
      <p:ext uri="{BB962C8B-B14F-4D97-AF65-F5344CB8AC3E}">
        <p14:creationId xmlns:p14="http://schemas.microsoft.com/office/powerpoint/2010/main" val="3847812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ED70DAE-3873-4DAD-B99A-0E1117E59DE3}" type="slidenum">
              <a:rPr lang="en-US"/>
              <a:pPr/>
              <a:t>‹#›</a:t>
            </a:fld>
            <a:endParaRPr lang="en-US"/>
          </a:p>
        </p:txBody>
      </p:sp>
    </p:spTree>
    <p:extLst>
      <p:ext uri="{BB962C8B-B14F-4D97-AF65-F5344CB8AC3E}">
        <p14:creationId xmlns:p14="http://schemas.microsoft.com/office/powerpoint/2010/main" val="1057768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D46891D-702C-4CD4-A68C-638797F698B7}" type="slidenum">
              <a:rPr lang="en-US"/>
              <a:pPr/>
              <a:t>‹#›</a:t>
            </a:fld>
            <a:endParaRPr lang="en-US"/>
          </a:p>
        </p:txBody>
      </p:sp>
    </p:spTree>
    <p:extLst>
      <p:ext uri="{BB962C8B-B14F-4D97-AF65-F5344CB8AC3E}">
        <p14:creationId xmlns:p14="http://schemas.microsoft.com/office/powerpoint/2010/main" val="971730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2FC4"/>
            </a:gs>
            <a:gs pos="100000">
              <a:srgbClr val="00007F"/>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20C80A91-DF93-4974-9F1F-1EBEF986B88E}"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146" name="Rectangle 2"/>
          <p:cNvSpPr>
            <a:spLocks noGrp="1" noChangeArrowheads="1"/>
          </p:cNvSpPr>
          <p:nvPr>
            <p:ph type="ctrTitle"/>
          </p:nvPr>
        </p:nvSpPr>
        <p:spPr>
          <a:xfrm>
            <a:off x="228600" y="1371600"/>
            <a:ext cx="8458200" cy="2362200"/>
          </a:xfrm>
        </p:spPr>
        <p:txBody>
          <a:bodyPr/>
          <a:lstStyle/>
          <a:p>
            <a:pPr>
              <a:lnSpc>
                <a:spcPct val="120000"/>
              </a:lnSpc>
            </a:pPr>
            <a:r>
              <a:rPr lang="en-US" sz="3200" dirty="0" smtClean="0">
                <a:solidFill>
                  <a:schemeClr val="accent6"/>
                </a:solidFill>
              </a:rPr>
              <a:t>Geochemical Analysis of Scales and Fin Rays to Identify Wenatchee Basin Spring Chinook Populations</a:t>
            </a:r>
            <a:endParaRPr lang="en-US" sz="3200" dirty="0">
              <a:solidFill>
                <a:schemeClr val="accent6"/>
              </a:solidFill>
            </a:endParaRPr>
          </a:p>
        </p:txBody>
      </p:sp>
      <p:sp>
        <p:nvSpPr>
          <p:cNvPr id="6148" name="Rectangle 4"/>
          <p:cNvSpPr>
            <a:spLocks noGrp="1" noChangeArrowheads="1"/>
          </p:cNvSpPr>
          <p:nvPr>
            <p:ph type="subTitle" idx="1"/>
          </p:nvPr>
        </p:nvSpPr>
        <p:spPr>
          <a:xfrm>
            <a:off x="0" y="3905530"/>
            <a:ext cx="9144000" cy="1905000"/>
          </a:xfrm>
        </p:spPr>
        <p:txBody>
          <a:bodyPr/>
          <a:lstStyle/>
          <a:p>
            <a:pPr>
              <a:spcBef>
                <a:spcPts val="0"/>
              </a:spcBef>
            </a:pPr>
            <a:endParaRPr lang="en-US" sz="2000" i="1" dirty="0" smtClean="0">
              <a:solidFill>
                <a:schemeClr val="accent6"/>
              </a:solidFill>
            </a:endParaRPr>
          </a:p>
          <a:p>
            <a:pPr eaLnBrk="1" hangingPunct="1">
              <a:spcBef>
                <a:spcPts val="0"/>
              </a:spcBef>
            </a:pPr>
            <a:r>
              <a:rPr lang="en-US" sz="2000" dirty="0" smtClean="0">
                <a:solidFill>
                  <a:schemeClr val="accent6"/>
                </a:solidFill>
                <a:ea typeface="ＭＳ Ｐゴシック" pitchFamily="34" charset="-128"/>
              </a:rPr>
              <a:t>Tim Linley, Kenneth Ham, Jill </a:t>
            </a:r>
            <a:r>
              <a:rPr lang="en-US" sz="2000" dirty="0" err="1" smtClean="0">
                <a:solidFill>
                  <a:schemeClr val="accent6"/>
                </a:solidFill>
                <a:ea typeface="ＭＳ Ｐゴシック" pitchFamily="34" charset="-128"/>
              </a:rPr>
              <a:t>Janak</a:t>
            </a:r>
            <a:r>
              <a:rPr lang="en-US" sz="2000" dirty="0" smtClean="0">
                <a:solidFill>
                  <a:schemeClr val="accent6"/>
                </a:solidFill>
                <a:ea typeface="ＭＳ Ｐゴシック" pitchFamily="34" charset="-128"/>
              </a:rPr>
              <a:t>, Tom Farmer, </a:t>
            </a:r>
          </a:p>
          <a:p>
            <a:pPr eaLnBrk="1" hangingPunct="1">
              <a:spcBef>
                <a:spcPts val="0"/>
              </a:spcBef>
            </a:pPr>
            <a:r>
              <a:rPr lang="en-US" sz="2000" dirty="0" smtClean="0">
                <a:solidFill>
                  <a:schemeClr val="accent6"/>
                </a:solidFill>
                <a:ea typeface="ＭＳ Ｐゴシック" pitchFamily="34" charset="-128"/>
              </a:rPr>
              <a:t>Martin </a:t>
            </a:r>
            <a:r>
              <a:rPr lang="en-US" sz="2000" dirty="0" err="1" smtClean="0">
                <a:solidFill>
                  <a:schemeClr val="accent6"/>
                </a:solidFill>
                <a:ea typeface="ＭＳ Ｐゴシック" pitchFamily="34" charset="-128"/>
              </a:rPr>
              <a:t>Liezers</a:t>
            </a:r>
            <a:r>
              <a:rPr lang="en-US" sz="2000" dirty="0" smtClean="0">
                <a:solidFill>
                  <a:schemeClr val="accent6"/>
                </a:solidFill>
                <a:ea typeface="ＭＳ Ｐゴシック" pitchFamily="34" charset="-128"/>
              </a:rPr>
              <a:t>, and Geoff McMichael</a:t>
            </a:r>
          </a:p>
          <a:p>
            <a:pPr>
              <a:spcBef>
                <a:spcPts val="0"/>
              </a:spcBef>
            </a:pPr>
            <a:r>
              <a:rPr lang="en-US" sz="1400" i="1" dirty="0" smtClean="0">
                <a:solidFill>
                  <a:schemeClr val="accent6"/>
                </a:solidFill>
                <a:ea typeface="ＭＳ Ｐゴシック" pitchFamily="34" charset="-128"/>
              </a:rPr>
              <a:t>Pacific Northwest National </a:t>
            </a:r>
            <a:r>
              <a:rPr lang="en-US" sz="1400" i="1" dirty="0">
                <a:solidFill>
                  <a:schemeClr val="accent6"/>
                </a:solidFill>
                <a:ea typeface="ＭＳ Ｐゴシック" pitchFamily="34" charset="-128"/>
              </a:rPr>
              <a:t>Laboratory, Richland, Washington</a:t>
            </a:r>
          </a:p>
          <a:p>
            <a:pPr>
              <a:spcBef>
                <a:spcPts val="0"/>
              </a:spcBef>
            </a:pPr>
            <a:endParaRPr lang="en-US" sz="1400" i="1" dirty="0" smtClean="0">
              <a:solidFill>
                <a:schemeClr val="accent6"/>
              </a:solidFill>
              <a:ea typeface="ＭＳ Ｐゴシック" pitchFamily="34" charset="-128"/>
            </a:endParaRPr>
          </a:p>
          <a:p>
            <a:pPr>
              <a:spcBef>
                <a:spcPts val="0"/>
              </a:spcBef>
            </a:pPr>
            <a:r>
              <a:rPr lang="en-US" sz="2000" dirty="0" smtClean="0">
                <a:solidFill>
                  <a:schemeClr val="accent6"/>
                </a:solidFill>
              </a:rPr>
              <a:t>Russell </a:t>
            </a:r>
            <a:r>
              <a:rPr lang="en-US" sz="2000" dirty="0" err="1">
                <a:solidFill>
                  <a:schemeClr val="accent6"/>
                </a:solidFill>
              </a:rPr>
              <a:t>Langshaw</a:t>
            </a:r>
            <a:r>
              <a:rPr lang="en-US" sz="2000" dirty="0">
                <a:solidFill>
                  <a:schemeClr val="accent6"/>
                </a:solidFill>
              </a:rPr>
              <a:t>, Todd Pearsons</a:t>
            </a:r>
          </a:p>
          <a:p>
            <a:pPr>
              <a:spcBef>
                <a:spcPts val="0"/>
              </a:spcBef>
            </a:pPr>
            <a:r>
              <a:rPr lang="en-US" sz="1400" i="1" dirty="0">
                <a:solidFill>
                  <a:schemeClr val="accent6"/>
                </a:solidFill>
              </a:rPr>
              <a:t>Public Utility District #2 of Grant County. Ephrata, </a:t>
            </a:r>
            <a:r>
              <a:rPr lang="en-US" sz="1400" i="1" dirty="0" smtClean="0">
                <a:solidFill>
                  <a:schemeClr val="accent6"/>
                </a:solidFill>
              </a:rPr>
              <a:t>WA</a:t>
            </a:r>
            <a:endParaRPr lang="en-US" sz="1400" i="1" dirty="0">
              <a:solidFill>
                <a:schemeClr val="accent6"/>
              </a:solidFill>
            </a:endParaRPr>
          </a:p>
        </p:txBody>
      </p:sp>
      <p:pic>
        <p:nvPicPr>
          <p:cNvPr id="7" name="Picture 6"/>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781800" y="5823230"/>
            <a:ext cx="2362200" cy="1034769"/>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533400" y="0"/>
            <a:ext cx="8229600" cy="914400"/>
          </a:xfrm>
        </p:spPr>
        <p:txBody>
          <a:bodyPr/>
          <a:lstStyle/>
          <a:p>
            <a:r>
              <a:rPr lang="en-US" sz="4000" dirty="0" smtClean="0">
                <a:solidFill>
                  <a:srgbClr val="CCFFFF"/>
                </a:solidFill>
              </a:rPr>
              <a:t>Conclusions</a:t>
            </a:r>
            <a:endParaRPr lang="en-US" sz="4000" dirty="0">
              <a:solidFill>
                <a:srgbClr val="CCFFFF"/>
              </a:solidFill>
            </a:endParaRPr>
          </a:p>
        </p:txBody>
      </p:sp>
      <p:sp>
        <p:nvSpPr>
          <p:cNvPr id="43011" name="Rectangle 3"/>
          <p:cNvSpPr>
            <a:spLocks noGrp="1" noChangeArrowheads="1"/>
          </p:cNvSpPr>
          <p:nvPr>
            <p:ph type="body" sz="half" idx="1"/>
          </p:nvPr>
        </p:nvSpPr>
        <p:spPr>
          <a:xfrm>
            <a:off x="533400" y="914400"/>
            <a:ext cx="8153400" cy="5181600"/>
          </a:xfrm>
        </p:spPr>
        <p:txBody>
          <a:bodyPr/>
          <a:lstStyle/>
          <a:p>
            <a:r>
              <a:rPr lang="en-US" sz="2800" dirty="0" smtClean="0">
                <a:solidFill>
                  <a:srgbClr val="CCFFFF"/>
                </a:solidFill>
              </a:rPr>
              <a:t>Initial results very promising </a:t>
            </a:r>
          </a:p>
          <a:p>
            <a:pPr lvl="1"/>
            <a:r>
              <a:rPr lang="en-US" sz="2400" dirty="0" smtClean="0">
                <a:solidFill>
                  <a:srgbClr val="CCFFFF"/>
                </a:solidFill>
              </a:rPr>
              <a:t>Statistically significant</a:t>
            </a:r>
          </a:p>
          <a:p>
            <a:pPr lvl="1"/>
            <a:r>
              <a:rPr lang="en-US" sz="2400" dirty="0" smtClean="0">
                <a:solidFill>
                  <a:srgbClr val="CCFFFF"/>
                </a:solidFill>
              </a:rPr>
              <a:t>Additional methods likely improve assignment certainty</a:t>
            </a:r>
          </a:p>
          <a:p>
            <a:pPr lvl="1"/>
            <a:endParaRPr lang="en-US" sz="800" dirty="0" smtClean="0">
              <a:solidFill>
                <a:srgbClr val="CCFFFF"/>
              </a:solidFill>
            </a:endParaRPr>
          </a:p>
          <a:p>
            <a:r>
              <a:rPr lang="en-US" sz="2800" dirty="0" smtClean="0">
                <a:solidFill>
                  <a:srgbClr val="CCFFFF"/>
                </a:solidFill>
              </a:rPr>
              <a:t>Likely provide additional options for adult and </a:t>
            </a:r>
            <a:r>
              <a:rPr lang="en-US" sz="2800" dirty="0" err="1" smtClean="0">
                <a:solidFill>
                  <a:srgbClr val="CCFFFF"/>
                </a:solidFill>
              </a:rPr>
              <a:t>broodstock</a:t>
            </a:r>
            <a:r>
              <a:rPr lang="en-US" sz="2800" dirty="0" smtClean="0">
                <a:solidFill>
                  <a:srgbClr val="CCFFFF"/>
                </a:solidFill>
              </a:rPr>
              <a:t> management</a:t>
            </a:r>
          </a:p>
          <a:p>
            <a:endParaRPr lang="en-US" sz="800" dirty="0" smtClean="0">
              <a:solidFill>
                <a:srgbClr val="CCFFFF"/>
              </a:solidFill>
            </a:endParaRPr>
          </a:p>
          <a:p>
            <a:r>
              <a:rPr lang="en-US" sz="2800" dirty="0" smtClean="0">
                <a:solidFill>
                  <a:srgbClr val="CCFFFF"/>
                </a:solidFill>
              </a:rPr>
              <a:t>Implementing in 2012 may provide immediate backup if PBT doesn’t work </a:t>
            </a:r>
          </a:p>
          <a:p>
            <a:endParaRPr lang="en-US" sz="800" dirty="0" smtClean="0">
              <a:solidFill>
                <a:srgbClr val="CCFFFF"/>
              </a:solidFill>
            </a:endParaRPr>
          </a:p>
          <a:p>
            <a:r>
              <a:rPr lang="en-US" sz="2800" dirty="0" smtClean="0">
                <a:solidFill>
                  <a:srgbClr val="CCFFFF"/>
                </a:solidFill>
              </a:rPr>
              <a:t>If assignment is accurate enough it may provide for reduced trapping and handling</a:t>
            </a:r>
            <a:endParaRPr lang="en-US" sz="2800" dirty="0">
              <a:solidFill>
                <a:srgbClr val="CCFFFF"/>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295400" y="228600"/>
            <a:ext cx="6858000" cy="1447800"/>
          </a:xfrm>
        </p:spPr>
        <p:txBody>
          <a:bodyPr/>
          <a:lstStyle/>
          <a:p>
            <a:r>
              <a:rPr lang="en-US" sz="3600" dirty="0" smtClean="0">
                <a:solidFill>
                  <a:srgbClr val="CCFFFF"/>
                </a:solidFill>
              </a:rPr>
              <a:t>Wenatchee Basin Spring Chinook Hatchery Programs</a:t>
            </a:r>
            <a:endParaRPr lang="en-US" sz="3600" dirty="0">
              <a:solidFill>
                <a:srgbClr val="CCFFFF"/>
              </a:solidFill>
            </a:endParaRPr>
          </a:p>
        </p:txBody>
      </p:sp>
      <p:sp>
        <p:nvSpPr>
          <p:cNvPr id="8195" name="Rectangle 3"/>
          <p:cNvSpPr>
            <a:spLocks noGrp="1" noChangeArrowheads="1"/>
          </p:cNvSpPr>
          <p:nvPr>
            <p:ph type="body" idx="1"/>
          </p:nvPr>
        </p:nvSpPr>
        <p:spPr>
          <a:xfrm>
            <a:off x="381000" y="1752600"/>
            <a:ext cx="6629400" cy="4419600"/>
          </a:xfrm>
        </p:spPr>
        <p:txBody>
          <a:bodyPr/>
          <a:lstStyle/>
          <a:p>
            <a:pPr>
              <a:spcBef>
                <a:spcPts val="600"/>
              </a:spcBef>
              <a:spcAft>
                <a:spcPts val="600"/>
              </a:spcAft>
            </a:pPr>
            <a:r>
              <a:rPr lang="en-US" sz="2400" dirty="0" smtClean="0">
                <a:solidFill>
                  <a:srgbClr val="CCFFFF"/>
                </a:solidFill>
              </a:rPr>
              <a:t>Segregated</a:t>
            </a:r>
          </a:p>
          <a:p>
            <a:pPr lvl="1">
              <a:spcBef>
                <a:spcPts val="600"/>
              </a:spcBef>
              <a:spcAft>
                <a:spcPts val="600"/>
              </a:spcAft>
            </a:pPr>
            <a:r>
              <a:rPr lang="en-US" sz="2000" dirty="0" smtClean="0">
                <a:solidFill>
                  <a:srgbClr val="CCFFFF"/>
                </a:solidFill>
              </a:rPr>
              <a:t>Leavenworth</a:t>
            </a:r>
          </a:p>
          <a:p>
            <a:pPr>
              <a:spcBef>
                <a:spcPts val="600"/>
              </a:spcBef>
              <a:spcAft>
                <a:spcPts val="600"/>
              </a:spcAft>
            </a:pPr>
            <a:r>
              <a:rPr lang="en-US" sz="2400" dirty="0" smtClean="0">
                <a:solidFill>
                  <a:srgbClr val="CCFFFF"/>
                </a:solidFill>
              </a:rPr>
              <a:t>Integrated</a:t>
            </a:r>
          </a:p>
          <a:p>
            <a:pPr lvl="1">
              <a:spcBef>
                <a:spcPts val="600"/>
              </a:spcBef>
              <a:spcAft>
                <a:spcPts val="600"/>
              </a:spcAft>
            </a:pPr>
            <a:r>
              <a:rPr lang="en-US" sz="2000" dirty="0" err="1" smtClean="0">
                <a:solidFill>
                  <a:srgbClr val="CCFFFF"/>
                </a:solidFill>
              </a:rPr>
              <a:t>Chiwawa</a:t>
            </a:r>
            <a:r>
              <a:rPr lang="en-US" sz="2000" dirty="0" smtClean="0">
                <a:solidFill>
                  <a:srgbClr val="CCFFFF"/>
                </a:solidFill>
              </a:rPr>
              <a:t> River</a:t>
            </a:r>
          </a:p>
          <a:p>
            <a:pPr lvl="1">
              <a:spcBef>
                <a:spcPts val="600"/>
              </a:spcBef>
              <a:spcAft>
                <a:spcPts val="600"/>
              </a:spcAft>
            </a:pPr>
            <a:r>
              <a:rPr lang="en-US" sz="2000" dirty="0" err="1" smtClean="0">
                <a:solidFill>
                  <a:srgbClr val="CCFFFF"/>
                </a:solidFill>
              </a:rPr>
              <a:t>Nason</a:t>
            </a:r>
            <a:r>
              <a:rPr lang="en-US" sz="2000" dirty="0" smtClean="0">
                <a:solidFill>
                  <a:srgbClr val="CCFFFF"/>
                </a:solidFill>
              </a:rPr>
              <a:t> Creek</a:t>
            </a:r>
          </a:p>
          <a:p>
            <a:pPr lvl="1">
              <a:spcBef>
                <a:spcPts val="600"/>
              </a:spcBef>
              <a:spcAft>
                <a:spcPts val="600"/>
              </a:spcAft>
            </a:pPr>
            <a:r>
              <a:rPr lang="en-US" sz="2000" dirty="0" smtClean="0">
                <a:solidFill>
                  <a:srgbClr val="CCFFFF"/>
                </a:solidFill>
              </a:rPr>
              <a:t>White River</a:t>
            </a:r>
          </a:p>
          <a:p>
            <a:pPr>
              <a:spcBef>
                <a:spcPts val="600"/>
              </a:spcBef>
              <a:spcAft>
                <a:spcPts val="600"/>
              </a:spcAft>
            </a:pPr>
            <a:r>
              <a:rPr lang="en-US" sz="2400" dirty="0">
                <a:solidFill>
                  <a:srgbClr val="CCFFFF"/>
                </a:solidFill>
              </a:rPr>
              <a:t>Recent Hatchery Reform Efforts</a:t>
            </a:r>
          </a:p>
          <a:p>
            <a:pPr marL="0" indent="0">
              <a:spcBef>
                <a:spcPts val="600"/>
              </a:spcBef>
              <a:spcAft>
                <a:spcPts val="600"/>
              </a:spcAft>
              <a:buNone/>
            </a:pPr>
            <a:endParaRPr lang="en-US" sz="2400" dirty="0">
              <a:solidFill>
                <a:srgbClr val="CCFFFF"/>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0" y="228600"/>
            <a:ext cx="9144000" cy="1447800"/>
          </a:xfrm>
        </p:spPr>
        <p:txBody>
          <a:bodyPr/>
          <a:lstStyle/>
          <a:p>
            <a:r>
              <a:rPr lang="en-US" sz="3600" dirty="0">
                <a:solidFill>
                  <a:srgbClr val="CCFFFF"/>
                </a:solidFill>
              </a:rPr>
              <a:t>Proportionate Natural Influence (PNI</a:t>
            </a:r>
            <a:r>
              <a:rPr lang="en-US" sz="3600" dirty="0" smtClean="0">
                <a:solidFill>
                  <a:srgbClr val="CCFFFF"/>
                </a:solidFill>
              </a:rPr>
              <a:t>)</a:t>
            </a:r>
            <a:endParaRPr lang="en-US" sz="3600" dirty="0">
              <a:solidFill>
                <a:srgbClr val="CCFFFF"/>
              </a:solidFill>
            </a:endParaRPr>
          </a:p>
        </p:txBody>
      </p:sp>
      <p:sp>
        <p:nvSpPr>
          <p:cNvPr id="8195" name="Rectangle 3"/>
          <p:cNvSpPr>
            <a:spLocks noGrp="1" noChangeArrowheads="1"/>
          </p:cNvSpPr>
          <p:nvPr>
            <p:ph type="body" idx="1"/>
          </p:nvPr>
        </p:nvSpPr>
        <p:spPr>
          <a:xfrm>
            <a:off x="381000" y="1447800"/>
            <a:ext cx="6629400" cy="4419600"/>
          </a:xfrm>
        </p:spPr>
        <p:txBody>
          <a:bodyPr/>
          <a:lstStyle/>
          <a:p>
            <a:pPr>
              <a:spcBef>
                <a:spcPts val="600"/>
              </a:spcBef>
              <a:spcAft>
                <a:spcPts val="600"/>
              </a:spcAft>
            </a:pPr>
            <a:r>
              <a:rPr lang="en-US" sz="2400" dirty="0" smtClean="0">
                <a:solidFill>
                  <a:srgbClr val="CCFFFF"/>
                </a:solidFill>
              </a:rPr>
              <a:t>Active Adult and </a:t>
            </a:r>
            <a:r>
              <a:rPr lang="en-US" sz="2400" dirty="0" err="1" smtClean="0">
                <a:solidFill>
                  <a:srgbClr val="CCFFFF"/>
                </a:solidFill>
              </a:rPr>
              <a:t>Broodstock</a:t>
            </a:r>
            <a:r>
              <a:rPr lang="en-US" sz="2400" dirty="0" smtClean="0">
                <a:solidFill>
                  <a:srgbClr val="CCFFFF"/>
                </a:solidFill>
              </a:rPr>
              <a:t> Management</a:t>
            </a:r>
          </a:p>
          <a:p>
            <a:pPr>
              <a:spcBef>
                <a:spcPts val="600"/>
              </a:spcBef>
              <a:spcAft>
                <a:spcPts val="600"/>
              </a:spcAft>
            </a:pPr>
            <a:r>
              <a:rPr lang="en-US" sz="2400" dirty="0" smtClean="0">
                <a:solidFill>
                  <a:srgbClr val="CCFFFF"/>
                </a:solidFill>
              </a:rPr>
              <a:t>Tributary trapping (e.g. weirs</a:t>
            </a:r>
            <a:r>
              <a:rPr lang="en-US" sz="2400" dirty="0">
                <a:solidFill>
                  <a:srgbClr val="CCFFFF"/>
                </a:solidFill>
              </a:rPr>
              <a:t>)</a:t>
            </a:r>
            <a:endParaRPr lang="en-US" sz="2400" dirty="0" smtClean="0">
              <a:solidFill>
                <a:srgbClr val="CCFFFF"/>
              </a:solidFill>
            </a:endParaRPr>
          </a:p>
          <a:p>
            <a:pPr lvl="1">
              <a:spcBef>
                <a:spcPts val="600"/>
              </a:spcBef>
              <a:spcAft>
                <a:spcPts val="600"/>
              </a:spcAft>
            </a:pPr>
            <a:r>
              <a:rPr lang="en-US" sz="2000" dirty="0">
                <a:solidFill>
                  <a:srgbClr val="CCFFFF"/>
                </a:solidFill>
              </a:rPr>
              <a:t>Suitable site</a:t>
            </a:r>
          </a:p>
          <a:p>
            <a:pPr lvl="1">
              <a:spcBef>
                <a:spcPts val="600"/>
              </a:spcBef>
              <a:spcAft>
                <a:spcPts val="600"/>
              </a:spcAft>
            </a:pPr>
            <a:r>
              <a:rPr lang="en-US" sz="2000" dirty="0" smtClean="0">
                <a:solidFill>
                  <a:srgbClr val="CCFFFF"/>
                </a:solidFill>
              </a:rPr>
              <a:t>Permitting</a:t>
            </a:r>
          </a:p>
          <a:p>
            <a:pPr lvl="1">
              <a:spcBef>
                <a:spcPts val="600"/>
              </a:spcBef>
              <a:spcAft>
                <a:spcPts val="600"/>
              </a:spcAft>
            </a:pPr>
            <a:r>
              <a:rPr lang="en-US" sz="2000" dirty="0" smtClean="0">
                <a:solidFill>
                  <a:srgbClr val="CCFFFF"/>
                </a:solidFill>
              </a:rPr>
              <a:t>Effects on ESA listed fish</a:t>
            </a:r>
          </a:p>
          <a:p>
            <a:pPr>
              <a:spcBef>
                <a:spcPts val="600"/>
              </a:spcBef>
              <a:spcAft>
                <a:spcPts val="600"/>
              </a:spcAft>
            </a:pPr>
            <a:r>
              <a:rPr lang="en-US" sz="2400" dirty="0" smtClean="0">
                <a:solidFill>
                  <a:srgbClr val="CCFFFF"/>
                </a:solidFill>
              </a:rPr>
              <a:t>Centralized trapping (e.g. </a:t>
            </a:r>
            <a:r>
              <a:rPr lang="en-US" sz="2400" dirty="0">
                <a:solidFill>
                  <a:srgbClr val="CCFFFF"/>
                </a:solidFill>
              </a:rPr>
              <a:t>T</a:t>
            </a:r>
            <a:r>
              <a:rPr lang="en-US" sz="2400" dirty="0" smtClean="0">
                <a:solidFill>
                  <a:srgbClr val="CCFFFF"/>
                </a:solidFill>
              </a:rPr>
              <a:t>umwater Dam)</a:t>
            </a:r>
          </a:p>
          <a:p>
            <a:pPr lvl="1">
              <a:spcBef>
                <a:spcPts val="600"/>
              </a:spcBef>
              <a:spcAft>
                <a:spcPts val="600"/>
              </a:spcAft>
            </a:pPr>
            <a:r>
              <a:rPr lang="en-US" sz="2000" dirty="0" smtClean="0">
                <a:solidFill>
                  <a:srgbClr val="CCFFFF"/>
                </a:solidFill>
              </a:rPr>
              <a:t>Determine origin</a:t>
            </a:r>
          </a:p>
          <a:p>
            <a:pPr lvl="1">
              <a:spcBef>
                <a:spcPts val="600"/>
              </a:spcBef>
              <a:spcAft>
                <a:spcPts val="600"/>
              </a:spcAft>
            </a:pPr>
            <a:r>
              <a:rPr lang="en-US" sz="2000" dirty="0" smtClean="0">
                <a:solidFill>
                  <a:srgbClr val="CCFFFF"/>
                </a:solidFill>
              </a:rPr>
              <a:t>Effects on ESA listed fish</a:t>
            </a:r>
          </a:p>
        </p:txBody>
      </p:sp>
    </p:spTree>
    <p:extLst>
      <p:ext uri="{BB962C8B-B14F-4D97-AF65-F5344CB8AC3E}">
        <p14:creationId xmlns:p14="http://schemas.microsoft.com/office/powerpoint/2010/main" val="3562237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0" y="0"/>
            <a:ext cx="9144000" cy="1143000"/>
          </a:xfrm>
        </p:spPr>
        <p:txBody>
          <a:bodyPr/>
          <a:lstStyle/>
          <a:p>
            <a:r>
              <a:rPr lang="en-US" sz="3600" dirty="0" smtClean="0">
                <a:solidFill>
                  <a:srgbClr val="CCFFFF"/>
                </a:solidFill>
              </a:rPr>
              <a:t>Parental Based Tagging</a:t>
            </a:r>
            <a:endParaRPr lang="en-US" sz="3600" dirty="0">
              <a:solidFill>
                <a:srgbClr val="CCFFFF"/>
              </a:solidFill>
            </a:endParaRPr>
          </a:p>
        </p:txBody>
      </p:sp>
      <p:sp>
        <p:nvSpPr>
          <p:cNvPr id="8195" name="Rectangle 3"/>
          <p:cNvSpPr>
            <a:spLocks noGrp="1" noChangeArrowheads="1"/>
          </p:cNvSpPr>
          <p:nvPr>
            <p:ph type="body" idx="1"/>
          </p:nvPr>
        </p:nvSpPr>
        <p:spPr>
          <a:xfrm>
            <a:off x="381000" y="1143000"/>
            <a:ext cx="5715000" cy="1752600"/>
          </a:xfrm>
        </p:spPr>
        <p:txBody>
          <a:bodyPr/>
          <a:lstStyle/>
          <a:p>
            <a:pPr>
              <a:spcBef>
                <a:spcPts val="600"/>
              </a:spcBef>
              <a:spcAft>
                <a:spcPts val="600"/>
              </a:spcAft>
            </a:pPr>
            <a:r>
              <a:rPr lang="en-US" sz="2400" dirty="0" smtClean="0">
                <a:solidFill>
                  <a:srgbClr val="CCFFFF"/>
                </a:solidFill>
              </a:rPr>
              <a:t>Use genetics and spawning ground monitoring to determine origin </a:t>
            </a:r>
          </a:p>
          <a:p>
            <a:pPr>
              <a:spcBef>
                <a:spcPts val="600"/>
              </a:spcBef>
              <a:spcAft>
                <a:spcPts val="600"/>
              </a:spcAft>
            </a:pPr>
            <a:r>
              <a:rPr lang="en-US" sz="2400" dirty="0" smtClean="0">
                <a:solidFill>
                  <a:srgbClr val="CCFFFF"/>
                </a:solidFill>
              </a:rPr>
              <a:t>Feasibility studies 2010-11</a:t>
            </a:r>
          </a:p>
          <a:p>
            <a:pPr>
              <a:spcBef>
                <a:spcPts val="600"/>
              </a:spcBef>
              <a:spcAft>
                <a:spcPts val="600"/>
              </a:spcAft>
            </a:pPr>
            <a:endParaRPr lang="en-US" sz="2400" dirty="0">
              <a:solidFill>
                <a:srgbClr val="CCFFFF"/>
              </a:solidFill>
            </a:endParaRPr>
          </a:p>
        </p:txBody>
      </p:sp>
      <p:sp>
        <p:nvSpPr>
          <p:cNvPr id="4" name="Rectangle 3"/>
          <p:cNvSpPr txBox="1">
            <a:spLocks noChangeArrowheads="1"/>
          </p:cNvSpPr>
          <p:nvPr/>
        </p:nvSpPr>
        <p:spPr bwMode="auto">
          <a:xfrm>
            <a:off x="685800" y="4495800"/>
            <a:ext cx="3429000"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600"/>
              </a:spcBef>
              <a:spcAft>
                <a:spcPts val="600"/>
              </a:spcAft>
            </a:pPr>
            <a:r>
              <a:rPr lang="en-US" sz="2400" dirty="0" smtClean="0">
                <a:solidFill>
                  <a:srgbClr val="CCFFFF"/>
                </a:solidFill>
              </a:rPr>
              <a:t>Appears </a:t>
            </a:r>
            <a:r>
              <a:rPr lang="en-US" sz="2400" dirty="0" smtClean="0">
                <a:solidFill>
                  <a:srgbClr val="CCFFFF"/>
                </a:solidFill>
              </a:rPr>
              <a:t>feasible</a:t>
            </a:r>
          </a:p>
          <a:p>
            <a:pPr>
              <a:spcBef>
                <a:spcPts val="600"/>
              </a:spcBef>
              <a:spcAft>
                <a:spcPts val="600"/>
              </a:spcAft>
            </a:pPr>
            <a:r>
              <a:rPr lang="en-US" sz="2400" dirty="0" smtClean="0">
                <a:solidFill>
                  <a:srgbClr val="CCFFFF"/>
                </a:solidFill>
              </a:rPr>
              <a:t>Concerns</a:t>
            </a:r>
          </a:p>
          <a:p>
            <a:pPr lvl="1">
              <a:spcBef>
                <a:spcPts val="600"/>
              </a:spcBef>
              <a:spcAft>
                <a:spcPts val="600"/>
              </a:spcAft>
            </a:pPr>
            <a:r>
              <a:rPr lang="en-US" sz="2000" dirty="0" smtClean="0">
                <a:solidFill>
                  <a:srgbClr val="CCFFFF"/>
                </a:solidFill>
              </a:rPr>
              <a:t>High sample rate</a:t>
            </a:r>
          </a:p>
          <a:p>
            <a:pPr lvl="1">
              <a:spcBef>
                <a:spcPts val="600"/>
              </a:spcBef>
              <a:spcAft>
                <a:spcPts val="600"/>
              </a:spcAft>
            </a:pPr>
            <a:r>
              <a:rPr lang="en-US" sz="2000" dirty="0" smtClean="0">
                <a:solidFill>
                  <a:srgbClr val="CCFFFF"/>
                </a:solidFill>
              </a:rPr>
              <a:t>Assignment rate</a:t>
            </a: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l="21439" r="10455" b="41300"/>
          <a:stretch/>
        </p:blipFill>
        <p:spPr>
          <a:xfrm>
            <a:off x="4800038" y="1981200"/>
            <a:ext cx="4039162" cy="4697910"/>
          </a:xfrm>
          <a:prstGeom prst="rect">
            <a:avLst/>
          </a:prstGeom>
          <a:solidFill>
            <a:schemeClr val="bg1"/>
          </a:solidFill>
        </p:spPr>
      </p:pic>
    </p:spTree>
    <p:extLst>
      <p:ext uri="{BB962C8B-B14F-4D97-AF65-F5344CB8AC3E}">
        <p14:creationId xmlns:p14="http://schemas.microsoft.com/office/powerpoint/2010/main" val="13776236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0" y="1325"/>
            <a:ext cx="9144000" cy="990600"/>
          </a:xfrm>
        </p:spPr>
        <p:txBody>
          <a:bodyPr/>
          <a:lstStyle/>
          <a:p>
            <a:r>
              <a:rPr lang="en-US" sz="3600" dirty="0" smtClean="0">
                <a:solidFill>
                  <a:srgbClr val="CCFFFF"/>
                </a:solidFill>
              </a:rPr>
              <a:t>Laser Ablation</a:t>
            </a:r>
            <a:endParaRPr lang="en-US" sz="3600" dirty="0">
              <a:solidFill>
                <a:srgbClr val="CCFFFF"/>
              </a:solidFill>
            </a:endParaRPr>
          </a:p>
        </p:txBody>
      </p:sp>
      <p:sp>
        <p:nvSpPr>
          <p:cNvPr id="8195" name="Rectangle 3"/>
          <p:cNvSpPr>
            <a:spLocks noGrp="1" noChangeArrowheads="1"/>
          </p:cNvSpPr>
          <p:nvPr>
            <p:ph type="body" idx="1"/>
          </p:nvPr>
        </p:nvSpPr>
        <p:spPr>
          <a:xfrm>
            <a:off x="381000" y="838200"/>
            <a:ext cx="6629400" cy="2286000"/>
          </a:xfrm>
        </p:spPr>
        <p:txBody>
          <a:bodyPr/>
          <a:lstStyle/>
          <a:p>
            <a:pPr>
              <a:spcBef>
                <a:spcPts val="600"/>
              </a:spcBef>
              <a:spcAft>
                <a:spcPts val="600"/>
              </a:spcAft>
            </a:pPr>
            <a:r>
              <a:rPr lang="en-US" sz="2000" dirty="0" smtClean="0">
                <a:solidFill>
                  <a:srgbClr val="CCFFFF"/>
                </a:solidFill>
              </a:rPr>
              <a:t>Use natural geochemical signatures to determine origin</a:t>
            </a:r>
          </a:p>
          <a:p>
            <a:pPr>
              <a:spcBef>
                <a:spcPts val="600"/>
              </a:spcBef>
              <a:spcAft>
                <a:spcPts val="600"/>
              </a:spcAft>
            </a:pPr>
            <a:r>
              <a:rPr lang="en-US" sz="2000" dirty="0" smtClean="0">
                <a:solidFill>
                  <a:srgbClr val="CCFFFF"/>
                </a:solidFill>
              </a:rPr>
              <a:t>Initial feasibility study 2011</a:t>
            </a:r>
          </a:p>
          <a:p>
            <a:pPr lvl="1">
              <a:spcBef>
                <a:spcPts val="600"/>
              </a:spcBef>
              <a:spcAft>
                <a:spcPts val="600"/>
              </a:spcAft>
            </a:pPr>
            <a:r>
              <a:rPr lang="en-US" sz="1600" dirty="0" smtClean="0">
                <a:solidFill>
                  <a:srgbClr val="CCFFFF"/>
                </a:solidFill>
              </a:rPr>
              <a:t>Water (3)</a:t>
            </a:r>
          </a:p>
          <a:p>
            <a:pPr lvl="1">
              <a:spcBef>
                <a:spcPts val="600"/>
              </a:spcBef>
              <a:spcAft>
                <a:spcPts val="600"/>
              </a:spcAft>
            </a:pPr>
            <a:r>
              <a:rPr lang="en-US" sz="1600" dirty="0" smtClean="0">
                <a:solidFill>
                  <a:srgbClr val="CCFFFF"/>
                </a:solidFill>
              </a:rPr>
              <a:t>Scales (30)</a:t>
            </a:r>
          </a:p>
          <a:p>
            <a:pPr lvl="1">
              <a:spcBef>
                <a:spcPts val="600"/>
              </a:spcBef>
              <a:spcAft>
                <a:spcPts val="600"/>
              </a:spcAft>
            </a:pPr>
            <a:r>
              <a:rPr lang="en-US" sz="1600" dirty="0" smtClean="0">
                <a:solidFill>
                  <a:srgbClr val="CCFFFF"/>
                </a:solidFill>
              </a:rPr>
              <a:t>Juvenile fin rays (?)</a:t>
            </a:r>
          </a:p>
        </p:txBody>
      </p:sp>
      <p:pic>
        <p:nvPicPr>
          <p:cNvPr id="10" name="Picture 3"/>
          <p:cNvPicPr>
            <a:picLocks noChangeAspect="1" noChangeArrowheads="1"/>
          </p:cNvPicPr>
          <p:nvPr/>
        </p:nvPicPr>
        <p:blipFill>
          <a:blip r:embed="rId3" cstate="print"/>
          <a:srcRect/>
          <a:stretch>
            <a:fillRect/>
          </a:stretch>
        </p:blipFill>
        <p:spPr bwMode="auto">
          <a:xfrm>
            <a:off x="61623" y="3505201"/>
            <a:ext cx="4205577" cy="3154184"/>
          </a:xfrm>
          <a:prstGeom prst="rect">
            <a:avLst/>
          </a:prstGeom>
          <a:noFill/>
          <a:ln w="9525">
            <a:noFill/>
            <a:miter lim="800000"/>
            <a:headEnd/>
            <a:tailEnd/>
          </a:ln>
        </p:spPr>
      </p:pic>
      <p:graphicFrame>
        <p:nvGraphicFramePr>
          <p:cNvPr id="11" name="Chart 10"/>
          <p:cNvGraphicFramePr/>
          <p:nvPr>
            <p:extLst>
              <p:ext uri="{D42A27DB-BD31-4B8C-83A1-F6EECF244321}">
                <p14:modId xmlns:p14="http://schemas.microsoft.com/office/powerpoint/2010/main" val="1113692147"/>
              </p:ext>
            </p:extLst>
          </p:nvPr>
        </p:nvGraphicFramePr>
        <p:xfrm>
          <a:off x="4267200" y="1905000"/>
          <a:ext cx="4800600" cy="2895600"/>
        </p:xfrm>
        <a:graphic>
          <a:graphicData uri="http://schemas.openxmlformats.org/drawingml/2006/chart">
            <c:chart xmlns:c="http://schemas.openxmlformats.org/drawingml/2006/chart" xmlns:r="http://schemas.openxmlformats.org/officeDocument/2006/relationships" r:id="rId4"/>
          </a:graphicData>
        </a:graphic>
      </p:graphicFrame>
      <p:sp>
        <p:nvSpPr>
          <p:cNvPr id="6" name="Rectangle 3"/>
          <p:cNvSpPr txBox="1">
            <a:spLocks noChangeArrowheads="1"/>
          </p:cNvSpPr>
          <p:nvPr/>
        </p:nvSpPr>
        <p:spPr bwMode="auto">
          <a:xfrm>
            <a:off x="4648200" y="5562600"/>
            <a:ext cx="27432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600"/>
              </a:spcBef>
              <a:spcAft>
                <a:spcPts val="600"/>
              </a:spcAft>
            </a:pPr>
            <a:r>
              <a:rPr lang="en-US" sz="1800" dirty="0" smtClean="0">
                <a:solidFill>
                  <a:srgbClr val="CCFFFF"/>
                </a:solidFill>
              </a:rPr>
              <a:t>PCA – </a:t>
            </a:r>
            <a:r>
              <a:rPr lang="en-US" sz="1800" i="1" dirty="0" smtClean="0">
                <a:solidFill>
                  <a:srgbClr val="CCFFFF"/>
                </a:solidFill>
              </a:rPr>
              <a:t>r</a:t>
            </a:r>
            <a:r>
              <a:rPr lang="en-US" sz="1800" baseline="30000" dirty="0" smtClean="0">
                <a:solidFill>
                  <a:srgbClr val="CCFFFF"/>
                </a:solidFill>
              </a:rPr>
              <a:t>2</a:t>
            </a:r>
            <a:r>
              <a:rPr lang="en-US" sz="1800" dirty="0" smtClean="0">
                <a:solidFill>
                  <a:srgbClr val="CCFFFF"/>
                </a:solidFill>
              </a:rPr>
              <a:t> </a:t>
            </a:r>
            <a:r>
              <a:rPr lang="en-US" sz="1800" dirty="0" smtClean="0">
                <a:solidFill>
                  <a:srgbClr val="CCFFFF"/>
                </a:solidFill>
              </a:rPr>
              <a:t>= ???</a:t>
            </a:r>
            <a:endParaRPr lang="en-US" sz="1800" dirty="0" smtClean="0">
              <a:solidFill>
                <a:srgbClr val="CCFFFF"/>
              </a:solidFill>
            </a:endParaRPr>
          </a:p>
          <a:p>
            <a:pPr>
              <a:spcBef>
                <a:spcPts val="600"/>
              </a:spcBef>
              <a:spcAft>
                <a:spcPts val="600"/>
              </a:spcAft>
            </a:pPr>
            <a:r>
              <a:rPr lang="en-US" sz="1800" dirty="0" smtClean="0">
                <a:solidFill>
                  <a:srgbClr val="CCFFFF"/>
                </a:solidFill>
              </a:rPr>
              <a:t>ANOVA </a:t>
            </a:r>
            <a:r>
              <a:rPr lang="en-US" sz="1800" dirty="0" smtClean="0">
                <a:solidFill>
                  <a:srgbClr val="CCFFFF"/>
                </a:solidFill>
              </a:rPr>
              <a:t>–  </a:t>
            </a:r>
            <a:r>
              <a:rPr lang="en-US" sz="1800" i="1" dirty="0" smtClean="0">
                <a:solidFill>
                  <a:srgbClr val="CCFFFF"/>
                </a:solidFill>
              </a:rPr>
              <a:t>P</a:t>
            </a:r>
            <a:r>
              <a:rPr lang="en-US" sz="1800" dirty="0" smtClean="0">
                <a:solidFill>
                  <a:srgbClr val="CCFFFF"/>
                </a:solidFill>
              </a:rPr>
              <a:t> </a:t>
            </a:r>
            <a:r>
              <a:rPr lang="en-US" sz="1800" dirty="0" smtClean="0">
                <a:solidFill>
                  <a:srgbClr val="CCFFFF"/>
                </a:solidFill>
              </a:rPr>
              <a:t>&lt;0.05</a:t>
            </a:r>
            <a:endParaRPr lang="en-US" sz="1800" dirty="0" smtClean="0">
              <a:solidFill>
                <a:srgbClr val="CCFFFF"/>
              </a:solidFill>
            </a:endParaRPr>
          </a:p>
          <a:p>
            <a:pPr>
              <a:spcBef>
                <a:spcPts val="600"/>
              </a:spcBef>
              <a:spcAft>
                <a:spcPts val="600"/>
              </a:spcAft>
            </a:pPr>
            <a:endParaRPr lang="en-US" sz="1800" dirty="0">
              <a:solidFill>
                <a:srgbClr val="CCFFFF"/>
              </a:solidFill>
            </a:endParaRPr>
          </a:p>
        </p:txBody>
      </p:sp>
    </p:spTree>
    <p:extLst>
      <p:ext uri="{BB962C8B-B14F-4D97-AF65-F5344CB8AC3E}">
        <p14:creationId xmlns:p14="http://schemas.microsoft.com/office/powerpoint/2010/main" val="2025080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0" y="76200"/>
            <a:ext cx="9144000" cy="914400"/>
          </a:xfrm>
        </p:spPr>
        <p:txBody>
          <a:bodyPr/>
          <a:lstStyle/>
          <a:p>
            <a:r>
              <a:rPr lang="en-US" sz="3600" dirty="0" smtClean="0">
                <a:solidFill>
                  <a:srgbClr val="CCFFFF"/>
                </a:solidFill>
              </a:rPr>
              <a:t>Scales – Ring, Line, Continuous</a:t>
            </a:r>
            <a:endParaRPr lang="en-US" sz="3600" dirty="0">
              <a:solidFill>
                <a:srgbClr val="CCFFFF"/>
              </a:solidFill>
            </a:endParaRPr>
          </a:p>
        </p:txBody>
      </p:sp>
      <p:pic>
        <p:nvPicPr>
          <p:cNvPr id="2053" name="Picture 5"/>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2699" r="6987"/>
          <a:stretch/>
        </p:blipFill>
        <p:spPr bwMode="auto">
          <a:xfrm>
            <a:off x="381000" y="905240"/>
            <a:ext cx="2141742" cy="18379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4" name="Picture 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93461" y="882710"/>
            <a:ext cx="2480653" cy="18604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2"/>
          <p:cNvPicPr>
            <a:picLocks noChangeAspect="1" noChangeArrowheads="1"/>
          </p:cNvPicPr>
          <p:nvPr/>
        </p:nvPicPr>
        <p:blipFill>
          <a:blip r:embed="rId5" cstate="print"/>
          <a:srcRect/>
          <a:stretch>
            <a:fillRect/>
          </a:stretch>
        </p:blipFill>
        <p:spPr bwMode="auto">
          <a:xfrm>
            <a:off x="1543546" y="2797817"/>
            <a:ext cx="6080817" cy="3983983"/>
          </a:xfrm>
          <a:prstGeom prst="rect">
            <a:avLst/>
          </a:prstGeom>
          <a:noFill/>
          <a:ln w="9525">
            <a:noFill/>
            <a:miter lim="800000"/>
            <a:headEnd/>
            <a:tailEnd/>
          </a:ln>
          <a:effectLst/>
        </p:spPr>
      </p:pic>
    </p:spTree>
    <p:extLst>
      <p:ext uri="{BB962C8B-B14F-4D97-AF65-F5344CB8AC3E}">
        <p14:creationId xmlns:p14="http://schemas.microsoft.com/office/powerpoint/2010/main" val="29801271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0" y="0"/>
            <a:ext cx="9144000" cy="914400"/>
          </a:xfrm>
        </p:spPr>
        <p:txBody>
          <a:bodyPr/>
          <a:lstStyle/>
          <a:p>
            <a:r>
              <a:rPr lang="en-US" sz="3600" dirty="0" smtClean="0">
                <a:solidFill>
                  <a:srgbClr val="CCFFFF"/>
                </a:solidFill>
              </a:rPr>
              <a:t>Statistically Significant Difference</a:t>
            </a:r>
            <a:endParaRPr lang="en-US" sz="3600" dirty="0">
              <a:solidFill>
                <a:srgbClr val="CCFFFF"/>
              </a:solidFill>
            </a:endParaRPr>
          </a:p>
        </p:txBody>
      </p:sp>
      <p:sp>
        <p:nvSpPr>
          <p:cNvPr id="6" name="Rectangle 3"/>
          <p:cNvSpPr txBox="1">
            <a:spLocks noChangeArrowheads="1"/>
          </p:cNvSpPr>
          <p:nvPr/>
        </p:nvSpPr>
        <p:spPr bwMode="auto">
          <a:xfrm>
            <a:off x="152400" y="4953000"/>
            <a:ext cx="868680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600"/>
              </a:spcBef>
              <a:spcAft>
                <a:spcPts val="600"/>
              </a:spcAft>
            </a:pPr>
            <a:r>
              <a:rPr lang="en-US" sz="2400" dirty="0" smtClean="0">
                <a:solidFill>
                  <a:srgbClr val="CCFFFF"/>
                </a:solidFill>
              </a:rPr>
              <a:t>PCA – </a:t>
            </a:r>
            <a:r>
              <a:rPr lang="en-US" sz="2400" i="1" dirty="0" smtClean="0">
                <a:solidFill>
                  <a:srgbClr val="CCFFFF"/>
                </a:solidFill>
              </a:rPr>
              <a:t>r</a:t>
            </a:r>
            <a:r>
              <a:rPr lang="en-US" sz="2400" baseline="30000" dirty="0" smtClean="0">
                <a:solidFill>
                  <a:srgbClr val="CCFFFF"/>
                </a:solidFill>
              </a:rPr>
              <a:t>2</a:t>
            </a:r>
            <a:r>
              <a:rPr lang="en-US" sz="2400" dirty="0" smtClean="0">
                <a:solidFill>
                  <a:srgbClr val="CCFFFF"/>
                </a:solidFill>
              </a:rPr>
              <a:t> = </a:t>
            </a:r>
            <a:r>
              <a:rPr lang="en-US" sz="2400" dirty="0" smtClean="0">
                <a:solidFill>
                  <a:srgbClr val="CCFFFF"/>
                </a:solidFill>
              </a:rPr>
              <a:t>0.36-0.74???</a:t>
            </a:r>
            <a:endParaRPr lang="en-US" sz="2400" dirty="0" smtClean="0">
              <a:solidFill>
                <a:srgbClr val="CCFFFF"/>
              </a:solidFill>
            </a:endParaRPr>
          </a:p>
          <a:p>
            <a:pPr>
              <a:spcBef>
                <a:spcPts val="600"/>
              </a:spcBef>
              <a:spcAft>
                <a:spcPts val="600"/>
              </a:spcAft>
            </a:pPr>
            <a:r>
              <a:rPr lang="en-US" sz="2400" dirty="0" smtClean="0">
                <a:solidFill>
                  <a:srgbClr val="CCFFFF"/>
                </a:solidFill>
              </a:rPr>
              <a:t>NMS </a:t>
            </a:r>
            <a:r>
              <a:rPr lang="en-US" sz="2400" dirty="0">
                <a:solidFill>
                  <a:srgbClr val="CCFFFF"/>
                </a:solidFill>
              </a:rPr>
              <a:t>– </a:t>
            </a:r>
            <a:r>
              <a:rPr lang="en-US" sz="2400" i="1" dirty="0">
                <a:solidFill>
                  <a:srgbClr val="CCFFFF"/>
                </a:solidFill>
              </a:rPr>
              <a:t>r</a:t>
            </a:r>
            <a:r>
              <a:rPr lang="en-US" sz="2400" baseline="30000" dirty="0">
                <a:solidFill>
                  <a:srgbClr val="CCFFFF"/>
                </a:solidFill>
              </a:rPr>
              <a:t>2</a:t>
            </a:r>
            <a:r>
              <a:rPr lang="en-US" sz="2400" dirty="0">
                <a:solidFill>
                  <a:srgbClr val="CCFFFF"/>
                </a:solidFill>
              </a:rPr>
              <a:t> = </a:t>
            </a:r>
            <a:r>
              <a:rPr lang="en-US" sz="2400" dirty="0" smtClean="0">
                <a:solidFill>
                  <a:srgbClr val="CCFFFF"/>
                </a:solidFill>
              </a:rPr>
              <a:t>0.97 </a:t>
            </a:r>
          </a:p>
          <a:p>
            <a:pPr>
              <a:spcBef>
                <a:spcPts val="600"/>
              </a:spcBef>
              <a:spcAft>
                <a:spcPts val="600"/>
              </a:spcAft>
            </a:pPr>
            <a:r>
              <a:rPr lang="en-US" sz="2400" dirty="0" smtClean="0">
                <a:solidFill>
                  <a:srgbClr val="CCFFFF"/>
                </a:solidFill>
              </a:rPr>
              <a:t>MRPP –  </a:t>
            </a:r>
            <a:r>
              <a:rPr lang="en-US" sz="2400" i="1" dirty="0" smtClean="0">
                <a:solidFill>
                  <a:srgbClr val="CCFFFF"/>
                </a:solidFill>
              </a:rPr>
              <a:t>P</a:t>
            </a:r>
            <a:r>
              <a:rPr lang="en-US" sz="2400" dirty="0" smtClean="0">
                <a:solidFill>
                  <a:srgbClr val="CCFFFF"/>
                </a:solidFill>
              </a:rPr>
              <a:t> = 0.0006</a:t>
            </a:r>
          </a:p>
          <a:p>
            <a:pPr>
              <a:spcBef>
                <a:spcPts val="600"/>
              </a:spcBef>
              <a:spcAft>
                <a:spcPts val="600"/>
              </a:spcAft>
            </a:pPr>
            <a:endParaRPr lang="en-US" sz="2400" dirty="0">
              <a:solidFill>
                <a:srgbClr val="CCFFFF"/>
              </a:solidFill>
            </a:endParaRPr>
          </a:p>
        </p:txBody>
      </p:sp>
      <p:pic>
        <p:nvPicPr>
          <p:cNvPr id="7" name="Picture 2"/>
          <p:cNvPicPr>
            <a:picLocks noChangeAspect="1" noChangeArrowheads="1"/>
          </p:cNvPicPr>
          <p:nvPr/>
        </p:nvPicPr>
        <p:blipFill>
          <a:blip r:embed="rId3" cstate="print"/>
          <a:srcRect/>
          <a:stretch>
            <a:fillRect/>
          </a:stretch>
        </p:blipFill>
        <p:spPr bwMode="auto">
          <a:xfrm>
            <a:off x="152400" y="914400"/>
            <a:ext cx="4419600" cy="3314700"/>
          </a:xfrm>
          <a:prstGeom prst="rect">
            <a:avLst/>
          </a:prstGeom>
          <a:noFill/>
          <a:ln w="9525">
            <a:noFill/>
            <a:miter lim="800000"/>
            <a:headEnd/>
            <a:tailEnd/>
          </a:ln>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76800" y="1534602"/>
            <a:ext cx="4180720" cy="4485198"/>
          </a:xfrm>
          <a:prstGeom prst="rect">
            <a:avLst/>
          </a:prstGeom>
        </p:spPr>
      </p:pic>
    </p:spTree>
    <p:extLst>
      <p:ext uri="{BB962C8B-B14F-4D97-AF65-F5344CB8AC3E}">
        <p14:creationId xmlns:p14="http://schemas.microsoft.com/office/powerpoint/2010/main" val="6106905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0" y="76200"/>
            <a:ext cx="9144000" cy="914400"/>
          </a:xfrm>
        </p:spPr>
        <p:txBody>
          <a:bodyPr/>
          <a:lstStyle/>
          <a:p>
            <a:r>
              <a:rPr lang="en-US" sz="3600" dirty="0" smtClean="0">
                <a:solidFill>
                  <a:srgbClr val="CCFFFF"/>
                </a:solidFill>
              </a:rPr>
              <a:t>Juvenile Fin Rays</a:t>
            </a:r>
            <a:endParaRPr lang="en-US" sz="3600" dirty="0">
              <a:solidFill>
                <a:srgbClr val="CCFFFF"/>
              </a:solidFill>
            </a:endParaRPr>
          </a:p>
        </p:txBody>
      </p:sp>
      <p:pic>
        <p:nvPicPr>
          <p:cNvPr id="6" name="Picture 7"/>
          <p:cNvPicPr>
            <a:picLocks noChangeAspect="1" noChangeArrowheads="1"/>
          </p:cNvPicPr>
          <p:nvPr/>
        </p:nvPicPr>
        <p:blipFill>
          <a:blip r:embed="rId3" cstate="print"/>
          <a:srcRect/>
          <a:stretch>
            <a:fillRect/>
          </a:stretch>
        </p:blipFill>
        <p:spPr bwMode="auto">
          <a:xfrm>
            <a:off x="4343400" y="1295400"/>
            <a:ext cx="3048000" cy="1742964"/>
          </a:xfrm>
          <a:prstGeom prst="rect">
            <a:avLst/>
          </a:prstGeom>
          <a:noFill/>
          <a:ln w="9525">
            <a:noFill/>
            <a:miter lim="800000"/>
            <a:headEnd/>
            <a:tailEnd/>
          </a:ln>
          <a:effectLst/>
        </p:spPr>
      </p:pic>
      <p:pic>
        <p:nvPicPr>
          <p:cNvPr id="7" name="Picture 8"/>
          <p:cNvPicPr>
            <a:picLocks noChangeAspect="1" noChangeArrowheads="1"/>
          </p:cNvPicPr>
          <p:nvPr/>
        </p:nvPicPr>
        <p:blipFill>
          <a:blip r:embed="rId4" cstate="print"/>
          <a:srcRect/>
          <a:stretch>
            <a:fillRect/>
          </a:stretch>
        </p:blipFill>
        <p:spPr bwMode="auto">
          <a:xfrm>
            <a:off x="990600" y="3429000"/>
            <a:ext cx="2971800" cy="1788830"/>
          </a:xfrm>
          <a:prstGeom prst="rect">
            <a:avLst/>
          </a:prstGeom>
          <a:noFill/>
          <a:ln w="9525">
            <a:noFill/>
            <a:miter lim="800000"/>
            <a:headEnd/>
            <a:tailEnd/>
          </a:ln>
          <a:effectLst/>
        </p:spPr>
      </p:pic>
      <p:pic>
        <p:nvPicPr>
          <p:cNvPr id="9" name="Picture 9"/>
          <p:cNvPicPr>
            <a:picLocks noChangeAspect="1" noChangeArrowheads="1"/>
          </p:cNvPicPr>
          <p:nvPr/>
        </p:nvPicPr>
        <p:blipFill>
          <a:blip r:embed="rId5" cstate="print"/>
          <a:srcRect/>
          <a:stretch>
            <a:fillRect/>
          </a:stretch>
        </p:blipFill>
        <p:spPr bwMode="auto">
          <a:xfrm>
            <a:off x="1066800" y="1295400"/>
            <a:ext cx="2855284" cy="1718695"/>
          </a:xfrm>
          <a:prstGeom prst="rect">
            <a:avLst/>
          </a:prstGeom>
          <a:noFill/>
          <a:ln w="9525">
            <a:noFill/>
            <a:miter lim="800000"/>
            <a:headEnd/>
            <a:tailEnd/>
          </a:ln>
          <a:effectLst/>
        </p:spPr>
      </p:pic>
      <p:pic>
        <p:nvPicPr>
          <p:cNvPr id="10" name="Picture 10"/>
          <p:cNvPicPr>
            <a:picLocks noChangeAspect="1" noChangeArrowheads="1"/>
          </p:cNvPicPr>
          <p:nvPr/>
        </p:nvPicPr>
        <p:blipFill rotWithShape="1">
          <a:blip r:embed="rId6" cstate="print"/>
          <a:srcRect r="13065"/>
          <a:stretch/>
        </p:blipFill>
        <p:spPr bwMode="auto">
          <a:xfrm>
            <a:off x="4331472" y="3442915"/>
            <a:ext cx="3059927" cy="1831533"/>
          </a:xfrm>
          <a:prstGeom prst="rect">
            <a:avLst/>
          </a:prstGeom>
          <a:noFill/>
          <a:ln w="9525">
            <a:noFill/>
            <a:miter lim="800000"/>
            <a:headEnd/>
            <a:tailEnd/>
          </a:ln>
          <a:effectLst/>
        </p:spPr>
      </p:pic>
    </p:spTree>
    <p:extLst>
      <p:ext uri="{BB962C8B-B14F-4D97-AF65-F5344CB8AC3E}">
        <p14:creationId xmlns:p14="http://schemas.microsoft.com/office/powerpoint/2010/main" val="19242272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638" y="25179"/>
            <a:ext cx="9144000" cy="914400"/>
          </a:xfrm>
        </p:spPr>
        <p:txBody>
          <a:bodyPr/>
          <a:lstStyle/>
          <a:p>
            <a:r>
              <a:rPr lang="en-US" sz="3600" dirty="0" smtClean="0">
                <a:solidFill>
                  <a:srgbClr val="CCFFFF"/>
                </a:solidFill>
              </a:rPr>
              <a:t>Objectives – 2012 &amp; 13</a:t>
            </a:r>
            <a:endParaRPr lang="en-US" sz="3600" dirty="0">
              <a:solidFill>
                <a:srgbClr val="CCFFFF"/>
              </a:solidFill>
            </a:endParaRPr>
          </a:p>
        </p:txBody>
      </p:sp>
      <p:sp>
        <p:nvSpPr>
          <p:cNvPr id="8195" name="Rectangle 3"/>
          <p:cNvSpPr>
            <a:spLocks noGrp="1" noChangeArrowheads="1"/>
          </p:cNvSpPr>
          <p:nvPr>
            <p:ph type="body" idx="1"/>
          </p:nvPr>
        </p:nvSpPr>
        <p:spPr>
          <a:xfrm>
            <a:off x="381000" y="762000"/>
            <a:ext cx="8382000" cy="6096000"/>
          </a:xfrm>
        </p:spPr>
        <p:txBody>
          <a:bodyPr/>
          <a:lstStyle/>
          <a:p>
            <a:pPr>
              <a:spcBef>
                <a:spcPts val="600"/>
              </a:spcBef>
              <a:spcAft>
                <a:spcPts val="600"/>
              </a:spcAft>
            </a:pPr>
            <a:r>
              <a:rPr lang="en-US" sz="2400" dirty="0" smtClean="0">
                <a:solidFill>
                  <a:srgbClr val="CCFFFF"/>
                </a:solidFill>
              </a:rPr>
              <a:t>Increase sample size, identify best methods, quantify assignment certainty</a:t>
            </a:r>
          </a:p>
          <a:p>
            <a:pPr>
              <a:spcBef>
                <a:spcPts val="600"/>
              </a:spcBef>
              <a:spcAft>
                <a:spcPts val="600"/>
              </a:spcAft>
            </a:pPr>
            <a:r>
              <a:rPr lang="en-US" sz="2400" dirty="0" smtClean="0">
                <a:solidFill>
                  <a:srgbClr val="CCFFFF"/>
                </a:solidFill>
              </a:rPr>
              <a:t>Line</a:t>
            </a:r>
          </a:p>
          <a:p>
            <a:pPr lvl="2">
              <a:spcBef>
                <a:spcPts val="600"/>
              </a:spcBef>
              <a:spcAft>
                <a:spcPts val="600"/>
              </a:spcAft>
            </a:pPr>
            <a:r>
              <a:rPr lang="en-US" sz="1600" dirty="0" smtClean="0">
                <a:solidFill>
                  <a:srgbClr val="CCFFFF"/>
                </a:solidFill>
              </a:rPr>
              <a:t>Less sensitivity and more processing time</a:t>
            </a:r>
            <a:endParaRPr lang="en-US" sz="1600" dirty="0">
              <a:solidFill>
                <a:srgbClr val="CCFFFF"/>
              </a:solidFill>
            </a:endParaRPr>
          </a:p>
          <a:p>
            <a:pPr>
              <a:spcBef>
                <a:spcPts val="600"/>
              </a:spcBef>
              <a:spcAft>
                <a:spcPts val="600"/>
              </a:spcAft>
            </a:pPr>
            <a:r>
              <a:rPr lang="en-US" sz="2400" dirty="0" err="1" smtClean="0">
                <a:solidFill>
                  <a:srgbClr val="CCFFFF"/>
                </a:solidFill>
              </a:rPr>
              <a:t>Disolution</a:t>
            </a:r>
            <a:endParaRPr lang="en-US" sz="2400" dirty="0" smtClean="0">
              <a:solidFill>
                <a:srgbClr val="CCFFFF"/>
              </a:solidFill>
            </a:endParaRPr>
          </a:p>
          <a:p>
            <a:pPr lvl="2">
              <a:spcBef>
                <a:spcPts val="600"/>
              </a:spcBef>
              <a:spcAft>
                <a:spcPts val="600"/>
              </a:spcAft>
            </a:pPr>
            <a:r>
              <a:rPr lang="en-US" sz="1600" dirty="0" smtClean="0">
                <a:solidFill>
                  <a:srgbClr val="CCFFFF"/>
                </a:solidFill>
              </a:rPr>
              <a:t>Greater sensitivity and more elements</a:t>
            </a:r>
          </a:p>
          <a:p>
            <a:pPr lvl="2">
              <a:spcBef>
                <a:spcPts val="600"/>
              </a:spcBef>
              <a:spcAft>
                <a:spcPts val="600"/>
              </a:spcAft>
            </a:pPr>
            <a:r>
              <a:rPr lang="en-US" sz="1600" dirty="0" smtClean="0">
                <a:solidFill>
                  <a:srgbClr val="CCFFFF"/>
                </a:solidFill>
              </a:rPr>
              <a:t>No temporal information </a:t>
            </a:r>
          </a:p>
          <a:p>
            <a:pPr>
              <a:spcBef>
                <a:spcPts val="600"/>
              </a:spcBef>
              <a:spcAft>
                <a:spcPts val="600"/>
              </a:spcAft>
            </a:pPr>
            <a:r>
              <a:rPr lang="en-US" sz="2400" dirty="0" smtClean="0">
                <a:solidFill>
                  <a:srgbClr val="CCFFFF"/>
                </a:solidFill>
              </a:rPr>
              <a:t>Fin rays</a:t>
            </a:r>
          </a:p>
          <a:p>
            <a:pPr lvl="2">
              <a:spcBef>
                <a:spcPts val="600"/>
              </a:spcBef>
              <a:spcAft>
                <a:spcPts val="600"/>
              </a:spcAft>
            </a:pPr>
            <a:r>
              <a:rPr lang="en-US" sz="1600" dirty="0" smtClean="0">
                <a:solidFill>
                  <a:srgbClr val="CCFFFF"/>
                </a:solidFill>
              </a:rPr>
              <a:t>Elements less mobile?</a:t>
            </a:r>
          </a:p>
          <a:p>
            <a:pPr lvl="2">
              <a:spcBef>
                <a:spcPts val="600"/>
              </a:spcBef>
              <a:spcAft>
                <a:spcPts val="600"/>
              </a:spcAft>
            </a:pPr>
            <a:r>
              <a:rPr lang="en-US" sz="1600" dirty="0" smtClean="0">
                <a:solidFill>
                  <a:srgbClr val="CCFFFF"/>
                </a:solidFill>
              </a:rPr>
              <a:t>Less variable?</a:t>
            </a:r>
          </a:p>
          <a:p>
            <a:pPr>
              <a:spcBef>
                <a:spcPts val="600"/>
              </a:spcBef>
              <a:spcAft>
                <a:spcPts val="600"/>
              </a:spcAft>
            </a:pPr>
            <a:r>
              <a:rPr lang="en-US" sz="2400" dirty="0" smtClean="0">
                <a:solidFill>
                  <a:srgbClr val="CCFFFF"/>
                </a:solidFill>
              </a:rPr>
              <a:t>May include </a:t>
            </a:r>
            <a:endParaRPr lang="en-US" sz="2400" dirty="0" smtClean="0">
              <a:solidFill>
                <a:srgbClr val="CCFFFF"/>
              </a:solidFill>
            </a:endParaRPr>
          </a:p>
          <a:p>
            <a:pPr lvl="2">
              <a:spcBef>
                <a:spcPts val="600"/>
              </a:spcBef>
              <a:spcAft>
                <a:spcPts val="600"/>
              </a:spcAft>
            </a:pPr>
            <a:r>
              <a:rPr lang="en-US" sz="1600" dirty="0" err="1" smtClean="0">
                <a:solidFill>
                  <a:srgbClr val="CCFFFF"/>
                </a:solidFill>
              </a:rPr>
              <a:t>Otoliths</a:t>
            </a:r>
            <a:r>
              <a:rPr lang="en-US" sz="1600" dirty="0" smtClean="0">
                <a:solidFill>
                  <a:srgbClr val="CCFFFF"/>
                </a:solidFill>
              </a:rPr>
              <a:t> </a:t>
            </a:r>
            <a:r>
              <a:rPr lang="en-US" sz="1600" dirty="0" smtClean="0">
                <a:solidFill>
                  <a:srgbClr val="CCFFFF"/>
                </a:solidFill>
              </a:rPr>
              <a:t>for comparisons </a:t>
            </a:r>
            <a:r>
              <a:rPr lang="en-US" sz="1600" dirty="0" smtClean="0">
                <a:solidFill>
                  <a:srgbClr val="CCFFFF"/>
                </a:solidFill>
              </a:rPr>
              <a:t>purposes</a:t>
            </a:r>
          </a:p>
          <a:p>
            <a:pPr lvl="2">
              <a:spcBef>
                <a:spcPts val="600"/>
              </a:spcBef>
              <a:spcAft>
                <a:spcPts val="600"/>
              </a:spcAft>
            </a:pPr>
            <a:r>
              <a:rPr lang="en-US" sz="1600" dirty="0" smtClean="0">
                <a:solidFill>
                  <a:srgbClr val="CCFFFF"/>
                </a:solidFill>
              </a:rPr>
              <a:t>A </a:t>
            </a:r>
            <a:r>
              <a:rPr lang="en-US" sz="1600" dirty="0" smtClean="0">
                <a:solidFill>
                  <a:srgbClr val="CCFFFF"/>
                </a:solidFill>
              </a:rPr>
              <a:t>pilot study for marking with </a:t>
            </a:r>
            <a:r>
              <a:rPr lang="en-US" sz="1600" dirty="0" smtClean="0">
                <a:solidFill>
                  <a:srgbClr val="CCFFFF"/>
                </a:solidFill>
              </a:rPr>
              <a:t>feed</a:t>
            </a:r>
          </a:p>
          <a:p>
            <a:pPr lvl="2">
              <a:spcBef>
                <a:spcPts val="600"/>
              </a:spcBef>
              <a:spcAft>
                <a:spcPts val="600"/>
              </a:spcAft>
            </a:pPr>
            <a:r>
              <a:rPr lang="en-US" sz="1600" dirty="0" smtClean="0">
                <a:solidFill>
                  <a:srgbClr val="CCFFFF"/>
                </a:solidFill>
              </a:rPr>
              <a:t>Straying and </a:t>
            </a:r>
            <a:r>
              <a:rPr lang="en-US" sz="1600" dirty="0" err="1" smtClean="0">
                <a:solidFill>
                  <a:srgbClr val="CCFFFF"/>
                </a:solidFill>
              </a:rPr>
              <a:t>subyearling</a:t>
            </a:r>
            <a:r>
              <a:rPr lang="en-US" sz="1600" dirty="0" smtClean="0">
                <a:solidFill>
                  <a:srgbClr val="CCFFFF"/>
                </a:solidFill>
              </a:rPr>
              <a:t> rearing</a:t>
            </a:r>
            <a:endParaRPr lang="en-US" sz="1600" dirty="0">
              <a:solidFill>
                <a:srgbClr val="CCFFFF"/>
              </a:solidFill>
            </a:endParaRPr>
          </a:p>
          <a:p>
            <a:pPr>
              <a:spcBef>
                <a:spcPts val="600"/>
              </a:spcBef>
              <a:spcAft>
                <a:spcPts val="600"/>
              </a:spcAft>
            </a:pPr>
            <a:endParaRPr lang="en-US" sz="2400" dirty="0" smtClean="0">
              <a:solidFill>
                <a:srgbClr val="CCFFFF"/>
              </a:solidFill>
            </a:endParaRPr>
          </a:p>
        </p:txBody>
      </p:sp>
    </p:spTree>
    <p:extLst>
      <p:ext uri="{BB962C8B-B14F-4D97-AF65-F5344CB8AC3E}">
        <p14:creationId xmlns:p14="http://schemas.microsoft.com/office/powerpoint/2010/main" val="202508004"/>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7327</TotalTime>
  <Words>408</Words>
  <Application>Microsoft Office PowerPoint</Application>
  <PresentationFormat>On-screen Show (4:3)</PresentationFormat>
  <Paragraphs>86</Paragraphs>
  <Slides>10</Slides>
  <Notes>7</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Default Design</vt:lpstr>
      <vt:lpstr>Geochemical Analysis of Scales and Fin Rays to Identify Wenatchee Basin Spring Chinook Populations</vt:lpstr>
      <vt:lpstr>Wenatchee Basin Spring Chinook Hatchery Programs</vt:lpstr>
      <vt:lpstr>Proportionate Natural Influence (PNI)</vt:lpstr>
      <vt:lpstr>Parental Based Tagging</vt:lpstr>
      <vt:lpstr>Laser Ablation</vt:lpstr>
      <vt:lpstr>Scales – Ring, Line, Continuous</vt:lpstr>
      <vt:lpstr>Statistically Significant Difference</vt:lpstr>
      <vt:lpstr>Juvenile Fin Rays</vt:lpstr>
      <vt:lpstr>Objectives – 2012 &amp; 13</vt:lpstr>
      <vt:lpstr>Conclusions</vt:lpstr>
    </vt:vector>
  </TitlesOfParts>
  <Company>Grant County PUD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 spawning period operations of Priest Rapid Dam, under the Hanford Reach Fall Chinook Protection Program Agreement, be adapted to increase operational flexibility for hydroelectric power production while maintaining adequate protections for this highly valued population?</dc:title>
  <dc:creator>Russell Langshaw</dc:creator>
  <cp:lastModifiedBy>Russell Langshaw</cp:lastModifiedBy>
  <cp:revision>71</cp:revision>
  <dcterms:created xsi:type="dcterms:W3CDTF">2008-04-30T18:57:16Z</dcterms:created>
  <dcterms:modified xsi:type="dcterms:W3CDTF">2012-01-19T19:14:43Z</dcterms:modified>
</cp:coreProperties>
</file>