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68"/>
  </p:notesMasterIdLst>
  <p:sldIdLst>
    <p:sldId id="310" r:id="rId4"/>
    <p:sldId id="311" r:id="rId5"/>
    <p:sldId id="447" r:id="rId6"/>
    <p:sldId id="424" r:id="rId7"/>
    <p:sldId id="343" r:id="rId8"/>
    <p:sldId id="350" r:id="rId9"/>
    <p:sldId id="353" r:id="rId10"/>
    <p:sldId id="450" r:id="rId11"/>
    <p:sldId id="352" r:id="rId12"/>
    <p:sldId id="355" r:id="rId13"/>
    <p:sldId id="375" r:id="rId14"/>
    <p:sldId id="381" r:id="rId15"/>
    <p:sldId id="380" r:id="rId16"/>
    <p:sldId id="318" r:id="rId17"/>
    <p:sldId id="429" r:id="rId18"/>
    <p:sldId id="421" r:id="rId19"/>
    <p:sldId id="423" r:id="rId20"/>
    <p:sldId id="495" r:id="rId21"/>
    <p:sldId id="496" r:id="rId22"/>
    <p:sldId id="281" r:id="rId23"/>
    <p:sldId id="283" r:id="rId24"/>
    <p:sldId id="278" r:id="rId25"/>
    <p:sldId id="438" r:id="rId26"/>
    <p:sldId id="431" r:id="rId27"/>
    <p:sldId id="451" r:id="rId28"/>
    <p:sldId id="377" r:id="rId29"/>
    <p:sldId id="378" r:id="rId30"/>
    <p:sldId id="267" r:id="rId31"/>
    <p:sldId id="305" r:id="rId32"/>
    <p:sldId id="327" r:id="rId33"/>
    <p:sldId id="345" r:id="rId34"/>
    <p:sldId id="430" r:id="rId35"/>
    <p:sldId id="266" r:id="rId36"/>
    <p:sldId id="498" r:id="rId37"/>
    <p:sldId id="499" r:id="rId38"/>
    <p:sldId id="440" r:id="rId39"/>
    <p:sldId id="497" r:id="rId40"/>
    <p:sldId id="268" r:id="rId41"/>
    <p:sldId id="269" r:id="rId42"/>
    <p:sldId id="472" r:id="rId43"/>
    <p:sldId id="473" r:id="rId44"/>
    <p:sldId id="474" r:id="rId45"/>
    <p:sldId id="475" r:id="rId46"/>
    <p:sldId id="476" r:id="rId47"/>
    <p:sldId id="492" r:id="rId48"/>
    <p:sldId id="478" r:id="rId49"/>
    <p:sldId id="479" r:id="rId50"/>
    <p:sldId id="480" r:id="rId51"/>
    <p:sldId id="493" r:id="rId52"/>
    <p:sldId id="482" r:id="rId53"/>
    <p:sldId id="483" r:id="rId54"/>
    <p:sldId id="484" r:id="rId55"/>
    <p:sldId id="494" r:id="rId56"/>
    <p:sldId id="486" r:id="rId57"/>
    <p:sldId id="487" r:id="rId58"/>
    <p:sldId id="488" r:id="rId59"/>
    <p:sldId id="489" r:id="rId60"/>
    <p:sldId id="490" r:id="rId61"/>
    <p:sldId id="491" r:id="rId62"/>
    <p:sldId id="261" r:id="rId63"/>
    <p:sldId id="262" r:id="rId64"/>
    <p:sldId id="342" r:id="rId65"/>
    <p:sldId id="439" r:id="rId66"/>
    <p:sldId id="42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F9"/>
    <a:srgbClr val="002362"/>
    <a:srgbClr val="0780FE"/>
    <a:srgbClr val="D6FED9"/>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1500" y="108"/>
      </p:cViewPr>
      <p:guideLst/>
    </p:cSldViewPr>
  </p:slideViewPr>
  <p:notesTextViewPr>
    <p:cViewPr>
      <p:scale>
        <a:sx n="3" d="2"/>
        <a:sy n="3" d="2"/>
      </p:scale>
      <p:origin x="0" y="0"/>
    </p:cViewPr>
  </p:notesTextViewPr>
  <p:sorterViewPr>
    <p:cViewPr>
      <p:scale>
        <a:sx n="100" d="100"/>
        <a:sy n="100" d="100"/>
      </p:scale>
      <p:origin x="0" y="-97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53507223211801"/>
          <c:y val="7.2330942349627225E-2"/>
          <c:w val="0.72992175459688646"/>
          <c:h val="0.69921755323321866"/>
        </c:manualLayout>
      </c:layout>
      <c:scatterChart>
        <c:scatterStyle val="lineMarker"/>
        <c:varyColors val="0"/>
        <c:ser>
          <c:idx val="0"/>
          <c:order val="0"/>
          <c:spPr>
            <a:ln w="28575" cap="rnd" cmpd="sng" algn="ctr">
              <a:noFill/>
              <a:prstDash val="solid"/>
              <a:round/>
            </a:ln>
            <a:effectLst/>
          </c:spPr>
          <c:marker>
            <c:symbol val="circle"/>
            <c:size val="7"/>
            <c:spPr>
              <a:solidFill>
                <a:schemeClr val="accent1"/>
              </a:solidFill>
              <a:ln w="6350" cap="flat" cmpd="sng" algn="ctr">
                <a:solidFill>
                  <a:schemeClr val="accent1"/>
                </a:solidFill>
                <a:prstDash val="solid"/>
                <a:round/>
              </a:ln>
              <a:effectLst/>
            </c:spPr>
          </c:marker>
          <c:dPt>
            <c:idx val="15"/>
            <c:marker>
              <c:spPr>
                <a:solidFill>
                  <a:schemeClr val="accent1"/>
                </a:solidFill>
                <a:ln w="6350" cap="flat" cmpd="sng" algn="ctr">
                  <a:noFill/>
                  <a:prstDash val="solid"/>
                  <a:round/>
                </a:ln>
                <a:effectLst/>
              </c:spPr>
            </c:marker>
            <c:bubble3D val="0"/>
            <c:extLst xmlns:c16r2="http://schemas.microsoft.com/office/drawing/2015/06/chart">
              <c:ext xmlns:c16="http://schemas.microsoft.com/office/drawing/2014/chart" uri="{C3380CC4-5D6E-409C-BE32-E72D297353CC}">
                <c16:uniqueId val="{00000004-F737-427C-8C77-5BA889B2C81D}"/>
              </c:ext>
            </c:extLst>
          </c:dPt>
          <c:trendline>
            <c:spPr>
              <a:ln w="6350" cap="rnd" cmpd="sng" algn="ctr">
                <a:solidFill>
                  <a:schemeClr val="tx1"/>
                </a:solidFill>
                <a:prstDash val="solid"/>
                <a:round/>
              </a:ln>
              <a:effectLst/>
            </c:spPr>
            <c:trendlineType val="linear"/>
            <c:dispRSqr val="0"/>
            <c:dispEq val="0"/>
          </c:trendline>
          <c:xVal>
            <c:numRef>
              <c:f>'ADULT RETURNS SP &amp; SUMMERS'!$C$5:$C$32</c:f>
              <c:numCache>
                <c:formatCode>General</c:formatCode>
                <c:ptCount val="28"/>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numCache>
            </c:numRef>
          </c:xVal>
          <c:yVal>
            <c:numRef>
              <c:f>'ADULT RETURNS SP &amp; SUMMERS'!$D$5:$D$32</c:f>
              <c:numCache>
                <c:formatCode>#,##0</c:formatCode>
                <c:ptCount val="28"/>
                <c:pt idx="0">
                  <c:v>16542</c:v>
                </c:pt>
                <c:pt idx="1">
                  <c:v>13118</c:v>
                </c:pt>
                <c:pt idx="2">
                  <c:v>11307</c:v>
                </c:pt>
                <c:pt idx="3">
                  <c:v>12586</c:v>
                </c:pt>
                <c:pt idx="4">
                  <c:v>10083</c:v>
                </c:pt>
                <c:pt idx="5">
                  <c:v>10387</c:v>
                </c:pt>
                <c:pt idx="6">
                  <c:v>8417</c:v>
                </c:pt>
                <c:pt idx="7">
                  <c:v>7011</c:v>
                </c:pt>
                <c:pt idx="8">
                  <c:v>6797</c:v>
                </c:pt>
                <c:pt idx="9">
                  <c:v>5637</c:v>
                </c:pt>
                <c:pt idx="10">
                  <c:v>5946</c:v>
                </c:pt>
                <c:pt idx="11">
                  <c:v>6496</c:v>
                </c:pt>
                <c:pt idx="12">
                  <c:v>14869</c:v>
                </c:pt>
                <c:pt idx="13">
                  <c:v>18835</c:v>
                </c:pt>
                <c:pt idx="14">
                  <c:v>14245</c:v>
                </c:pt>
                <c:pt idx="15">
                  <c:v>16124</c:v>
                </c:pt>
                <c:pt idx="16">
                  <c:v>14977</c:v>
                </c:pt>
                <c:pt idx="17">
                  <c:v>23234</c:v>
                </c:pt>
                <c:pt idx="18">
                  <c:v>6814</c:v>
                </c:pt>
                <c:pt idx="19">
                  <c:v>8671</c:v>
                </c:pt>
                <c:pt idx="20">
                  <c:v>12348</c:v>
                </c:pt>
                <c:pt idx="21">
                  <c:v>10395</c:v>
                </c:pt>
                <c:pt idx="22">
                  <c:v>14252</c:v>
                </c:pt>
                <c:pt idx="23">
                  <c:v>13384</c:v>
                </c:pt>
                <c:pt idx="24">
                  <c:v>14951</c:v>
                </c:pt>
                <c:pt idx="25">
                  <c:v>21706</c:v>
                </c:pt>
                <c:pt idx="26">
                  <c:v>17878</c:v>
                </c:pt>
                <c:pt idx="27">
                  <c:v>15006</c:v>
                </c:pt>
              </c:numCache>
            </c:numRef>
          </c:yVal>
          <c:smooth val="0"/>
          <c:extLst xmlns:c16r2="http://schemas.microsoft.com/office/drawing/2015/06/chart">
            <c:ext xmlns:c16="http://schemas.microsoft.com/office/drawing/2014/chart" uri="{C3380CC4-5D6E-409C-BE32-E72D297353CC}">
              <c16:uniqueId val="{00000001-F737-427C-8C77-5BA889B2C81D}"/>
            </c:ext>
          </c:extLst>
        </c:ser>
        <c:ser>
          <c:idx val="1"/>
          <c:order val="1"/>
          <c:spPr>
            <a:ln w="28575" cap="rnd" cmpd="sng" algn="ctr">
              <a:noFill/>
              <a:prstDash val="solid"/>
              <a:round/>
            </a:ln>
            <a:effectLst/>
          </c:spPr>
          <c:marker>
            <c:symbol val="circle"/>
            <c:size val="7"/>
            <c:spPr>
              <a:solidFill>
                <a:schemeClr val="accent2"/>
              </a:solidFill>
              <a:ln w="6350" cap="flat" cmpd="sng" algn="ctr">
                <a:solidFill>
                  <a:schemeClr val="accent2"/>
                </a:solidFill>
                <a:prstDash val="solid"/>
                <a:round/>
              </a:ln>
              <a:effectLst/>
            </c:spPr>
          </c:marker>
          <c:trendline>
            <c:spPr>
              <a:ln w="6350" cap="rnd" cmpd="sng" algn="ctr">
                <a:solidFill>
                  <a:schemeClr val="tx1"/>
                </a:solidFill>
                <a:prstDash val="dash"/>
                <a:round/>
              </a:ln>
              <a:effectLst/>
            </c:spPr>
            <c:trendlineType val="linear"/>
            <c:dispRSqr val="0"/>
            <c:dispEq val="0"/>
          </c:trendline>
          <c:xVal>
            <c:numRef>
              <c:f>'ADULT RETURNS SP &amp; SUMMERS'!$C$5:$C$32</c:f>
              <c:numCache>
                <c:formatCode>General</c:formatCode>
                <c:ptCount val="28"/>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numCache>
            </c:numRef>
          </c:xVal>
          <c:yVal>
            <c:numRef>
              <c:f>'ADULT RETURNS SP &amp; SUMMERS'!$E$5:$E$32</c:f>
              <c:numCache>
                <c:formatCode>#,##0</c:formatCode>
                <c:ptCount val="28"/>
                <c:pt idx="0">
                  <c:v>2589</c:v>
                </c:pt>
                <c:pt idx="1">
                  <c:v>2185</c:v>
                </c:pt>
                <c:pt idx="2">
                  <c:v>1209</c:v>
                </c:pt>
                <c:pt idx="3">
                  <c:v>2524</c:v>
                </c:pt>
                <c:pt idx="4">
                  <c:v>2179</c:v>
                </c:pt>
                <c:pt idx="5">
                  <c:v>558</c:v>
                </c:pt>
                <c:pt idx="6">
                  <c:v>79</c:v>
                </c:pt>
                <c:pt idx="7">
                  <c:v>186</c:v>
                </c:pt>
                <c:pt idx="8">
                  <c:v>527</c:v>
                </c:pt>
                <c:pt idx="9">
                  <c:v>202</c:v>
                </c:pt>
                <c:pt idx="10">
                  <c:v>195</c:v>
                </c:pt>
                <c:pt idx="11">
                  <c:v>743</c:v>
                </c:pt>
                <c:pt idx="12">
                  <c:v>3119</c:v>
                </c:pt>
                <c:pt idx="13">
                  <c:v>1367</c:v>
                </c:pt>
                <c:pt idx="14">
                  <c:v>717</c:v>
                </c:pt>
                <c:pt idx="15">
                  <c:v>1714</c:v>
                </c:pt>
                <c:pt idx="16">
                  <c:v>143</c:v>
                </c:pt>
                <c:pt idx="17">
                  <c:v>716</c:v>
                </c:pt>
                <c:pt idx="18">
                  <c:v>863</c:v>
                </c:pt>
                <c:pt idx="19">
                  <c:v>760</c:v>
                </c:pt>
                <c:pt idx="20">
                  <c:v>1339</c:v>
                </c:pt>
                <c:pt idx="21">
                  <c:v>1470</c:v>
                </c:pt>
                <c:pt idx="22">
                  <c:v>2665</c:v>
                </c:pt>
                <c:pt idx="23">
                  <c:v>1415</c:v>
                </c:pt>
                <c:pt idx="24">
                  <c:v>1002</c:v>
                </c:pt>
                <c:pt idx="25">
                  <c:v>1590</c:v>
                </c:pt>
                <c:pt idx="26">
                  <c:v>1432</c:v>
                </c:pt>
                <c:pt idx="27">
                  <c:v>1258</c:v>
                </c:pt>
              </c:numCache>
            </c:numRef>
          </c:yVal>
          <c:smooth val="0"/>
          <c:extLst xmlns:c16r2="http://schemas.microsoft.com/office/drawing/2015/06/chart">
            <c:ext xmlns:c16="http://schemas.microsoft.com/office/drawing/2014/chart" uri="{C3380CC4-5D6E-409C-BE32-E72D297353CC}">
              <c16:uniqueId val="{00000003-F737-427C-8C77-5BA889B2C81D}"/>
            </c:ext>
          </c:extLst>
        </c:ser>
        <c:dLbls>
          <c:showLegendKey val="0"/>
          <c:showVal val="0"/>
          <c:showCatName val="0"/>
          <c:showSerName val="0"/>
          <c:showPercent val="0"/>
          <c:showBubbleSize val="0"/>
        </c:dLbls>
        <c:axId val="408206992"/>
        <c:axId val="408207384"/>
      </c:scatterChart>
      <c:valAx>
        <c:axId val="408206992"/>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a:t>Return Year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207384"/>
        <c:crosses val="autoZero"/>
        <c:crossBetween val="midCat"/>
      </c:valAx>
      <c:valAx>
        <c:axId val="408207384"/>
        <c:scaling>
          <c:orientation val="minMax"/>
        </c:scaling>
        <c:delete val="0"/>
        <c:axPos val="l"/>
        <c:majorGridlines>
          <c:spPr>
            <a:ln w="6350" cap="flat" cmpd="sng" algn="ctr">
              <a:noFill/>
              <a:prstDash val="solid"/>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a:t>Wild</a:t>
                </a:r>
                <a:r>
                  <a:rPr lang="en-US" sz="1800" baseline="0"/>
                  <a:t> Spawner Abundance</a:t>
                </a:r>
                <a:endParaRPr lang="en-US" sz="1800"/>
              </a:p>
            </c:rich>
          </c:tx>
          <c:layout>
            <c:manualLayout>
              <c:xMode val="edge"/>
              <c:yMode val="edge"/>
              <c:x val="5.9071041912046943E-2"/>
              <c:y val="0.16667903567412043"/>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206992"/>
        <c:crosses val="autoZero"/>
        <c:crossBetween val="midCat"/>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447322425454"/>
          <c:y val="0.14964633327084115"/>
          <c:w val="0.86571241872774207"/>
          <c:h val="0.663365048118985"/>
        </c:manualLayout>
      </c:layout>
      <c:lineChart>
        <c:grouping val="standard"/>
        <c:varyColors val="0"/>
        <c:ser>
          <c:idx val="0"/>
          <c:order val="0"/>
          <c:tx>
            <c:strRef>
              <c:f>Sheet1!$D$2</c:f>
              <c:strCache>
                <c:ptCount val="1"/>
                <c:pt idx="0">
                  <c:v>UC Spring</c:v>
                </c:pt>
              </c:strCache>
            </c:strRef>
          </c:tx>
          <c:spPr>
            <a:ln w="28575" cap="rnd">
              <a:solidFill>
                <a:schemeClr val="accent1"/>
              </a:solidFill>
              <a:round/>
            </a:ln>
            <a:effectLst/>
          </c:spPr>
          <c:marker>
            <c:symbol val="none"/>
          </c:marker>
          <c:cat>
            <c:numRef>
              <c:f>Sheet1!$C$3:$C$174</c:f>
              <c:numCache>
                <c:formatCode>d\-mmm</c:formatCode>
                <c:ptCount val="172"/>
                <c:pt idx="0">
                  <c:v>42821</c:v>
                </c:pt>
                <c:pt idx="1">
                  <c:v>42822</c:v>
                </c:pt>
                <c:pt idx="2">
                  <c:v>42823</c:v>
                </c:pt>
                <c:pt idx="3">
                  <c:v>42824</c:v>
                </c:pt>
                <c:pt idx="4">
                  <c:v>42825</c:v>
                </c:pt>
                <c:pt idx="5">
                  <c:v>42826</c:v>
                </c:pt>
                <c:pt idx="6">
                  <c:v>42827</c:v>
                </c:pt>
                <c:pt idx="7">
                  <c:v>42828</c:v>
                </c:pt>
                <c:pt idx="8">
                  <c:v>42829</c:v>
                </c:pt>
                <c:pt idx="9">
                  <c:v>42830</c:v>
                </c:pt>
                <c:pt idx="10">
                  <c:v>42831</c:v>
                </c:pt>
                <c:pt idx="11">
                  <c:v>42832</c:v>
                </c:pt>
                <c:pt idx="12">
                  <c:v>42833</c:v>
                </c:pt>
                <c:pt idx="13">
                  <c:v>42834</c:v>
                </c:pt>
                <c:pt idx="14">
                  <c:v>42835</c:v>
                </c:pt>
                <c:pt idx="15">
                  <c:v>42836</c:v>
                </c:pt>
                <c:pt idx="16">
                  <c:v>42837</c:v>
                </c:pt>
                <c:pt idx="17">
                  <c:v>42838</c:v>
                </c:pt>
                <c:pt idx="18">
                  <c:v>42839</c:v>
                </c:pt>
                <c:pt idx="19">
                  <c:v>42840</c:v>
                </c:pt>
                <c:pt idx="20">
                  <c:v>42841</c:v>
                </c:pt>
                <c:pt idx="21">
                  <c:v>42842</c:v>
                </c:pt>
                <c:pt idx="22">
                  <c:v>42843</c:v>
                </c:pt>
                <c:pt idx="23">
                  <c:v>42844</c:v>
                </c:pt>
                <c:pt idx="24">
                  <c:v>42845</c:v>
                </c:pt>
                <c:pt idx="25">
                  <c:v>42846</c:v>
                </c:pt>
                <c:pt idx="26">
                  <c:v>42847</c:v>
                </c:pt>
                <c:pt idx="27">
                  <c:v>42848</c:v>
                </c:pt>
                <c:pt idx="28">
                  <c:v>42849</c:v>
                </c:pt>
                <c:pt idx="29">
                  <c:v>42850</c:v>
                </c:pt>
                <c:pt idx="30">
                  <c:v>42851</c:v>
                </c:pt>
                <c:pt idx="31">
                  <c:v>42852</c:v>
                </c:pt>
                <c:pt idx="32">
                  <c:v>42853</c:v>
                </c:pt>
                <c:pt idx="33">
                  <c:v>42854</c:v>
                </c:pt>
                <c:pt idx="34">
                  <c:v>42855</c:v>
                </c:pt>
                <c:pt idx="35">
                  <c:v>42856</c:v>
                </c:pt>
                <c:pt idx="36">
                  <c:v>42857</c:v>
                </c:pt>
                <c:pt idx="37">
                  <c:v>42858</c:v>
                </c:pt>
                <c:pt idx="38">
                  <c:v>42859</c:v>
                </c:pt>
                <c:pt idx="39">
                  <c:v>42860</c:v>
                </c:pt>
                <c:pt idx="40">
                  <c:v>42861</c:v>
                </c:pt>
                <c:pt idx="41">
                  <c:v>42862</c:v>
                </c:pt>
                <c:pt idx="42">
                  <c:v>42863</c:v>
                </c:pt>
                <c:pt idx="43">
                  <c:v>42864</c:v>
                </c:pt>
                <c:pt idx="44">
                  <c:v>42865</c:v>
                </c:pt>
                <c:pt idx="45">
                  <c:v>42866</c:v>
                </c:pt>
                <c:pt idx="46">
                  <c:v>42867</c:v>
                </c:pt>
                <c:pt idx="47">
                  <c:v>42868</c:v>
                </c:pt>
                <c:pt idx="48">
                  <c:v>42869</c:v>
                </c:pt>
                <c:pt idx="49">
                  <c:v>42870</c:v>
                </c:pt>
                <c:pt idx="50">
                  <c:v>42871</c:v>
                </c:pt>
                <c:pt idx="51">
                  <c:v>42872</c:v>
                </c:pt>
                <c:pt idx="52">
                  <c:v>42873</c:v>
                </c:pt>
                <c:pt idx="53">
                  <c:v>42874</c:v>
                </c:pt>
                <c:pt idx="54">
                  <c:v>42875</c:v>
                </c:pt>
                <c:pt idx="55">
                  <c:v>42876</c:v>
                </c:pt>
                <c:pt idx="56">
                  <c:v>42877</c:v>
                </c:pt>
                <c:pt idx="57">
                  <c:v>42878</c:v>
                </c:pt>
                <c:pt idx="58">
                  <c:v>42879</c:v>
                </c:pt>
                <c:pt idx="59">
                  <c:v>42880</c:v>
                </c:pt>
                <c:pt idx="60">
                  <c:v>42881</c:v>
                </c:pt>
                <c:pt idx="61">
                  <c:v>42882</c:v>
                </c:pt>
                <c:pt idx="62">
                  <c:v>42883</c:v>
                </c:pt>
                <c:pt idx="63">
                  <c:v>42884</c:v>
                </c:pt>
                <c:pt idx="64">
                  <c:v>42885</c:v>
                </c:pt>
                <c:pt idx="65">
                  <c:v>42886</c:v>
                </c:pt>
                <c:pt idx="66">
                  <c:v>42887</c:v>
                </c:pt>
                <c:pt idx="67">
                  <c:v>42888</c:v>
                </c:pt>
                <c:pt idx="68">
                  <c:v>42889</c:v>
                </c:pt>
                <c:pt idx="69">
                  <c:v>42890</c:v>
                </c:pt>
                <c:pt idx="70">
                  <c:v>42891</c:v>
                </c:pt>
                <c:pt idx="71">
                  <c:v>42892</c:v>
                </c:pt>
                <c:pt idx="72">
                  <c:v>42893</c:v>
                </c:pt>
                <c:pt idx="73">
                  <c:v>42894</c:v>
                </c:pt>
                <c:pt idx="74">
                  <c:v>42895</c:v>
                </c:pt>
                <c:pt idx="75">
                  <c:v>42896</c:v>
                </c:pt>
                <c:pt idx="76">
                  <c:v>42897</c:v>
                </c:pt>
                <c:pt idx="77">
                  <c:v>42898</c:v>
                </c:pt>
                <c:pt idx="78">
                  <c:v>42899</c:v>
                </c:pt>
                <c:pt idx="79">
                  <c:v>42900</c:v>
                </c:pt>
                <c:pt idx="80">
                  <c:v>42901</c:v>
                </c:pt>
                <c:pt idx="81">
                  <c:v>42902</c:v>
                </c:pt>
                <c:pt idx="82">
                  <c:v>42903</c:v>
                </c:pt>
                <c:pt idx="83">
                  <c:v>42904</c:v>
                </c:pt>
                <c:pt idx="84">
                  <c:v>42905</c:v>
                </c:pt>
                <c:pt idx="85">
                  <c:v>42906</c:v>
                </c:pt>
                <c:pt idx="86">
                  <c:v>42907</c:v>
                </c:pt>
                <c:pt idx="87">
                  <c:v>42908</c:v>
                </c:pt>
                <c:pt idx="88">
                  <c:v>42909</c:v>
                </c:pt>
                <c:pt idx="89">
                  <c:v>42910</c:v>
                </c:pt>
                <c:pt idx="90">
                  <c:v>42911</c:v>
                </c:pt>
                <c:pt idx="91">
                  <c:v>42912</c:v>
                </c:pt>
                <c:pt idx="92">
                  <c:v>42913</c:v>
                </c:pt>
                <c:pt idx="93">
                  <c:v>42914</c:v>
                </c:pt>
                <c:pt idx="94">
                  <c:v>42915</c:v>
                </c:pt>
                <c:pt idx="95">
                  <c:v>42916</c:v>
                </c:pt>
                <c:pt idx="96">
                  <c:v>42917</c:v>
                </c:pt>
                <c:pt idx="97">
                  <c:v>42918</c:v>
                </c:pt>
                <c:pt idx="98">
                  <c:v>42919</c:v>
                </c:pt>
                <c:pt idx="99">
                  <c:v>42920</c:v>
                </c:pt>
                <c:pt idx="100">
                  <c:v>42921</c:v>
                </c:pt>
                <c:pt idx="101">
                  <c:v>42922</c:v>
                </c:pt>
                <c:pt idx="102">
                  <c:v>42923</c:v>
                </c:pt>
                <c:pt idx="103">
                  <c:v>42924</c:v>
                </c:pt>
                <c:pt idx="104">
                  <c:v>42925</c:v>
                </c:pt>
                <c:pt idx="105">
                  <c:v>42926</c:v>
                </c:pt>
                <c:pt idx="106">
                  <c:v>42927</c:v>
                </c:pt>
                <c:pt idx="107">
                  <c:v>42928</c:v>
                </c:pt>
                <c:pt idx="108">
                  <c:v>42929</c:v>
                </c:pt>
                <c:pt idx="109">
                  <c:v>42930</c:v>
                </c:pt>
                <c:pt idx="110">
                  <c:v>42931</c:v>
                </c:pt>
                <c:pt idx="111">
                  <c:v>42932</c:v>
                </c:pt>
                <c:pt idx="112">
                  <c:v>42933</c:v>
                </c:pt>
                <c:pt idx="113">
                  <c:v>42934</c:v>
                </c:pt>
                <c:pt idx="114">
                  <c:v>42935</c:v>
                </c:pt>
                <c:pt idx="115">
                  <c:v>42936</c:v>
                </c:pt>
                <c:pt idx="116">
                  <c:v>42937</c:v>
                </c:pt>
                <c:pt idx="117">
                  <c:v>42938</c:v>
                </c:pt>
                <c:pt idx="118">
                  <c:v>42939</c:v>
                </c:pt>
                <c:pt idx="119">
                  <c:v>42940</c:v>
                </c:pt>
                <c:pt idx="120">
                  <c:v>42941</c:v>
                </c:pt>
                <c:pt idx="121">
                  <c:v>42942</c:v>
                </c:pt>
                <c:pt idx="122">
                  <c:v>42943</c:v>
                </c:pt>
                <c:pt idx="123">
                  <c:v>42944</c:v>
                </c:pt>
                <c:pt idx="124">
                  <c:v>42945</c:v>
                </c:pt>
                <c:pt idx="125">
                  <c:v>42946</c:v>
                </c:pt>
                <c:pt idx="126">
                  <c:v>42947</c:v>
                </c:pt>
                <c:pt idx="127">
                  <c:v>42948</c:v>
                </c:pt>
                <c:pt idx="128">
                  <c:v>42949</c:v>
                </c:pt>
                <c:pt idx="129">
                  <c:v>42950</c:v>
                </c:pt>
                <c:pt idx="130">
                  <c:v>42951</c:v>
                </c:pt>
                <c:pt idx="131">
                  <c:v>42952</c:v>
                </c:pt>
                <c:pt idx="132">
                  <c:v>42953</c:v>
                </c:pt>
                <c:pt idx="133">
                  <c:v>42954</c:v>
                </c:pt>
                <c:pt idx="134">
                  <c:v>42955</c:v>
                </c:pt>
                <c:pt idx="135">
                  <c:v>42956</c:v>
                </c:pt>
                <c:pt idx="136">
                  <c:v>42957</c:v>
                </c:pt>
                <c:pt idx="137">
                  <c:v>42958</c:v>
                </c:pt>
                <c:pt idx="138">
                  <c:v>42959</c:v>
                </c:pt>
                <c:pt idx="139">
                  <c:v>42960</c:v>
                </c:pt>
                <c:pt idx="140">
                  <c:v>42961</c:v>
                </c:pt>
                <c:pt idx="141">
                  <c:v>42962</c:v>
                </c:pt>
                <c:pt idx="142">
                  <c:v>42963</c:v>
                </c:pt>
                <c:pt idx="143">
                  <c:v>42964</c:v>
                </c:pt>
                <c:pt idx="144">
                  <c:v>42965</c:v>
                </c:pt>
                <c:pt idx="145">
                  <c:v>42966</c:v>
                </c:pt>
                <c:pt idx="146">
                  <c:v>42967</c:v>
                </c:pt>
                <c:pt idx="147">
                  <c:v>42968</c:v>
                </c:pt>
                <c:pt idx="148">
                  <c:v>42969</c:v>
                </c:pt>
                <c:pt idx="149">
                  <c:v>42970</c:v>
                </c:pt>
                <c:pt idx="150">
                  <c:v>42971</c:v>
                </c:pt>
                <c:pt idx="151">
                  <c:v>42972</c:v>
                </c:pt>
                <c:pt idx="152">
                  <c:v>42973</c:v>
                </c:pt>
                <c:pt idx="153">
                  <c:v>42974</c:v>
                </c:pt>
                <c:pt idx="154">
                  <c:v>42975</c:v>
                </c:pt>
                <c:pt idx="155">
                  <c:v>42976</c:v>
                </c:pt>
                <c:pt idx="156">
                  <c:v>42977</c:v>
                </c:pt>
                <c:pt idx="157">
                  <c:v>42978</c:v>
                </c:pt>
                <c:pt idx="158">
                  <c:v>42979</c:v>
                </c:pt>
                <c:pt idx="159">
                  <c:v>42980</c:v>
                </c:pt>
                <c:pt idx="160">
                  <c:v>42981</c:v>
                </c:pt>
                <c:pt idx="161">
                  <c:v>42982</c:v>
                </c:pt>
                <c:pt idx="162">
                  <c:v>42983</c:v>
                </c:pt>
                <c:pt idx="163">
                  <c:v>42984</c:v>
                </c:pt>
                <c:pt idx="164">
                  <c:v>42985</c:v>
                </c:pt>
                <c:pt idx="165">
                  <c:v>42986</c:v>
                </c:pt>
                <c:pt idx="166">
                  <c:v>42987</c:v>
                </c:pt>
                <c:pt idx="167">
                  <c:v>42988</c:v>
                </c:pt>
                <c:pt idx="168">
                  <c:v>42989</c:v>
                </c:pt>
                <c:pt idx="169">
                  <c:v>42990</c:v>
                </c:pt>
                <c:pt idx="170">
                  <c:v>42991</c:v>
                </c:pt>
                <c:pt idx="171">
                  <c:v>42992</c:v>
                </c:pt>
              </c:numCache>
            </c:numRef>
          </c:cat>
          <c:val>
            <c:numRef>
              <c:f>Sheet1!$D$3:$D$174</c:f>
              <c:numCache>
                <c:formatCode>0.00</c:formatCode>
                <c:ptCount val="1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0.05</c:v>
                </c:pt>
                <c:pt idx="25">
                  <c:v>0.05</c:v>
                </c:pt>
                <c:pt idx="26">
                  <c:v>0.05</c:v>
                </c:pt>
                <c:pt idx="27">
                  <c:v>0.1</c:v>
                </c:pt>
                <c:pt idx="28">
                  <c:v>0.1</c:v>
                </c:pt>
                <c:pt idx="29">
                  <c:v>0.1</c:v>
                </c:pt>
                <c:pt idx="30">
                  <c:v>0.1</c:v>
                </c:pt>
                <c:pt idx="31">
                  <c:v>0.1</c:v>
                </c:pt>
                <c:pt idx="32">
                  <c:v>0.1</c:v>
                </c:pt>
                <c:pt idx="33">
                  <c:v>0.1</c:v>
                </c:pt>
                <c:pt idx="34">
                  <c:v>0.1</c:v>
                </c:pt>
                <c:pt idx="35">
                  <c:v>0.25</c:v>
                </c:pt>
                <c:pt idx="36">
                  <c:v>0.25</c:v>
                </c:pt>
                <c:pt idx="37">
                  <c:v>0.25</c:v>
                </c:pt>
                <c:pt idx="38">
                  <c:v>0.25</c:v>
                </c:pt>
                <c:pt idx="39">
                  <c:v>0.25</c:v>
                </c:pt>
                <c:pt idx="40">
                  <c:v>0.25</c:v>
                </c:pt>
                <c:pt idx="41">
                  <c:v>0.25</c:v>
                </c:pt>
                <c:pt idx="42">
                  <c:v>0.25</c:v>
                </c:pt>
                <c:pt idx="43">
                  <c:v>0.25</c:v>
                </c:pt>
                <c:pt idx="44">
                  <c:v>0.25</c:v>
                </c:pt>
                <c:pt idx="45">
                  <c:v>0.25</c:v>
                </c:pt>
                <c:pt idx="46">
                  <c:v>0.25</c:v>
                </c:pt>
                <c:pt idx="47">
                  <c:v>0.5</c:v>
                </c:pt>
                <c:pt idx="48">
                  <c:v>0.5</c:v>
                </c:pt>
                <c:pt idx="49">
                  <c:v>0.5</c:v>
                </c:pt>
                <c:pt idx="50">
                  <c:v>0.5</c:v>
                </c:pt>
                <c:pt idx="51">
                  <c:v>0.5</c:v>
                </c:pt>
                <c:pt idx="52">
                  <c:v>0.5</c:v>
                </c:pt>
                <c:pt idx="53">
                  <c:v>0.5</c:v>
                </c:pt>
                <c:pt idx="54">
                  <c:v>0.5</c:v>
                </c:pt>
                <c:pt idx="55">
                  <c:v>0.5</c:v>
                </c:pt>
                <c:pt idx="56">
                  <c:v>0.5</c:v>
                </c:pt>
                <c:pt idx="57">
                  <c:v>0.5</c:v>
                </c:pt>
                <c:pt idx="58">
                  <c:v>0.5</c:v>
                </c:pt>
                <c:pt idx="59">
                  <c:v>0.5</c:v>
                </c:pt>
                <c:pt idx="60">
                  <c:v>0.5</c:v>
                </c:pt>
                <c:pt idx="61">
                  <c:v>0.5</c:v>
                </c:pt>
                <c:pt idx="62">
                  <c:v>0.5</c:v>
                </c:pt>
                <c:pt idx="63">
                  <c:v>0.5</c:v>
                </c:pt>
                <c:pt idx="64">
                  <c:v>0.5</c:v>
                </c:pt>
                <c:pt idx="65">
                  <c:v>0.5</c:v>
                </c:pt>
                <c:pt idx="66">
                  <c:v>0.5</c:v>
                </c:pt>
                <c:pt idx="67">
                  <c:v>0.5</c:v>
                </c:pt>
                <c:pt idx="68">
                  <c:v>0.5</c:v>
                </c:pt>
                <c:pt idx="69">
                  <c:v>0.745</c:v>
                </c:pt>
                <c:pt idx="70">
                  <c:v>0.745</c:v>
                </c:pt>
                <c:pt idx="71">
                  <c:v>0.745</c:v>
                </c:pt>
                <c:pt idx="72">
                  <c:v>0.745</c:v>
                </c:pt>
                <c:pt idx="73">
                  <c:v>0.745</c:v>
                </c:pt>
                <c:pt idx="74">
                  <c:v>0.745</c:v>
                </c:pt>
                <c:pt idx="75">
                  <c:v>0.745</c:v>
                </c:pt>
                <c:pt idx="76">
                  <c:v>0.745</c:v>
                </c:pt>
                <c:pt idx="77">
                  <c:v>0.745</c:v>
                </c:pt>
                <c:pt idx="78">
                  <c:v>0.745</c:v>
                </c:pt>
                <c:pt idx="79">
                  <c:v>0.745</c:v>
                </c:pt>
                <c:pt idx="80">
                  <c:v>0.745</c:v>
                </c:pt>
                <c:pt idx="81">
                  <c:v>0.745</c:v>
                </c:pt>
                <c:pt idx="82">
                  <c:v>0.745</c:v>
                </c:pt>
                <c:pt idx="83">
                  <c:v>0.745</c:v>
                </c:pt>
                <c:pt idx="84">
                  <c:v>0.745</c:v>
                </c:pt>
                <c:pt idx="85">
                  <c:v>0.745</c:v>
                </c:pt>
                <c:pt idx="86">
                  <c:v>0.745</c:v>
                </c:pt>
                <c:pt idx="87">
                  <c:v>0.745</c:v>
                </c:pt>
                <c:pt idx="88">
                  <c:v>0.745</c:v>
                </c:pt>
                <c:pt idx="89">
                  <c:v>0.745</c:v>
                </c:pt>
                <c:pt idx="90">
                  <c:v>0.9</c:v>
                </c:pt>
                <c:pt idx="91">
                  <c:v>0.9</c:v>
                </c:pt>
                <c:pt idx="92">
                  <c:v>0.9</c:v>
                </c:pt>
                <c:pt idx="93">
                  <c:v>0.9</c:v>
                </c:pt>
                <c:pt idx="94">
                  <c:v>0.9</c:v>
                </c:pt>
                <c:pt idx="95">
                  <c:v>0.9</c:v>
                </c:pt>
                <c:pt idx="96">
                  <c:v>0.9</c:v>
                </c:pt>
                <c:pt idx="97">
                  <c:v>0.9</c:v>
                </c:pt>
                <c:pt idx="98">
                  <c:v>0.9</c:v>
                </c:pt>
                <c:pt idx="99">
                  <c:v>0.9</c:v>
                </c:pt>
                <c:pt idx="100">
                  <c:v>0.9</c:v>
                </c:pt>
                <c:pt idx="101">
                  <c:v>0.95</c:v>
                </c:pt>
                <c:pt idx="102">
                  <c:v>0.95</c:v>
                </c:pt>
                <c:pt idx="103">
                  <c:v>0.95</c:v>
                </c:pt>
                <c:pt idx="104">
                  <c:v>0.95</c:v>
                </c:pt>
                <c:pt idx="105">
                  <c:v>0.95</c:v>
                </c:pt>
                <c:pt idx="106">
                  <c:v>0.95</c:v>
                </c:pt>
                <c:pt idx="107">
                  <c:v>0.95</c:v>
                </c:pt>
                <c:pt idx="108">
                  <c:v>0.95</c:v>
                </c:pt>
                <c:pt idx="109">
                  <c:v>0.95</c:v>
                </c:pt>
                <c:pt idx="110">
                  <c:v>0.95</c:v>
                </c:pt>
                <c:pt idx="111">
                  <c:v>0.95</c:v>
                </c:pt>
                <c:pt idx="112">
                  <c:v>0.95</c:v>
                </c:pt>
                <c:pt idx="113">
                  <c:v>0.95</c:v>
                </c:pt>
                <c:pt idx="114">
                  <c:v>0.95</c:v>
                </c:pt>
                <c:pt idx="115">
                  <c:v>0.95</c:v>
                </c:pt>
                <c:pt idx="116">
                  <c:v>0.95</c:v>
                </c:pt>
                <c:pt idx="117">
                  <c:v>0.95</c:v>
                </c:pt>
                <c:pt idx="118">
                  <c:v>0.95</c:v>
                </c:pt>
                <c:pt idx="119">
                  <c:v>0.95</c:v>
                </c:pt>
                <c:pt idx="120">
                  <c:v>0.95</c:v>
                </c:pt>
                <c:pt idx="121">
                  <c:v>0.95</c:v>
                </c:pt>
                <c:pt idx="122">
                  <c:v>0.95</c:v>
                </c:pt>
                <c:pt idx="123">
                  <c:v>0.95</c:v>
                </c:pt>
                <c:pt idx="124">
                  <c:v>0.95</c:v>
                </c:pt>
                <c:pt idx="125">
                  <c:v>0.95</c:v>
                </c:pt>
                <c:pt idx="126">
                  <c:v>0.95</c:v>
                </c:pt>
                <c:pt idx="127">
                  <c:v>0.95</c:v>
                </c:pt>
                <c:pt idx="128">
                  <c:v>0.95</c:v>
                </c:pt>
                <c:pt idx="129">
                  <c:v>0.95</c:v>
                </c:pt>
                <c:pt idx="130">
                  <c:v>0.95</c:v>
                </c:pt>
                <c:pt idx="131">
                  <c:v>0.95</c:v>
                </c:pt>
                <c:pt idx="132">
                  <c:v>0.95</c:v>
                </c:pt>
                <c:pt idx="133">
                  <c:v>0.95</c:v>
                </c:pt>
                <c:pt idx="134">
                  <c:v>0.95</c:v>
                </c:pt>
                <c:pt idx="135">
                  <c:v>0.95</c:v>
                </c:pt>
                <c:pt idx="136">
                  <c:v>0.95</c:v>
                </c:pt>
                <c:pt idx="137">
                  <c:v>0.95</c:v>
                </c:pt>
                <c:pt idx="138">
                  <c:v>0.95</c:v>
                </c:pt>
                <c:pt idx="139">
                  <c:v>0.95</c:v>
                </c:pt>
                <c:pt idx="140">
                  <c:v>0.95</c:v>
                </c:pt>
                <c:pt idx="141">
                  <c:v>0.95</c:v>
                </c:pt>
                <c:pt idx="142">
                  <c:v>0.95</c:v>
                </c:pt>
                <c:pt idx="143">
                  <c:v>0.95</c:v>
                </c:pt>
                <c:pt idx="144">
                  <c:v>0.95</c:v>
                </c:pt>
                <c:pt idx="145">
                  <c:v>0.95</c:v>
                </c:pt>
                <c:pt idx="146">
                  <c:v>0.95</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numCache>
            </c:numRef>
          </c:val>
          <c:smooth val="0"/>
          <c:extLst xmlns:c16r2="http://schemas.microsoft.com/office/drawing/2015/06/chart">
            <c:ext xmlns:c16="http://schemas.microsoft.com/office/drawing/2014/chart" uri="{C3380CC4-5D6E-409C-BE32-E72D297353CC}">
              <c16:uniqueId val="{00000000-5C40-4A60-8048-C2FA187A1D38}"/>
            </c:ext>
          </c:extLst>
        </c:ser>
        <c:ser>
          <c:idx val="1"/>
          <c:order val="1"/>
          <c:tx>
            <c:strRef>
              <c:f>Sheet1!$E$2</c:f>
              <c:strCache>
                <c:ptCount val="1"/>
                <c:pt idx="0">
                  <c:v>UC Summer</c:v>
                </c:pt>
              </c:strCache>
            </c:strRef>
          </c:tx>
          <c:spPr>
            <a:ln w="28575" cap="rnd">
              <a:solidFill>
                <a:schemeClr val="accent6">
                  <a:lumMod val="75000"/>
                </a:schemeClr>
              </a:solidFill>
              <a:round/>
            </a:ln>
            <a:effectLst/>
          </c:spPr>
          <c:marker>
            <c:symbol val="none"/>
          </c:marker>
          <c:cat>
            <c:numRef>
              <c:f>Sheet1!$C$3:$C$174</c:f>
              <c:numCache>
                <c:formatCode>d\-mmm</c:formatCode>
                <c:ptCount val="172"/>
                <c:pt idx="0">
                  <c:v>42821</c:v>
                </c:pt>
                <c:pt idx="1">
                  <c:v>42822</c:v>
                </c:pt>
                <c:pt idx="2">
                  <c:v>42823</c:v>
                </c:pt>
                <c:pt idx="3">
                  <c:v>42824</c:v>
                </c:pt>
                <c:pt idx="4">
                  <c:v>42825</c:v>
                </c:pt>
                <c:pt idx="5">
                  <c:v>42826</c:v>
                </c:pt>
                <c:pt idx="6">
                  <c:v>42827</c:v>
                </c:pt>
                <c:pt idx="7">
                  <c:v>42828</c:v>
                </c:pt>
                <c:pt idx="8">
                  <c:v>42829</c:v>
                </c:pt>
                <c:pt idx="9">
                  <c:v>42830</c:v>
                </c:pt>
                <c:pt idx="10">
                  <c:v>42831</c:v>
                </c:pt>
                <c:pt idx="11">
                  <c:v>42832</c:v>
                </c:pt>
                <c:pt idx="12">
                  <c:v>42833</c:v>
                </c:pt>
                <c:pt idx="13">
                  <c:v>42834</c:v>
                </c:pt>
                <c:pt idx="14">
                  <c:v>42835</c:v>
                </c:pt>
                <c:pt idx="15">
                  <c:v>42836</c:v>
                </c:pt>
                <c:pt idx="16">
                  <c:v>42837</c:v>
                </c:pt>
                <c:pt idx="17">
                  <c:v>42838</c:v>
                </c:pt>
                <c:pt idx="18">
                  <c:v>42839</c:v>
                </c:pt>
                <c:pt idx="19">
                  <c:v>42840</c:v>
                </c:pt>
                <c:pt idx="20">
                  <c:v>42841</c:v>
                </c:pt>
                <c:pt idx="21">
                  <c:v>42842</c:v>
                </c:pt>
                <c:pt idx="22">
                  <c:v>42843</c:v>
                </c:pt>
                <c:pt idx="23">
                  <c:v>42844</c:v>
                </c:pt>
                <c:pt idx="24">
                  <c:v>42845</c:v>
                </c:pt>
                <c:pt idx="25">
                  <c:v>42846</c:v>
                </c:pt>
                <c:pt idx="26">
                  <c:v>42847</c:v>
                </c:pt>
                <c:pt idx="27">
                  <c:v>42848</c:v>
                </c:pt>
                <c:pt idx="28">
                  <c:v>42849</c:v>
                </c:pt>
                <c:pt idx="29">
                  <c:v>42850</c:v>
                </c:pt>
                <c:pt idx="30">
                  <c:v>42851</c:v>
                </c:pt>
                <c:pt idx="31">
                  <c:v>42852</c:v>
                </c:pt>
                <c:pt idx="32">
                  <c:v>42853</c:v>
                </c:pt>
                <c:pt idx="33">
                  <c:v>42854</c:v>
                </c:pt>
                <c:pt idx="34">
                  <c:v>42855</c:v>
                </c:pt>
                <c:pt idx="35">
                  <c:v>42856</c:v>
                </c:pt>
                <c:pt idx="36">
                  <c:v>42857</c:v>
                </c:pt>
                <c:pt idx="37">
                  <c:v>42858</c:v>
                </c:pt>
                <c:pt idx="38">
                  <c:v>42859</c:v>
                </c:pt>
                <c:pt idx="39">
                  <c:v>42860</c:v>
                </c:pt>
                <c:pt idx="40">
                  <c:v>42861</c:v>
                </c:pt>
                <c:pt idx="41">
                  <c:v>42862</c:v>
                </c:pt>
                <c:pt idx="42">
                  <c:v>42863</c:v>
                </c:pt>
                <c:pt idx="43">
                  <c:v>42864</c:v>
                </c:pt>
                <c:pt idx="44">
                  <c:v>42865</c:v>
                </c:pt>
                <c:pt idx="45">
                  <c:v>42866</c:v>
                </c:pt>
                <c:pt idx="46">
                  <c:v>42867</c:v>
                </c:pt>
                <c:pt idx="47">
                  <c:v>42868</c:v>
                </c:pt>
                <c:pt idx="48">
                  <c:v>42869</c:v>
                </c:pt>
                <c:pt idx="49">
                  <c:v>42870</c:v>
                </c:pt>
                <c:pt idx="50">
                  <c:v>42871</c:v>
                </c:pt>
                <c:pt idx="51">
                  <c:v>42872</c:v>
                </c:pt>
                <c:pt idx="52">
                  <c:v>42873</c:v>
                </c:pt>
                <c:pt idx="53">
                  <c:v>42874</c:v>
                </c:pt>
                <c:pt idx="54">
                  <c:v>42875</c:v>
                </c:pt>
                <c:pt idx="55">
                  <c:v>42876</c:v>
                </c:pt>
                <c:pt idx="56">
                  <c:v>42877</c:v>
                </c:pt>
                <c:pt idx="57">
                  <c:v>42878</c:v>
                </c:pt>
                <c:pt idx="58">
                  <c:v>42879</c:v>
                </c:pt>
                <c:pt idx="59">
                  <c:v>42880</c:v>
                </c:pt>
                <c:pt idx="60">
                  <c:v>42881</c:v>
                </c:pt>
                <c:pt idx="61">
                  <c:v>42882</c:v>
                </c:pt>
                <c:pt idx="62">
                  <c:v>42883</c:v>
                </c:pt>
                <c:pt idx="63">
                  <c:v>42884</c:v>
                </c:pt>
                <c:pt idx="64">
                  <c:v>42885</c:v>
                </c:pt>
                <c:pt idx="65">
                  <c:v>42886</c:v>
                </c:pt>
                <c:pt idx="66">
                  <c:v>42887</c:v>
                </c:pt>
                <c:pt idx="67">
                  <c:v>42888</c:v>
                </c:pt>
                <c:pt idx="68">
                  <c:v>42889</c:v>
                </c:pt>
                <c:pt idx="69">
                  <c:v>42890</c:v>
                </c:pt>
                <c:pt idx="70">
                  <c:v>42891</c:v>
                </c:pt>
                <c:pt idx="71">
                  <c:v>42892</c:v>
                </c:pt>
                <c:pt idx="72">
                  <c:v>42893</c:v>
                </c:pt>
                <c:pt idx="73">
                  <c:v>42894</c:v>
                </c:pt>
                <c:pt idx="74">
                  <c:v>42895</c:v>
                </c:pt>
                <c:pt idx="75">
                  <c:v>42896</c:v>
                </c:pt>
                <c:pt idx="76">
                  <c:v>42897</c:v>
                </c:pt>
                <c:pt idx="77">
                  <c:v>42898</c:v>
                </c:pt>
                <c:pt idx="78">
                  <c:v>42899</c:v>
                </c:pt>
                <c:pt idx="79">
                  <c:v>42900</c:v>
                </c:pt>
                <c:pt idx="80">
                  <c:v>42901</c:v>
                </c:pt>
                <c:pt idx="81">
                  <c:v>42902</c:v>
                </c:pt>
                <c:pt idx="82">
                  <c:v>42903</c:v>
                </c:pt>
                <c:pt idx="83">
                  <c:v>42904</c:v>
                </c:pt>
                <c:pt idx="84">
                  <c:v>42905</c:v>
                </c:pt>
                <c:pt idx="85">
                  <c:v>42906</c:v>
                </c:pt>
                <c:pt idx="86">
                  <c:v>42907</c:v>
                </c:pt>
                <c:pt idx="87">
                  <c:v>42908</c:v>
                </c:pt>
                <c:pt idx="88">
                  <c:v>42909</c:v>
                </c:pt>
                <c:pt idx="89">
                  <c:v>42910</c:v>
                </c:pt>
                <c:pt idx="90">
                  <c:v>42911</c:v>
                </c:pt>
                <c:pt idx="91">
                  <c:v>42912</c:v>
                </c:pt>
                <c:pt idx="92">
                  <c:v>42913</c:v>
                </c:pt>
                <c:pt idx="93">
                  <c:v>42914</c:v>
                </c:pt>
                <c:pt idx="94">
                  <c:v>42915</c:v>
                </c:pt>
                <c:pt idx="95">
                  <c:v>42916</c:v>
                </c:pt>
                <c:pt idx="96">
                  <c:v>42917</c:v>
                </c:pt>
                <c:pt idx="97">
                  <c:v>42918</c:v>
                </c:pt>
                <c:pt idx="98">
                  <c:v>42919</c:v>
                </c:pt>
                <c:pt idx="99">
                  <c:v>42920</c:v>
                </c:pt>
                <c:pt idx="100">
                  <c:v>42921</c:v>
                </c:pt>
                <c:pt idx="101">
                  <c:v>42922</c:v>
                </c:pt>
                <c:pt idx="102">
                  <c:v>42923</c:v>
                </c:pt>
                <c:pt idx="103">
                  <c:v>42924</c:v>
                </c:pt>
                <c:pt idx="104">
                  <c:v>42925</c:v>
                </c:pt>
                <c:pt idx="105">
                  <c:v>42926</c:v>
                </c:pt>
                <c:pt idx="106">
                  <c:v>42927</c:v>
                </c:pt>
                <c:pt idx="107">
                  <c:v>42928</c:v>
                </c:pt>
                <c:pt idx="108">
                  <c:v>42929</c:v>
                </c:pt>
                <c:pt idx="109">
                  <c:v>42930</c:v>
                </c:pt>
                <c:pt idx="110">
                  <c:v>42931</c:v>
                </c:pt>
                <c:pt idx="111">
                  <c:v>42932</c:v>
                </c:pt>
                <c:pt idx="112">
                  <c:v>42933</c:v>
                </c:pt>
                <c:pt idx="113">
                  <c:v>42934</c:v>
                </c:pt>
                <c:pt idx="114">
                  <c:v>42935</c:v>
                </c:pt>
                <c:pt idx="115">
                  <c:v>42936</c:v>
                </c:pt>
                <c:pt idx="116">
                  <c:v>42937</c:v>
                </c:pt>
                <c:pt idx="117">
                  <c:v>42938</c:v>
                </c:pt>
                <c:pt idx="118">
                  <c:v>42939</c:v>
                </c:pt>
                <c:pt idx="119">
                  <c:v>42940</c:v>
                </c:pt>
                <c:pt idx="120">
                  <c:v>42941</c:v>
                </c:pt>
                <c:pt idx="121">
                  <c:v>42942</c:v>
                </c:pt>
                <c:pt idx="122">
                  <c:v>42943</c:v>
                </c:pt>
                <c:pt idx="123">
                  <c:v>42944</c:v>
                </c:pt>
                <c:pt idx="124">
                  <c:v>42945</c:v>
                </c:pt>
                <c:pt idx="125">
                  <c:v>42946</c:v>
                </c:pt>
                <c:pt idx="126">
                  <c:v>42947</c:v>
                </c:pt>
                <c:pt idx="127">
                  <c:v>42948</c:v>
                </c:pt>
                <c:pt idx="128">
                  <c:v>42949</c:v>
                </c:pt>
                <c:pt idx="129">
                  <c:v>42950</c:v>
                </c:pt>
                <c:pt idx="130">
                  <c:v>42951</c:v>
                </c:pt>
                <c:pt idx="131">
                  <c:v>42952</c:v>
                </c:pt>
                <c:pt idx="132">
                  <c:v>42953</c:v>
                </c:pt>
                <c:pt idx="133">
                  <c:v>42954</c:v>
                </c:pt>
                <c:pt idx="134">
                  <c:v>42955</c:v>
                </c:pt>
                <c:pt idx="135">
                  <c:v>42956</c:v>
                </c:pt>
                <c:pt idx="136">
                  <c:v>42957</c:v>
                </c:pt>
                <c:pt idx="137">
                  <c:v>42958</c:v>
                </c:pt>
                <c:pt idx="138">
                  <c:v>42959</c:v>
                </c:pt>
                <c:pt idx="139">
                  <c:v>42960</c:v>
                </c:pt>
                <c:pt idx="140">
                  <c:v>42961</c:v>
                </c:pt>
                <c:pt idx="141">
                  <c:v>42962</c:v>
                </c:pt>
                <c:pt idx="142">
                  <c:v>42963</c:v>
                </c:pt>
                <c:pt idx="143">
                  <c:v>42964</c:v>
                </c:pt>
                <c:pt idx="144">
                  <c:v>42965</c:v>
                </c:pt>
                <c:pt idx="145">
                  <c:v>42966</c:v>
                </c:pt>
                <c:pt idx="146">
                  <c:v>42967</c:v>
                </c:pt>
                <c:pt idx="147">
                  <c:v>42968</c:v>
                </c:pt>
                <c:pt idx="148">
                  <c:v>42969</c:v>
                </c:pt>
                <c:pt idx="149">
                  <c:v>42970</c:v>
                </c:pt>
                <c:pt idx="150">
                  <c:v>42971</c:v>
                </c:pt>
                <c:pt idx="151">
                  <c:v>42972</c:v>
                </c:pt>
                <c:pt idx="152">
                  <c:v>42973</c:v>
                </c:pt>
                <c:pt idx="153">
                  <c:v>42974</c:v>
                </c:pt>
                <c:pt idx="154">
                  <c:v>42975</c:v>
                </c:pt>
                <c:pt idx="155">
                  <c:v>42976</c:v>
                </c:pt>
                <c:pt idx="156">
                  <c:v>42977</c:v>
                </c:pt>
                <c:pt idx="157">
                  <c:v>42978</c:v>
                </c:pt>
                <c:pt idx="158">
                  <c:v>42979</c:v>
                </c:pt>
                <c:pt idx="159">
                  <c:v>42980</c:v>
                </c:pt>
                <c:pt idx="160">
                  <c:v>42981</c:v>
                </c:pt>
                <c:pt idx="161">
                  <c:v>42982</c:v>
                </c:pt>
                <c:pt idx="162">
                  <c:v>42983</c:v>
                </c:pt>
                <c:pt idx="163">
                  <c:v>42984</c:v>
                </c:pt>
                <c:pt idx="164">
                  <c:v>42985</c:v>
                </c:pt>
                <c:pt idx="165">
                  <c:v>42986</c:v>
                </c:pt>
                <c:pt idx="166">
                  <c:v>42987</c:v>
                </c:pt>
                <c:pt idx="167">
                  <c:v>42988</c:v>
                </c:pt>
                <c:pt idx="168">
                  <c:v>42989</c:v>
                </c:pt>
                <c:pt idx="169">
                  <c:v>42990</c:v>
                </c:pt>
                <c:pt idx="170">
                  <c:v>42991</c:v>
                </c:pt>
                <c:pt idx="171">
                  <c:v>42992</c:v>
                </c:pt>
              </c:numCache>
            </c:numRef>
          </c:cat>
          <c:val>
            <c:numRef>
              <c:f>Sheet1!$E$3:$E$174</c:f>
              <c:numCache>
                <c:formatCode>General</c:formatCode>
                <c:ptCount val="172"/>
                <c:pt idx="51" formatCode="0.00">
                  <c:v>0</c:v>
                </c:pt>
                <c:pt idx="52" formatCode="0.00">
                  <c:v>0</c:v>
                </c:pt>
                <c:pt idx="53" formatCode="0.00">
                  <c:v>0</c:v>
                </c:pt>
                <c:pt idx="54" formatCode="0.00">
                  <c:v>0</c:v>
                </c:pt>
                <c:pt idx="55" formatCode="0.00">
                  <c:v>0</c:v>
                </c:pt>
                <c:pt idx="56" formatCode="0.00">
                  <c:v>0</c:v>
                </c:pt>
                <c:pt idx="57" formatCode="0.00">
                  <c:v>0</c:v>
                </c:pt>
                <c:pt idx="58" formatCode="0.00">
                  <c:v>0</c:v>
                </c:pt>
                <c:pt idx="59" formatCode="0.00">
                  <c:v>0</c:v>
                </c:pt>
                <c:pt idx="60" formatCode="0.00">
                  <c:v>0</c:v>
                </c:pt>
                <c:pt idx="61" formatCode="0.00">
                  <c:v>0</c:v>
                </c:pt>
                <c:pt idx="62" formatCode="0.00">
                  <c:v>0</c:v>
                </c:pt>
                <c:pt idx="63" formatCode="0.00">
                  <c:v>0</c:v>
                </c:pt>
                <c:pt idx="64" formatCode="0.00">
                  <c:v>0</c:v>
                </c:pt>
                <c:pt idx="65" formatCode="0.00">
                  <c:v>0</c:v>
                </c:pt>
                <c:pt idx="66" formatCode="0.00">
                  <c:v>0</c:v>
                </c:pt>
                <c:pt idx="67" formatCode="0.00">
                  <c:v>0</c:v>
                </c:pt>
                <c:pt idx="68" formatCode="0.00">
                  <c:v>0</c:v>
                </c:pt>
                <c:pt idx="69" formatCode="0.00">
                  <c:v>0</c:v>
                </c:pt>
                <c:pt idx="70" formatCode="0.00">
                  <c:v>0</c:v>
                </c:pt>
                <c:pt idx="71" formatCode="0.00">
                  <c:v>0</c:v>
                </c:pt>
                <c:pt idx="72" formatCode="0.00">
                  <c:v>0</c:v>
                </c:pt>
                <c:pt idx="73" formatCode="0.00">
                  <c:v>0</c:v>
                </c:pt>
                <c:pt idx="74" formatCode="0.00">
                  <c:v>0</c:v>
                </c:pt>
                <c:pt idx="75" formatCode="0.00">
                  <c:v>0</c:v>
                </c:pt>
                <c:pt idx="76" formatCode="0.00">
                  <c:v>0</c:v>
                </c:pt>
                <c:pt idx="77" formatCode="0.00">
                  <c:v>0</c:v>
                </c:pt>
                <c:pt idx="78" formatCode="0.00">
                  <c:v>0.05</c:v>
                </c:pt>
                <c:pt idx="79" formatCode="0.00">
                  <c:v>0.05</c:v>
                </c:pt>
                <c:pt idx="80" formatCode="0.00">
                  <c:v>0.05</c:v>
                </c:pt>
                <c:pt idx="81" formatCode="0.00">
                  <c:v>0.05</c:v>
                </c:pt>
                <c:pt idx="82" formatCode="0.00">
                  <c:v>0.1</c:v>
                </c:pt>
                <c:pt idx="83" formatCode="0.00">
                  <c:v>0.1</c:v>
                </c:pt>
                <c:pt idx="84" formatCode="0.00">
                  <c:v>0.1</c:v>
                </c:pt>
                <c:pt idx="85" formatCode="0.00">
                  <c:v>0.1</c:v>
                </c:pt>
                <c:pt idx="86" formatCode="0.00">
                  <c:v>0.1</c:v>
                </c:pt>
                <c:pt idx="87" formatCode="0.00">
                  <c:v>0.1</c:v>
                </c:pt>
                <c:pt idx="88" formatCode="0.00">
                  <c:v>0.1</c:v>
                </c:pt>
                <c:pt idx="89" formatCode="0.00">
                  <c:v>0.25</c:v>
                </c:pt>
                <c:pt idx="90" formatCode="0.00">
                  <c:v>0.25</c:v>
                </c:pt>
                <c:pt idx="91" formatCode="0.00">
                  <c:v>0.25</c:v>
                </c:pt>
                <c:pt idx="92" formatCode="0.00">
                  <c:v>0.25</c:v>
                </c:pt>
                <c:pt idx="93" formatCode="0.00">
                  <c:v>0.25</c:v>
                </c:pt>
                <c:pt idx="94" formatCode="0.00">
                  <c:v>0.25</c:v>
                </c:pt>
                <c:pt idx="95" formatCode="0.00">
                  <c:v>0.25</c:v>
                </c:pt>
                <c:pt idx="96" formatCode="0.00">
                  <c:v>0.25</c:v>
                </c:pt>
                <c:pt idx="97" formatCode="0.00">
                  <c:v>0.25</c:v>
                </c:pt>
                <c:pt idx="98" formatCode="0.00">
                  <c:v>0.25</c:v>
                </c:pt>
                <c:pt idx="99" formatCode="0.00">
                  <c:v>0.5</c:v>
                </c:pt>
                <c:pt idx="100" formatCode="0.00">
                  <c:v>0.5</c:v>
                </c:pt>
                <c:pt idx="101" formatCode="0.00">
                  <c:v>0.5</c:v>
                </c:pt>
                <c:pt idx="102" formatCode="0.00">
                  <c:v>0.5</c:v>
                </c:pt>
                <c:pt idx="103" formatCode="0.00">
                  <c:v>0.5</c:v>
                </c:pt>
                <c:pt idx="104" formatCode="0.00">
                  <c:v>0.5</c:v>
                </c:pt>
                <c:pt idx="105" formatCode="0.00">
                  <c:v>0.5</c:v>
                </c:pt>
                <c:pt idx="106" formatCode="0.00">
                  <c:v>0.5</c:v>
                </c:pt>
                <c:pt idx="107" formatCode="0.00">
                  <c:v>0.5</c:v>
                </c:pt>
                <c:pt idx="108" formatCode="0.00">
                  <c:v>0.5</c:v>
                </c:pt>
                <c:pt idx="109" formatCode="0.00">
                  <c:v>0.5</c:v>
                </c:pt>
                <c:pt idx="110" formatCode="0.00">
                  <c:v>0.5</c:v>
                </c:pt>
                <c:pt idx="111" formatCode="0.00">
                  <c:v>0.5</c:v>
                </c:pt>
                <c:pt idx="112" formatCode="0.00">
                  <c:v>0.5</c:v>
                </c:pt>
                <c:pt idx="113" formatCode="0.00">
                  <c:v>0.5</c:v>
                </c:pt>
                <c:pt idx="114" formatCode="0.00">
                  <c:v>0.5</c:v>
                </c:pt>
                <c:pt idx="115" formatCode="0.00">
                  <c:v>0.5</c:v>
                </c:pt>
                <c:pt idx="116" formatCode="0.00">
                  <c:v>0.75</c:v>
                </c:pt>
                <c:pt idx="117" formatCode="0.00">
                  <c:v>0.75</c:v>
                </c:pt>
                <c:pt idx="118" formatCode="0.00">
                  <c:v>0.75</c:v>
                </c:pt>
                <c:pt idx="119" formatCode="0.00">
                  <c:v>0.75</c:v>
                </c:pt>
                <c:pt idx="120" formatCode="0.00">
                  <c:v>0.75</c:v>
                </c:pt>
                <c:pt idx="121" formatCode="0.00">
                  <c:v>0.75</c:v>
                </c:pt>
                <c:pt idx="122" formatCode="0.00">
                  <c:v>0.75</c:v>
                </c:pt>
                <c:pt idx="123" formatCode="0.00">
                  <c:v>0.75</c:v>
                </c:pt>
                <c:pt idx="124" formatCode="0.00">
                  <c:v>0.75</c:v>
                </c:pt>
                <c:pt idx="125" formatCode="0.00">
                  <c:v>0.75</c:v>
                </c:pt>
                <c:pt idx="126" formatCode="0.00">
                  <c:v>0.75</c:v>
                </c:pt>
                <c:pt idx="127" formatCode="0.00">
                  <c:v>0.75</c:v>
                </c:pt>
                <c:pt idx="128" formatCode="0.00">
                  <c:v>0.75</c:v>
                </c:pt>
                <c:pt idx="129" formatCode="0.00">
                  <c:v>0.75</c:v>
                </c:pt>
                <c:pt idx="130" formatCode="0.00">
                  <c:v>0.75</c:v>
                </c:pt>
                <c:pt idx="131" formatCode="0.00">
                  <c:v>0.9</c:v>
                </c:pt>
                <c:pt idx="132" formatCode="0.00">
                  <c:v>0.9</c:v>
                </c:pt>
                <c:pt idx="133" formatCode="0.00">
                  <c:v>0.9</c:v>
                </c:pt>
                <c:pt idx="134" formatCode="0.00">
                  <c:v>0.9</c:v>
                </c:pt>
                <c:pt idx="135" formatCode="0.00">
                  <c:v>0.9</c:v>
                </c:pt>
                <c:pt idx="136" formatCode="0.00">
                  <c:v>0.9</c:v>
                </c:pt>
                <c:pt idx="137" formatCode="0.00">
                  <c:v>0.9</c:v>
                </c:pt>
                <c:pt idx="138" formatCode="0.00">
                  <c:v>0.95</c:v>
                </c:pt>
                <c:pt idx="139" formatCode="0.00">
                  <c:v>0.95</c:v>
                </c:pt>
                <c:pt idx="140" formatCode="0.00">
                  <c:v>0.95</c:v>
                </c:pt>
                <c:pt idx="141" formatCode="0.00">
                  <c:v>0.95</c:v>
                </c:pt>
                <c:pt idx="142" formatCode="0.00">
                  <c:v>0.95</c:v>
                </c:pt>
                <c:pt idx="143" formatCode="0.00">
                  <c:v>0.95</c:v>
                </c:pt>
                <c:pt idx="144" formatCode="0.00">
                  <c:v>0.95</c:v>
                </c:pt>
                <c:pt idx="145" formatCode="0.00">
                  <c:v>0.95</c:v>
                </c:pt>
                <c:pt idx="146" formatCode="0.00">
                  <c:v>0.95</c:v>
                </c:pt>
                <c:pt idx="147" formatCode="0.00">
                  <c:v>0.95</c:v>
                </c:pt>
                <c:pt idx="148" formatCode="0.00">
                  <c:v>0.95</c:v>
                </c:pt>
                <c:pt idx="149" formatCode="0.00">
                  <c:v>0.95</c:v>
                </c:pt>
                <c:pt idx="150" formatCode="0.00">
                  <c:v>0.95</c:v>
                </c:pt>
                <c:pt idx="151" formatCode="0.00">
                  <c:v>0.95</c:v>
                </c:pt>
                <c:pt idx="152" formatCode="0.00">
                  <c:v>0.95</c:v>
                </c:pt>
                <c:pt idx="153" formatCode="0.00">
                  <c:v>0.95</c:v>
                </c:pt>
                <c:pt idx="154" formatCode="0.00">
                  <c:v>0.95</c:v>
                </c:pt>
                <c:pt idx="155" formatCode="0.00">
                  <c:v>0.95</c:v>
                </c:pt>
                <c:pt idx="156" formatCode="0.00">
                  <c:v>0.95</c:v>
                </c:pt>
                <c:pt idx="157" formatCode="0.00">
                  <c:v>0.95</c:v>
                </c:pt>
                <c:pt idx="158" formatCode="0.00">
                  <c:v>0.95</c:v>
                </c:pt>
                <c:pt idx="159" formatCode="0.00">
                  <c:v>0.95</c:v>
                </c:pt>
                <c:pt idx="160" formatCode="0.00">
                  <c:v>0.95</c:v>
                </c:pt>
                <c:pt idx="161" formatCode="0.00">
                  <c:v>0.95</c:v>
                </c:pt>
                <c:pt idx="162" formatCode="0.00">
                  <c:v>0.95</c:v>
                </c:pt>
                <c:pt idx="163" formatCode="0.00">
                  <c:v>0.95</c:v>
                </c:pt>
                <c:pt idx="164" formatCode="0.00">
                  <c:v>0.95</c:v>
                </c:pt>
                <c:pt idx="165" formatCode="0.00">
                  <c:v>0.95</c:v>
                </c:pt>
                <c:pt idx="166" formatCode="0.00">
                  <c:v>0.95</c:v>
                </c:pt>
                <c:pt idx="167" formatCode="0.00">
                  <c:v>0.95</c:v>
                </c:pt>
                <c:pt idx="168" formatCode="0.00">
                  <c:v>0.95</c:v>
                </c:pt>
                <c:pt idx="169" formatCode="0.00">
                  <c:v>0.95</c:v>
                </c:pt>
                <c:pt idx="170" formatCode="0.00">
                  <c:v>0.95</c:v>
                </c:pt>
                <c:pt idx="171" formatCode="0.00">
                  <c:v>1</c:v>
                </c:pt>
              </c:numCache>
            </c:numRef>
          </c:val>
          <c:smooth val="1"/>
          <c:extLst xmlns:c16r2="http://schemas.microsoft.com/office/drawing/2015/06/chart">
            <c:ext xmlns:c16="http://schemas.microsoft.com/office/drawing/2014/chart" uri="{C3380CC4-5D6E-409C-BE32-E72D297353CC}">
              <c16:uniqueId val="{00000001-5C40-4A60-8048-C2FA187A1D38}"/>
            </c:ext>
          </c:extLst>
        </c:ser>
        <c:dLbls>
          <c:showLegendKey val="0"/>
          <c:showVal val="0"/>
          <c:showCatName val="0"/>
          <c:showSerName val="0"/>
          <c:showPercent val="0"/>
          <c:showBubbleSize val="0"/>
        </c:dLbls>
        <c:smooth val="0"/>
        <c:axId val="407933016"/>
        <c:axId val="407934584"/>
      </c:lineChart>
      <c:dateAx>
        <c:axId val="407933016"/>
        <c:scaling>
          <c:orientation val="minMax"/>
        </c:scaling>
        <c:delete val="0"/>
        <c:axPos val="b"/>
        <c:numFmt formatCode="d\-mmm"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7934584"/>
        <c:crosses val="autoZero"/>
        <c:auto val="1"/>
        <c:lblOffset val="100"/>
        <c:baseTimeUnit val="days"/>
      </c:dateAx>
      <c:valAx>
        <c:axId val="407934584"/>
        <c:scaling>
          <c:orientation val="minMax"/>
          <c:max val="1"/>
          <c:min val="0"/>
        </c:scaling>
        <c:delete val="0"/>
        <c:axPos val="l"/>
        <c:majorGridlines>
          <c:spPr>
            <a:ln w="9525" cap="flat" cmpd="sng" algn="ctr">
              <a:noFill/>
              <a:round/>
            </a:ln>
            <a:effectLst/>
          </c:spPr>
        </c:majorGridlines>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7933016"/>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b="1" dirty="0" smtClean="0"/>
              <a:t>Emigration</a:t>
            </a:r>
            <a:r>
              <a:rPr lang="en-US" b="1" baseline="0" dirty="0" smtClean="0"/>
              <a:t> Timing of Chinook from the Wenatchee River into the Columbia River </a:t>
            </a:r>
            <a:endParaRPr lang="en-US" b="1"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13206119505333"/>
          <c:y val="0.2101068376068376"/>
          <c:w val="0.83535649777515197"/>
          <c:h val="0.62909407024758845"/>
        </c:manualLayout>
      </c:layout>
      <c:lineChart>
        <c:grouping val="standard"/>
        <c:varyColors val="0"/>
        <c:ser>
          <c:idx val="0"/>
          <c:order val="0"/>
          <c:tx>
            <c:v>Spring</c:v>
          </c:tx>
          <c:spPr>
            <a:ln w="28575" cap="rnd">
              <a:solidFill>
                <a:schemeClr val="tx1"/>
              </a:solidFill>
              <a:round/>
            </a:ln>
            <a:effectLst/>
          </c:spPr>
          <c:marker>
            <c:symbol val="none"/>
          </c:marker>
          <c:cat>
            <c:numRef>
              <c:f>'Wenatchee (2)'!$A$3:$A$217</c:f>
              <c:numCache>
                <c:formatCode>dd\-mmm\-yy</c:formatCode>
                <c:ptCount val="215"/>
                <c:pt idx="0">
                  <c:v>42399</c:v>
                </c:pt>
                <c:pt idx="1">
                  <c:v>42400</c:v>
                </c:pt>
                <c:pt idx="2">
                  <c:v>42401</c:v>
                </c:pt>
                <c:pt idx="3">
                  <c:v>42402</c:v>
                </c:pt>
                <c:pt idx="4">
                  <c:v>42403</c:v>
                </c:pt>
                <c:pt idx="5">
                  <c:v>42404</c:v>
                </c:pt>
                <c:pt idx="6">
                  <c:v>42405</c:v>
                </c:pt>
                <c:pt idx="7">
                  <c:v>42406</c:v>
                </c:pt>
                <c:pt idx="8">
                  <c:v>42407</c:v>
                </c:pt>
                <c:pt idx="9">
                  <c:v>42408</c:v>
                </c:pt>
                <c:pt idx="10">
                  <c:v>42409</c:v>
                </c:pt>
                <c:pt idx="11">
                  <c:v>42410</c:v>
                </c:pt>
                <c:pt idx="12">
                  <c:v>42411</c:v>
                </c:pt>
                <c:pt idx="13">
                  <c:v>42412</c:v>
                </c:pt>
                <c:pt idx="14">
                  <c:v>42413</c:v>
                </c:pt>
                <c:pt idx="15">
                  <c:v>42414</c:v>
                </c:pt>
                <c:pt idx="16">
                  <c:v>42415</c:v>
                </c:pt>
                <c:pt idx="17">
                  <c:v>42416</c:v>
                </c:pt>
                <c:pt idx="18">
                  <c:v>42417</c:v>
                </c:pt>
                <c:pt idx="19">
                  <c:v>42418</c:v>
                </c:pt>
                <c:pt idx="20">
                  <c:v>42419</c:v>
                </c:pt>
                <c:pt idx="21">
                  <c:v>42420</c:v>
                </c:pt>
                <c:pt idx="22">
                  <c:v>42421</c:v>
                </c:pt>
                <c:pt idx="23">
                  <c:v>42422</c:v>
                </c:pt>
                <c:pt idx="24">
                  <c:v>42423</c:v>
                </c:pt>
                <c:pt idx="25">
                  <c:v>42424</c:v>
                </c:pt>
                <c:pt idx="26">
                  <c:v>42425</c:v>
                </c:pt>
                <c:pt idx="27">
                  <c:v>42426</c:v>
                </c:pt>
                <c:pt idx="28">
                  <c:v>42427</c:v>
                </c:pt>
                <c:pt idx="29">
                  <c:v>42428</c:v>
                </c:pt>
                <c:pt idx="30">
                  <c:v>42429</c:v>
                </c:pt>
                <c:pt idx="31">
                  <c:v>42430</c:v>
                </c:pt>
                <c:pt idx="32">
                  <c:v>42431</c:v>
                </c:pt>
                <c:pt idx="33">
                  <c:v>42432</c:v>
                </c:pt>
                <c:pt idx="34">
                  <c:v>42433</c:v>
                </c:pt>
                <c:pt idx="35">
                  <c:v>42434</c:v>
                </c:pt>
                <c:pt idx="36">
                  <c:v>42435</c:v>
                </c:pt>
                <c:pt idx="37">
                  <c:v>42436</c:v>
                </c:pt>
                <c:pt idx="38">
                  <c:v>42437</c:v>
                </c:pt>
                <c:pt idx="39">
                  <c:v>42438</c:v>
                </c:pt>
                <c:pt idx="40">
                  <c:v>42439</c:v>
                </c:pt>
                <c:pt idx="41">
                  <c:v>42440</c:v>
                </c:pt>
                <c:pt idx="42">
                  <c:v>42441</c:v>
                </c:pt>
                <c:pt idx="43">
                  <c:v>42442</c:v>
                </c:pt>
                <c:pt idx="44">
                  <c:v>42443</c:v>
                </c:pt>
                <c:pt idx="45">
                  <c:v>42444</c:v>
                </c:pt>
                <c:pt idx="46">
                  <c:v>42445</c:v>
                </c:pt>
                <c:pt idx="47">
                  <c:v>42446</c:v>
                </c:pt>
                <c:pt idx="48">
                  <c:v>42447</c:v>
                </c:pt>
                <c:pt idx="49">
                  <c:v>42448</c:v>
                </c:pt>
                <c:pt idx="50">
                  <c:v>42449</c:v>
                </c:pt>
                <c:pt idx="51">
                  <c:v>42450</c:v>
                </c:pt>
                <c:pt idx="52">
                  <c:v>42451</c:v>
                </c:pt>
                <c:pt idx="53">
                  <c:v>42452</c:v>
                </c:pt>
                <c:pt idx="54">
                  <c:v>42453</c:v>
                </c:pt>
                <c:pt idx="55">
                  <c:v>42454</c:v>
                </c:pt>
                <c:pt idx="56">
                  <c:v>42455</c:v>
                </c:pt>
                <c:pt idx="57">
                  <c:v>42456</c:v>
                </c:pt>
                <c:pt idx="58">
                  <c:v>42457</c:v>
                </c:pt>
                <c:pt idx="59">
                  <c:v>42458</c:v>
                </c:pt>
                <c:pt idx="60">
                  <c:v>42459</c:v>
                </c:pt>
                <c:pt idx="61">
                  <c:v>42460</c:v>
                </c:pt>
                <c:pt idx="62">
                  <c:v>42461</c:v>
                </c:pt>
                <c:pt idx="63">
                  <c:v>42462</c:v>
                </c:pt>
                <c:pt idx="64">
                  <c:v>42463</c:v>
                </c:pt>
                <c:pt idx="65">
                  <c:v>42464</c:v>
                </c:pt>
                <c:pt idx="66">
                  <c:v>42465</c:v>
                </c:pt>
                <c:pt idx="67">
                  <c:v>42466</c:v>
                </c:pt>
                <c:pt idx="68">
                  <c:v>42467</c:v>
                </c:pt>
                <c:pt idx="69">
                  <c:v>42468</c:v>
                </c:pt>
                <c:pt idx="70">
                  <c:v>42469</c:v>
                </c:pt>
                <c:pt idx="71">
                  <c:v>42470</c:v>
                </c:pt>
                <c:pt idx="72">
                  <c:v>42471</c:v>
                </c:pt>
                <c:pt idx="73">
                  <c:v>42472</c:v>
                </c:pt>
                <c:pt idx="74">
                  <c:v>42473</c:v>
                </c:pt>
                <c:pt idx="75">
                  <c:v>42474</c:v>
                </c:pt>
                <c:pt idx="76">
                  <c:v>42475</c:v>
                </c:pt>
                <c:pt idx="77">
                  <c:v>42476</c:v>
                </c:pt>
                <c:pt idx="78">
                  <c:v>42477</c:v>
                </c:pt>
                <c:pt idx="79">
                  <c:v>42478</c:v>
                </c:pt>
                <c:pt idx="80">
                  <c:v>42479</c:v>
                </c:pt>
                <c:pt idx="81">
                  <c:v>42480</c:v>
                </c:pt>
                <c:pt idx="82">
                  <c:v>42481</c:v>
                </c:pt>
                <c:pt idx="83">
                  <c:v>42482</c:v>
                </c:pt>
                <c:pt idx="84">
                  <c:v>42483</c:v>
                </c:pt>
                <c:pt idx="85">
                  <c:v>42484</c:v>
                </c:pt>
                <c:pt idx="86">
                  <c:v>42485</c:v>
                </c:pt>
                <c:pt idx="87">
                  <c:v>42486</c:v>
                </c:pt>
                <c:pt idx="88">
                  <c:v>42487</c:v>
                </c:pt>
                <c:pt idx="89">
                  <c:v>42488</c:v>
                </c:pt>
                <c:pt idx="90">
                  <c:v>42489</c:v>
                </c:pt>
                <c:pt idx="91">
                  <c:v>42490</c:v>
                </c:pt>
                <c:pt idx="92">
                  <c:v>42491</c:v>
                </c:pt>
                <c:pt idx="93">
                  <c:v>42492</c:v>
                </c:pt>
                <c:pt idx="94">
                  <c:v>42493</c:v>
                </c:pt>
                <c:pt idx="95">
                  <c:v>42494</c:v>
                </c:pt>
                <c:pt idx="96">
                  <c:v>42495</c:v>
                </c:pt>
                <c:pt idx="97">
                  <c:v>42496</c:v>
                </c:pt>
                <c:pt idx="98">
                  <c:v>42497</c:v>
                </c:pt>
                <c:pt idx="99">
                  <c:v>42498</c:v>
                </c:pt>
                <c:pt idx="100">
                  <c:v>42499</c:v>
                </c:pt>
                <c:pt idx="101">
                  <c:v>42500</c:v>
                </c:pt>
                <c:pt idx="102">
                  <c:v>42501</c:v>
                </c:pt>
                <c:pt idx="103">
                  <c:v>42502</c:v>
                </c:pt>
                <c:pt idx="104">
                  <c:v>42503</c:v>
                </c:pt>
                <c:pt idx="105">
                  <c:v>42504</c:v>
                </c:pt>
                <c:pt idx="106">
                  <c:v>42505</c:v>
                </c:pt>
                <c:pt idx="107">
                  <c:v>42506</c:v>
                </c:pt>
                <c:pt idx="108">
                  <c:v>42507</c:v>
                </c:pt>
                <c:pt idx="109">
                  <c:v>42508</c:v>
                </c:pt>
                <c:pt idx="110">
                  <c:v>42509</c:v>
                </c:pt>
                <c:pt idx="111">
                  <c:v>42510</c:v>
                </c:pt>
                <c:pt idx="112">
                  <c:v>42511</c:v>
                </c:pt>
                <c:pt idx="113">
                  <c:v>42512</c:v>
                </c:pt>
                <c:pt idx="114">
                  <c:v>42513</c:v>
                </c:pt>
                <c:pt idx="115">
                  <c:v>42514</c:v>
                </c:pt>
                <c:pt idx="116">
                  <c:v>42515</c:v>
                </c:pt>
                <c:pt idx="117">
                  <c:v>42516</c:v>
                </c:pt>
                <c:pt idx="118">
                  <c:v>42517</c:v>
                </c:pt>
                <c:pt idx="119">
                  <c:v>42518</c:v>
                </c:pt>
                <c:pt idx="120">
                  <c:v>42519</c:v>
                </c:pt>
                <c:pt idx="121">
                  <c:v>42520</c:v>
                </c:pt>
                <c:pt idx="122">
                  <c:v>42521</c:v>
                </c:pt>
                <c:pt idx="123">
                  <c:v>42522</c:v>
                </c:pt>
                <c:pt idx="124">
                  <c:v>42523</c:v>
                </c:pt>
                <c:pt idx="125">
                  <c:v>42524</c:v>
                </c:pt>
                <c:pt idx="126">
                  <c:v>42525</c:v>
                </c:pt>
                <c:pt idx="127">
                  <c:v>42526</c:v>
                </c:pt>
                <c:pt idx="128">
                  <c:v>42527</c:v>
                </c:pt>
                <c:pt idx="129">
                  <c:v>42528</c:v>
                </c:pt>
                <c:pt idx="130">
                  <c:v>42529</c:v>
                </c:pt>
                <c:pt idx="131">
                  <c:v>42530</c:v>
                </c:pt>
                <c:pt idx="132">
                  <c:v>42531</c:v>
                </c:pt>
                <c:pt idx="133">
                  <c:v>42532</c:v>
                </c:pt>
                <c:pt idx="134">
                  <c:v>42533</c:v>
                </c:pt>
                <c:pt idx="135">
                  <c:v>42534</c:v>
                </c:pt>
                <c:pt idx="136">
                  <c:v>42535</c:v>
                </c:pt>
                <c:pt idx="137">
                  <c:v>42536</c:v>
                </c:pt>
                <c:pt idx="138">
                  <c:v>42537</c:v>
                </c:pt>
                <c:pt idx="139">
                  <c:v>42538</c:v>
                </c:pt>
                <c:pt idx="140">
                  <c:v>42539</c:v>
                </c:pt>
                <c:pt idx="141">
                  <c:v>42540</c:v>
                </c:pt>
                <c:pt idx="142">
                  <c:v>42541</c:v>
                </c:pt>
                <c:pt idx="143">
                  <c:v>42542</c:v>
                </c:pt>
                <c:pt idx="144">
                  <c:v>42543</c:v>
                </c:pt>
                <c:pt idx="145">
                  <c:v>42544</c:v>
                </c:pt>
                <c:pt idx="146">
                  <c:v>42545</c:v>
                </c:pt>
                <c:pt idx="147">
                  <c:v>42546</c:v>
                </c:pt>
                <c:pt idx="148">
                  <c:v>42547</c:v>
                </c:pt>
                <c:pt idx="149">
                  <c:v>42548</c:v>
                </c:pt>
                <c:pt idx="150">
                  <c:v>42549</c:v>
                </c:pt>
                <c:pt idx="151">
                  <c:v>42550</c:v>
                </c:pt>
                <c:pt idx="152">
                  <c:v>42551</c:v>
                </c:pt>
                <c:pt idx="153">
                  <c:v>42552</c:v>
                </c:pt>
                <c:pt idx="154">
                  <c:v>42553</c:v>
                </c:pt>
                <c:pt idx="155">
                  <c:v>42554</c:v>
                </c:pt>
                <c:pt idx="156">
                  <c:v>42555</c:v>
                </c:pt>
                <c:pt idx="157">
                  <c:v>42556</c:v>
                </c:pt>
                <c:pt idx="158">
                  <c:v>42557</c:v>
                </c:pt>
                <c:pt idx="159">
                  <c:v>42558</c:v>
                </c:pt>
                <c:pt idx="160">
                  <c:v>42559</c:v>
                </c:pt>
                <c:pt idx="161">
                  <c:v>42560</c:v>
                </c:pt>
                <c:pt idx="162">
                  <c:v>42561</c:v>
                </c:pt>
                <c:pt idx="163">
                  <c:v>42562</c:v>
                </c:pt>
                <c:pt idx="164">
                  <c:v>42563</c:v>
                </c:pt>
                <c:pt idx="165">
                  <c:v>42564</c:v>
                </c:pt>
                <c:pt idx="166">
                  <c:v>42565</c:v>
                </c:pt>
                <c:pt idx="167">
                  <c:v>42566</c:v>
                </c:pt>
                <c:pt idx="168">
                  <c:v>42567</c:v>
                </c:pt>
                <c:pt idx="169">
                  <c:v>42568</c:v>
                </c:pt>
                <c:pt idx="170">
                  <c:v>42569</c:v>
                </c:pt>
                <c:pt idx="171">
                  <c:v>42570</c:v>
                </c:pt>
                <c:pt idx="172">
                  <c:v>42571</c:v>
                </c:pt>
                <c:pt idx="173">
                  <c:v>42572</c:v>
                </c:pt>
                <c:pt idx="174">
                  <c:v>42573</c:v>
                </c:pt>
                <c:pt idx="175">
                  <c:v>42574</c:v>
                </c:pt>
                <c:pt idx="176">
                  <c:v>42575</c:v>
                </c:pt>
                <c:pt idx="177">
                  <c:v>42576</c:v>
                </c:pt>
                <c:pt idx="178">
                  <c:v>42577</c:v>
                </c:pt>
                <c:pt idx="179">
                  <c:v>42578</c:v>
                </c:pt>
                <c:pt idx="180">
                  <c:v>42579</c:v>
                </c:pt>
                <c:pt idx="181">
                  <c:v>42580</c:v>
                </c:pt>
                <c:pt idx="182">
                  <c:v>42581</c:v>
                </c:pt>
                <c:pt idx="183">
                  <c:v>42582</c:v>
                </c:pt>
                <c:pt idx="184">
                  <c:v>42583</c:v>
                </c:pt>
                <c:pt idx="185">
                  <c:v>42584</c:v>
                </c:pt>
                <c:pt idx="186">
                  <c:v>42585</c:v>
                </c:pt>
                <c:pt idx="187">
                  <c:v>42586</c:v>
                </c:pt>
                <c:pt idx="188">
                  <c:v>42587</c:v>
                </c:pt>
                <c:pt idx="189">
                  <c:v>42588</c:v>
                </c:pt>
                <c:pt idx="190">
                  <c:v>42589</c:v>
                </c:pt>
                <c:pt idx="191">
                  <c:v>42590</c:v>
                </c:pt>
                <c:pt idx="192">
                  <c:v>42591</c:v>
                </c:pt>
                <c:pt idx="193">
                  <c:v>42592</c:v>
                </c:pt>
                <c:pt idx="194">
                  <c:v>42593</c:v>
                </c:pt>
                <c:pt idx="195">
                  <c:v>42594</c:v>
                </c:pt>
                <c:pt idx="196">
                  <c:v>42595</c:v>
                </c:pt>
                <c:pt idx="197">
                  <c:v>42596</c:v>
                </c:pt>
                <c:pt idx="198">
                  <c:v>42597</c:v>
                </c:pt>
                <c:pt idx="199">
                  <c:v>42598</c:v>
                </c:pt>
                <c:pt idx="200">
                  <c:v>42599</c:v>
                </c:pt>
                <c:pt idx="201">
                  <c:v>42600</c:v>
                </c:pt>
                <c:pt idx="202">
                  <c:v>42601</c:v>
                </c:pt>
                <c:pt idx="203">
                  <c:v>42602</c:v>
                </c:pt>
                <c:pt idx="204">
                  <c:v>42603</c:v>
                </c:pt>
                <c:pt idx="205">
                  <c:v>42604</c:v>
                </c:pt>
                <c:pt idx="206">
                  <c:v>42605</c:v>
                </c:pt>
                <c:pt idx="207">
                  <c:v>42606</c:v>
                </c:pt>
                <c:pt idx="208">
                  <c:v>42607</c:v>
                </c:pt>
                <c:pt idx="209">
                  <c:v>42608</c:v>
                </c:pt>
                <c:pt idx="210">
                  <c:v>42609</c:v>
                </c:pt>
                <c:pt idx="211">
                  <c:v>42610</c:v>
                </c:pt>
                <c:pt idx="212">
                  <c:v>42611</c:v>
                </c:pt>
                <c:pt idx="213">
                  <c:v>42612</c:v>
                </c:pt>
                <c:pt idx="214">
                  <c:v>42613</c:v>
                </c:pt>
              </c:numCache>
            </c:numRef>
          </c:cat>
          <c:val>
            <c:numRef>
              <c:f>'Wenatchee (2)'!$Q$3:$Q$141</c:f>
              <c:numCache>
                <c:formatCode>General</c:formatCode>
                <c:ptCount val="139"/>
                <c:pt idx="0">
                  <c:v>1.7903029107716008E-3</c:v>
                </c:pt>
                <c:pt idx="1">
                  <c:v>6.366863462214524E-3</c:v>
                </c:pt>
                <c:pt idx="2">
                  <c:v>8.024821154609502E-3</c:v>
                </c:pt>
                <c:pt idx="3">
                  <c:v>1.2334863803114427E-2</c:v>
                </c:pt>
                <c:pt idx="4">
                  <c:v>1.3393780309467598E-2</c:v>
                </c:pt>
                <c:pt idx="5">
                  <c:v>1.4964579362315957E-2</c:v>
                </c:pt>
                <c:pt idx="6">
                  <c:v>1.5991310409006851E-2</c:v>
                </c:pt>
                <c:pt idx="7">
                  <c:v>1.7044274707307034E-2</c:v>
                </c:pt>
                <c:pt idx="8">
                  <c:v>2.0473751044398192E-2</c:v>
                </c:pt>
                <c:pt idx="9">
                  <c:v>2.0473751044398192E-2</c:v>
                </c:pt>
                <c:pt idx="10">
                  <c:v>2.242022579484276E-2</c:v>
                </c:pt>
                <c:pt idx="11">
                  <c:v>2.523401341496986E-2</c:v>
                </c:pt>
                <c:pt idx="12">
                  <c:v>2.8737982741053845E-2</c:v>
                </c:pt>
                <c:pt idx="13">
                  <c:v>3.1185184934007772E-2</c:v>
                </c:pt>
                <c:pt idx="14">
                  <c:v>3.6507432961143386E-2</c:v>
                </c:pt>
                <c:pt idx="15">
                  <c:v>4.1707301380608908E-2</c:v>
                </c:pt>
                <c:pt idx="16">
                  <c:v>4.5383487767273051E-2</c:v>
                </c:pt>
                <c:pt idx="17">
                  <c:v>5.6077111989747429E-2</c:v>
                </c:pt>
                <c:pt idx="18">
                  <c:v>6.8209406938474909E-2</c:v>
                </c:pt>
                <c:pt idx="19">
                  <c:v>7.270829920878219E-2</c:v>
                </c:pt>
                <c:pt idx="20">
                  <c:v>8.4378639212143697E-2</c:v>
                </c:pt>
                <c:pt idx="21">
                  <c:v>9.3245762168550836E-2</c:v>
                </c:pt>
                <c:pt idx="22">
                  <c:v>9.4962441451663493E-2</c:v>
                </c:pt>
                <c:pt idx="23">
                  <c:v>9.883880992028711E-2</c:v>
                </c:pt>
                <c:pt idx="24">
                  <c:v>0.10421282922675487</c:v>
                </c:pt>
                <c:pt idx="25">
                  <c:v>0.10998371942786221</c:v>
                </c:pt>
                <c:pt idx="26">
                  <c:v>0.11255486390000428</c:v>
                </c:pt>
                <c:pt idx="27">
                  <c:v>0.11708864933845549</c:v>
                </c:pt>
                <c:pt idx="28">
                  <c:v>0.11708864933845549</c:v>
                </c:pt>
                <c:pt idx="29">
                  <c:v>0.11957866652632541</c:v>
                </c:pt>
                <c:pt idx="30">
                  <c:v>0.12299311143379642</c:v>
                </c:pt>
                <c:pt idx="31">
                  <c:v>0.12491293869722665</c:v>
                </c:pt>
                <c:pt idx="32">
                  <c:v>0.12870325292766874</c:v>
                </c:pt>
                <c:pt idx="33">
                  <c:v>0.12870325292766874</c:v>
                </c:pt>
                <c:pt idx="34">
                  <c:v>0.13054778415283033</c:v>
                </c:pt>
                <c:pt idx="35">
                  <c:v>0.13191959096366582</c:v>
                </c:pt>
                <c:pt idx="36">
                  <c:v>0.13282737870456687</c:v>
                </c:pt>
                <c:pt idx="37">
                  <c:v>0.1337320933471135</c:v>
                </c:pt>
                <c:pt idx="38">
                  <c:v>0.13508949378447879</c:v>
                </c:pt>
                <c:pt idx="39">
                  <c:v>0.13781120721758075</c:v>
                </c:pt>
                <c:pt idx="40">
                  <c:v>0.13872341269158789</c:v>
                </c:pt>
                <c:pt idx="41">
                  <c:v>0.1405681693660116</c:v>
                </c:pt>
                <c:pt idx="42">
                  <c:v>0.14151305248447407</c:v>
                </c:pt>
                <c:pt idx="43">
                  <c:v>0.14443090159740904</c:v>
                </c:pt>
                <c:pt idx="44">
                  <c:v>0.15555432956546986</c:v>
                </c:pt>
                <c:pt idx="45">
                  <c:v>0.18366842789033164</c:v>
                </c:pt>
                <c:pt idx="46">
                  <c:v>0.20858930571766213</c:v>
                </c:pt>
                <c:pt idx="47">
                  <c:v>0.22434126161042464</c:v>
                </c:pt>
                <c:pt idx="48">
                  <c:v>0.23330650352221163</c:v>
                </c:pt>
                <c:pt idx="49">
                  <c:v>0.24607648683152017</c:v>
                </c:pt>
                <c:pt idx="50">
                  <c:v>0.25137759111832392</c:v>
                </c:pt>
                <c:pt idx="51">
                  <c:v>0.26374683445419922</c:v>
                </c:pt>
                <c:pt idx="52">
                  <c:v>0.2814736896378538</c:v>
                </c:pt>
                <c:pt idx="53">
                  <c:v>0.29122551142558339</c:v>
                </c:pt>
                <c:pt idx="54">
                  <c:v>0.30293156249228143</c:v>
                </c:pt>
                <c:pt idx="55">
                  <c:v>0.31060369096860985</c:v>
                </c:pt>
                <c:pt idx="56">
                  <c:v>0.32591332403542894</c:v>
                </c:pt>
                <c:pt idx="57">
                  <c:v>0.33696919918078255</c:v>
                </c:pt>
                <c:pt idx="58">
                  <c:v>0.3542994358161487</c:v>
                </c:pt>
                <c:pt idx="59">
                  <c:v>0.37290799795539753</c:v>
                </c:pt>
                <c:pt idx="60">
                  <c:v>0.39754260092860155</c:v>
                </c:pt>
                <c:pt idx="61">
                  <c:v>0.43929794337927952</c:v>
                </c:pt>
                <c:pt idx="62">
                  <c:v>0.45705013449250526</c:v>
                </c:pt>
                <c:pt idx="63">
                  <c:v>0.46989945050057991</c:v>
                </c:pt>
                <c:pt idx="64">
                  <c:v>0.48562816298587042</c:v>
                </c:pt>
                <c:pt idx="65">
                  <c:v>0.49646347220036918</c:v>
                </c:pt>
                <c:pt idx="66">
                  <c:v>0.50492480403752638</c:v>
                </c:pt>
                <c:pt idx="67">
                  <c:v>0.50798993041107521</c:v>
                </c:pt>
                <c:pt idx="68">
                  <c:v>0.5129947606597911</c:v>
                </c:pt>
                <c:pt idx="69">
                  <c:v>0.52132677739552302</c:v>
                </c:pt>
                <c:pt idx="70">
                  <c:v>0.52614978852699712</c:v>
                </c:pt>
                <c:pt idx="71">
                  <c:v>0.53281336340314978</c:v>
                </c:pt>
                <c:pt idx="72">
                  <c:v>0.53995290791331341</c:v>
                </c:pt>
                <c:pt idx="73">
                  <c:v>0.54942751913230958</c:v>
                </c:pt>
                <c:pt idx="74">
                  <c:v>0.55784478994998066</c:v>
                </c:pt>
                <c:pt idx="75">
                  <c:v>0.56780413181775669</c:v>
                </c:pt>
                <c:pt idx="76">
                  <c:v>0.57761391661033135</c:v>
                </c:pt>
                <c:pt idx="77">
                  <c:v>0.58732549281766522</c:v>
                </c:pt>
                <c:pt idx="78">
                  <c:v>0.59414133450768492</c:v>
                </c:pt>
                <c:pt idx="79">
                  <c:v>0.60941279640073598</c:v>
                </c:pt>
                <c:pt idx="80">
                  <c:v>0.62257591917642541</c:v>
                </c:pt>
                <c:pt idx="81">
                  <c:v>0.63910209164447718</c:v>
                </c:pt>
                <c:pt idx="82">
                  <c:v>0.6742193621588064</c:v>
                </c:pt>
                <c:pt idx="83">
                  <c:v>0.71988040227150962</c:v>
                </c:pt>
                <c:pt idx="84">
                  <c:v>0.75293186433239734</c:v>
                </c:pt>
                <c:pt idx="85">
                  <c:v>0.78831293172362693</c:v>
                </c:pt>
                <c:pt idx="86">
                  <c:v>0.82018920587472977</c:v>
                </c:pt>
                <c:pt idx="87">
                  <c:v>0.82454679846673018</c:v>
                </c:pt>
                <c:pt idx="88">
                  <c:v>0.8359928115729971</c:v>
                </c:pt>
                <c:pt idx="89">
                  <c:v>0.83745964990631394</c:v>
                </c:pt>
                <c:pt idx="90">
                  <c:v>0.84047483938986944</c:v>
                </c:pt>
                <c:pt idx="91">
                  <c:v>0.84297597862404117</c:v>
                </c:pt>
                <c:pt idx="92">
                  <c:v>0.84548735270345377</c:v>
                </c:pt>
                <c:pt idx="93">
                  <c:v>0.85522619250762377</c:v>
                </c:pt>
                <c:pt idx="94">
                  <c:v>0.86038180716553181</c:v>
                </c:pt>
                <c:pt idx="95">
                  <c:v>0.86775448729623805</c:v>
                </c:pt>
                <c:pt idx="96">
                  <c:v>0.87259943374860105</c:v>
                </c:pt>
                <c:pt idx="97">
                  <c:v>0.88253096826549371</c:v>
                </c:pt>
                <c:pt idx="98">
                  <c:v>0.88708921674804486</c:v>
                </c:pt>
                <c:pt idx="99">
                  <c:v>0.89107983987569195</c:v>
                </c:pt>
                <c:pt idx="100">
                  <c:v>0.89511141870585165</c:v>
                </c:pt>
                <c:pt idx="101">
                  <c:v>0.90239231418548771</c:v>
                </c:pt>
                <c:pt idx="102">
                  <c:v>0.90733429847754499</c:v>
                </c:pt>
                <c:pt idx="103">
                  <c:v>0.9210791408596618</c:v>
                </c:pt>
                <c:pt idx="104">
                  <c:v>0.92900782814338134</c:v>
                </c:pt>
                <c:pt idx="105">
                  <c:v>0.93926861718731025</c:v>
                </c:pt>
                <c:pt idx="106">
                  <c:v>0.94340373433264202</c:v>
                </c:pt>
                <c:pt idx="107">
                  <c:v>0.94760571676396899</c:v>
                </c:pt>
                <c:pt idx="108">
                  <c:v>0.95193533258937924</c:v>
                </c:pt>
                <c:pt idx="109">
                  <c:v>0.95445543228364527</c:v>
                </c:pt>
                <c:pt idx="110">
                  <c:v>0.96035989372113229</c:v>
                </c:pt>
                <c:pt idx="111">
                  <c:v>0.96241326547594352</c:v>
                </c:pt>
                <c:pt idx="112">
                  <c:v>0.96455133606056798</c:v>
                </c:pt>
                <c:pt idx="113">
                  <c:v>0.96883140460634953</c:v>
                </c:pt>
                <c:pt idx="114">
                  <c:v>0.9717815172735097</c:v>
                </c:pt>
                <c:pt idx="115">
                  <c:v>0.97471653312793061</c:v>
                </c:pt>
                <c:pt idx="116">
                  <c:v>0.97611166463850796</c:v>
                </c:pt>
                <c:pt idx="117">
                  <c:v>0.97864812804346946</c:v>
                </c:pt>
                <c:pt idx="118">
                  <c:v>0.97864812804346946</c:v>
                </c:pt>
                <c:pt idx="119">
                  <c:v>0.98048118867142453</c:v>
                </c:pt>
                <c:pt idx="120">
                  <c:v>0.98246647869776005</c:v>
                </c:pt>
                <c:pt idx="121">
                  <c:v>0.98381071218099958</c:v>
                </c:pt>
                <c:pt idx="122">
                  <c:v>0.98763964145724137</c:v>
                </c:pt>
                <c:pt idx="123">
                  <c:v>0.99003171988983163</c:v>
                </c:pt>
                <c:pt idx="124">
                  <c:v>0.99119726275747788</c:v>
                </c:pt>
                <c:pt idx="125">
                  <c:v>0.99230673367835476</c:v>
                </c:pt>
                <c:pt idx="126">
                  <c:v>0.99389489993416291</c:v>
                </c:pt>
                <c:pt idx="127">
                  <c:v>0.99389489993416291</c:v>
                </c:pt>
                <c:pt idx="128">
                  <c:v>0.99389489993416291</c:v>
                </c:pt>
                <c:pt idx="129">
                  <c:v>0.99389489993416291</c:v>
                </c:pt>
                <c:pt idx="130">
                  <c:v>0.99500541602223991</c:v>
                </c:pt>
                <c:pt idx="131">
                  <c:v>0.99500541602223991</c:v>
                </c:pt>
                <c:pt idx="132">
                  <c:v>0.99500541602223991</c:v>
                </c:pt>
                <c:pt idx="133">
                  <c:v>0.99500541602223991</c:v>
                </c:pt>
                <c:pt idx="134">
                  <c:v>0.99500541602223991</c:v>
                </c:pt>
                <c:pt idx="135">
                  <c:v>0.9959349384309778</c:v>
                </c:pt>
                <c:pt idx="136">
                  <c:v>0.9959349384309778</c:v>
                </c:pt>
                <c:pt idx="137">
                  <c:v>0.9959349384309778</c:v>
                </c:pt>
                <c:pt idx="138">
                  <c:v>0.9959349384309778</c:v>
                </c:pt>
              </c:numCache>
            </c:numRef>
          </c:val>
          <c:smooth val="0"/>
          <c:extLst xmlns:c16r2="http://schemas.microsoft.com/office/drawing/2015/06/chart">
            <c:ext xmlns:c16="http://schemas.microsoft.com/office/drawing/2014/chart" uri="{C3380CC4-5D6E-409C-BE32-E72D297353CC}">
              <c16:uniqueId val="{00000001-1224-482B-98D9-E130747162A5}"/>
            </c:ext>
          </c:extLst>
        </c:ser>
        <c:ser>
          <c:idx val="2"/>
          <c:order val="1"/>
          <c:tx>
            <c:v>Summer</c:v>
          </c:tx>
          <c:spPr>
            <a:ln w="28575" cap="rnd">
              <a:solidFill>
                <a:srgbClr val="FF0000"/>
              </a:solidFill>
              <a:round/>
            </a:ln>
            <a:effectLst/>
          </c:spPr>
          <c:marker>
            <c:symbol val="none"/>
          </c:marker>
          <c:cat>
            <c:numRef>
              <c:f>'Wenatchee (2)'!$A$3:$A$217</c:f>
              <c:numCache>
                <c:formatCode>dd\-mmm\-yy</c:formatCode>
                <c:ptCount val="215"/>
                <c:pt idx="0">
                  <c:v>42399</c:v>
                </c:pt>
                <c:pt idx="1">
                  <c:v>42400</c:v>
                </c:pt>
                <c:pt idx="2">
                  <c:v>42401</c:v>
                </c:pt>
                <c:pt idx="3">
                  <c:v>42402</c:v>
                </c:pt>
                <c:pt idx="4">
                  <c:v>42403</c:v>
                </c:pt>
                <c:pt idx="5">
                  <c:v>42404</c:v>
                </c:pt>
                <c:pt idx="6">
                  <c:v>42405</c:v>
                </c:pt>
                <c:pt idx="7">
                  <c:v>42406</c:v>
                </c:pt>
                <c:pt idx="8">
                  <c:v>42407</c:v>
                </c:pt>
                <c:pt idx="9">
                  <c:v>42408</c:v>
                </c:pt>
                <c:pt idx="10">
                  <c:v>42409</c:v>
                </c:pt>
                <c:pt idx="11">
                  <c:v>42410</c:v>
                </c:pt>
                <c:pt idx="12">
                  <c:v>42411</c:v>
                </c:pt>
                <c:pt idx="13">
                  <c:v>42412</c:v>
                </c:pt>
                <c:pt idx="14">
                  <c:v>42413</c:v>
                </c:pt>
                <c:pt idx="15">
                  <c:v>42414</c:v>
                </c:pt>
                <c:pt idx="16">
                  <c:v>42415</c:v>
                </c:pt>
                <c:pt idx="17">
                  <c:v>42416</c:v>
                </c:pt>
                <c:pt idx="18">
                  <c:v>42417</c:v>
                </c:pt>
                <c:pt idx="19">
                  <c:v>42418</c:v>
                </c:pt>
                <c:pt idx="20">
                  <c:v>42419</c:v>
                </c:pt>
                <c:pt idx="21">
                  <c:v>42420</c:v>
                </c:pt>
                <c:pt idx="22">
                  <c:v>42421</c:v>
                </c:pt>
                <c:pt idx="23">
                  <c:v>42422</c:v>
                </c:pt>
                <c:pt idx="24">
                  <c:v>42423</c:v>
                </c:pt>
                <c:pt idx="25">
                  <c:v>42424</c:v>
                </c:pt>
                <c:pt idx="26">
                  <c:v>42425</c:v>
                </c:pt>
                <c:pt idx="27">
                  <c:v>42426</c:v>
                </c:pt>
                <c:pt idx="28">
                  <c:v>42427</c:v>
                </c:pt>
                <c:pt idx="29">
                  <c:v>42428</c:v>
                </c:pt>
                <c:pt idx="30">
                  <c:v>42429</c:v>
                </c:pt>
                <c:pt idx="31">
                  <c:v>42430</c:v>
                </c:pt>
                <c:pt idx="32">
                  <c:v>42431</c:v>
                </c:pt>
                <c:pt idx="33">
                  <c:v>42432</c:v>
                </c:pt>
                <c:pt idx="34">
                  <c:v>42433</c:v>
                </c:pt>
                <c:pt idx="35">
                  <c:v>42434</c:v>
                </c:pt>
                <c:pt idx="36">
                  <c:v>42435</c:v>
                </c:pt>
                <c:pt idx="37">
                  <c:v>42436</c:v>
                </c:pt>
                <c:pt idx="38">
                  <c:v>42437</c:v>
                </c:pt>
                <c:pt idx="39">
                  <c:v>42438</c:v>
                </c:pt>
                <c:pt idx="40">
                  <c:v>42439</c:v>
                </c:pt>
                <c:pt idx="41">
                  <c:v>42440</c:v>
                </c:pt>
                <c:pt idx="42">
                  <c:v>42441</c:v>
                </c:pt>
                <c:pt idx="43">
                  <c:v>42442</c:v>
                </c:pt>
                <c:pt idx="44">
                  <c:v>42443</c:v>
                </c:pt>
                <c:pt idx="45">
                  <c:v>42444</c:v>
                </c:pt>
                <c:pt idx="46">
                  <c:v>42445</c:v>
                </c:pt>
                <c:pt idx="47">
                  <c:v>42446</c:v>
                </c:pt>
                <c:pt idx="48">
                  <c:v>42447</c:v>
                </c:pt>
                <c:pt idx="49">
                  <c:v>42448</c:v>
                </c:pt>
                <c:pt idx="50">
                  <c:v>42449</c:v>
                </c:pt>
                <c:pt idx="51">
                  <c:v>42450</c:v>
                </c:pt>
                <c:pt idx="52">
                  <c:v>42451</c:v>
                </c:pt>
                <c:pt idx="53">
                  <c:v>42452</c:v>
                </c:pt>
                <c:pt idx="54">
                  <c:v>42453</c:v>
                </c:pt>
                <c:pt idx="55">
                  <c:v>42454</c:v>
                </c:pt>
                <c:pt idx="56">
                  <c:v>42455</c:v>
                </c:pt>
                <c:pt idx="57">
                  <c:v>42456</c:v>
                </c:pt>
                <c:pt idx="58">
                  <c:v>42457</c:v>
                </c:pt>
                <c:pt idx="59">
                  <c:v>42458</c:v>
                </c:pt>
                <c:pt idx="60">
                  <c:v>42459</c:v>
                </c:pt>
                <c:pt idx="61">
                  <c:v>42460</c:v>
                </c:pt>
                <c:pt idx="62">
                  <c:v>42461</c:v>
                </c:pt>
                <c:pt idx="63">
                  <c:v>42462</c:v>
                </c:pt>
                <c:pt idx="64">
                  <c:v>42463</c:v>
                </c:pt>
                <c:pt idx="65">
                  <c:v>42464</c:v>
                </c:pt>
                <c:pt idx="66">
                  <c:v>42465</c:v>
                </c:pt>
                <c:pt idx="67">
                  <c:v>42466</c:v>
                </c:pt>
                <c:pt idx="68">
                  <c:v>42467</c:v>
                </c:pt>
                <c:pt idx="69">
                  <c:v>42468</c:v>
                </c:pt>
                <c:pt idx="70">
                  <c:v>42469</c:v>
                </c:pt>
                <c:pt idx="71">
                  <c:v>42470</c:v>
                </c:pt>
                <c:pt idx="72">
                  <c:v>42471</c:v>
                </c:pt>
                <c:pt idx="73">
                  <c:v>42472</c:v>
                </c:pt>
                <c:pt idx="74">
                  <c:v>42473</c:v>
                </c:pt>
                <c:pt idx="75">
                  <c:v>42474</c:v>
                </c:pt>
                <c:pt idx="76">
                  <c:v>42475</c:v>
                </c:pt>
                <c:pt idx="77">
                  <c:v>42476</c:v>
                </c:pt>
                <c:pt idx="78">
                  <c:v>42477</c:v>
                </c:pt>
                <c:pt idx="79">
                  <c:v>42478</c:v>
                </c:pt>
                <c:pt idx="80">
                  <c:v>42479</c:v>
                </c:pt>
                <c:pt idx="81">
                  <c:v>42480</c:v>
                </c:pt>
                <c:pt idx="82">
                  <c:v>42481</c:v>
                </c:pt>
                <c:pt idx="83">
                  <c:v>42482</c:v>
                </c:pt>
                <c:pt idx="84">
                  <c:v>42483</c:v>
                </c:pt>
                <c:pt idx="85">
                  <c:v>42484</c:v>
                </c:pt>
                <c:pt idx="86">
                  <c:v>42485</c:v>
                </c:pt>
                <c:pt idx="87">
                  <c:v>42486</c:v>
                </c:pt>
                <c:pt idx="88">
                  <c:v>42487</c:v>
                </c:pt>
                <c:pt idx="89">
                  <c:v>42488</c:v>
                </c:pt>
                <c:pt idx="90">
                  <c:v>42489</c:v>
                </c:pt>
                <c:pt idx="91">
                  <c:v>42490</c:v>
                </c:pt>
                <c:pt idx="92">
                  <c:v>42491</c:v>
                </c:pt>
                <c:pt idx="93">
                  <c:v>42492</c:v>
                </c:pt>
                <c:pt idx="94">
                  <c:v>42493</c:v>
                </c:pt>
                <c:pt idx="95">
                  <c:v>42494</c:v>
                </c:pt>
                <c:pt idx="96">
                  <c:v>42495</c:v>
                </c:pt>
                <c:pt idx="97">
                  <c:v>42496</c:v>
                </c:pt>
                <c:pt idx="98">
                  <c:v>42497</c:v>
                </c:pt>
                <c:pt idx="99">
                  <c:v>42498</c:v>
                </c:pt>
                <c:pt idx="100">
                  <c:v>42499</c:v>
                </c:pt>
                <c:pt idx="101">
                  <c:v>42500</c:v>
                </c:pt>
                <c:pt idx="102">
                  <c:v>42501</c:v>
                </c:pt>
                <c:pt idx="103">
                  <c:v>42502</c:v>
                </c:pt>
                <c:pt idx="104">
                  <c:v>42503</c:v>
                </c:pt>
                <c:pt idx="105">
                  <c:v>42504</c:v>
                </c:pt>
                <c:pt idx="106">
                  <c:v>42505</c:v>
                </c:pt>
                <c:pt idx="107">
                  <c:v>42506</c:v>
                </c:pt>
                <c:pt idx="108">
                  <c:v>42507</c:v>
                </c:pt>
                <c:pt idx="109">
                  <c:v>42508</c:v>
                </c:pt>
                <c:pt idx="110">
                  <c:v>42509</c:v>
                </c:pt>
                <c:pt idx="111">
                  <c:v>42510</c:v>
                </c:pt>
                <c:pt idx="112">
                  <c:v>42511</c:v>
                </c:pt>
                <c:pt idx="113">
                  <c:v>42512</c:v>
                </c:pt>
                <c:pt idx="114">
                  <c:v>42513</c:v>
                </c:pt>
                <c:pt idx="115">
                  <c:v>42514</c:v>
                </c:pt>
                <c:pt idx="116">
                  <c:v>42515</c:v>
                </c:pt>
                <c:pt idx="117">
                  <c:v>42516</c:v>
                </c:pt>
                <c:pt idx="118">
                  <c:v>42517</c:v>
                </c:pt>
                <c:pt idx="119">
                  <c:v>42518</c:v>
                </c:pt>
                <c:pt idx="120">
                  <c:v>42519</c:v>
                </c:pt>
                <c:pt idx="121">
                  <c:v>42520</c:v>
                </c:pt>
                <c:pt idx="122">
                  <c:v>42521</c:v>
                </c:pt>
                <c:pt idx="123">
                  <c:v>42522</c:v>
                </c:pt>
                <c:pt idx="124">
                  <c:v>42523</c:v>
                </c:pt>
                <c:pt idx="125">
                  <c:v>42524</c:v>
                </c:pt>
                <c:pt idx="126">
                  <c:v>42525</c:v>
                </c:pt>
                <c:pt idx="127">
                  <c:v>42526</c:v>
                </c:pt>
                <c:pt idx="128">
                  <c:v>42527</c:v>
                </c:pt>
                <c:pt idx="129">
                  <c:v>42528</c:v>
                </c:pt>
                <c:pt idx="130">
                  <c:v>42529</c:v>
                </c:pt>
                <c:pt idx="131">
                  <c:v>42530</c:v>
                </c:pt>
                <c:pt idx="132">
                  <c:v>42531</c:v>
                </c:pt>
                <c:pt idx="133">
                  <c:v>42532</c:v>
                </c:pt>
                <c:pt idx="134">
                  <c:v>42533</c:v>
                </c:pt>
                <c:pt idx="135">
                  <c:v>42534</c:v>
                </c:pt>
                <c:pt idx="136">
                  <c:v>42535</c:v>
                </c:pt>
                <c:pt idx="137">
                  <c:v>42536</c:v>
                </c:pt>
                <c:pt idx="138">
                  <c:v>42537</c:v>
                </c:pt>
                <c:pt idx="139">
                  <c:v>42538</c:v>
                </c:pt>
                <c:pt idx="140">
                  <c:v>42539</c:v>
                </c:pt>
                <c:pt idx="141">
                  <c:v>42540</c:v>
                </c:pt>
                <c:pt idx="142">
                  <c:v>42541</c:v>
                </c:pt>
                <c:pt idx="143">
                  <c:v>42542</c:v>
                </c:pt>
                <c:pt idx="144">
                  <c:v>42543</c:v>
                </c:pt>
                <c:pt idx="145">
                  <c:v>42544</c:v>
                </c:pt>
                <c:pt idx="146">
                  <c:v>42545</c:v>
                </c:pt>
                <c:pt idx="147">
                  <c:v>42546</c:v>
                </c:pt>
                <c:pt idx="148">
                  <c:v>42547</c:v>
                </c:pt>
                <c:pt idx="149">
                  <c:v>42548</c:v>
                </c:pt>
                <c:pt idx="150">
                  <c:v>42549</c:v>
                </c:pt>
                <c:pt idx="151">
                  <c:v>42550</c:v>
                </c:pt>
                <c:pt idx="152">
                  <c:v>42551</c:v>
                </c:pt>
                <c:pt idx="153">
                  <c:v>42552</c:v>
                </c:pt>
                <c:pt idx="154">
                  <c:v>42553</c:v>
                </c:pt>
                <c:pt idx="155">
                  <c:v>42554</c:v>
                </c:pt>
                <c:pt idx="156">
                  <c:v>42555</c:v>
                </c:pt>
                <c:pt idx="157">
                  <c:v>42556</c:v>
                </c:pt>
                <c:pt idx="158">
                  <c:v>42557</c:v>
                </c:pt>
                <c:pt idx="159">
                  <c:v>42558</c:v>
                </c:pt>
                <c:pt idx="160">
                  <c:v>42559</c:v>
                </c:pt>
                <c:pt idx="161">
                  <c:v>42560</c:v>
                </c:pt>
                <c:pt idx="162">
                  <c:v>42561</c:v>
                </c:pt>
                <c:pt idx="163">
                  <c:v>42562</c:v>
                </c:pt>
                <c:pt idx="164">
                  <c:v>42563</c:v>
                </c:pt>
                <c:pt idx="165">
                  <c:v>42564</c:v>
                </c:pt>
                <c:pt idx="166">
                  <c:v>42565</c:v>
                </c:pt>
                <c:pt idx="167">
                  <c:v>42566</c:v>
                </c:pt>
                <c:pt idx="168">
                  <c:v>42567</c:v>
                </c:pt>
                <c:pt idx="169">
                  <c:v>42568</c:v>
                </c:pt>
                <c:pt idx="170">
                  <c:v>42569</c:v>
                </c:pt>
                <c:pt idx="171">
                  <c:v>42570</c:v>
                </c:pt>
                <c:pt idx="172">
                  <c:v>42571</c:v>
                </c:pt>
                <c:pt idx="173">
                  <c:v>42572</c:v>
                </c:pt>
                <c:pt idx="174">
                  <c:v>42573</c:v>
                </c:pt>
                <c:pt idx="175">
                  <c:v>42574</c:v>
                </c:pt>
                <c:pt idx="176">
                  <c:v>42575</c:v>
                </c:pt>
                <c:pt idx="177">
                  <c:v>42576</c:v>
                </c:pt>
                <c:pt idx="178">
                  <c:v>42577</c:v>
                </c:pt>
                <c:pt idx="179">
                  <c:v>42578</c:v>
                </c:pt>
                <c:pt idx="180">
                  <c:v>42579</c:v>
                </c:pt>
                <c:pt idx="181">
                  <c:v>42580</c:v>
                </c:pt>
                <c:pt idx="182">
                  <c:v>42581</c:v>
                </c:pt>
                <c:pt idx="183">
                  <c:v>42582</c:v>
                </c:pt>
                <c:pt idx="184">
                  <c:v>42583</c:v>
                </c:pt>
                <c:pt idx="185">
                  <c:v>42584</c:v>
                </c:pt>
                <c:pt idx="186">
                  <c:v>42585</c:v>
                </c:pt>
                <c:pt idx="187">
                  <c:v>42586</c:v>
                </c:pt>
                <c:pt idx="188">
                  <c:v>42587</c:v>
                </c:pt>
                <c:pt idx="189">
                  <c:v>42588</c:v>
                </c:pt>
                <c:pt idx="190">
                  <c:v>42589</c:v>
                </c:pt>
                <c:pt idx="191">
                  <c:v>42590</c:v>
                </c:pt>
                <c:pt idx="192">
                  <c:v>42591</c:v>
                </c:pt>
                <c:pt idx="193">
                  <c:v>42592</c:v>
                </c:pt>
                <c:pt idx="194">
                  <c:v>42593</c:v>
                </c:pt>
                <c:pt idx="195">
                  <c:v>42594</c:v>
                </c:pt>
                <c:pt idx="196">
                  <c:v>42595</c:v>
                </c:pt>
                <c:pt idx="197">
                  <c:v>42596</c:v>
                </c:pt>
                <c:pt idx="198">
                  <c:v>42597</c:v>
                </c:pt>
                <c:pt idx="199">
                  <c:v>42598</c:v>
                </c:pt>
                <c:pt idx="200">
                  <c:v>42599</c:v>
                </c:pt>
                <c:pt idx="201">
                  <c:v>42600</c:v>
                </c:pt>
                <c:pt idx="202">
                  <c:v>42601</c:v>
                </c:pt>
                <c:pt idx="203">
                  <c:v>42602</c:v>
                </c:pt>
                <c:pt idx="204">
                  <c:v>42603</c:v>
                </c:pt>
                <c:pt idx="205">
                  <c:v>42604</c:v>
                </c:pt>
                <c:pt idx="206">
                  <c:v>42605</c:v>
                </c:pt>
                <c:pt idx="207">
                  <c:v>42606</c:v>
                </c:pt>
                <c:pt idx="208">
                  <c:v>42607</c:v>
                </c:pt>
                <c:pt idx="209">
                  <c:v>42608</c:v>
                </c:pt>
                <c:pt idx="210">
                  <c:v>42609</c:v>
                </c:pt>
                <c:pt idx="211">
                  <c:v>42610</c:v>
                </c:pt>
                <c:pt idx="212">
                  <c:v>42611</c:v>
                </c:pt>
                <c:pt idx="213">
                  <c:v>42612</c:v>
                </c:pt>
                <c:pt idx="214">
                  <c:v>42613</c:v>
                </c:pt>
              </c:numCache>
            </c:numRef>
          </c:cat>
          <c:val>
            <c:numRef>
              <c:f>'Wenatchee (2)'!$K$3:$K$217</c:f>
              <c:numCache>
                <c:formatCode>0.00</c:formatCode>
                <c:ptCount val="215"/>
                <c:pt idx="0">
                  <c:v>3.3690270546132004E-5</c:v>
                </c:pt>
                <c:pt idx="1">
                  <c:v>4.2457650704754921E-5</c:v>
                </c:pt>
                <c:pt idx="2">
                  <c:v>4.2457650704754921E-5</c:v>
                </c:pt>
                <c:pt idx="3">
                  <c:v>4.9648783614645025E-5</c:v>
                </c:pt>
                <c:pt idx="4">
                  <c:v>5.4147868170074291E-5</c:v>
                </c:pt>
                <c:pt idx="5">
                  <c:v>5.6813929621968081E-5</c:v>
                </c:pt>
                <c:pt idx="6">
                  <c:v>5.8552522036268473E-5</c:v>
                </c:pt>
                <c:pt idx="7">
                  <c:v>7.87614616599516E-5</c:v>
                </c:pt>
                <c:pt idx="8">
                  <c:v>9.5627318687005209E-5</c:v>
                </c:pt>
                <c:pt idx="9">
                  <c:v>1.1069581970541723E-4</c:v>
                </c:pt>
                <c:pt idx="10">
                  <c:v>1.5180897057816934E-4</c:v>
                </c:pt>
                <c:pt idx="11">
                  <c:v>1.9022858522762685E-4</c:v>
                </c:pt>
                <c:pt idx="12">
                  <c:v>2.1733160133190129E-4</c:v>
                </c:pt>
                <c:pt idx="13">
                  <c:v>2.6401598433474743E-4</c:v>
                </c:pt>
                <c:pt idx="14">
                  <c:v>3.1993868177737926E-4</c:v>
                </c:pt>
                <c:pt idx="15">
                  <c:v>3.6418062352092443E-4</c:v>
                </c:pt>
                <c:pt idx="16">
                  <c:v>4.700987332182311E-4</c:v>
                </c:pt>
                <c:pt idx="17">
                  <c:v>5.6161528264287949E-4</c:v>
                </c:pt>
                <c:pt idx="18">
                  <c:v>6.7839872238217446E-4</c:v>
                </c:pt>
                <c:pt idx="19">
                  <c:v>7.9597452390032532E-4</c:v>
                </c:pt>
                <c:pt idx="20">
                  <c:v>9.0501254303246422E-4</c:v>
                </c:pt>
                <c:pt idx="21">
                  <c:v>9.8093482229529971E-4</c:v>
                </c:pt>
                <c:pt idx="22">
                  <c:v>1.0601306644603739E-3</c:v>
                </c:pt>
                <c:pt idx="23">
                  <c:v>1.1836643400959198E-3</c:v>
                </c:pt>
                <c:pt idx="24">
                  <c:v>1.3050458140827471E-3</c:v>
                </c:pt>
                <c:pt idx="25">
                  <c:v>1.3746242503703552E-3</c:v>
                </c:pt>
                <c:pt idx="26">
                  <c:v>1.4634749794804969E-3</c:v>
                </c:pt>
                <c:pt idx="27">
                  <c:v>1.5449226604803184E-3</c:v>
                </c:pt>
                <c:pt idx="28">
                  <c:v>1.6006670023035567E-3</c:v>
                </c:pt>
                <c:pt idx="29">
                  <c:v>1.6811738201468582E-3</c:v>
                </c:pt>
                <c:pt idx="30">
                  <c:v>1.731452338869253E-3</c:v>
                </c:pt>
                <c:pt idx="31">
                  <c:v>1.8459498969422832E-3</c:v>
                </c:pt>
                <c:pt idx="32">
                  <c:v>1.9485555193633943E-3</c:v>
                </c:pt>
                <c:pt idx="33">
                  <c:v>2.1490420791887973E-3</c:v>
                </c:pt>
                <c:pt idx="34">
                  <c:v>2.3458878933352969E-3</c:v>
                </c:pt>
                <c:pt idx="35">
                  <c:v>2.5168467418307319E-3</c:v>
                </c:pt>
                <c:pt idx="36">
                  <c:v>2.9532015565262599E-3</c:v>
                </c:pt>
                <c:pt idx="37">
                  <c:v>3.4513657829813795E-3</c:v>
                </c:pt>
                <c:pt idx="38">
                  <c:v>4.0410334906644417E-3</c:v>
                </c:pt>
                <c:pt idx="39">
                  <c:v>4.4100888289821229E-3</c:v>
                </c:pt>
                <c:pt idx="40">
                  <c:v>4.7802477552264079E-3</c:v>
                </c:pt>
                <c:pt idx="41">
                  <c:v>5.2662162646493014E-3</c:v>
                </c:pt>
                <c:pt idx="42">
                  <c:v>5.7844136998726195E-3</c:v>
                </c:pt>
                <c:pt idx="43">
                  <c:v>6.5424720140463619E-3</c:v>
                </c:pt>
                <c:pt idx="44">
                  <c:v>7.2887724430112889E-3</c:v>
                </c:pt>
                <c:pt idx="45">
                  <c:v>8.0024544011023623E-3</c:v>
                </c:pt>
                <c:pt idx="46">
                  <c:v>8.2871925511622067E-3</c:v>
                </c:pt>
                <c:pt idx="47">
                  <c:v>8.839909906670846E-3</c:v>
                </c:pt>
                <c:pt idx="48">
                  <c:v>9.5124207592106498E-3</c:v>
                </c:pt>
                <c:pt idx="49">
                  <c:v>9.9814358876171537E-3</c:v>
                </c:pt>
                <c:pt idx="50">
                  <c:v>1.0405612093464685E-2</c:v>
                </c:pt>
                <c:pt idx="51">
                  <c:v>1.0944258564070873E-2</c:v>
                </c:pt>
                <c:pt idx="52">
                  <c:v>1.1433302217054086E-2</c:v>
                </c:pt>
                <c:pt idx="53">
                  <c:v>1.2147587729876121E-2</c:v>
                </c:pt>
                <c:pt idx="54">
                  <c:v>1.3001850314760583E-2</c:v>
                </c:pt>
                <c:pt idx="55">
                  <c:v>1.4185972676407078E-2</c:v>
                </c:pt>
                <c:pt idx="56">
                  <c:v>1.5070268198732943E-2</c:v>
                </c:pt>
                <c:pt idx="57">
                  <c:v>1.5942138613444262E-2</c:v>
                </c:pt>
                <c:pt idx="58">
                  <c:v>1.7249264477481898E-2</c:v>
                </c:pt>
                <c:pt idx="59">
                  <c:v>1.8089336867539618E-2</c:v>
                </c:pt>
                <c:pt idx="60">
                  <c:v>1.8964118968224877E-2</c:v>
                </c:pt>
                <c:pt idx="61">
                  <c:v>1.9853065345075721E-2</c:v>
                </c:pt>
                <c:pt idx="62">
                  <c:v>2.163643212929714E-2</c:v>
                </c:pt>
                <c:pt idx="63">
                  <c:v>2.2920449543232666E-2</c:v>
                </c:pt>
                <c:pt idx="64">
                  <c:v>2.4030265829992296E-2</c:v>
                </c:pt>
                <c:pt idx="65">
                  <c:v>2.7451410751106048E-2</c:v>
                </c:pt>
                <c:pt idx="66">
                  <c:v>3.0530430299298604E-2</c:v>
                </c:pt>
                <c:pt idx="67">
                  <c:v>3.4605592763899296E-2</c:v>
                </c:pt>
                <c:pt idx="68">
                  <c:v>3.7717893219061063E-2</c:v>
                </c:pt>
                <c:pt idx="69">
                  <c:v>4.1228471647994341E-2</c:v>
                </c:pt>
                <c:pt idx="70">
                  <c:v>5.0891526877189536E-2</c:v>
                </c:pt>
                <c:pt idx="71">
                  <c:v>6.0237314958659235E-2</c:v>
                </c:pt>
                <c:pt idx="72">
                  <c:v>6.9264774720714767E-2</c:v>
                </c:pt>
                <c:pt idx="73">
                  <c:v>8.0073198945887727E-2</c:v>
                </c:pt>
                <c:pt idx="74">
                  <c:v>9.3150432256370583E-2</c:v>
                </c:pt>
                <c:pt idx="75">
                  <c:v>0.10276343275706466</c:v>
                </c:pt>
                <c:pt idx="76">
                  <c:v>0.11230996015711174</c:v>
                </c:pt>
                <c:pt idx="77">
                  <c:v>0.12029160442267443</c:v>
                </c:pt>
                <c:pt idx="78">
                  <c:v>0.12877985168865841</c:v>
                </c:pt>
                <c:pt idx="79">
                  <c:v>0.13469532884269544</c:v>
                </c:pt>
                <c:pt idx="80">
                  <c:v>0.14908234654296193</c:v>
                </c:pt>
                <c:pt idx="81">
                  <c:v>0.16716911364451573</c:v>
                </c:pt>
                <c:pt idx="82">
                  <c:v>0.18920220095094073</c:v>
                </c:pt>
                <c:pt idx="83">
                  <c:v>0.21619212885603478</c:v>
                </c:pt>
                <c:pt idx="84">
                  <c:v>0.23940762466365556</c:v>
                </c:pt>
                <c:pt idx="85">
                  <c:v>0.25609252357946094</c:v>
                </c:pt>
                <c:pt idx="86">
                  <c:v>0.27051597167829494</c:v>
                </c:pt>
                <c:pt idx="87">
                  <c:v>0.28373661134403588</c:v>
                </c:pt>
                <c:pt idx="88">
                  <c:v>0.29140757424923769</c:v>
                </c:pt>
                <c:pt idx="89">
                  <c:v>0.30301499523697073</c:v>
                </c:pt>
                <c:pt idx="90">
                  <c:v>0.30935069432754575</c:v>
                </c:pt>
                <c:pt idx="91">
                  <c:v>0.31645027975721485</c:v>
                </c:pt>
                <c:pt idx="92">
                  <c:v>0.32158093917388492</c:v>
                </c:pt>
                <c:pt idx="93">
                  <c:v>0.32765939673707217</c:v>
                </c:pt>
                <c:pt idx="94">
                  <c:v>0.33752808468946616</c:v>
                </c:pt>
                <c:pt idx="95">
                  <c:v>0.34192591268408512</c:v>
                </c:pt>
                <c:pt idx="96">
                  <c:v>0.35022097575582978</c:v>
                </c:pt>
                <c:pt idx="97">
                  <c:v>0.36180817887701416</c:v>
                </c:pt>
                <c:pt idx="98">
                  <c:v>0.37308276055102846</c:v>
                </c:pt>
                <c:pt idx="99">
                  <c:v>0.38858504807580962</c:v>
                </c:pt>
                <c:pt idx="100">
                  <c:v>0.40453136683434243</c:v>
                </c:pt>
                <c:pt idx="101">
                  <c:v>0.42237216180223225</c:v>
                </c:pt>
                <c:pt idx="102">
                  <c:v>0.43800928779645915</c:v>
                </c:pt>
                <c:pt idx="103">
                  <c:v>0.45467920682277346</c:v>
                </c:pt>
                <c:pt idx="104">
                  <c:v>0.47170505553190611</c:v>
                </c:pt>
                <c:pt idx="105">
                  <c:v>0.48848779474354526</c:v>
                </c:pt>
                <c:pt idx="106">
                  <c:v>0.50525964592152062</c:v>
                </c:pt>
                <c:pt idx="107">
                  <c:v>0.52194694726596402</c:v>
                </c:pt>
                <c:pt idx="108">
                  <c:v>0.5367766230345441</c:v>
                </c:pt>
                <c:pt idx="109">
                  <c:v>0.55007104943625207</c:v>
                </c:pt>
                <c:pt idx="110">
                  <c:v>0.56379615484177603</c:v>
                </c:pt>
                <c:pt idx="111">
                  <c:v>0.57396761720586187</c:v>
                </c:pt>
                <c:pt idx="112">
                  <c:v>0.58448533762632582</c:v>
                </c:pt>
                <c:pt idx="113">
                  <c:v>0.59534507275191628</c:v>
                </c:pt>
                <c:pt idx="114">
                  <c:v>0.60409748140254405</c:v>
                </c:pt>
                <c:pt idx="115">
                  <c:v>0.61558935765897538</c:v>
                </c:pt>
                <c:pt idx="116">
                  <c:v>0.62822712712689621</c:v>
                </c:pt>
                <c:pt idx="117">
                  <c:v>0.64285316161118555</c:v>
                </c:pt>
                <c:pt idx="118">
                  <c:v>0.65923223074387816</c:v>
                </c:pt>
                <c:pt idx="119">
                  <c:v>0.67106143355190062</c:v>
                </c:pt>
                <c:pt idx="120">
                  <c:v>0.6850750618995376</c:v>
                </c:pt>
                <c:pt idx="121">
                  <c:v>0.69422619351448134</c:v>
                </c:pt>
                <c:pt idx="122">
                  <c:v>0.70351785104515874</c:v>
                </c:pt>
                <c:pt idx="123">
                  <c:v>0.71414663473090301</c:v>
                </c:pt>
                <c:pt idx="124">
                  <c:v>0.73246598068492619</c:v>
                </c:pt>
                <c:pt idx="125">
                  <c:v>0.76062208659049635</c:v>
                </c:pt>
                <c:pt idx="126">
                  <c:v>0.8036725569359755</c:v>
                </c:pt>
                <c:pt idx="127">
                  <c:v>0.82949612025413422</c:v>
                </c:pt>
                <c:pt idx="128">
                  <c:v>0.84807325035042469</c:v>
                </c:pt>
                <c:pt idx="129">
                  <c:v>0.86730462069722425</c:v>
                </c:pt>
                <c:pt idx="130">
                  <c:v>0.88095668368201963</c:v>
                </c:pt>
                <c:pt idx="131">
                  <c:v>0.8933540229091762</c:v>
                </c:pt>
                <c:pt idx="132">
                  <c:v>0.90318137927494169</c:v>
                </c:pt>
                <c:pt idx="133">
                  <c:v>0.91292322189794373</c:v>
                </c:pt>
                <c:pt idx="134">
                  <c:v>0.91913654682532919</c:v>
                </c:pt>
                <c:pt idx="135">
                  <c:v>0.92644309353858167</c:v>
                </c:pt>
                <c:pt idx="136">
                  <c:v>0.93172000201240601</c:v>
                </c:pt>
                <c:pt idx="137">
                  <c:v>0.93636760643956718</c:v>
                </c:pt>
                <c:pt idx="138">
                  <c:v>0.94095717688670422</c:v>
                </c:pt>
                <c:pt idx="139">
                  <c:v>0.94460574008507125</c:v>
                </c:pt>
                <c:pt idx="140">
                  <c:v>0.94830364868453376</c:v>
                </c:pt>
                <c:pt idx="141">
                  <c:v>0.95162503054091485</c:v>
                </c:pt>
                <c:pt idx="142">
                  <c:v>0.95439223051766353</c:v>
                </c:pt>
                <c:pt idx="143">
                  <c:v>0.95683967097613043</c:v>
                </c:pt>
                <c:pt idx="144">
                  <c:v>0.9590790996296602</c:v>
                </c:pt>
                <c:pt idx="145">
                  <c:v>0.96133484895073806</c:v>
                </c:pt>
                <c:pt idx="146">
                  <c:v>0.96378002926017203</c:v>
                </c:pt>
                <c:pt idx="147">
                  <c:v>0.96671265464758505</c:v>
                </c:pt>
                <c:pt idx="148">
                  <c:v>0.96904479220716655</c:v>
                </c:pt>
                <c:pt idx="149">
                  <c:v>0.9708693181740029</c:v>
                </c:pt>
                <c:pt idx="150">
                  <c:v>0.97261252856900837</c:v>
                </c:pt>
                <c:pt idx="151">
                  <c:v>0.97419070077603775</c:v>
                </c:pt>
                <c:pt idx="152">
                  <c:v>0.97576535421320609</c:v>
                </c:pt>
                <c:pt idx="153">
                  <c:v>0.97733898232947047</c:v>
                </c:pt>
                <c:pt idx="154">
                  <c:v>0.97860428614757622</c:v>
                </c:pt>
                <c:pt idx="155">
                  <c:v>0.9796110242589614</c:v>
                </c:pt>
                <c:pt idx="156">
                  <c:v>0.98040368496859087</c:v>
                </c:pt>
                <c:pt idx="157">
                  <c:v>0.98122495948363042</c:v>
                </c:pt>
                <c:pt idx="158">
                  <c:v>0.98219391553037472</c:v>
                </c:pt>
                <c:pt idx="159">
                  <c:v>0.9831720432552099</c:v>
                </c:pt>
                <c:pt idx="160">
                  <c:v>0.98377276670486857</c:v>
                </c:pt>
                <c:pt idx="161">
                  <c:v>0.98441546884942877</c:v>
                </c:pt>
                <c:pt idx="162">
                  <c:v>0.98495639042080008</c:v>
                </c:pt>
                <c:pt idx="163">
                  <c:v>0.98538246834757948</c:v>
                </c:pt>
                <c:pt idx="164">
                  <c:v>0.98573866167610846</c:v>
                </c:pt>
                <c:pt idx="165">
                  <c:v>0.98629755781576967</c:v>
                </c:pt>
                <c:pt idx="166">
                  <c:v>0.98677797964045433</c:v>
                </c:pt>
                <c:pt idx="167">
                  <c:v>0.98716357092410079</c:v>
                </c:pt>
                <c:pt idx="168">
                  <c:v>0.98749289677529828</c:v>
                </c:pt>
                <c:pt idx="169">
                  <c:v>0.9878102393982382</c:v>
                </c:pt>
                <c:pt idx="170">
                  <c:v>0.98810220059455434</c:v>
                </c:pt>
                <c:pt idx="171">
                  <c:v>0.98852852865921248</c:v>
                </c:pt>
                <c:pt idx="172">
                  <c:v>0.98879763538689547</c:v>
                </c:pt>
                <c:pt idx="173">
                  <c:v>0.98909985918801713</c:v>
                </c:pt>
                <c:pt idx="174">
                  <c:v>0.98929098415243366</c:v>
                </c:pt>
                <c:pt idx="175">
                  <c:v>0.98959677418454617</c:v>
                </c:pt>
                <c:pt idx="176">
                  <c:v>0.98985558536090901</c:v>
                </c:pt>
                <c:pt idx="177">
                  <c:v>0.99006909495913609</c:v>
                </c:pt>
                <c:pt idx="178">
                  <c:v>0.99022601787187603</c:v>
                </c:pt>
                <c:pt idx="179">
                  <c:v>0.99033486035442009</c:v>
                </c:pt>
                <c:pt idx="180">
                  <c:v>0.99045292666970897</c:v>
                </c:pt>
                <c:pt idx="181">
                  <c:v>0.99057666549627044</c:v>
                </c:pt>
                <c:pt idx="182">
                  <c:v>0.99067236746128984</c:v>
                </c:pt>
                <c:pt idx="183">
                  <c:v>0.99076583166899934</c:v>
                </c:pt>
                <c:pt idx="184">
                  <c:v>0.99086093513569229</c:v>
                </c:pt>
                <c:pt idx="185">
                  <c:v>0.99093427275044221</c:v>
                </c:pt>
                <c:pt idx="186">
                  <c:v>0.99098152523462546</c:v>
                </c:pt>
                <c:pt idx="187">
                  <c:v>0.99101178663064859</c:v>
                </c:pt>
                <c:pt idx="188">
                  <c:v>0.99105486284937538</c:v>
                </c:pt>
                <c:pt idx="189">
                  <c:v>0.99109078353384228</c:v>
                </c:pt>
                <c:pt idx="190">
                  <c:v>0.99112208569052229</c:v>
                </c:pt>
                <c:pt idx="191">
                  <c:v>0.99115323161120628</c:v>
                </c:pt>
                <c:pt idx="192">
                  <c:v>0.99117603822380618</c:v>
                </c:pt>
                <c:pt idx="193">
                  <c:v>0.99120346336419296</c:v>
                </c:pt>
                <c:pt idx="194">
                  <c:v>0.99121419666558286</c:v>
                </c:pt>
                <c:pt idx="195">
                  <c:v>0.99122135219984275</c:v>
                </c:pt>
                <c:pt idx="196">
                  <c:v>0.99124192105513287</c:v>
                </c:pt>
                <c:pt idx="197">
                  <c:v>0.99132642101077417</c:v>
                </c:pt>
                <c:pt idx="198">
                  <c:v>0.99133327729587084</c:v>
                </c:pt>
                <c:pt idx="199">
                  <c:v>0.99133491655485417</c:v>
                </c:pt>
                <c:pt idx="200">
                  <c:v>0.99133849432198418</c:v>
                </c:pt>
                <c:pt idx="201">
                  <c:v>0.99134013358096751</c:v>
                </c:pt>
                <c:pt idx="202">
                  <c:v>0.99134401059726074</c:v>
                </c:pt>
                <c:pt idx="203">
                  <c:v>0.99134788761355397</c:v>
                </c:pt>
                <c:pt idx="204">
                  <c:v>0.99135280539050408</c:v>
                </c:pt>
                <c:pt idx="205">
                  <c:v>0.99137159197364366</c:v>
                </c:pt>
                <c:pt idx="206">
                  <c:v>0.99139455482223959</c:v>
                </c:pt>
                <c:pt idx="207">
                  <c:v>0.99141170214639573</c:v>
                </c:pt>
                <c:pt idx="208">
                  <c:v>0.99143466499499167</c:v>
                </c:pt>
                <c:pt idx="209">
                  <c:v>0.9914540500764577</c:v>
                </c:pt>
                <c:pt idx="210">
                  <c:v>0.99149967652448645</c:v>
                </c:pt>
                <c:pt idx="211">
                  <c:v>0.99152100011409905</c:v>
                </c:pt>
                <c:pt idx="212">
                  <c:v>0.99154008594640186</c:v>
                </c:pt>
                <c:pt idx="213">
                  <c:v>0.99154590147084165</c:v>
                </c:pt>
                <c:pt idx="214">
                  <c:v>0.99154590147084165</c:v>
                </c:pt>
              </c:numCache>
            </c:numRef>
          </c:val>
          <c:smooth val="0"/>
          <c:extLst xmlns:c16r2="http://schemas.microsoft.com/office/drawing/2015/06/chart">
            <c:ext xmlns:c16="http://schemas.microsoft.com/office/drawing/2014/chart" uri="{C3380CC4-5D6E-409C-BE32-E72D297353CC}">
              <c16:uniqueId val="{00000002-1224-482B-98D9-E130747162A5}"/>
            </c:ext>
          </c:extLst>
        </c:ser>
        <c:dLbls>
          <c:showLegendKey val="0"/>
          <c:showVal val="0"/>
          <c:showCatName val="0"/>
          <c:showSerName val="0"/>
          <c:showPercent val="0"/>
          <c:showBubbleSize val="0"/>
        </c:dLbls>
        <c:smooth val="0"/>
        <c:axId val="410048296"/>
        <c:axId val="496838784"/>
      </c:lineChart>
      <c:dateAx>
        <c:axId val="41004829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Estimate</a:t>
                </a:r>
                <a:r>
                  <a:rPr lang="en-US" baseline="0" dirty="0" smtClean="0"/>
                  <a:t>d Date Entering the </a:t>
                </a:r>
                <a:r>
                  <a:rPr lang="en-US" dirty="0" smtClean="0"/>
                  <a:t>Columbia</a:t>
                </a:r>
                <a:r>
                  <a:rPr lang="en-US" baseline="0" dirty="0" smtClean="0"/>
                  <a:t> River </a:t>
                </a:r>
                <a:endParaRPr lang="en-US" dirty="0"/>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409]d\-mmm;@"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6838784"/>
        <c:crosses val="autoZero"/>
        <c:auto val="0"/>
        <c:lblOffset val="100"/>
        <c:baseTimeUnit val="days"/>
      </c:dateAx>
      <c:valAx>
        <c:axId val="496838784"/>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Cumulative Proportion </a:t>
                </a:r>
              </a:p>
            </c:rich>
          </c:tx>
          <c:layout>
            <c:manualLayout>
              <c:xMode val="edge"/>
              <c:yMode val="edge"/>
              <c:x val="6.2462331097501711E-3"/>
              <c:y val="0.3215539403728379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0048296"/>
        <c:crosses val="autoZero"/>
        <c:crossBetween val="between"/>
      </c:valAx>
      <c:spPr>
        <a:noFill/>
        <a:ln>
          <a:solidFill>
            <a:schemeClr val="tx1"/>
          </a:solidFill>
        </a:ln>
        <a:effectLst/>
      </c:spPr>
    </c:plotArea>
    <c:legend>
      <c:legendPos val="b"/>
      <c:layout>
        <c:manualLayout>
          <c:xMode val="edge"/>
          <c:yMode val="edge"/>
          <c:x val="0.13340712791500292"/>
          <c:y val="0.23967293713646023"/>
          <c:w val="0.21466713789239977"/>
          <c:h val="0.1724308092612342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0.59459</cdr:x>
      <cdr:y>0.64103</cdr:y>
    </cdr:from>
    <cdr:to>
      <cdr:x>0.95868</cdr:x>
      <cdr:y>0.82165</cdr:y>
    </cdr:to>
    <cdr:sp macro="" textlink="">
      <cdr:nvSpPr>
        <cdr:cNvPr id="2" name="TextBox 1"/>
        <cdr:cNvSpPr txBox="1"/>
      </cdr:nvSpPr>
      <cdr:spPr>
        <a:xfrm xmlns:a="http://schemas.openxmlformats.org/drawingml/2006/main">
          <a:off x="5029200" y="3810000"/>
          <a:ext cx="3079537" cy="10735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t>Median Emigration Date</a:t>
          </a:r>
          <a:endParaRPr lang="en-US" sz="2000" baseline="0" dirty="0"/>
        </a:p>
        <a:p xmlns:a="http://schemas.openxmlformats.org/drawingml/2006/main">
          <a:r>
            <a:rPr lang="en-US" sz="2000" baseline="0" dirty="0"/>
            <a:t>Spring Chinook = </a:t>
          </a:r>
          <a:r>
            <a:rPr lang="en-US" sz="2000" dirty="0" smtClean="0"/>
            <a:t>April 6</a:t>
          </a:r>
          <a:r>
            <a:rPr lang="en-US" sz="2000" baseline="0" dirty="0" smtClean="0"/>
            <a:t> </a:t>
          </a:r>
          <a:endParaRPr lang="en-US" sz="2000" baseline="0" dirty="0"/>
        </a:p>
        <a:p xmlns:a="http://schemas.openxmlformats.org/drawingml/2006/main">
          <a:r>
            <a:rPr lang="en-US" sz="2000" baseline="0" dirty="0"/>
            <a:t>Summer Chinook = </a:t>
          </a:r>
          <a:r>
            <a:rPr lang="en-US" sz="2000" dirty="0" smtClean="0"/>
            <a:t>May 16</a:t>
          </a:r>
          <a:r>
            <a:rPr lang="en-US" sz="2000" baseline="0" dirty="0" smtClean="0"/>
            <a:t> </a:t>
          </a:r>
          <a:endParaRPr lang="en-US"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AE3D-8F2C-4A5B-B5B6-90745EEC8982}" type="datetimeFigureOut">
              <a:rPr lang="en-US" smtClean="0"/>
              <a:t>3/6/2018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C1DE9-E593-4631-9EE3-5ED93E02CC01}" type="slidenum">
              <a:rPr lang="en-US" smtClean="0"/>
              <a:t>‹#›</a:t>
            </a:fld>
            <a:endParaRPr lang="en-US"/>
          </a:p>
        </p:txBody>
      </p:sp>
    </p:spTree>
    <p:extLst>
      <p:ext uri="{BB962C8B-B14F-4D97-AF65-F5344CB8AC3E}">
        <p14:creationId xmlns:p14="http://schemas.microsoft.com/office/powerpoint/2010/main" val="374959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Administrative Oversight Panel—The Council, NOAA Fisheries, Columbia River Inter-Tribal Fish Commission—asked ISAB to address several major questions about the status of Upper Columbia River spring Chinook salmon and actions for recovery of their populations. </a:t>
            </a:r>
          </a:p>
          <a:p>
            <a:endParaRPr lang="en-US" dirty="0"/>
          </a:p>
        </p:txBody>
      </p:sp>
      <p:sp>
        <p:nvSpPr>
          <p:cNvPr id="4" name="Slide Number Placeholder 3"/>
          <p:cNvSpPr>
            <a:spLocks noGrp="1"/>
          </p:cNvSpPr>
          <p:nvPr>
            <p:ph type="sldNum" sz="quarter" idx="10"/>
          </p:nvPr>
        </p:nvSpPr>
        <p:spPr/>
        <p:txBody>
          <a:bodyPr/>
          <a:lstStyle/>
          <a:p>
            <a:fld id="{915C1DE9-E593-4631-9EE3-5ED93E02CC01}" type="slidenum">
              <a:rPr lang="en-US" smtClean="0"/>
              <a:t>4</a:t>
            </a:fld>
            <a:endParaRPr lang="en-US"/>
          </a:p>
        </p:txBody>
      </p:sp>
    </p:spTree>
    <p:extLst>
      <p:ext uri="{BB962C8B-B14F-4D97-AF65-F5344CB8AC3E}">
        <p14:creationId xmlns:p14="http://schemas.microsoft.com/office/powerpoint/2010/main" val="357632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early arrival and longer tenure in the lower River make spring Chinook more vulnerable to pinniped predation</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5231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Because they enter the mainstem earlier than summer Chinook, spring Chinook migrate at times with higher flows and colder water temperatures. Nevertheless they appear to have better or equal survival rates to summer Chinook</a:t>
            </a:r>
          </a:p>
        </p:txBody>
      </p:sp>
      <p:sp>
        <p:nvSpPr>
          <p:cNvPr id="4" name="Slide Number Placeholder 3"/>
          <p:cNvSpPr>
            <a:spLocks noGrp="1"/>
          </p:cNvSpPr>
          <p:nvPr>
            <p:ph type="sldNum" sz="quarter" idx="10"/>
          </p:nvPr>
        </p:nvSpPr>
        <p:spPr/>
        <p:txBody>
          <a:bodyPr/>
          <a:lstStyle/>
          <a:p>
            <a:fld id="{9FDBBD4E-C1C5-4F7C-B7B9-2255163E2436}" type="slidenum">
              <a:rPr lang="en-US" smtClean="0"/>
              <a:t>45</a:t>
            </a:fld>
            <a:endParaRPr lang="en-US"/>
          </a:p>
        </p:txBody>
      </p:sp>
    </p:spTree>
    <p:extLst>
      <p:ext uri="{BB962C8B-B14F-4D97-AF65-F5344CB8AC3E}">
        <p14:creationId xmlns:p14="http://schemas.microsoft.com/office/powerpoint/2010/main" val="227688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Chinook enter their natal streams earlier than summer Chinook. They tend to migrate and hold in the upper reaches of their spawning streams. Later arriving summer Chinook hold in large pools in the mainstem of their natal streams. Under current conditions pre-spawning mortality in spring Chinook can approach 50% while for summer Chinook it is around 15%</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29099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low abundance relatively few wild spring Chinook are used as hatchery broodstock and high percentages of hatchery fish are allowed to spawn in nature.  Spring Chinook stocks are thus potentially more susceptible to domestication selection than summer stocks.</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67997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spatial overlap between spawning spring and summer Chinook, summer Chinook may superimpose their redds on top of those produced by spring Chinook, destroying their recently deposited eggs</a:t>
            </a:r>
          </a:p>
          <a:p>
            <a:endParaRPr lang="en-US" dirty="0"/>
          </a:p>
          <a:p>
            <a:r>
              <a:rPr lang="en-US" dirty="0"/>
              <a:t>When there is spatial and temporal overlap, hybridization may occur which would likely reduce productivity</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84841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Summary of the differences seen</a:t>
            </a:r>
          </a:p>
        </p:txBody>
      </p:sp>
      <p:sp>
        <p:nvSpPr>
          <p:cNvPr id="4" name="Slide Number Placeholder 3"/>
          <p:cNvSpPr>
            <a:spLocks noGrp="1"/>
          </p:cNvSpPr>
          <p:nvPr>
            <p:ph type="sldNum" sz="quarter" idx="10"/>
          </p:nvPr>
        </p:nvSpPr>
        <p:spPr/>
        <p:txBody>
          <a:bodyPr/>
          <a:lstStyle/>
          <a:p>
            <a:fld id="{9FDBBD4E-C1C5-4F7C-B7B9-2255163E2436}" type="slidenum">
              <a:rPr lang="en-US" smtClean="0"/>
              <a:t>49</a:t>
            </a:fld>
            <a:endParaRPr lang="en-US"/>
          </a:p>
        </p:txBody>
      </p:sp>
    </p:spTree>
    <p:extLst>
      <p:ext uri="{BB962C8B-B14F-4D97-AF65-F5344CB8AC3E}">
        <p14:creationId xmlns:p14="http://schemas.microsoft.com/office/powerpoint/2010/main" val="1758351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 for differences detected between juvenile summer and spring Chinook</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16079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Chinook have more diverse juvenile life histories. They may enter the estuary as subyearlings in the spring, summer, and fall. Some may over winter in mainstem reservoirs or in their natal streams and enter the estuary as yearling smolts. Spring Chinook typically remain in their natal streams and migrate as yearling smolts.</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24736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Migration timing of the juveniles is different. About 90% of summer Chinook smolts migrate during the spring spill regime while only 40% of the spring migrants do so. </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49766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r>
              <a:rPr lang="en-US" dirty="0"/>
              <a:t>Summary of differences between summer and spring Chinook juveniles</a:t>
            </a:r>
          </a:p>
        </p:txBody>
      </p:sp>
      <p:sp>
        <p:nvSpPr>
          <p:cNvPr id="4" name="Slide Number Placeholder 3"/>
          <p:cNvSpPr>
            <a:spLocks noGrp="1"/>
          </p:cNvSpPr>
          <p:nvPr>
            <p:ph type="sldNum" sz="quarter" idx="10"/>
          </p:nvPr>
        </p:nvSpPr>
        <p:spPr/>
        <p:txBody>
          <a:bodyPr/>
          <a:lstStyle/>
          <a:p>
            <a:fld id="{9FDBBD4E-C1C5-4F7C-B7B9-2255163E2436}" type="slidenum">
              <a:rPr lang="en-US" smtClean="0"/>
              <a:t>53</a:t>
            </a:fld>
            <a:endParaRPr lang="en-US"/>
          </a:p>
        </p:txBody>
      </p:sp>
    </p:spTree>
    <p:extLst>
      <p:ext uri="{BB962C8B-B14F-4D97-AF65-F5344CB8AC3E}">
        <p14:creationId xmlns:p14="http://schemas.microsoft.com/office/powerpoint/2010/main" val="226590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Spawning elevation UCR 1500-</a:t>
            </a:r>
            <a:r>
              <a:rPr lang="en-US" baseline="0" dirty="0"/>
              <a:t> 3000; SNR 1500 – 7100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8313E-BC04-4319-A2AD-5E44AB6C0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1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RM&amp;E questions related to past and current hatchery operations</a:t>
            </a:r>
          </a:p>
          <a:p>
            <a:pPr marL="235572" indent="-235572">
              <a:buAutoNum type="arabicParenR"/>
            </a:pPr>
            <a:r>
              <a:rPr lang="en-US" dirty="0"/>
              <a:t>Have past and current hatchery programs affected fitness?</a:t>
            </a:r>
          </a:p>
          <a:p>
            <a:pPr marL="235572" indent="-235572">
              <a:buAutoNum type="arabicParenR"/>
            </a:pPr>
            <a:r>
              <a:rPr lang="en-US" dirty="0"/>
              <a:t>Are the current supplementation programs providing demographic benefits?</a:t>
            </a:r>
          </a:p>
          <a:p>
            <a:pPr marL="235572" indent="-235572">
              <a:buAutoNum type="arabicParenR"/>
            </a:pPr>
            <a:r>
              <a:rPr lang="en-US" dirty="0"/>
              <a:t>Can the present RM&amp;E program answer these questions?</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79337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existing RM&amp;E  program can assess how current supplementation programs are influencing fitness and demographic parameters</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7941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speculate about the effects of past hatchery practices. Given what we know the first 50 years of hatchery operations likely reduced productivity, abundance, and altered genetic diversity….</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459548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reduced spatial structure</a:t>
            </a:r>
          </a:p>
          <a:p>
            <a:endParaRPr lang="en-US" dirty="0"/>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04595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 analyses performed on fish samples collected before and after 4 to 5 generations of the current supplementation programs showed:</a:t>
            </a:r>
          </a:p>
          <a:p>
            <a:endParaRPr lang="en-US" dirty="0"/>
          </a:p>
          <a:p>
            <a:pPr marL="235572" indent="-235572">
              <a:buAutoNum type="arabicParenR"/>
            </a:pPr>
            <a:r>
              <a:rPr lang="en-US" dirty="0"/>
              <a:t>No decrease in genetic diversity</a:t>
            </a:r>
          </a:p>
          <a:p>
            <a:pPr marL="235572" indent="-235572">
              <a:buAutoNum type="arabicParenR"/>
            </a:pPr>
            <a:r>
              <a:rPr lang="en-US" dirty="0"/>
              <a:t>No decrease in Effective Population Size</a:t>
            </a:r>
          </a:p>
          <a:p>
            <a:pPr marL="235572" indent="-235572">
              <a:buAutoNum type="arabicParenR"/>
            </a:pPr>
            <a:r>
              <a:rPr lang="en-US" dirty="0"/>
              <a:t>That straying of spring Chinook in the Methow programs is reducing stock differences, and </a:t>
            </a:r>
          </a:p>
          <a:p>
            <a:pPr marL="235572" indent="-235572">
              <a:buAutoNum type="arabicParenR"/>
            </a:pPr>
            <a:r>
              <a:rPr lang="en-US" dirty="0"/>
              <a:t>That considerable geneflow is occurring among the Chiwawa, Nason, and White River stocks in the Wenatchee.</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766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compared to reference populations (i.e. </a:t>
            </a:r>
            <a:r>
              <a:rPr lang="en-US" b="1" dirty="0"/>
              <a:t>non-supplemented</a:t>
            </a:r>
            <a:r>
              <a:rPr lang="en-US" dirty="0"/>
              <a:t> populations that were judged to be similar to the UCR stocks)</a:t>
            </a:r>
          </a:p>
          <a:p>
            <a:r>
              <a:rPr lang="en-US" dirty="0"/>
              <a:t>No differences were seen in overall abundance, NOR (wild) abundance, or in productivity </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7084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8313E-BC04-4319-A2AD-5E44AB6C0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7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8313E-BC04-4319-A2AD-5E44AB6C0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5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Such as the average annual increase in number of </a:t>
            </a:r>
            <a:r>
              <a:rPr lang="en-US" dirty="0" err="1" smtClean="0"/>
              <a:t>smolts</a:t>
            </a:r>
            <a:r>
              <a:rPr lang="en-US" dirty="0" smtClean="0"/>
              <a:t> during years 1-10, 11-25, 26-50, and 51-100.</a:t>
            </a:r>
            <a:endParaRPr lang="en-US" dirty="0"/>
          </a:p>
        </p:txBody>
      </p:sp>
      <p:sp>
        <p:nvSpPr>
          <p:cNvPr id="4" name="Slide Number Placeholder 3"/>
          <p:cNvSpPr>
            <a:spLocks noGrp="1"/>
          </p:cNvSpPr>
          <p:nvPr>
            <p:ph type="sldNum" sz="quarter" idx="10"/>
          </p:nvPr>
        </p:nvSpPr>
        <p:spPr/>
        <p:txBody>
          <a:bodyPr/>
          <a:lstStyle/>
          <a:p>
            <a:fld id="{915C1DE9-E593-4631-9EE3-5ED93E02CC01}" type="slidenum">
              <a:rPr lang="en-US" smtClean="0"/>
              <a:t>37</a:t>
            </a:fld>
            <a:endParaRPr lang="en-US"/>
          </a:p>
        </p:txBody>
      </p:sp>
    </p:spTree>
    <p:extLst>
      <p:ext uri="{BB962C8B-B14F-4D97-AF65-F5344CB8AC3E}">
        <p14:creationId xmlns:p14="http://schemas.microsoft.com/office/powerpoint/2010/main" val="199032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right hand graph shows that for the past 30 years, ten to twenty times more wild summer Chinook have returned to the UCR subbasins than spring Chinook. We asked why.</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17290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that question differences between the two races of Chinook were examined at the adult and juvenile stages when the fish were in the Columbia Basin</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93873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Maturing Spring Chinook enter the Columbia River earlier than summer Chinook. Here you can see that 75% of the spring Chinook have already passed over the Bonneville Dam by the time the first summer Chinook have done so.</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3033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it takes spring Chinook longer to pass through the lower Columbia than summer Chinook. Individuals arriving in late Mar and early Apr may spend over a month in the lower river. Because of their arrival timing, summer Chinook may spend just 10 days or less in this portion of the Columbia River.</a:t>
            </a:r>
          </a:p>
        </p:txBody>
      </p:sp>
      <p:sp>
        <p:nvSpPr>
          <p:cNvPr id="4" name="Slide Number Placeholder 3"/>
          <p:cNvSpPr>
            <a:spLocks noGrp="1"/>
          </p:cNvSpPr>
          <p:nvPr>
            <p:ph type="sldNum" sz="quarter" idx="10"/>
          </p:nvPr>
        </p:nvSpPr>
        <p:spPr/>
        <p:txBody>
          <a:bodyPr/>
          <a:lstStyle/>
          <a:p>
            <a:fld id="{9FDBBD4E-C1C5-4F7C-B7B9-2255163E243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25728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069818-4F1D-439F-AD04-F8DB31EC4EBA}"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C526A-72E0-4D1C-B745-65A190FFF3F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6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069818-4F1D-439F-AD04-F8DB31EC4EBA}"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410055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069818-4F1D-439F-AD04-F8DB31EC4EBA}"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2830299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1CCC1C-76D4-47FE-9409-413A4D9232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25719C9-B484-42FB-BF03-FCBA0B848E6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F95DDED-E26D-438C-A930-9F43A628F27B}"/>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73F78C-F7F8-4F8A-893D-CB03C989AE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93B360-63F2-4FCB-8DFE-C3C7899F92E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80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86EB2-665E-4D3A-86B8-11ED6ACD4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DFD9E6-B9A1-43F3-8083-98D48AD7BA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43C8F1-604A-4A2F-BC87-AA091E6E91FA}"/>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39E6CD-077F-4F37-975C-B0B6A597E5C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BC7852-AB52-4B66-9162-9E759D081937}"/>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0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54956-FBDB-4AD9-85C4-008562E1186C}"/>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88921885-5C1A-426D-91D5-FB37F7323771}"/>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17F09E-6AAC-49BF-A108-11D81AFE2646}"/>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1E0135-771A-4097-9C22-3C0334B8ED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BD57CB-341C-4981-857F-CDD031B10258}"/>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5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56B9D-FC31-4E3C-86A0-EFB2710AD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56251D-EE0A-425E-92AB-3CE5E6A8443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16F456-E4F5-47FA-AA9B-F2E18599C68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3952BA-F09E-4F9C-847E-F256BBD541D0}"/>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85ABDEB-9DFA-461C-835F-871FEF0335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DA71C43-736E-48DB-86D6-A62D8A8F46B4}"/>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39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204A6-913D-4369-BAF9-11AF4CB632AB}"/>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2EC8FE1-B8EE-4D79-B028-843234C66C7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884FA810-F9D8-4C49-9BA0-2FD7CE239D8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385C178-BFDA-4C1D-939B-8BEEBFB93184}"/>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08A49EBD-274E-4042-A426-EADE5D1469F5}"/>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4A7E4C4-90CE-46D2-8114-EFBBCC28B44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AA50CDA-0BC9-4F72-B98F-90D28F7D8D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24E3FE5-51B0-4C13-A79F-49D69DBD1A4A}"/>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22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65128-A31A-46B3-817C-AB546BBEF2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EB3BCE-CF42-45F9-AC74-CC83C7256618}"/>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9EA5F92-5957-4E21-9100-EE93BE30814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8075373-04D4-4D47-A018-94668B43DF40}"/>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8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D73D33-E370-48BE-8E9C-764FE7C82992}"/>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81547D50-EAAD-4AFC-B838-3198931F03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D711AFC-5079-4ECD-900A-2F3F3E4BCE5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820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DFCE3-B497-4F1D-9737-9C4668E488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9C002F30-97E7-46DB-8891-BA8CA3CAE70B}"/>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B7E98E-2D6E-4FE5-B19D-24860C6367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85AE4D76-2E58-40B6-9F45-9DF9951B59E3}"/>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C52F4ED-CEA1-4C51-946F-B3EFFC10D55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A213FDD-991C-40D2-9BA9-665DFC17001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81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069818-4F1D-439F-AD04-F8DB31EC4EBA}"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214444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08EFD-F518-45E9-9666-163C645999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7464CDE-EF00-4A71-BE97-C64CF6CF0A8A}"/>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71E02FD1-043E-4A4F-855E-801D24500E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3545B5D8-265C-4721-9318-856C26E62D3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59EA85-487F-4656-B939-37B27EFDE8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0EFE5E-6546-4C07-811B-ADB2121619C6}"/>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50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9114D-D1EF-40EE-AB3E-48ADEAE354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EEDF4C-FF84-4A45-9903-8CAF98B065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F37F73-7BAC-4295-ACD0-AFEBF80DC26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EE9E04-6972-4C00-BD1F-4AAC98662A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4B77732-8652-4A9A-800C-D31A2EED8813}"/>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316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793749-0FB5-41C4-8500-A1DB9F6C7B8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03A9688-8D7B-4035-A5C6-D8B56E85631E}"/>
              </a:ext>
            </a:extLst>
          </p:cNvPr>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ABB167-0AF3-48A5-8BAD-8FA13F0CAF0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213DEC-B39E-44EE-A944-1C49151A87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A1A0E93-367C-41F1-9608-495C74CAC0DC}"/>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075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1CCC1C-76D4-47FE-9409-413A4D9232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25719C9-B484-42FB-BF03-FCBA0B848E6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F95DDED-E26D-438C-A930-9F43A628F27B}"/>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73F78C-F7F8-4F8A-893D-CB03C989AE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93B360-63F2-4FCB-8DFE-C3C7899F92E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380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86EB2-665E-4D3A-86B8-11ED6ACD4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DFD9E6-B9A1-43F3-8083-98D48AD7BA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43C8F1-604A-4A2F-BC87-AA091E6E91FA}"/>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39E6CD-077F-4F37-975C-B0B6A597E5C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BC7852-AB52-4B66-9162-9E759D081937}"/>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8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54956-FBDB-4AD9-85C4-008562E1186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88921885-5C1A-426D-91D5-FB37F732377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17F09E-6AAC-49BF-A108-11D81AFE2646}"/>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1E0135-771A-4097-9C22-3C0334B8ED9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BD57CB-341C-4981-857F-CDD031B10258}"/>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30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56B9D-FC31-4E3C-86A0-EFB2710AD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56251D-EE0A-425E-92AB-3CE5E6A8443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16F456-E4F5-47FA-AA9B-F2E18599C68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3952BA-F09E-4F9C-847E-F256BBD541D0}"/>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85ABDEB-9DFA-461C-835F-871FEF0335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DA71C43-736E-48DB-86D6-A62D8A8F46B4}"/>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37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204A6-913D-4369-BAF9-11AF4CB632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2EC8FE1-B8EE-4D79-B028-843234C66C7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884FA810-F9D8-4C49-9BA0-2FD7CE239D8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385C178-BFDA-4C1D-939B-8BEEBFB931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08A49EBD-274E-4042-A426-EADE5D1469F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4A7E4C4-90CE-46D2-8114-EFBBCC28B44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AA50CDA-0BC9-4F72-B98F-90D28F7D8D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24E3FE5-51B0-4C13-A79F-49D69DBD1A4A}"/>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906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65128-A31A-46B3-817C-AB546BBEF2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EB3BCE-CF42-45F9-AC74-CC83C7256618}"/>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9EA5F92-5957-4E21-9100-EE93BE30814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8075373-04D4-4D47-A018-94668B43DF40}"/>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035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D73D33-E370-48BE-8E9C-764FE7C82992}"/>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81547D50-EAAD-4AFC-B838-3198931F03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D711AFC-5079-4ECD-900A-2F3F3E4BCE5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30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069818-4F1D-439F-AD04-F8DB31EC4EBA}"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C526A-72E0-4D1C-B745-65A190FFF3F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1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DFCE3-B497-4F1D-9737-9C4668E488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9C002F30-97E7-46DB-8891-BA8CA3CAE70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B7E98E-2D6E-4FE5-B19D-24860C6367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85AE4D76-2E58-40B6-9F45-9DF9951B59E3}"/>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C52F4ED-CEA1-4C51-946F-B3EFFC10D55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A213FDD-991C-40D2-9BA9-665DFC17001D}"/>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84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08EFD-F518-45E9-9666-163C645999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7464CDE-EF00-4A71-BE97-C64CF6CF0A8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71E02FD1-043E-4A4F-855E-801D24500E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3545B5D8-265C-4721-9318-856C26E62D3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159EA85-487F-4656-B939-37B27EFDE8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0EFE5E-6546-4C07-811B-ADB2121619C6}"/>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601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9114D-D1EF-40EE-AB3E-48ADEAE354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EEDF4C-FF84-4A45-9903-8CAF98B065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F37F73-7BAC-4295-ACD0-AFEBF80DC26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EE9E04-6972-4C00-BD1F-4AAC98662A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4B77732-8652-4A9A-800C-D31A2EED8813}"/>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73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793749-0FB5-41C4-8500-A1DB9F6C7B8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03A9688-8D7B-4035-A5C6-D8B56E85631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ABB167-0AF3-48A5-8BAD-8FA13F0CAF05}"/>
              </a:ext>
            </a:extLst>
          </p:cNvPr>
          <p:cNvSpPr>
            <a:spLocks noGrp="1"/>
          </p:cNvSpPr>
          <p:nvPr>
            <p:ph type="dt" sz="half" idx="10"/>
          </p:nvPr>
        </p:nvSpPr>
        <p:spPr/>
        <p:txBody>
          <a:bodyPr/>
          <a:lstStyle/>
          <a:p>
            <a:fld id="{9B42D399-A903-4194-A391-2E6096677F3B}" type="datetimeFigureOut">
              <a:rPr lang="en-US" smtClean="0">
                <a:solidFill>
                  <a:prstClr val="black">
                    <a:tint val="75000"/>
                  </a:prstClr>
                </a:solidFill>
              </a:rPr>
              <a:pPr/>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213DEC-B39E-44EE-A944-1C49151A87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A1A0E93-367C-41F1-9608-495C74CAC0DC}"/>
              </a:ext>
            </a:extLst>
          </p:cNvPr>
          <p:cNvSpPr>
            <a:spLocks noGrp="1"/>
          </p:cNvSpPr>
          <p:nvPr>
            <p:ph type="sldNum" sz="quarter" idx="12"/>
          </p:nvPr>
        </p:nvSpPr>
        <p:spPr/>
        <p:txBody>
          <a:bodyPr/>
          <a:lstStyle/>
          <a:p>
            <a:fld id="{D02C96D7-C26F-415F-AEF2-6FEE88F39C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8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069818-4F1D-439F-AD04-F8DB31EC4EBA}"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153565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069818-4F1D-439F-AD04-F8DB31EC4EBA}" type="datetimeFigureOut">
              <a:rPr lang="en-US" smtClean="0"/>
              <a:t>3/6/2018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392160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069818-4F1D-439F-AD04-F8DB31EC4EBA}" type="datetimeFigureOut">
              <a:rPr lang="en-US" smtClean="0"/>
              <a:t>3/6/2018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411529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B069818-4F1D-439F-AD04-F8DB31EC4EBA}" type="datetimeFigureOut">
              <a:rPr lang="en-US" smtClean="0"/>
              <a:t>3/6/2018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49709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AB069818-4F1D-439F-AD04-F8DB31EC4EBA}" type="datetimeFigureOut">
              <a:rPr lang="en-US" smtClean="0"/>
              <a:t>3/6/2018</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4FC526A-72E0-4D1C-B745-65A190FFF3F2}" type="slidenum">
              <a:rPr lang="en-US" smtClean="0"/>
              <a:t>‹#›</a:t>
            </a:fld>
            <a:endParaRPr lang="en-US"/>
          </a:p>
        </p:txBody>
      </p:sp>
    </p:spTree>
    <p:extLst>
      <p:ext uri="{BB962C8B-B14F-4D97-AF65-F5344CB8AC3E}">
        <p14:creationId xmlns:p14="http://schemas.microsoft.com/office/powerpoint/2010/main" val="234751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AB069818-4F1D-439F-AD04-F8DB31EC4EBA}"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C526A-72E0-4D1C-B745-65A190FFF3F2}" type="slidenum">
              <a:rPr lang="en-US" smtClean="0"/>
              <a:t>‹#›</a:t>
            </a:fld>
            <a:endParaRPr lang="en-US"/>
          </a:p>
        </p:txBody>
      </p:sp>
    </p:spTree>
    <p:extLst>
      <p:ext uri="{BB962C8B-B14F-4D97-AF65-F5344CB8AC3E}">
        <p14:creationId xmlns:p14="http://schemas.microsoft.com/office/powerpoint/2010/main" val="162383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AB069818-4F1D-439F-AD04-F8DB31EC4EBA}" type="datetimeFigureOut">
              <a:rPr lang="en-US" smtClean="0"/>
              <a:t>3/6/2018</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84FC526A-72E0-4D1C-B745-65A190FFF3F2}"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752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C18D0F-1BE5-4420-8CF1-5615C9E2019F}"/>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C79FF32-0CA6-4A61-84E4-81BAF8F775E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E5B631-46B7-400C-8D3E-92916830D02E}"/>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B42D399-A903-4194-A391-2E6096677F3B}" type="datetimeFigureOut">
              <a:rPr lang="en-US" smtClean="0">
                <a:solidFill>
                  <a:prstClr val="black">
                    <a:tint val="75000"/>
                  </a:prstClr>
                </a:solidFill>
              </a:rPr>
              <a:pPr defTabSz="685800"/>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F19E1ED-CCD2-4553-9FDA-14D7F697E502}"/>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8C2D33-DFA2-4DDB-9BE1-8D2896D16523}"/>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02C96D7-C26F-415F-AEF2-6FEE88F39CE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02878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C18D0F-1BE5-4420-8CF1-5615C9E2019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C79FF32-0CA6-4A61-84E4-81BAF8F775E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E5B631-46B7-400C-8D3E-92916830D0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B42D399-A903-4194-A391-2E6096677F3B}" type="datetimeFigureOut">
              <a:rPr lang="en-US" smtClean="0">
                <a:solidFill>
                  <a:prstClr val="black">
                    <a:tint val="75000"/>
                  </a:prstClr>
                </a:solidFill>
              </a:rPr>
              <a:pPr defTabSz="685800"/>
              <a:t>3/6/2018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F19E1ED-CCD2-4553-9FDA-14D7F697E50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8C2D33-DFA2-4DDB-9BE1-8D2896D1652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02C96D7-C26F-415F-AEF2-6FEE88F39CE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9069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onefishtwofish.net/viz/HabitatLimitingFactors1d.html"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ISAB Review of </a:t>
            </a:r>
            <a:r>
              <a:rPr lang="en-US" dirty="0" smtClean="0"/>
              <a:t>Spring </a:t>
            </a:r>
            <a:r>
              <a:rPr lang="en-US" dirty="0"/>
              <a:t>Chinook </a:t>
            </a:r>
            <a:r>
              <a:rPr lang="en-US" dirty="0" smtClean="0"/>
              <a:t>Salmon </a:t>
            </a:r>
            <a:r>
              <a:rPr lang="en-US" dirty="0"/>
              <a:t>in the Upper Columbia </a:t>
            </a:r>
            <a:r>
              <a:rPr lang="en-US" dirty="0" smtClean="0"/>
              <a:t>River</a:t>
            </a:r>
            <a:endParaRPr lang="en-US" dirty="0"/>
          </a:p>
        </p:txBody>
      </p:sp>
      <p:sp>
        <p:nvSpPr>
          <p:cNvPr id="3" name="Subtitle 2"/>
          <p:cNvSpPr>
            <a:spLocks noGrp="1"/>
          </p:cNvSpPr>
          <p:nvPr>
            <p:ph type="subTitle" idx="1"/>
          </p:nvPr>
        </p:nvSpPr>
        <p:spPr/>
        <p:txBody>
          <a:bodyPr/>
          <a:lstStyle/>
          <a:p>
            <a:r>
              <a:rPr lang="en-US" dirty="0" smtClean="0"/>
              <a:t>Drs. Stan Gregory, </a:t>
            </a:r>
            <a:r>
              <a:rPr lang="en-US" dirty="0" err="1" smtClean="0"/>
              <a:t>steve</a:t>
            </a:r>
            <a:r>
              <a:rPr lang="en-US" dirty="0" smtClean="0"/>
              <a:t> Schroder, Alec Maule (chair)</a:t>
            </a:r>
          </a:p>
          <a:p>
            <a:r>
              <a:rPr lang="en-US" dirty="0" smtClean="0"/>
              <a:t>Independent Scientific Advisory Board</a:t>
            </a:r>
            <a:endParaRPr lang="en-US" dirty="0"/>
          </a:p>
        </p:txBody>
      </p:sp>
      <p:grpSp>
        <p:nvGrpSpPr>
          <p:cNvPr id="7" name="Group 6"/>
          <p:cNvGrpSpPr/>
          <p:nvPr/>
        </p:nvGrpSpPr>
        <p:grpSpPr>
          <a:xfrm>
            <a:off x="0" y="2"/>
            <a:ext cx="9144000" cy="6315075"/>
            <a:chOff x="0" y="0"/>
            <a:chExt cx="9144000" cy="6315075"/>
          </a:xfrm>
        </p:grpSpPr>
        <p:sp>
          <p:nvSpPr>
            <p:cNvPr id="6" name="Rectangle 5"/>
            <p:cNvSpPr/>
            <p:nvPr/>
          </p:nvSpPr>
          <p:spPr>
            <a:xfrm>
              <a:off x="0" y="0"/>
              <a:ext cx="9144000" cy="6315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9325" y="126628"/>
              <a:ext cx="4714875" cy="6101602"/>
            </a:xfrm>
            <a:prstGeom prst="rect">
              <a:avLst/>
            </a:prstGeom>
          </p:spPr>
        </p:pic>
      </p:grpSp>
      <p:sp>
        <p:nvSpPr>
          <p:cNvPr id="8" name="TextBox 7"/>
          <p:cNvSpPr txBox="1"/>
          <p:nvPr/>
        </p:nvSpPr>
        <p:spPr>
          <a:xfrm>
            <a:off x="399708" y="6444610"/>
            <a:ext cx="8032484" cy="369332"/>
          </a:xfrm>
          <a:prstGeom prst="rect">
            <a:avLst/>
          </a:prstGeom>
          <a:noFill/>
        </p:spPr>
        <p:txBody>
          <a:bodyPr wrap="square" rtlCol="0">
            <a:spAutoFit/>
          </a:bodyPr>
          <a:lstStyle/>
          <a:p>
            <a:pPr>
              <a:tabLst>
                <a:tab pos="5946775" algn="l"/>
              </a:tabLst>
            </a:pPr>
            <a:r>
              <a:rPr lang="en-US" dirty="0">
                <a:solidFill>
                  <a:schemeClr val="bg1"/>
                </a:solidFill>
              </a:rPr>
              <a:t>Drs. Stan </a:t>
            </a:r>
            <a:r>
              <a:rPr lang="en-US" dirty="0" smtClean="0">
                <a:solidFill>
                  <a:schemeClr val="bg1"/>
                </a:solidFill>
              </a:rPr>
              <a:t>Gregory and Steve Schroder, ISAB</a:t>
            </a:r>
            <a:r>
              <a:rPr lang="en-US" dirty="0">
                <a:solidFill>
                  <a:schemeClr val="bg1"/>
                </a:solidFill>
              </a:rPr>
              <a:t>	</a:t>
            </a:r>
            <a:r>
              <a:rPr lang="en-US" dirty="0" smtClean="0">
                <a:solidFill>
                  <a:schemeClr val="bg1"/>
                </a:solidFill>
              </a:rPr>
              <a:t>March 6</a:t>
            </a:r>
            <a:r>
              <a:rPr lang="en-US" dirty="0" smtClean="0">
                <a:solidFill>
                  <a:schemeClr val="bg1"/>
                </a:solidFill>
              </a:rPr>
              <a:t>, </a:t>
            </a:r>
            <a:r>
              <a:rPr lang="en-US" dirty="0">
                <a:solidFill>
                  <a:schemeClr val="bg1"/>
                </a:solidFill>
              </a:rPr>
              <a:t>2018</a:t>
            </a:r>
          </a:p>
        </p:txBody>
      </p:sp>
    </p:spTree>
    <p:extLst>
      <p:ext uri="{BB962C8B-B14F-4D97-AF65-F5344CB8AC3E}">
        <p14:creationId xmlns:p14="http://schemas.microsoft.com/office/powerpoint/2010/main" val="3528065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5233" y="5661564"/>
            <a:ext cx="1859548" cy="300082"/>
          </a:xfrm>
          <a:prstGeom prst="rect">
            <a:avLst/>
          </a:prstGeom>
          <a:noFill/>
        </p:spPr>
        <p:txBody>
          <a:bodyPr wrap="none" rtlCol="0">
            <a:spAutoFit/>
          </a:bodyPr>
          <a:lstStyle/>
          <a:p>
            <a:pPr defTabSz="685800">
              <a:defRPr/>
            </a:pPr>
            <a:r>
              <a:rPr lang="en-US" sz="1350" dirty="0">
                <a:solidFill>
                  <a:schemeClr val="bg1"/>
                </a:solidFill>
                <a:latin typeface="Corbel" panose="020B0503020204020204"/>
              </a:rPr>
              <a:t>NWFSC (NOAA-F) 2015</a:t>
            </a:r>
          </a:p>
        </p:txBody>
      </p:sp>
      <p:sp>
        <p:nvSpPr>
          <p:cNvPr id="4" name="TextBox 3"/>
          <p:cNvSpPr txBox="1"/>
          <p:nvPr/>
        </p:nvSpPr>
        <p:spPr>
          <a:xfrm>
            <a:off x="739186" y="281507"/>
            <a:ext cx="7731334" cy="830997"/>
          </a:xfrm>
          <a:prstGeom prst="rect">
            <a:avLst/>
          </a:prstGeom>
          <a:noFill/>
        </p:spPr>
        <p:txBody>
          <a:bodyPr wrap="square" rtlCol="0">
            <a:spAutoFit/>
          </a:bodyPr>
          <a:lstStyle/>
          <a:p>
            <a:pPr algn="ctr" defTabSz="685800">
              <a:defRPr/>
            </a:pPr>
            <a:r>
              <a:rPr lang="en-US" sz="2400" b="1" dirty="0" err="1">
                <a:latin typeface="Corbel" panose="020B0503020204020204"/>
              </a:rPr>
              <a:t>Smolt</a:t>
            </a:r>
            <a:r>
              <a:rPr lang="en-US" sz="2400" b="1" dirty="0">
                <a:latin typeface="Corbel" panose="020B0503020204020204"/>
              </a:rPr>
              <a:t> – Adult Return Rates</a:t>
            </a:r>
          </a:p>
          <a:p>
            <a:pPr algn="ctr" defTabSz="685800">
              <a:defRPr/>
            </a:pPr>
            <a:r>
              <a:rPr lang="en-US" sz="2400" b="1" dirty="0">
                <a:latin typeface="Corbel" panose="020B0503020204020204"/>
              </a:rPr>
              <a:t>(SARs)</a:t>
            </a:r>
          </a:p>
        </p:txBody>
      </p:sp>
      <p:sp>
        <p:nvSpPr>
          <p:cNvPr id="5" name="TextBox 4"/>
          <p:cNvSpPr txBox="1"/>
          <p:nvPr/>
        </p:nvSpPr>
        <p:spPr>
          <a:xfrm>
            <a:off x="6111960" y="3722966"/>
            <a:ext cx="2285882" cy="369332"/>
          </a:xfrm>
          <a:prstGeom prst="rect">
            <a:avLst/>
          </a:prstGeom>
          <a:noFill/>
        </p:spPr>
        <p:txBody>
          <a:bodyPr wrap="none" rtlCol="0">
            <a:spAutoFit/>
          </a:bodyPr>
          <a:lstStyle/>
          <a:p>
            <a:pPr defTabSz="685800">
              <a:defRPr/>
            </a:pPr>
            <a:r>
              <a:rPr lang="en-US" dirty="0">
                <a:latin typeface="+mj-lt"/>
              </a:rPr>
              <a:t>3-year moving average</a:t>
            </a:r>
          </a:p>
        </p:txBody>
      </p:sp>
      <p:sp>
        <p:nvSpPr>
          <p:cNvPr id="10" name="TextBox 9"/>
          <p:cNvSpPr txBox="1"/>
          <p:nvPr/>
        </p:nvSpPr>
        <p:spPr>
          <a:xfrm>
            <a:off x="6570750" y="2622503"/>
            <a:ext cx="2254720" cy="923330"/>
          </a:xfrm>
          <a:prstGeom prst="rect">
            <a:avLst/>
          </a:prstGeom>
          <a:noFill/>
        </p:spPr>
        <p:txBody>
          <a:bodyPr wrap="none" rtlCol="0">
            <a:spAutoFit/>
          </a:bodyPr>
          <a:lstStyle/>
          <a:p>
            <a:pPr defTabSz="685800">
              <a:defRPr/>
            </a:pPr>
            <a:r>
              <a:rPr lang="en-US" b="1" dirty="0">
                <a:latin typeface="Corbel" panose="020B0503020204020204"/>
              </a:rPr>
              <a:t>SNR </a:t>
            </a:r>
            <a:r>
              <a:rPr lang="en-US" b="1" dirty="0" err="1">
                <a:latin typeface="Corbel" panose="020B0503020204020204"/>
              </a:rPr>
              <a:t>sp</a:t>
            </a:r>
            <a:r>
              <a:rPr lang="en-US" b="1" dirty="0">
                <a:latin typeface="Corbel" panose="020B0503020204020204"/>
              </a:rPr>
              <a:t>/sum Chinook</a:t>
            </a:r>
          </a:p>
          <a:p>
            <a:pPr defTabSz="685800">
              <a:defRPr/>
            </a:pPr>
            <a:r>
              <a:rPr lang="en-US" b="1" dirty="0">
                <a:latin typeface="Corbel" panose="020B0503020204020204"/>
              </a:rPr>
              <a:t> </a:t>
            </a:r>
          </a:p>
          <a:p>
            <a:pPr defTabSz="685800">
              <a:defRPr/>
            </a:pPr>
            <a:r>
              <a:rPr lang="en-US" b="1" dirty="0">
                <a:latin typeface="Corbel" panose="020B0503020204020204"/>
              </a:rPr>
              <a:t>UCR spring Chinook </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658" y="1308884"/>
            <a:ext cx="5092168" cy="4940436"/>
          </a:xfrm>
          <a:prstGeom prst="rect">
            <a:avLst/>
          </a:prstGeom>
          <a:noFill/>
          <a:ln w="38100">
            <a:solidFill>
              <a:schemeClr val="bg2"/>
            </a:solidFill>
          </a:ln>
        </p:spPr>
      </p:pic>
      <p:sp>
        <p:nvSpPr>
          <p:cNvPr id="2" name="Rectangle 1">
            <a:extLst>
              <a:ext uri="{FF2B5EF4-FFF2-40B4-BE49-F238E27FC236}">
                <a16:creationId xmlns:a16="http://schemas.microsoft.com/office/drawing/2014/main" xmlns="" id="{17067B4A-DB97-4BFC-AD39-38BC9520A4B1}"/>
              </a:ext>
            </a:extLst>
          </p:cNvPr>
          <p:cNvSpPr/>
          <p:nvPr/>
        </p:nvSpPr>
        <p:spPr>
          <a:xfrm>
            <a:off x="1600200" y="1059887"/>
            <a:ext cx="2467304" cy="175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tx1"/>
              </a:solidFill>
              <a:latin typeface="Corbel" panose="020B0503020204020204"/>
            </a:endParaRPr>
          </a:p>
        </p:txBody>
      </p:sp>
      <p:cxnSp>
        <p:nvCxnSpPr>
          <p:cNvPr id="8" name="Straight Connector 7"/>
          <p:cNvCxnSpPr/>
          <p:nvPr/>
        </p:nvCxnSpPr>
        <p:spPr>
          <a:xfrm flipV="1">
            <a:off x="5771123" y="2803432"/>
            <a:ext cx="755612" cy="10951"/>
          </a:xfrm>
          <a:prstGeom prst="line">
            <a:avLst/>
          </a:prstGeom>
          <a:ln w="53975">
            <a:solidFill>
              <a:srgbClr val="0029F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70217" y="3355533"/>
            <a:ext cx="755612" cy="10951"/>
          </a:xfrm>
          <a:prstGeom prst="line">
            <a:avLst/>
          </a:prstGeom>
          <a:ln w="34925">
            <a:solidFill>
              <a:srgbClr val="0029F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421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29737" y="1832838"/>
            <a:ext cx="7156013" cy="4041752"/>
          </a:xfrm>
          <a:prstGeom prst="rect">
            <a:avLst/>
          </a:prstGeom>
        </p:spPr>
      </p:pic>
      <p:sp>
        <p:nvSpPr>
          <p:cNvPr id="3" name="TextBox 2"/>
          <p:cNvSpPr txBox="1"/>
          <p:nvPr/>
        </p:nvSpPr>
        <p:spPr>
          <a:xfrm>
            <a:off x="7401463" y="3106664"/>
            <a:ext cx="1901821" cy="830997"/>
          </a:xfrm>
          <a:prstGeom prst="rect">
            <a:avLst/>
          </a:prstGeom>
          <a:noFill/>
        </p:spPr>
        <p:txBody>
          <a:bodyPr wrap="square" rtlCol="0">
            <a:spAutoFit/>
          </a:bodyPr>
          <a:lstStyle/>
          <a:p>
            <a:pPr algn="ctr" defTabSz="685800">
              <a:defRPr/>
            </a:pPr>
            <a:r>
              <a:rPr lang="en-US" sz="2400" b="1" dirty="0">
                <a:latin typeface="Corbel" panose="020B0503020204020204"/>
              </a:rPr>
              <a:t>Average </a:t>
            </a:r>
          </a:p>
          <a:p>
            <a:pPr algn="ctr" defTabSz="685800">
              <a:defRPr/>
            </a:pPr>
            <a:r>
              <a:rPr lang="en-US" sz="2400" b="1" dirty="0">
                <a:latin typeface="Corbel" panose="020B0503020204020204"/>
              </a:rPr>
              <a:t>10%</a:t>
            </a:r>
          </a:p>
        </p:txBody>
      </p:sp>
      <p:sp>
        <p:nvSpPr>
          <p:cNvPr id="4" name="TextBox 3"/>
          <p:cNvSpPr txBox="1"/>
          <p:nvPr/>
        </p:nvSpPr>
        <p:spPr>
          <a:xfrm>
            <a:off x="6245567" y="5970655"/>
            <a:ext cx="1155894" cy="300082"/>
          </a:xfrm>
          <a:prstGeom prst="rect">
            <a:avLst/>
          </a:prstGeom>
          <a:noFill/>
        </p:spPr>
        <p:txBody>
          <a:bodyPr wrap="none" rtlCol="0">
            <a:spAutoFit/>
          </a:bodyPr>
          <a:lstStyle/>
          <a:p>
            <a:pPr defTabSz="685800">
              <a:defRPr/>
            </a:pPr>
            <a:r>
              <a:rPr lang="en-US" sz="1350" dirty="0">
                <a:latin typeface="Corbel" panose="020B0503020204020204"/>
              </a:rPr>
              <a:t>NWFSC, 2015</a:t>
            </a:r>
          </a:p>
        </p:txBody>
      </p:sp>
      <p:sp>
        <p:nvSpPr>
          <p:cNvPr id="10" name="Title 9"/>
          <p:cNvSpPr>
            <a:spLocks noGrp="1"/>
          </p:cNvSpPr>
          <p:nvPr>
            <p:ph type="title"/>
          </p:nvPr>
        </p:nvSpPr>
        <p:spPr/>
        <p:txBody>
          <a:bodyPr/>
          <a:lstStyle/>
          <a:p>
            <a:r>
              <a:rPr lang="en-US" b="1" dirty="0" smtClean="0"/>
              <a:t>Total Harvest Rate</a:t>
            </a:r>
            <a:endParaRPr lang="en-US" b="1" dirty="0"/>
          </a:p>
        </p:txBody>
      </p:sp>
      <p:cxnSp>
        <p:nvCxnSpPr>
          <p:cNvPr id="5" name="Straight Connector 4"/>
          <p:cNvCxnSpPr/>
          <p:nvPr/>
        </p:nvCxnSpPr>
        <p:spPr>
          <a:xfrm flipV="1">
            <a:off x="1724027" y="3028950"/>
            <a:ext cx="5572125" cy="762000"/>
          </a:xfrm>
          <a:prstGeom prst="line">
            <a:avLst/>
          </a:prstGeom>
          <a:ln w="63500">
            <a:solidFill>
              <a:srgbClr val="0029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34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Limiting Factors</a:t>
            </a:r>
            <a:endParaRPr lang="en-US" b="1" dirty="0"/>
          </a:p>
        </p:txBody>
      </p:sp>
      <p:pic>
        <p:nvPicPr>
          <p:cNvPr id="2" name="Content Placeholder 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61164" y="1846265"/>
            <a:ext cx="6667392" cy="4390635"/>
          </a:xfrm>
        </p:spPr>
      </p:pic>
    </p:spTree>
    <p:extLst>
      <p:ext uri="{BB962C8B-B14F-4D97-AF65-F5344CB8AC3E}">
        <p14:creationId xmlns:p14="http://schemas.microsoft.com/office/powerpoint/2010/main" val="3497073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Limiting Factors</a:t>
            </a:r>
            <a:endParaRPr lang="en-US" b="1" dirty="0"/>
          </a:p>
        </p:txBody>
      </p:sp>
      <p:sp>
        <p:nvSpPr>
          <p:cNvPr id="5" name="Content Placeholder 4"/>
          <p:cNvSpPr>
            <a:spLocks noGrp="1"/>
          </p:cNvSpPr>
          <p:nvPr>
            <p:ph idx="1"/>
          </p:nvPr>
        </p:nvSpPr>
        <p:spPr/>
        <p:txBody>
          <a:bodyPr>
            <a:normAutofit/>
          </a:bodyPr>
          <a:lstStyle/>
          <a:p>
            <a:pPr>
              <a:buFont typeface="Wingdings" panose="05000000000000000000" pitchFamily="2" charset="2"/>
              <a:buChar char="§"/>
            </a:pPr>
            <a:endParaRPr lang="en-US" sz="3200" dirty="0"/>
          </a:p>
          <a:p>
            <a:pPr>
              <a:buFont typeface="Wingdings" panose="05000000000000000000" pitchFamily="2" charset="2"/>
              <a:buChar char="§"/>
            </a:pPr>
            <a:r>
              <a:rPr lang="en-US" sz="3200" dirty="0"/>
              <a:t>Scientific principles and methods for identifying factors limiting the recovery of Upper Columbia spring Chinook salmon are generally sound. </a:t>
            </a:r>
          </a:p>
          <a:p>
            <a:pPr>
              <a:buFont typeface="Wingdings" panose="05000000000000000000" pitchFamily="2" charset="2"/>
              <a:buChar char="§"/>
            </a:pPr>
            <a:endParaRPr lang="en-US" sz="3200" dirty="0"/>
          </a:p>
        </p:txBody>
      </p:sp>
    </p:spTree>
    <p:extLst>
      <p:ext uri="{BB962C8B-B14F-4D97-AF65-F5344CB8AC3E}">
        <p14:creationId xmlns:p14="http://schemas.microsoft.com/office/powerpoint/2010/main" val="4192739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7802" y="5692221"/>
            <a:ext cx="3231931" cy="300082"/>
          </a:xfrm>
          <a:prstGeom prst="rect">
            <a:avLst/>
          </a:prstGeom>
          <a:noFill/>
        </p:spPr>
        <p:txBody>
          <a:bodyPr wrap="square" rtlCol="0">
            <a:spAutoFit/>
          </a:bodyPr>
          <a:lstStyle/>
          <a:p>
            <a:r>
              <a:rPr lang="en-US" sz="1350" dirty="0">
                <a:solidFill>
                  <a:schemeClr val="bg1"/>
                </a:solidFill>
              </a:rPr>
              <a:t>Presentation by Tom </a:t>
            </a:r>
            <a:r>
              <a:rPr lang="en-US" sz="1350" dirty="0" err="1">
                <a:solidFill>
                  <a:schemeClr val="bg1"/>
                </a:solidFill>
              </a:rPr>
              <a:t>Kahler</a:t>
            </a:r>
            <a:r>
              <a:rPr lang="en-US" sz="1350" dirty="0">
                <a:solidFill>
                  <a:schemeClr val="bg1"/>
                </a:solidFill>
              </a:rPr>
              <a:t>, July 2017</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242" y="1828797"/>
            <a:ext cx="5938806" cy="4486111"/>
          </a:xfrm>
          <a:prstGeom prst="rect">
            <a:avLst/>
          </a:prstGeom>
        </p:spPr>
      </p:pic>
      <p:sp>
        <p:nvSpPr>
          <p:cNvPr id="4" name="TextBox 3"/>
          <p:cNvSpPr txBox="1"/>
          <p:nvPr/>
        </p:nvSpPr>
        <p:spPr>
          <a:xfrm>
            <a:off x="2490736" y="5323655"/>
            <a:ext cx="4130212" cy="51153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700" b="1" dirty="0"/>
              <a:t>Limiting Factors Analysis</a:t>
            </a:r>
          </a:p>
        </p:txBody>
      </p:sp>
      <p:sp>
        <p:nvSpPr>
          <p:cNvPr id="5" name="TextBox 4"/>
          <p:cNvSpPr txBox="1"/>
          <p:nvPr/>
        </p:nvSpPr>
        <p:spPr>
          <a:xfrm>
            <a:off x="2500261" y="3926148"/>
            <a:ext cx="4130212" cy="51153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700" b="1" dirty="0"/>
              <a:t>Recovery Plan and Actions</a:t>
            </a:r>
          </a:p>
        </p:txBody>
      </p:sp>
      <p:sp>
        <p:nvSpPr>
          <p:cNvPr id="6" name="TextBox 5"/>
          <p:cNvSpPr txBox="1"/>
          <p:nvPr/>
        </p:nvSpPr>
        <p:spPr>
          <a:xfrm>
            <a:off x="2514953" y="2483698"/>
            <a:ext cx="4130212" cy="51153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700" b="1" dirty="0"/>
              <a:t>Adaptive Management</a:t>
            </a:r>
          </a:p>
        </p:txBody>
      </p:sp>
      <p:sp>
        <p:nvSpPr>
          <p:cNvPr id="7" name="Rectangle 6"/>
          <p:cNvSpPr/>
          <p:nvPr/>
        </p:nvSpPr>
        <p:spPr>
          <a:xfrm>
            <a:off x="7546050" y="1034479"/>
            <a:ext cx="45719" cy="457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b="1" dirty="0" smtClean="0"/>
              <a:t>Limiting Factors</a:t>
            </a:r>
            <a:endParaRPr lang="en-US" b="1" dirty="0"/>
          </a:p>
        </p:txBody>
      </p:sp>
      <p:sp>
        <p:nvSpPr>
          <p:cNvPr id="11" name="Rectangle 10"/>
          <p:cNvSpPr/>
          <p:nvPr/>
        </p:nvSpPr>
        <p:spPr>
          <a:xfrm>
            <a:off x="7473990" y="1784996"/>
            <a:ext cx="117779" cy="4529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6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790" y="5669369"/>
            <a:ext cx="2152384" cy="300082"/>
          </a:xfrm>
          <a:prstGeom prst="rect">
            <a:avLst/>
          </a:prstGeom>
        </p:spPr>
        <p:txBody>
          <a:bodyPr wrap="none">
            <a:spAutoFit/>
          </a:bodyPr>
          <a:lstStyle/>
          <a:p>
            <a:r>
              <a:rPr lang="en-US" sz="1350" dirty="0">
                <a:solidFill>
                  <a:schemeClr val="bg1"/>
                </a:solidFill>
                <a:latin typeface="Calibri" panose="020F0502020204030204" pitchFamily="34" charset="0"/>
                <a:ea typeface="MS Mincho"/>
              </a:rPr>
              <a:t>Remand Habitat Workgroup</a:t>
            </a:r>
            <a:endParaRPr lang="en-US" sz="1350" dirty="0">
              <a:solidFill>
                <a:schemeClr val="bg1"/>
              </a:solidFill>
            </a:endParaRPr>
          </a:p>
        </p:txBody>
      </p:sp>
      <p:sp>
        <p:nvSpPr>
          <p:cNvPr id="5" name="Title 4"/>
          <p:cNvSpPr>
            <a:spLocks noGrp="1"/>
          </p:cNvSpPr>
          <p:nvPr>
            <p:ph type="title"/>
          </p:nvPr>
        </p:nvSpPr>
        <p:spPr/>
        <p:txBody>
          <a:bodyPr/>
          <a:lstStyle/>
          <a:p>
            <a:r>
              <a:rPr lang="en-US" b="1" dirty="0" smtClean="0"/>
              <a:t>UCR Habitat Impairment</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739823"/>
            <a:ext cx="9144000" cy="4316710"/>
          </a:xfrm>
        </p:spPr>
      </p:pic>
      <p:cxnSp>
        <p:nvCxnSpPr>
          <p:cNvPr id="3" name="Straight Connector 2"/>
          <p:cNvCxnSpPr/>
          <p:nvPr/>
        </p:nvCxnSpPr>
        <p:spPr>
          <a:xfrm>
            <a:off x="0" y="1731197"/>
            <a:ext cx="9144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48676" y="6428177"/>
            <a:ext cx="5984666" cy="369332"/>
          </a:xfrm>
          <a:prstGeom prst="rect">
            <a:avLst/>
          </a:prstGeom>
          <a:noFill/>
        </p:spPr>
        <p:txBody>
          <a:bodyPr wrap="square" rtlCol="0">
            <a:spAutoFit/>
          </a:bodyPr>
          <a:lstStyle/>
          <a:p>
            <a:endParaRPr lang="en-US" dirty="0">
              <a:solidFill>
                <a:schemeClr val="bg1"/>
              </a:solidFill>
            </a:endParaRPr>
          </a:p>
        </p:txBody>
      </p:sp>
      <p:sp>
        <p:nvSpPr>
          <p:cNvPr id="9" name="TextBox 8"/>
          <p:cNvSpPr txBox="1"/>
          <p:nvPr/>
        </p:nvSpPr>
        <p:spPr>
          <a:xfrm>
            <a:off x="4550099" y="6478529"/>
            <a:ext cx="6295113" cy="307777"/>
          </a:xfrm>
          <a:prstGeom prst="rect">
            <a:avLst/>
          </a:prstGeom>
          <a:noFill/>
          <a:ln w="19050">
            <a:noFill/>
          </a:ln>
        </p:spPr>
        <p:txBody>
          <a:bodyPr wrap="square" rtlCol="0">
            <a:spAutoFit/>
          </a:bodyPr>
          <a:lstStyle/>
          <a:p>
            <a:pPr defTabSz="685800">
              <a:defRPr/>
            </a:pPr>
            <a:r>
              <a:rPr lang="en-US" sz="1400" b="1" dirty="0" smtClean="0">
                <a:solidFill>
                  <a:schemeClr val="bg1"/>
                </a:solidFill>
                <a:latin typeface="+mj-lt"/>
                <a:hlinkClick r:id="rId3"/>
              </a:rPr>
              <a:t>www.onefishtwofish.net/viz/HabitatLimitingFactors1d.html</a:t>
            </a:r>
            <a:endParaRPr lang="en-US" sz="1400" b="1" dirty="0">
              <a:solidFill>
                <a:schemeClr val="bg1"/>
              </a:solidFill>
              <a:latin typeface="+mj-lt"/>
            </a:endParaRPr>
          </a:p>
        </p:txBody>
      </p:sp>
    </p:spTree>
    <p:extLst>
      <p:ext uri="{BB962C8B-B14F-4D97-AF65-F5344CB8AC3E}">
        <p14:creationId xmlns:p14="http://schemas.microsoft.com/office/powerpoint/2010/main" val="2359616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Tracking Progress</a:t>
            </a:r>
            <a:endParaRPr lang="en-US" b="1"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81789" y="1941429"/>
            <a:ext cx="8066913" cy="4193808"/>
          </a:xfrm>
        </p:spPr>
      </p:pic>
    </p:spTree>
    <p:extLst>
      <p:ext uri="{BB962C8B-B14F-4D97-AF65-F5344CB8AC3E}">
        <p14:creationId xmlns:p14="http://schemas.microsoft.com/office/powerpoint/2010/main" val="3842001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Tracking Progress</a:t>
            </a:r>
            <a:endParaRPr lang="en-US" b="1"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47700" y="1941722"/>
            <a:ext cx="7848600" cy="4182640"/>
          </a:xfrm>
        </p:spPr>
      </p:pic>
    </p:spTree>
    <p:extLst>
      <p:ext uri="{BB962C8B-B14F-4D97-AF65-F5344CB8AC3E}">
        <p14:creationId xmlns:p14="http://schemas.microsoft.com/office/powerpoint/2010/main" val="2449800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Rankings of </a:t>
            </a:r>
            <a:r>
              <a:rPr lang="en-US" b="1" dirty="0" smtClean="0"/>
              <a:t>Ecological </a:t>
            </a:r>
            <a:r>
              <a:rPr lang="en-US" b="1" dirty="0"/>
              <a:t>C</a:t>
            </a:r>
            <a:r>
              <a:rPr lang="en-US" b="1" dirty="0" smtClean="0"/>
              <a:t>oncerns </a:t>
            </a:r>
            <a:endParaRPr lang="en-US"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325" y="1883337"/>
            <a:ext cx="7543800" cy="3171066"/>
          </a:xfrm>
          <a:prstGeom prst="rect">
            <a:avLst/>
          </a:prstGeom>
          <a:noFill/>
          <a:ln>
            <a:noFill/>
          </a:ln>
        </p:spPr>
      </p:pic>
      <p:sp>
        <p:nvSpPr>
          <p:cNvPr id="5" name="TextBox 4"/>
          <p:cNvSpPr txBox="1"/>
          <p:nvPr/>
        </p:nvSpPr>
        <p:spPr>
          <a:xfrm>
            <a:off x="7235625" y="6486851"/>
            <a:ext cx="1234885" cy="307777"/>
          </a:xfrm>
          <a:prstGeom prst="rect">
            <a:avLst/>
          </a:prstGeom>
          <a:noFill/>
          <a:ln w="19050">
            <a:noFill/>
          </a:ln>
        </p:spPr>
        <p:txBody>
          <a:bodyPr wrap="square" rtlCol="0">
            <a:spAutoFit/>
          </a:bodyPr>
          <a:lstStyle/>
          <a:p>
            <a:pPr defTabSz="685800">
              <a:defRPr/>
            </a:pPr>
            <a:r>
              <a:rPr lang="en-US" sz="1400" b="1" dirty="0" smtClean="0">
                <a:solidFill>
                  <a:schemeClr val="bg1"/>
                </a:solidFill>
                <a:latin typeface="+mj-lt"/>
              </a:rPr>
              <a:t>UCSRB 2014</a:t>
            </a:r>
            <a:endParaRPr lang="en-US" sz="1400" b="1" dirty="0">
              <a:solidFill>
                <a:schemeClr val="bg1"/>
              </a:solidFill>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744" y="5240998"/>
            <a:ext cx="3152381" cy="933333"/>
          </a:xfrm>
          <a:prstGeom prst="rect">
            <a:avLst/>
          </a:prstGeom>
        </p:spPr>
      </p:pic>
    </p:spTree>
    <p:extLst>
      <p:ext uri="{BB962C8B-B14F-4D97-AF65-F5344CB8AC3E}">
        <p14:creationId xmlns:p14="http://schemas.microsoft.com/office/powerpoint/2010/main" val="377249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Cumulative </a:t>
            </a:r>
            <a:r>
              <a:rPr lang="en-US" b="1" dirty="0" smtClean="0"/>
              <a:t>habitat </a:t>
            </a:r>
            <a:r>
              <a:rPr lang="en-US" b="1" dirty="0"/>
              <a:t>projects </a:t>
            </a:r>
            <a:r>
              <a:rPr lang="en-US" b="1" dirty="0" smtClean="0"/>
              <a:t>implemented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325" y="1956052"/>
            <a:ext cx="7543800" cy="3803146"/>
          </a:xfrm>
        </p:spPr>
      </p:pic>
      <p:sp>
        <p:nvSpPr>
          <p:cNvPr id="5" name="TextBox 4"/>
          <p:cNvSpPr txBox="1"/>
          <p:nvPr/>
        </p:nvSpPr>
        <p:spPr>
          <a:xfrm>
            <a:off x="7235625" y="6486851"/>
            <a:ext cx="1234885" cy="307777"/>
          </a:xfrm>
          <a:prstGeom prst="rect">
            <a:avLst/>
          </a:prstGeom>
          <a:noFill/>
          <a:ln w="19050">
            <a:noFill/>
          </a:ln>
        </p:spPr>
        <p:txBody>
          <a:bodyPr wrap="square" rtlCol="0">
            <a:spAutoFit/>
          </a:bodyPr>
          <a:lstStyle/>
          <a:p>
            <a:pPr defTabSz="685800">
              <a:defRPr/>
            </a:pPr>
            <a:r>
              <a:rPr lang="en-US" sz="1400" b="1" dirty="0" smtClean="0">
                <a:solidFill>
                  <a:schemeClr val="bg1"/>
                </a:solidFill>
                <a:latin typeface="+mj-lt"/>
              </a:rPr>
              <a:t>UCSRB 2014</a:t>
            </a:r>
            <a:endParaRPr lang="en-US" sz="1400" b="1" dirty="0">
              <a:solidFill>
                <a:schemeClr val="bg1"/>
              </a:solidFill>
              <a:latin typeface="+mj-lt"/>
            </a:endParaRPr>
          </a:p>
        </p:txBody>
      </p:sp>
      <p:sp>
        <p:nvSpPr>
          <p:cNvPr id="6" name="TextBox 5"/>
          <p:cNvSpPr txBox="1"/>
          <p:nvPr/>
        </p:nvSpPr>
        <p:spPr>
          <a:xfrm>
            <a:off x="3635693" y="6379129"/>
            <a:ext cx="1823324" cy="523220"/>
          </a:xfrm>
          <a:prstGeom prst="rect">
            <a:avLst/>
          </a:prstGeom>
          <a:noFill/>
        </p:spPr>
        <p:txBody>
          <a:bodyPr wrap="square" rtlCol="0">
            <a:spAutoFit/>
          </a:bodyPr>
          <a:lstStyle/>
          <a:p>
            <a:pPr algn="ctr"/>
            <a:r>
              <a:rPr lang="en-US" sz="2800" dirty="0">
                <a:solidFill>
                  <a:schemeClr val="bg1"/>
                </a:solidFill>
              </a:rPr>
              <a:t>1996-2012 </a:t>
            </a:r>
          </a:p>
        </p:txBody>
      </p:sp>
    </p:spTree>
    <p:extLst>
      <p:ext uri="{BB962C8B-B14F-4D97-AF65-F5344CB8AC3E}">
        <p14:creationId xmlns:p14="http://schemas.microsoft.com/office/powerpoint/2010/main" val="16282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050" y="327496"/>
            <a:ext cx="8378188" cy="5654204"/>
          </a:xfrm>
          <a:prstGeom prst="rect">
            <a:avLst/>
          </a:prstGeom>
        </p:spPr>
      </p:pic>
    </p:spTree>
    <p:extLst>
      <p:ext uri="{BB962C8B-B14F-4D97-AF65-F5344CB8AC3E}">
        <p14:creationId xmlns:p14="http://schemas.microsoft.com/office/powerpoint/2010/main" val="2909453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4918" y="1587010"/>
            <a:ext cx="6493140" cy="4331951"/>
          </a:xfrm>
          <a:prstGeom prst="rect">
            <a:avLst/>
          </a:prstGeom>
        </p:spPr>
      </p:pic>
      <p:sp>
        <p:nvSpPr>
          <p:cNvPr id="3" name="TextBox 2"/>
          <p:cNvSpPr txBox="1"/>
          <p:nvPr/>
        </p:nvSpPr>
        <p:spPr>
          <a:xfrm>
            <a:off x="2153127" y="717377"/>
            <a:ext cx="5309171" cy="646331"/>
          </a:xfrm>
          <a:prstGeom prst="rect">
            <a:avLst/>
          </a:prstGeom>
          <a:noFill/>
        </p:spPr>
        <p:txBody>
          <a:bodyPr wrap="square" rtlCol="0">
            <a:spAutoFit/>
          </a:bodyPr>
          <a:lstStyle/>
          <a:p>
            <a:pPr algn="ctr"/>
            <a:r>
              <a:rPr lang="en-US" sz="3600" b="1" dirty="0"/>
              <a:t>Density Dependence</a:t>
            </a:r>
          </a:p>
        </p:txBody>
      </p:sp>
    </p:spTree>
    <p:extLst>
      <p:ext uri="{BB962C8B-B14F-4D97-AF65-F5344CB8AC3E}">
        <p14:creationId xmlns:p14="http://schemas.microsoft.com/office/powerpoint/2010/main" val="246394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455" y="1816195"/>
            <a:ext cx="2913352" cy="3231999"/>
          </a:xfrm>
          <a:prstGeom prst="rect">
            <a:avLst/>
          </a:prstGeom>
        </p:spPr>
      </p:pic>
      <p:sp>
        <p:nvSpPr>
          <p:cNvPr id="4" name="TextBox 3"/>
          <p:cNvSpPr txBox="1"/>
          <p:nvPr/>
        </p:nvSpPr>
        <p:spPr>
          <a:xfrm>
            <a:off x="3278981" y="5150646"/>
            <a:ext cx="3371850" cy="461665"/>
          </a:xfrm>
          <a:prstGeom prst="rect">
            <a:avLst/>
          </a:prstGeom>
          <a:noFill/>
        </p:spPr>
        <p:txBody>
          <a:bodyPr wrap="square" rtlCol="0">
            <a:spAutoFit/>
          </a:bodyPr>
          <a:lstStyle/>
          <a:p>
            <a:pPr algn="ctr"/>
            <a:r>
              <a:rPr lang="en-US" sz="2400" b="1" dirty="0"/>
              <a:t>SPAWNERS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1414" y="1816195"/>
            <a:ext cx="2779520" cy="32319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87592" y="1816195"/>
            <a:ext cx="2901617" cy="3231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511" y="1739141"/>
            <a:ext cx="510945" cy="2957987"/>
          </a:xfrm>
          <a:prstGeom prst="rect">
            <a:avLst/>
          </a:prstGeom>
        </p:spPr>
      </p:pic>
      <p:sp>
        <p:nvSpPr>
          <p:cNvPr id="3" name="TextBox 2"/>
          <p:cNvSpPr txBox="1"/>
          <p:nvPr/>
        </p:nvSpPr>
        <p:spPr>
          <a:xfrm>
            <a:off x="1929665" y="936387"/>
            <a:ext cx="5309171" cy="646331"/>
          </a:xfrm>
          <a:prstGeom prst="rect">
            <a:avLst/>
          </a:prstGeom>
          <a:noFill/>
        </p:spPr>
        <p:txBody>
          <a:bodyPr wrap="square" rtlCol="0">
            <a:spAutoFit/>
          </a:bodyPr>
          <a:lstStyle/>
          <a:p>
            <a:pPr algn="ctr"/>
            <a:r>
              <a:rPr lang="en-US" sz="3600" b="1" dirty="0"/>
              <a:t>Density Dependence</a:t>
            </a:r>
          </a:p>
        </p:txBody>
      </p:sp>
      <p:sp>
        <p:nvSpPr>
          <p:cNvPr id="8" name="TextBox 7"/>
          <p:cNvSpPr txBox="1"/>
          <p:nvPr/>
        </p:nvSpPr>
        <p:spPr>
          <a:xfrm>
            <a:off x="5069632" y="5683971"/>
            <a:ext cx="4153475" cy="300082"/>
          </a:xfrm>
          <a:prstGeom prst="rect">
            <a:avLst/>
          </a:prstGeom>
          <a:noFill/>
        </p:spPr>
        <p:txBody>
          <a:bodyPr wrap="square" rtlCol="0">
            <a:spAutoFit/>
          </a:bodyPr>
          <a:lstStyle/>
          <a:p>
            <a:pPr algn="ctr"/>
            <a:r>
              <a:rPr lang="en-US" sz="1350" dirty="0">
                <a:solidFill>
                  <a:schemeClr val="bg1"/>
                </a:solidFill>
              </a:rPr>
              <a:t>Density Dependence Report     ISAB 2015-1</a:t>
            </a:r>
          </a:p>
        </p:txBody>
      </p:sp>
      <p:sp>
        <p:nvSpPr>
          <p:cNvPr id="9" name="Oval 8"/>
          <p:cNvSpPr/>
          <p:nvPr/>
        </p:nvSpPr>
        <p:spPr>
          <a:xfrm>
            <a:off x="8134712" y="3769745"/>
            <a:ext cx="534838" cy="543465"/>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1519" y="2028825"/>
            <a:ext cx="7900988"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3431" y="1889756"/>
            <a:ext cx="5057143" cy="3707143"/>
          </a:xfrm>
          <a:prstGeom prst="rect">
            <a:avLst/>
          </a:prstGeom>
        </p:spPr>
      </p:pic>
      <p:sp>
        <p:nvSpPr>
          <p:cNvPr id="3" name="Title 2"/>
          <p:cNvSpPr>
            <a:spLocks noGrp="1"/>
          </p:cNvSpPr>
          <p:nvPr>
            <p:ph type="title"/>
          </p:nvPr>
        </p:nvSpPr>
        <p:spPr>
          <a:xfrm>
            <a:off x="822960" y="629290"/>
            <a:ext cx="7543800" cy="1088068"/>
          </a:xfrm>
        </p:spPr>
        <p:txBody>
          <a:bodyPr/>
          <a:lstStyle/>
          <a:p>
            <a:pPr algn="ctr"/>
            <a:r>
              <a:rPr lang="en-US" b="1" dirty="0" smtClean="0"/>
              <a:t>Wenatchee Life-Cycle Model</a:t>
            </a:r>
            <a:endParaRPr lang="en-US" b="1" dirty="0"/>
          </a:p>
        </p:txBody>
      </p:sp>
    </p:spTree>
    <p:extLst>
      <p:ext uri="{BB962C8B-B14F-4D97-AF65-F5344CB8AC3E}">
        <p14:creationId xmlns:p14="http://schemas.microsoft.com/office/powerpoint/2010/main" val="4020532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8776" y="907028"/>
            <a:ext cx="5429250" cy="4652182"/>
          </a:xfrm>
          <a:prstGeom prst="rect">
            <a:avLst/>
          </a:prstGeom>
        </p:spPr>
      </p:pic>
      <p:sp>
        <p:nvSpPr>
          <p:cNvPr id="4" name="TextBox 3"/>
          <p:cNvSpPr txBox="1"/>
          <p:nvPr/>
        </p:nvSpPr>
        <p:spPr>
          <a:xfrm>
            <a:off x="5707859" y="5685077"/>
            <a:ext cx="3231931" cy="300082"/>
          </a:xfrm>
          <a:prstGeom prst="rect">
            <a:avLst/>
          </a:prstGeom>
          <a:noFill/>
        </p:spPr>
        <p:txBody>
          <a:bodyPr wrap="square" rtlCol="0">
            <a:spAutoFit/>
          </a:bodyPr>
          <a:lstStyle/>
          <a:p>
            <a:r>
              <a:rPr lang="en-US" sz="1350" dirty="0">
                <a:solidFill>
                  <a:schemeClr val="bg1"/>
                </a:solidFill>
              </a:rPr>
              <a:t>Jorgensen et al. 2017</a:t>
            </a:r>
          </a:p>
        </p:txBody>
      </p:sp>
      <p:grpSp>
        <p:nvGrpSpPr>
          <p:cNvPr id="5" name="Group 4"/>
          <p:cNvGrpSpPr/>
          <p:nvPr/>
        </p:nvGrpSpPr>
        <p:grpSpPr>
          <a:xfrm>
            <a:off x="0" y="2"/>
            <a:ext cx="9144000" cy="6305909"/>
            <a:chOff x="0" y="0"/>
            <a:chExt cx="9144000" cy="6305909"/>
          </a:xfrm>
        </p:grpSpPr>
        <p:sp>
          <p:nvSpPr>
            <p:cNvPr id="7" name="Rectangle 6"/>
            <p:cNvSpPr/>
            <p:nvPr/>
          </p:nvSpPr>
          <p:spPr>
            <a:xfrm>
              <a:off x="0" y="0"/>
              <a:ext cx="9144000" cy="6305909"/>
            </a:xfrm>
            <a:prstGeom prst="rect">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1540" y="2260115"/>
              <a:ext cx="8522897" cy="969496"/>
            </a:xfrm>
            <a:prstGeom prst="rect">
              <a:avLst/>
            </a:prstGeom>
            <a:solidFill>
              <a:schemeClr val="bg1"/>
            </a:solidFill>
            <a:ln>
              <a:solidFill>
                <a:schemeClr val="tx1"/>
              </a:solidFill>
            </a:ln>
          </p:spPr>
          <p:txBody>
            <a:bodyPr wrap="square" rtlCol="0">
              <a:spAutoFit/>
            </a:bodyPr>
            <a:lstStyle/>
            <a:p>
              <a:endParaRPr lang="en-US" sz="1900" b="1" dirty="0"/>
            </a:p>
            <a:p>
              <a:r>
                <a:rPr lang="en-US" sz="1900" b="1" dirty="0"/>
                <a:t>Habitat restoration actions were a small subset of the actions being implemented</a:t>
              </a:r>
            </a:p>
            <a:p>
              <a:endParaRPr lang="en-US" sz="1900" b="1" dirty="0"/>
            </a:p>
          </p:txBody>
        </p:sp>
      </p:grpSp>
    </p:spTree>
    <p:extLst>
      <p:ext uri="{BB962C8B-B14F-4D97-AF65-F5344CB8AC3E}">
        <p14:creationId xmlns:p14="http://schemas.microsoft.com/office/powerpoint/2010/main" val="34409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Hydrosystem</a:t>
            </a:r>
            <a:endParaRPr lang="en-US" b="1"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6523" y="1975661"/>
            <a:ext cx="5363633" cy="4022725"/>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8068" y="1974677"/>
            <a:ext cx="3017782" cy="4023709"/>
          </a:xfrm>
          <a:prstGeom prst="rect">
            <a:avLst/>
          </a:prstGeom>
        </p:spPr>
      </p:pic>
    </p:spTree>
    <p:extLst>
      <p:ext uri="{BB962C8B-B14F-4D97-AF65-F5344CB8AC3E}">
        <p14:creationId xmlns:p14="http://schemas.microsoft.com/office/powerpoint/2010/main" val="2500378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29737" y="1832838"/>
            <a:ext cx="7156013" cy="4041752"/>
          </a:xfrm>
          <a:prstGeom prst="rect">
            <a:avLst/>
          </a:prstGeom>
        </p:spPr>
      </p:pic>
      <p:sp>
        <p:nvSpPr>
          <p:cNvPr id="3" name="TextBox 2"/>
          <p:cNvSpPr txBox="1"/>
          <p:nvPr/>
        </p:nvSpPr>
        <p:spPr>
          <a:xfrm>
            <a:off x="7401463" y="3106664"/>
            <a:ext cx="1901821" cy="830997"/>
          </a:xfrm>
          <a:prstGeom prst="rect">
            <a:avLst/>
          </a:prstGeom>
          <a:noFill/>
        </p:spPr>
        <p:txBody>
          <a:bodyPr wrap="square" rtlCol="0">
            <a:spAutoFit/>
          </a:bodyPr>
          <a:lstStyle/>
          <a:p>
            <a:pPr algn="ctr" defTabSz="685800">
              <a:defRPr/>
            </a:pPr>
            <a:r>
              <a:rPr lang="en-US" sz="2400" b="1" dirty="0">
                <a:latin typeface="Corbel" panose="020B0503020204020204"/>
              </a:rPr>
              <a:t>Average </a:t>
            </a:r>
          </a:p>
          <a:p>
            <a:pPr algn="ctr" defTabSz="685800">
              <a:defRPr/>
            </a:pPr>
            <a:r>
              <a:rPr lang="en-US" sz="2400" b="1" dirty="0">
                <a:latin typeface="Corbel" panose="020B0503020204020204"/>
              </a:rPr>
              <a:t>10%</a:t>
            </a:r>
          </a:p>
        </p:txBody>
      </p:sp>
      <p:sp>
        <p:nvSpPr>
          <p:cNvPr id="4" name="TextBox 3"/>
          <p:cNvSpPr txBox="1"/>
          <p:nvPr/>
        </p:nvSpPr>
        <p:spPr>
          <a:xfrm>
            <a:off x="6245567" y="5970655"/>
            <a:ext cx="1155894" cy="300082"/>
          </a:xfrm>
          <a:prstGeom prst="rect">
            <a:avLst/>
          </a:prstGeom>
          <a:noFill/>
        </p:spPr>
        <p:txBody>
          <a:bodyPr wrap="none" rtlCol="0">
            <a:spAutoFit/>
          </a:bodyPr>
          <a:lstStyle/>
          <a:p>
            <a:pPr defTabSz="685800">
              <a:defRPr/>
            </a:pPr>
            <a:r>
              <a:rPr lang="en-US" sz="1350" dirty="0">
                <a:latin typeface="Corbel" panose="020B0503020204020204"/>
              </a:rPr>
              <a:t>NWFSC, 2015</a:t>
            </a:r>
          </a:p>
        </p:txBody>
      </p:sp>
      <p:sp>
        <p:nvSpPr>
          <p:cNvPr id="10" name="Title 9"/>
          <p:cNvSpPr>
            <a:spLocks noGrp="1"/>
          </p:cNvSpPr>
          <p:nvPr>
            <p:ph type="title"/>
          </p:nvPr>
        </p:nvSpPr>
        <p:spPr/>
        <p:txBody>
          <a:bodyPr/>
          <a:lstStyle/>
          <a:p>
            <a:r>
              <a:rPr lang="en-US" b="1" dirty="0" smtClean="0"/>
              <a:t>Harvest</a:t>
            </a:r>
            <a:endParaRPr lang="en-US" b="1" dirty="0"/>
          </a:p>
        </p:txBody>
      </p:sp>
      <p:cxnSp>
        <p:nvCxnSpPr>
          <p:cNvPr id="5" name="Straight Connector 4"/>
          <p:cNvCxnSpPr/>
          <p:nvPr/>
        </p:nvCxnSpPr>
        <p:spPr>
          <a:xfrm flipV="1">
            <a:off x="1724027" y="3028950"/>
            <a:ext cx="5572125" cy="762000"/>
          </a:xfrm>
          <a:prstGeom prst="line">
            <a:avLst/>
          </a:prstGeom>
          <a:ln w="63500">
            <a:solidFill>
              <a:srgbClr val="0029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8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2497" y="790504"/>
            <a:ext cx="3381054" cy="553998"/>
          </a:xfrm>
          <a:prstGeom prst="rect">
            <a:avLst/>
          </a:prstGeom>
          <a:noFill/>
        </p:spPr>
        <p:txBody>
          <a:bodyPr wrap="none" rtlCol="0">
            <a:spAutoFit/>
          </a:bodyPr>
          <a:lstStyle/>
          <a:p>
            <a:pPr defTabSz="685800">
              <a:defRPr/>
            </a:pPr>
            <a:r>
              <a:rPr lang="en-US" sz="3000" b="1" dirty="0">
                <a:latin typeface="Corbel" panose="020B0503020204020204"/>
              </a:rPr>
              <a:t>Pinniped Predation</a:t>
            </a:r>
          </a:p>
        </p:txBody>
      </p:sp>
      <p:pic>
        <p:nvPicPr>
          <p:cNvPr id="7" name="Picture 6"/>
          <p:cNvPicPr>
            <a:picLocks noChangeAspect="1"/>
          </p:cNvPicPr>
          <p:nvPr/>
        </p:nvPicPr>
        <p:blipFill>
          <a:blip r:embed="rId2"/>
          <a:stretch>
            <a:fillRect/>
          </a:stretch>
        </p:blipFill>
        <p:spPr>
          <a:xfrm>
            <a:off x="323106" y="2124474"/>
            <a:ext cx="8458837" cy="2715823"/>
          </a:xfrm>
          <a:prstGeom prst="rect">
            <a:avLst/>
          </a:prstGeom>
        </p:spPr>
      </p:pic>
      <p:sp>
        <p:nvSpPr>
          <p:cNvPr id="8" name="TextBox 7"/>
          <p:cNvSpPr txBox="1"/>
          <p:nvPr/>
        </p:nvSpPr>
        <p:spPr>
          <a:xfrm>
            <a:off x="930514" y="5201676"/>
            <a:ext cx="7244019" cy="646331"/>
          </a:xfrm>
          <a:prstGeom prst="rect">
            <a:avLst/>
          </a:prstGeom>
          <a:noFill/>
        </p:spPr>
        <p:txBody>
          <a:bodyPr wrap="square" rtlCol="0">
            <a:spAutoFit/>
          </a:bodyPr>
          <a:lstStyle/>
          <a:p>
            <a:pPr algn="ctr"/>
            <a:r>
              <a:rPr lang="en-US" dirty="0"/>
              <a:t>The estimated number of upriver spring/summer Chinook mortalities (95% confidence interval) in the Columbia River below Bonneville Dam</a:t>
            </a:r>
          </a:p>
        </p:txBody>
      </p:sp>
      <p:sp>
        <p:nvSpPr>
          <p:cNvPr id="9" name="TextBox 8"/>
          <p:cNvSpPr txBox="1"/>
          <p:nvPr/>
        </p:nvSpPr>
        <p:spPr>
          <a:xfrm>
            <a:off x="4270851" y="6466505"/>
            <a:ext cx="5908010" cy="307777"/>
          </a:xfrm>
          <a:prstGeom prst="rect">
            <a:avLst/>
          </a:prstGeom>
          <a:noFill/>
        </p:spPr>
        <p:txBody>
          <a:bodyPr wrap="square" rtlCol="0">
            <a:spAutoFit/>
          </a:bodyPr>
          <a:lstStyle/>
          <a:p>
            <a:r>
              <a:rPr lang="en-US" sz="1400" dirty="0" err="1">
                <a:solidFill>
                  <a:schemeClr val="bg1"/>
                </a:solidFill>
              </a:rPr>
              <a:t>Wargo</a:t>
            </a:r>
            <a:r>
              <a:rPr lang="en-US" sz="1400" dirty="0">
                <a:solidFill>
                  <a:schemeClr val="bg1"/>
                </a:solidFill>
              </a:rPr>
              <a:t> Rub et al. presentation to ISAB, December 8, 2017</a:t>
            </a:r>
          </a:p>
        </p:txBody>
      </p:sp>
    </p:spTree>
    <p:extLst>
      <p:ext uri="{BB962C8B-B14F-4D97-AF65-F5344CB8AC3E}">
        <p14:creationId xmlns:p14="http://schemas.microsoft.com/office/powerpoint/2010/main" val="2802787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64" y="815903"/>
            <a:ext cx="9215408" cy="2011981"/>
            <a:chOff x="103664" y="1440103"/>
            <a:chExt cx="9215408" cy="2011981"/>
          </a:xfrm>
        </p:grpSpPr>
        <p:sp>
          <p:nvSpPr>
            <p:cNvPr id="3" name="TextBox 2">
              <a:extLst>
                <a:ext uri="{FF2B5EF4-FFF2-40B4-BE49-F238E27FC236}">
                  <a16:creationId xmlns:a16="http://schemas.microsoft.com/office/drawing/2014/main" xmlns="" id="{8F03FD83-FFDE-47DE-92C7-1037E10D0206}"/>
                </a:ext>
              </a:extLst>
            </p:cNvPr>
            <p:cNvSpPr txBox="1"/>
            <p:nvPr/>
          </p:nvSpPr>
          <p:spPr>
            <a:xfrm>
              <a:off x="103664" y="1440103"/>
              <a:ext cx="9215408" cy="1077218"/>
            </a:xfrm>
            <a:prstGeom prst="rect">
              <a:avLst/>
            </a:prstGeom>
            <a:noFill/>
          </p:spPr>
          <p:txBody>
            <a:bodyPr wrap="none" rtlCol="0">
              <a:spAutoFit/>
            </a:bodyPr>
            <a:lstStyle/>
            <a:p>
              <a:pPr algn="ctr" defTabSz="685800">
                <a:defRPr/>
              </a:pPr>
              <a:r>
                <a:rPr lang="en-US" sz="3200" b="1" dirty="0">
                  <a:latin typeface="+mj-lt"/>
                </a:rPr>
                <a:t>Are pinnipeds potentially significant source of mortality </a:t>
              </a:r>
            </a:p>
            <a:p>
              <a:pPr algn="ctr" defTabSz="685800">
                <a:defRPr/>
              </a:pPr>
              <a:r>
                <a:rPr lang="en-US" sz="3200" b="1" dirty="0">
                  <a:latin typeface="+mj-lt"/>
                </a:rPr>
                <a:t>for UCR spring Chinook?</a:t>
              </a:r>
              <a:endParaRPr lang="en-US" sz="3200" dirty="0">
                <a:latin typeface="+mj-lt"/>
              </a:endParaRPr>
            </a:p>
          </p:txBody>
        </p:sp>
        <p:sp>
          <p:nvSpPr>
            <p:cNvPr id="4" name="TextBox 3">
              <a:extLst>
                <a:ext uri="{FF2B5EF4-FFF2-40B4-BE49-F238E27FC236}">
                  <a16:creationId xmlns:a16="http://schemas.microsoft.com/office/drawing/2014/main" xmlns="" id="{E7386FC3-768B-425E-918D-87C2EAC88B20}"/>
                </a:ext>
              </a:extLst>
            </p:cNvPr>
            <p:cNvSpPr txBox="1"/>
            <p:nvPr/>
          </p:nvSpPr>
          <p:spPr>
            <a:xfrm>
              <a:off x="1337686" y="2621087"/>
              <a:ext cx="6747361" cy="830997"/>
            </a:xfrm>
            <a:prstGeom prst="rect">
              <a:avLst/>
            </a:prstGeom>
            <a:noFill/>
          </p:spPr>
          <p:txBody>
            <a:bodyPr wrap="none" rtlCol="0">
              <a:spAutoFit/>
            </a:bodyPr>
            <a:lstStyle/>
            <a:p>
              <a:pPr algn="ctr" defTabSz="685800">
                <a:defRPr/>
              </a:pPr>
              <a:r>
                <a:rPr lang="en-US" sz="2400" b="1" i="1" dirty="0">
                  <a:latin typeface="Corbel" panose="020B0503020204020204"/>
                </a:rPr>
                <a:t>Yes, but population-specific estimates of  impacts</a:t>
              </a:r>
            </a:p>
            <a:p>
              <a:pPr algn="ctr" defTabSz="685800">
                <a:defRPr/>
              </a:pPr>
              <a:r>
                <a:rPr lang="en-US" sz="2400" b="1" i="1" dirty="0">
                  <a:latin typeface="Corbel" panose="020B0503020204020204"/>
                </a:rPr>
                <a:t>not available. </a:t>
              </a:r>
            </a:p>
          </p:txBody>
        </p:sp>
      </p:grpSp>
      <p:sp>
        <p:nvSpPr>
          <p:cNvPr id="6" name="TextBox 5">
            <a:extLst>
              <a:ext uri="{FF2B5EF4-FFF2-40B4-BE49-F238E27FC236}">
                <a16:creationId xmlns:a16="http://schemas.microsoft.com/office/drawing/2014/main" xmlns="" id="{2DF17C52-4F56-4C6D-A161-C7FBD37C3496}"/>
              </a:ext>
            </a:extLst>
          </p:cNvPr>
          <p:cNvSpPr txBox="1"/>
          <p:nvPr/>
        </p:nvSpPr>
        <p:spPr>
          <a:xfrm>
            <a:off x="347264" y="3802073"/>
            <a:ext cx="8492069" cy="584775"/>
          </a:xfrm>
          <a:prstGeom prst="rect">
            <a:avLst/>
          </a:prstGeom>
          <a:noFill/>
        </p:spPr>
        <p:txBody>
          <a:bodyPr wrap="none" rtlCol="0">
            <a:spAutoFit/>
          </a:bodyPr>
          <a:lstStyle/>
          <a:p>
            <a:pPr algn="ctr" defTabSz="685800">
              <a:defRPr/>
            </a:pPr>
            <a:r>
              <a:rPr lang="en-US" sz="3200" b="1" dirty="0">
                <a:latin typeface="+mj-lt"/>
              </a:rPr>
              <a:t>Can the effect of pinniped predation be quantified?</a:t>
            </a:r>
          </a:p>
        </p:txBody>
      </p:sp>
      <p:sp>
        <p:nvSpPr>
          <p:cNvPr id="7" name="TextBox 6">
            <a:extLst>
              <a:ext uri="{FF2B5EF4-FFF2-40B4-BE49-F238E27FC236}">
                <a16:creationId xmlns:a16="http://schemas.microsoft.com/office/drawing/2014/main" xmlns="" id="{65AFF556-C297-4AEC-BCB8-2C1BB47A4C6A}"/>
              </a:ext>
            </a:extLst>
          </p:cNvPr>
          <p:cNvSpPr txBox="1"/>
          <p:nvPr/>
        </p:nvSpPr>
        <p:spPr>
          <a:xfrm>
            <a:off x="741591" y="4463683"/>
            <a:ext cx="7781297" cy="830997"/>
          </a:xfrm>
          <a:prstGeom prst="rect">
            <a:avLst/>
          </a:prstGeom>
          <a:noFill/>
        </p:spPr>
        <p:txBody>
          <a:bodyPr wrap="none" rtlCol="0">
            <a:spAutoFit/>
          </a:bodyPr>
          <a:lstStyle/>
          <a:p>
            <a:pPr algn="ctr" defTabSz="685800">
              <a:defRPr/>
            </a:pPr>
            <a:r>
              <a:rPr lang="en-US" sz="2400" b="1" i="1" dirty="0">
                <a:latin typeface="Corbel" panose="020B0503020204020204"/>
              </a:rPr>
              <a:t>Yes, but more tagging studies and</a:t>
            </a:r>
          </a:p>
          <a:p>
            <a:pPr algn="ctr" defTabSz="685800">
              <a:defRPr/>
            </a:pPr>
            <a:r>
              <a:rPr lang="en-US" sz="2400" b="1" i="1" dirty="0">
                <a:latin typeface="Corbel" panose="020B0503020204020204"/>
              </a:rPr>
              <a:t> coast-wide bioenergetics/life-cycle modeling are needed.</a:t>
            </a:r>
          </a:p>
        </p:txBody>
      </p:sp>
    </p:spTree>
    <p:extLst>
      <p:ext uri="{BB962C8B-B14F-4D97-AF65-F5344CB8AC3E}">
        <p14:creationId xmlns:p14="http://schemas.microsoft.com/office/powerpoint/2010/main" val="91026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b="1" dirty="0"/>
              <a:t>Habitat Action Effectiveness</a:t>
            </a:r>
          </a:p>
        </p:txBody>
      </p:sp>
      <p:sp>
        <p:nvSpPr>
          <p:cNvPr id="3" name="Content Placeholder 2"/>
          <p:cNvSpPr>
            <a:spLocks noGrp="1"/>
          </p:cNvSpPr>
          <p:nvPr>
            <p:ph idx="1"/>
          </p:nvPr>
        </p:nvSpPr>
        <p:spPr/>
        <p:txBody>
          <a:bodyPr>
            <a:normAutofit fontScale="92500" lnSpcReduction="20000"/>
          </a:bodyPr>
          <a:lstStyle/>
          <a:p>
            <a:r>
              <a:rPr lang="en-US" sz="2700" dirty="0"/>
              <a:t>Is there evidence that past projects have improved habitat for this ESU?</a:t>
            </a:r>
          </a:p>
          <a:p>
            <a:endParaRPr lang="en-US" sz="2700" dirty="0"/>
          </a:p>
          <a:p>
            <a:pPr>
              <a:buFont typeface="Wingdings" panose="05000000000000000000" pitchFamily="2" charset="2"/>
              <a:buChar char="§"/>
            </a:pPr>
            <a:r>
              <a:rPr lang="en-US" sz="2400" dirty="0"/>
              <a:t>Removing barriers to connectivity</a:t>
            </a:r>
          </a:p>
          <a:p>
            <a:pPr>
              <a:buFont typeface="Wingdings" panose="05000000000000000000" pitchFamily="2" charset="2"/>
              <a:buChar char="§"/>
            </a:pPr>
            <a:r>
              <a:rPr lang="en-US" sz="2400" dirty="0"/>
              <a:t>Reconnecting floodplains, side channels, and off-channel habitats</a:t>
            </a:r>
          </a:p>
          <a:p>
            <a:pPr>
              <a:buFont typeface="Wingdings" panose="05000000000000000000" pitchFamily="2" charset="2"/>
              <a:buChar char="§"/>
            </a:pPr>
            <a:r>
              <a:rPr lang="en-US" sz="2400" dirty="0"/>
              <a:t>Restoring habitat complexity using log or boulder structures</a:t>
            </a:r>
          </a:p>
          <a:p>
            <a:pPr>
              <a:buFont typeface="Wingdings" panose="05000000000000000000" pitchFamily="2" charset="2"/>
              <a:buChar char="§"/>
            </a:pPr>
            <a:r>
              <a:rPr lang="en-US" sz="2400" dirty="0"/>
              <a:t>Increasing streamflow</a:t>
            </a:r>
          </a:p>
          <a:p>
            <a:pPr>
              <a:buFont typeface="Wingdings" panose="05000000000000000000" pitchFamily="2" charset="2"/>
              <a:buChar char="§"/>
            </a:pPr>
            <a:r>
              <a:rPr lang="en-US" sz="2400" dirty="0"/>
              <a:t>Managing fine sediment</a:t>
            </a:r>
          </a:p>
          <a:p>
            <a:pPr>
              <a:buFont typeface="Wingdings" panose="05000000000000000000" pitchFamily="2" charset="2"/>
              <a:buChar char="§"/>
            </a:pPr>
            <a:r>
              <a:rPr lang="en-US" sz="2400" dirty="0"/>
              <a:t>Restoring nutrients</a:t>
            </a:r>
          </a:p>
          <a:p>
            <a:pPr>
              <a:buFont typeface="Wingdings" panose="05000000000000000000" pitchFamily="2" charset="2"/>
              <a:buChar char="§"/>
            </a:pPr>
            <a:r>
              <a:rPr lang="en-US" sz="2400" dirty="0"/>
              <a:t>Controlling nonnative species</a:t>
            </a:r>
          </a:p>
          <a:p>
            <a:endParaRPr lang="en-US" sz="2700" dirty="0"/>
          </a:p>
        </p:txBody>
      </p:sp>
    </p:spTree>
    <p:extLst>
      <p:ext uri="{BB962C8B-B14F-4D97-AF65-F5344CB8AC3E}">
        <p14:creationId xmlns:p14="http://schemas.microsoft.com/office/powerpoint/2010/main" val="976090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lum contrast="20000"/>
            <a:extLst>
              <a:ext uri="{28A0092B-C50C-407E-A947-70E740481C1C}">
                <a14:useLocalDpi xmlns:a14="http://schemas.microsoft.com/office/drawing/2010/main"/>
              </a:ext>
            </a:extLst>
          </a:blip>
          <a:srcRect/>
          <a:stretch>
            <a:fillRect/>
          </a:stretch>
        </p:blipFill>
        <p:spPr bwMode="auto">
          <a:xfrm>
            <a:off x="978696" y="2010990"/>
            <a:ext cx="7400925" cy="4014788"/>
          </a:xfrm>
          <a:prstGeom prst="rect">
            <a:avLst/>
          </a:prstGeom>
          <a:noFill/>
          <a:ln>
            <a:noFill/>
          </a:ln>
        </p:spPr>
      </p:pic>
      <p:sp>
        <p:nvSpPr>
          <p:cNvPr id="4" name="TextBox 3"/>
          <p:cNvSpPr txBox="1"/>
          <p:nvPr/>
        </p:nvSpPr>
        <p:spPr>
          <a:xfrm>
            <a:off x="5257802" y="5685077"/>
            <a:ext cx="3231931" cy="300082"/>
          </a:xfrm>
          <a:prstGeom prst="rect">
            <a:avLst/>
          </a:prstGeom>
          <a:noFill/>
        </p:spPr>
        <p:txBody>
          <a:bodyPr wrap="square" rtlCol="0">
            <a:spAutoFit/>
          </a:bodyPr>
          <a:lstStyle/>
          <a:p>
            <a:r>
              <a:rPr lang="en-US" sz="1350" dirty="0">
                <a:solidFill>
                  <a:schemeClr val="bg1"/>
                </a:solidFill>
                <a:latin typeface="Calibri" panose="020F0502020204030204" pitchFamily="34" charset="0"/>
                <a:ea typeface="MS Mincho"/>
                <a:cs typeface="Calibri" panose="020F0502020204030204" pitchFamily="34" charset="0"/>
              </a:rPr>
              <a:t>Hillman et al. 2016, after Roni et al. 2015</a:t>
            </a:r>
            <a:endParaRPr lang="en-US" sz="1350" dirty="0">
              <a:solidFill>
                <a:schemeClr val="bg1"/>
              </a:solidFill>
            </a:endParaRPr>
          </a:p>
        </p:txBody>
      </p:sp>
      <p:sp>
        <p:nvSpPr>
          <p:cNvPr id="3" name="Title 2"/>
          <p:cNvSpPr>
            <a:spLocks noGrp="1"/>
          </p:cNvSpPr>
          <p:nvPr>
            <p:ph type="title"/>
          </p:nvPr>
        </p:nvSpPr>
        <p:spPr/>
        <p:txBody>
          <a:bodyPr/>
          <a:lstStyle/>
          <a:p>
            <a:r>
              <a:rPr lang="en-US" b="1" dirty="0" smtClean="0"/>
              <a:t>Effectiveness of wood structures</a:t>
            </a:r>
            <a:endParaRPr lang="en-US" b="1" dirty="0"/>
          </a:p>
        </p:txBody>
      </p:sp>
      <p:sp>
        <p:nvSpPr>
          <p:cNvPr id="7" name="TextBox 6"/>
          <p:cNvSpPr txBox="1"/>
          <p:nvPr/>
        </p:nvSpPr>
        <p:spPr>
          <a:xfrm>
            <a:off x="1544129" y="5950813"/>
            <a:ext cx="6945602" cy="369332"/>
          </a:xfrm>
          <a:prstGeom prst="rect">
            <a:avLst/>
          </a:prstGeom>
          <a:solidFill>
            <a:schemeClr val="bg1"/>
          </a:solidFill>
        </p:spPr>
        <p:txBody>
          <a:bodyPr wrap="square" rtlCol="0">
            <a:spAutoFit/>
          </a:bodyPr>
          <a:lstStyle/>
          <a:p>
            <a:pPr>
              <a:tabLst>
                <a:tab pos="233363" algn="l"/>
                <a:tab pos="1431925" algn="l"/>
                <a:tab pos="2803525" algn="l"/>
                <a:tab pos="4114800" algn="l"/>
                <a:tab pos="5373688" algn="l"/>
              </a:tabLst>
            </a:pPr>
            <a:r>
              <a:rPr lang="en-US" b="1" dirty="0"/>
              <a:t>	Habitat	Salmonids	Salmonids	Salmonids	Invertebrates</a:t>
            </a:r>
          </a:p>
        </p:txBody>
      </p:sp>
      <p:sp>
        <p:nvSpPr>
          <p:cNvPr id="8" name="TextBox 7"/>
          <p:cNvSpPr txBox="1"/>
          <p:nvPr/>
        </p:nvSpPr>
        <p:spPr>
          <a:xfrm>
            <a:off x="1541255" y="5706404"/>
            <a:ext cx="6945602" cy="369332"/>
          </a:xfrm>
          <a:prstGeom prst="rect">
            <a:avLst/>
          </a:prstGeom>
          <a:solidFill>
            <a:schemeClr val="bg1"/>
          </a:solidFill>
        </p:spPr>
        <p:txBody>
          <a:bodyPr wrap="square" rtlCol="0">
            <a:spAutoFit/>
          </a:bodyPr>
          <a:lstStyle/>
          <a:p>
            <a:pPr>
              <a:tabLst>
                <a:tab pos="233363" algn="l"/>
                <a:tab pos="1544638" algn="l"/>
                <a:tab pos="3027363" algn="l"/>
                <a:tab pos="4398963" algn="l"/>
                <a:tab pos="5373688" algn="l"/>
              </a:tabLst>
            </a:pPr>
            <a:r>
              <a:rPr lang="en-US" b="1" dirty="0"/>
              <a:t>		Juvenile	Adult	Non-</a:t>
            </a:r>
          </a:p>
        </p:txBody>
      </p:sp>
    </p:spTree>
    <p:extLst>
      <p:ext uri="{BB962C8B-B14F-4D97-AF65-F5344CB8AC3E}">
        <p14:creationId xmlns:p14="http://schemas.microsoft.com/office/powerpoint/2010/main" val="4057538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848520" y="1102666"/>
            <a:ext cx="7408637" cy="5205052"/>
          </a:xfrm>
        </p:spPr>
      </p:pic>
      <p:sp>
        <p:nvSpPr>
          <p:cNvPr id="5" name="TextBox 4"/>
          <p:cNvSpPr txBox="1"/>
          <p:nvPr/>
        </p:nvSpPr>
        <p:spPr>
          <a:xfrm>
            <a:off x="936305" y="147854"/>
            <a:ext cx="7233069" cy="954107"/>
          </a:xfrm>
          <a:prstGeom prst="rect">
            <a:avLst/>
          </a:prstGeom>
          <a:noFill/>
        </p:spPr>
        <p:txBody>
          <a:bodyPr wrap="square" rtlCol="0">
            <a:spAutoFit/>
          </a:bodyPr>
          <a:lstStyle/>
          <a:p>
            <a:pPr algn="ctr"/>
            <a:r>
              <a:rPr lang="en-US" sz="2800" dirty="0"/>
              <a:t>Status Trends</a:t>
            </a:r>
          </a:p>
          <a:p>
            <a:pPr algn="ctr"/>
            <a:r>
              <a:rPr lang="en-US" sz="2800" dirty="0"/>
              <a:t>Upper Columbia Spring Chinook Salmon</a:t>
            </a:r>
          </a:p>
        </p:txBody>
      </p:sp>
      <p:sp>
        <p:nvSpPr>
          <p:cNvPr id="2" name="TextBox 1"/>
          <p:cNvSpPr txBox="1"/>
          <p:nvPr/>
        </p:nvSpPr>
        <p:spPr>
          <a:xfrm>
            <a:off x="5760172" y="6471983"/>
            <a:ext cx="3164810" cy="307777"/>
          </a:xfrm>
          <a:prstGeom prst="rect">
            <a:avLst/>
          </a:prstGeom>
          <a:noFill/>
        </p:spPr>
        <p:txBody>
          <a:bodyPr wrap="square" rtlCol="0">
            <a:spAutoFit/>
          </a:bodyPr>
          <a:lstStyle/>
          <a:p>
            <a:r>
              <a:rPr lang="en-US" sz="1400" dirty="0">
                <a:solidFill>
                  <a:schemeClr val="bg1"/>
                </a:solidFill>
              </a:rPr>
              <a:t>Graphs from Mike Ford, NOAA Fisheries</a:t>
            </a:r>
          </a:p>
        </p:txBody>
      </p:sp>
    </p:spTree>
    <p:extLst>
      <p:ext uri="{BB962C8B-B14F-4D97-AF65-F5344CB8AC3E}">
        <p14:creationId xmlns:p14="http://schemas.microsoft.com/office/powerpoint/2010/main" val="781395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Restoring habitat complexity using log or boulder </a:t>
            </a:r>
            <a:r>
              <a:rPr lang="en-US" b="1" dirty="0" smtClean="0"/>
              <a:t>structures</a:t>
            </a:r>
            <a:endParaRPr lang="en-US" b="1" dirty="0"/>
          </a:p>
        </p:txBody>
      </p:sp>
      <p:sp>
        <p:nvSpPr>
          <p:cNvPr id="3" name="Content Placeholder 2"/>
          <p:cNvSpPr>
            <a:spLocks noGrp="1"/>
          </p:cNvSpPr>
          <p:nvPr>
            <p:ph idx="1"/>
          </p:nvPr>
        </p:nvSpPr>
        <p:spPr>
          <a:xfrm>
            <a:off x="822960" y="1797474"/>
            <a:ext cx="7543800" cy="1605479"/>
          </a:xfrm>
        </p:spPr>
        <p:txBody>
          <a:bodyPr>
            <a:normAutofit/>
          </a:bodyPr>
          <a:lstStyle/>
          <a:p>
            <a:r>
              <a:rPr lang="en-US" sz="2400" dirty="0"/>
              <a:t>Higher numbers of juvenile Chinook during early and mid-summer</a:t>
            </a:r>
          </a:p>
          <a:p>
            <a:r>
              <a:rPr lang="en-US" sz="2400" dirty="0"/>
              <a:t>Higher total abundance, not just moved fish around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1" y="3234494"/>
            <a:ext cx="5375911" cy="3020349"/>
          </a:xfrm>
          <a:prstGeom prst="rect">
            <a:avLst/>
          </a:prstGeom>
        </p:spPr>
      </p:pic>
      <p:sp>
        <p:nvSpPr>
          <p:cNvPr id="5" name="TextBox 4"/>
          <p:cNvSpPr txBox="1"/>
          <p:nvPr/>
        </p:nvSpPr>
        <p:spPr>
          <a:xfrm>
            <a:off x="6543677" y="6450568"/>
            <a:ext cx="2219325" cy="369332"/>
          </a:xfrm>
          <a:prstGeom prst="rect">
            <a:avLst/>
          </a:prstGeom>
          <a:noFill/>
        </p:spPr>
        <p:txBody>
          <a:bodyPr wrap="square" rtlCol="0">
            <a:spAutoFit/>
          </a:bodyPr>
          <a:lstStyle/>
          <a:p>
            <a:r>
              <a:rPr lang="en-US" dirty="0" err="1">
                <a:solidFill>
                  <a:schemeClr val="bg1"/>
                </a:solidFill>
              </a:rPr>
              <a:t>Polivka</a:t>
            </a:r>
            <a:r>
              <a:rPr lang="en-US" dirty="0">
                <a:solidFill>
                  <a:schemeClr val="bg1"/>
                </a:solidFill>
              </a:rPr>
              <a:t> et al. 2015</a:t>
            </a:r>
          </a:p>
        </p:txBody>
      </p:sp>
    </p:spTree>
    <p:extLst>
      <p:ext uri="{BB962C8B-B14F-4D97-AF65-F5344CB8AC3E}">
        <p14:creationId xmlns:p14="http://schemas.microsoft.com/office/powerpoint/2010/main" val="2869907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Sample Design</a:t>
            </a:r>
            <a:endParaRPr lang="en-US" b="1" dirty="0"/>
          </a:p>
        </p:txBody>
      </p:sp>
      <p:sp>
        <p:nvSpPr>
          <p:cNvPr id="3" name="Content Placeholder 2"/>
          <p:cNvSpPr>
            <a:spLocks noGrp="1"/>
          </p:cNvSpPr>
          <p:nvPr>
            <p:ph idx="1"/>
          </p:nvPr>
        </p:nvSpPr>
        <p:spPr>
          <a:xfrm>
            <a:off x="822960" y="2114025"/>
            <a:ext cx="7543800" cy="4023360"/>
          </a:xfrm>
        </p:spPr>
        <p:txBody>
          <a:bodyPr>
            <a:normAutofit/>
          </a:bodyPr>
          <a:lstStyle/>
          <a:p>
            <a:r>
              <a:rPr lang="en-US" sz="2400" dirty="0"/>
              <a:t>For Before and After studies, adding </a:t>
            </a:r>
            <a:r>
              <a:rPr lang="en-US" sz="2400" b="1" dirty="0">
                <a:solidFill>
                  <a:srgbClr val="0029F9"/>
                </a:solidFill>
              </a:rPr>
              <a:t>1 year</a:t>
            </a:r>
            <a:r>
              <a:rPr lang="en-US" sz="2400" dirty="0"/>
              <a:t> of pre-treatment measurements increased the power to detect differences more than including up to </a:t>
            </a:r>
            <a:r>
              <a:rPr lang="en-US" sz="2400" b="1" dirty="0">
                <a:solidFill>
                  <a:srgbClr val="0029F9"/>
                </a:solidFill>
              </a:rPr>
              <a:t>100 years</a:t>
            </a:r>
            <a:r>
              <a:rPr lang="en-US" sz="2400" dirty="0"/>
              <a:t> of post-treatment data (O’Neal et al. 2016).</a:t>
            </a:r>
          </a:p>
        </p:txBody>
      </p:sp>
    </p:spTree>
    <p:extLst>
      <p:ext uri="{BB962C8B-B14F-4D97-AF65-F5344CB8AC3E}">
        <p14:creationId xmlns:p14="http://schemas.microsoft.com/office/powerpoint/2010/main" val="51687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Evidence for Effectiveness</a:t>
            </a:r>
            <a:endParaRPr lang="en-US" b="1" dirty="0"/>
          </a:p>
        </p:txBody>
      </p:sp>
      <p:sp>
        <p:nvSpPr>
          <p:cNvPr id="3" name="Content Placeholder 2"/>
          <p:cNvSpPr>
            <a:spLocks noGrp="1"/>
          </p:cNvSpPr>
          <p:nvPr>
            <p:ph idx="1"/>
          </p:nvPr>
        </p:nvSpPr>
        <p:spPr/>
        <p:txBody>
          <a:bodyPr>
            <a:normAutofit/>
          </a:bodyPr>
          <a:lstStyle/>
          <a:p>
            <a:pPr>
              <a:spcAft>
                <a:spcPts val="1000"/>
              </a:spcAft>
              <a:buFont typeface="Wingdings" panose="05000000000000000000" pitchFamily="2" charset="2"/>
              <a:buChar char="§"/>
            </a:pPr>
            <a:r>
              <a:rPr lang="en-US" sz="3200" dirty="0"/>
              <a:t>Habitat protection</a:t>
            </a:r>
          </a:p>
          <a:p>
            <a:pPr>
              <a:spcAft>
                <a:spcPts val="1000"/>
              </a:spcAft>
              <a:buFont typeface="Wingdings" panose="05000000000000000000" pitchFamily="2" charset="2"/>
              <a:buChar char="§"/>
            </a:pPr>
            <a:r>
              <a:rPr lang="en-US" sz="3200" dirty="0"/>
              <a:t>Removing barriers</a:t>
            </a:r>
          </a:p>
          <a:p>
            <a:pPr>
              <a:spcAft>
                <a:spcPts val="1000"/>
              </a:spcAft>
              <a:buFont typeface="Wingdings" panose="05000000000000000000" pitchFamily="2" charset="2"/>
              <a:buChar char="§"/>
            </a:pPr>
            <a:r>
              <a:rPr lang="en-US" sz="3200" dirty="0"/>
              <a:t>Reconnecting floodplains and side channels</a:t>
            </a:r>
          </a:p>
          <a:p>
            <a:pPr>
              <a:spcAft>
                <a:spcPts val="1000"/>
              </a:spcAft>
              <a:buFont typeface="Wingdings" panose="05000000000000000000" pitchFamily="2" charset="2"/>
              <a:buChar char="§"/>
            </a:pPr>
            <a:r>
              <a:rPr lang="en-US" sz="3200" dirty="0"/>
              <a:t>Increasing habitat complexity </a:t>
            </a:r>
          </a:p>
        </p:txBody>
      </p:sp>
    </p:spTree>
    <p:extLst>
      <p:ext uri="{BB962C8B-B14F-4D97-AF65-F5344CB8AC3E}">
        <p14:creationId xmlns:p14="http://schemas.microsoft.com/office/powerpoint/2010/main" val="156239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Prioritization</a:t>
            </a:r>
          </a:p>
        </p:txBody>
      </p:sp>
      <p:sp>
        <p:nvSpPr>
          <p:cNvPr id="3" name="Content Placeholder 2"/>
          <p:cNvSpPr>
            <a:spLocks noGrp="1"/>
          </p:cNvSpPr>
          <p:nvPr>
            <p:ph idx="1"/>
          </p:nvPr>
        </p:nvSpPr>
        <p:spPr/>
        <p:txBody>
          <a:bodyPr>
            <a:normAutofit/>
          </a:bodyPr>
          <a:lstStyle/>
          <a:p>
            <a:r>
              <a:rPr lang="en-US" sz="2700" dirty="0"/>
              <a:t>Are habitat recovery actions being prioritized and sequenced strategically, given existing knowledge and data gaps?</a:t>
            </a:r>
          </a:p>
          <a:p>
            <a:endParaRPr lang="en-US" sz="2700" dirty="0"/>
          </a:p>
        </p:txBody>
      </p:sp>
    </p:spTree>
    <p:extLst>
      <p:ext uri="{BB962C8B-B14F-4D97-AF65-F5344CB8AC3E}">
        <p14:creationId xmlns:p14="http://schemas.microsoft.com/office/powerpoint/2010/main" val="491190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Regional Technical Team Ranking</a:t>
            </a:r>
            <a:endParaRPr lang="en-US" b="1" dirty="0"/>
          </a:p>
        </p:txBody>
      </p:sp>
      <p:sp>
        <p:nvSpPr>
          <p:cNvPr id="3" name="Content Placeholder 2"/>
          <p:cNvSpPr>
            <a:spLocks noGrp="1"/>
          </p:cNvSpPr>
          <p:nvPr>
            <p:ph idx="1"/>
          </p:nvPr>
        </p:nvSpPr>
        <p:spPr/>
        <p:txBody>
          <a:bodyPr>
            <a:normAutofit/>
          </a:bodyPr>
          <a:lstStyle/>
          <a:p>
            <a:pPr>
              <a:spcAft>
                <a:spcPts val="900"/>
              </a:spcAft>
              <a:buFont typeface="Wingdings" panose="05000000000000000000" pitchFamily="2" charset="2"/>
              <a:buChar char="§"/>
              <a:tabLst>
                <a:tab pos="5943600" algn="r"/>
              </a:tabLst>
            </a:pPr>
            <a:r>
              <a:rPr lang="en-US" sz="2400" b="1" dirty="0"/>
              <a:t>Primary Ecological Concerns	20%</a:t>
            </a:r>
          </a:p>
          <a:p>
            <a:pPr>
              <a:spcAft>
                <a:spcPts val="900"/>
              </a:spcAft>
              <a:buFont typeface="Wingdings" panose="05000000000000000000" pitchFamily="2" charset="2"/>
              <a:buChar char="§"/>
              <a:tabLst>
                <a:tab pos="5943600" algn="r"/>
              </a:tabLst>
            </a:pPr>
            <a:r>
              <a:rPr lang="en-US" sz="2400" b="1" dirty="0"/>
              <a:t>Location and Scale	25%</a:t>
            </a:r>
          </a:p>
          <a:p>
            <a:pPr>
              <a:spcAft>
                <a:spcPts val="900"/>
              </a:spcAft>
              <a:buFont typeface="Wingdings" panose="05000000000000000000" pitchFamily="2" charset="2"/>
              <a:buChar char="§"/>
              <a:tabLst>
                <a:tab pos="5943600" algn="r"/>
              </a:tabLst>
            </a:pPr>
            <a:r>
              <a:rPr lang="en-US" sz="2400" b="1" dirty="0"/>
              <a:t>Temporal Effects	20%</a:t>
            </a:r>
          </a:p>
          <a:p>
            <a:pPr>
              <a:spcAft>
                <a:spcPts val="900"/>
              </a:spcAft>
              <a:buFont typeface="Wingdings" panose="05000000000000000000" pitchFamily="2" charset="2"/>
              <a:buChar char="§"/>
              <a:tabLst>
                <a:tab pos="5943600" algn="r"/>
              </a:tabLst>
            </a:pPr>
            <a:r>
              <a:rPr lang="en-US" sz="2400" b="1" dirty="0"/>
              <a:t>Methods	10%</a:t>
            </a:r>
          </a:p>
          <a:p>
            <a:pPr>
              <a:spcAft>
                <a:spcPts val="900"/>
              </a:spcAft>
              <a:buFont typeface="Wingdings" panose="05000000000000000000" pitchFamily="2" charset="2"/>
              <a:buChar char="§"/>
              <a:tabLst>
                <a:tab pos="5943600" algn="r"/>
              </a:tabLst>
            </a:pPr>
            <a:r>
              <a:rPr lang="en-US" sz="2400" b="1" dirty="0"/>
              <a:t>Benefits to FW Survival/Capacity	20%</a:t>
            </a:r>
          </a:p>
          <a:p>
            <a:pPr>
              <a:spcAft>
                <a:spcPts val="900"/>
              </a:spcAft>
              <a:buFont typeface="Wingdings" panose="05000000000000000000" pitchFamily="2" charset="2"/>
              <a:buChar char="§"/>
              <a:tabLst>
                <a:tab pos="5943600" algn="r"/>
              </a:tabLst>
            </a:pPr>
            <a:r>
              <a:rPr lang="en-US" sz="2400" b="1" dirty="0"/>
              <a:t>Cost Effectiveness	5</a:t>
            </a:r>
            <a:r>
              <a:rPr lang="en-US" sz="2400" b="1" dirty="0" smtClean="0"/>
              <a:t>%</a:t>
            </a:r>
            <a:endParaRPr lang="en-US" sz="2400" b="1" dirty="0"/>
          </a:p>
        </p:txBody>
      </p:sp>
      <p:sp>
        <p:nvSpPr>
          <p:cNvPr id="4" name="Rectangle 3"/>
          <p:cNvSpPr/>
          <p:nvPr/>
        </p:nvSpPr>
        <p:spPr>
          <a:xfrm>
            <a:off x="695382" y="4561049"/>
            <a:ext cx="6307717" cy="569447"/>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Citizens’ Advisory Committee Ranking</a:t>
            </a:r>
            <a:endParaRPr lang="en-US" b="1" dirty="0"/>
          </a:p>
        </p:txBody>
      </p:sp>
      <p:sp>
        <p:nvSpPr>
          <p:cNvPr id="3" name="Content Placeholder 2"/>
          <p:cNvSpPr>
            <a:spLocks noGrp="1"/>
          </p:cNvSpPr>
          <p:nvPr>
            <p:ph idx="1"/>
          </p:nvPr>
        </p:nvSpPr>
        <p:spPr/>
        <p:txBody>
          <a:bodyPr>
            <a:normAutofit/>
          </a:bodyPr>
          <a:lstStyle/>
          <a:p>
            <a:pPr>
              <a:spcAft>
                <a:spcPts val="900"/>
              </a:spcAft>
              <a:buFont typeface="Wingdings" panose="05000000000000000000" pitchFamily="2" charset="2"/>
              <a:buChar char="§"/>
              <a:tabLst>
                <a:tab pos="5943600" algn="r"/>
              </a:tabLst>
            </a:pPr>
            <a:r>
              <a:rPr lang="en-US" sz="2400" b="1" dirty="0" smtClean="0"/>
              <a:t>Benefits to Fish</a:t>
            </a:r>
            <a:r>
              <a:rPr lang="en-US" sz="2400" b="1" dirty="0"/>
              <a:t>	</a:t>
            </a:r>
            <a:r>
              <a:rPr lang="en-US" sz="2400" b="1" dirty="0" smtClean="0"/>
              <a:t>30</a:t>
            </a:r>
            <a:r>
              <a:rPr lang="en-US" sz="2400" b="1" dirty="0"/>
              <a:t>%</a:t>
            </a:r>
          </a:p>
          <a:p>
            <a:pPr>
              <a:spcAft>
                <a:spcPts val="900"/>
              </a:spcAft>
              <a:buFont typeface="Wingdings" panose="05000000000000000000" pitchFamily="2" charset="2"/>
              <a:buChar char="§"/>
              <a:tabLst>
                <a:tab pos="5943600" algn="r"/>
              </a:tabLst>
            </a:pPr>
            <a:r>
              <a:rPr lang="en-US" sz="2400" b="1" dirty="0" smtClean="0"/>
              <a:t>Project Longevity</a:t>
            </a:r>
            <a:r>
              <a:rPr lang="en-US" sz="2400" b="1" dirty="0"/>
              <a:t>	</a:t>
            </a:r>
            <a:r>
              <a:rPr lang="en-US" sz="2400" b="1" dirty="0" smtClean="0"/>
              <a:t>20%</a:t>
            </a:r>
            <a:endParaRPr lang="en-US" sz="2400" b="1" dirty="0"/>
          </a:p>
          <a:p>
            <a:pPr>
              <a:spcAft>
                <a:spcPts val="900"/>
              </a:spcAft>
              <a:buFont typeface="Wingdings" panose="05000000000000000000" pitchFamily="2" charset="2"/>
              <a:buChar char="§"/>
              <a:tabLst>
                <a:tab pos="5943600" algn="r"/>
              </a:tabLst>
            </a:pPr>
            <a:r>
              <a:rPr lang="en-US" sz="2400" b="1" dirty="0" smtClean="0"/>
              <a:t>Project Scope</a:t>
            </a:r>
            <a:r>
              <a:rPr lang="en-US" sz="2400" b="1" dirty="0"/>
              <a:t>	</a:t>
            </a:r>
            <a:r>
              <a:rPr lang="en-US" sz="2400" b="1" dirty="0" smtClean="0"/>
              <a:t>10</a:t>
            </a:r>
            <a:r>
              <a:rPr lang="en-US" sz="2400" b="1" dirty="0"/>
              <a:t>%</a:t>
            </a:r>
          </a:p>
          <a:p>
            <a:pPr>
              <a:spcAft>
                <a:spcPts val="900"/>
              </a:spcAft>
              <a:buFont typeface="Wingdings" panose="05000000000000000000" pitchFamily="2" charset="2"/>
              <a:buChar char="§"/>
              <a:tabLst>
                <a:tab pos="5943600" algn="r"/>
              </a:tabLst>
            </a:pPr>
            <a:r>
              <a:rPr lang="en-US" sz="2400" b="1" dirty="0" smtClean="0"/>
              <a:t>Community Support</a:t>
            </a:r>
            <a:r>
              <a:rPr lang="en-US" sz="2400" b="1" dirty="0"/>
              <a:t>	</a:t>
            </a:r>
            <a:r>
              <a:rPr lang="en-US" sz="2400" b="1" dirty="0" smtClean="0"/>
              <a:t>17%</a:t>
            </a:r>
            <a:endParaRPr lang="en-US" sz="2400" b="1" dirty="0"/>
          </a:p>
          <a:p>
            <a:pPr>
              <a:spcAft>
                <a:spcPts val="900"/>
              </a:spcAft>
              <a:buFont typeface="Wingdings" panose="05000000000000000000" pitchFamily="2" charset="2"/>
              <a:buChar char="§"/>
              <a:tabLst>
                <a:tab pos="5943600" algn="r"/>
              </a:tabLst>
            </a:pPr>
            <a:r>
              <a:rPr lang="en-US" sz="2400" b="1" dirty="0" smtClean="0"/>
              <a:t>Economics</a:t>
            </a:r>
            <a:r>
              <a:rPr lang="en-US" sz="2400" b="1" dirty="0"/>
              <a:t>	</a:t>
            </a:r>
            <a:r>
              <a:rPr lang="en-US" sz="2400" b="1" dirty="0" smtClean="0"/>
              <a:t>13%</a:t>
            </a:r>
          </a:p>
        </p:txBody>
      </p:sp>
      <p:sp>
        <p:nvSpPr>
          <p:cNvPr id="4" name="Rectangle 3"/>
          <p:cNvSpPr/>
          <p:nvPr/>
        </p:nvSpPr>
        <p:spPr>
          <a:xfrm>
            <a:off x="695382" y="4013514"/>
            <a:ext cx="6307717" cy="569447"/>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38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Prioritization Based on Cost </a:t>
            </a:r>
            <a:r>
              <a:rPr lang="en-US" b="1" dirty="0"/>
              <a:t>E</a:t>
            </a:r>
            <a:r>
              <a:rPr lang="en-US" b="1" dirty="0" smtClean="0"/>
              <a:t>ffectiveness</a:t>
            </a:r>
            <a:endParaRPr lang="en-US" b="1" dirty="0"/>
          </a:p>
        </p:txBody>
      </p:sp>
      <p:sp>
        <p:nvSpPr>
          <p:cNvPr id="3" name="Content Placeholder 2"/>
          <p:cNvSpPr>
            <a:spLocks noGrp="1"/>
          </p:cNvSpPr>
          <p:nvPr>
            <p:ph idx="1"/>
          </p:nvPr>
        </p:nvSpPr>
        <p:spPr>
          <a:xfrm>
            <a:off x="822960" y="2226735"/>
            <a:ext cx="7543800" cy="4407229"/>
          </a:xfrm>
        </p:spPr>
        <p:txBody>
          <a:bodyPr>
            <a:normAutofit/>
          </a:bodyPr>
          <a:lstStyle/>
          <a:p>
            <a:pPr>
              <a:buFont typeface="Wingdings" panose="05000000000000000000" pitchFamily="2" charset="2"/>
              <a:buChar char="§"/>
            </a:pPr>
            <a:r>
              <a:rPr lang="en-US" sz="2400" dirty="0"/>
              <a:t>The procedure for characterizing costs and effectiveness is simplistic and the results are weighted such that they have little or no influence on project priorities.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The ISAB recommends using a transparent, quantitative cost-effectiveness analysis of each proposed project.</a:t>
            </a:r>
          </a:p>
        </p:txBody>
      </p:sp>
    </p:spTree>
    <p:extLst>
      <p:ext uri="{BB962C8B-B14F-4D97-AF65-F5344CB8AC3E}">
        <p14:creationId xmlns:p14="http://schemas.microsoft.com/office/powerpoint/2010/main" val="4293852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Process</a:t>
            </a:r>
            <a:endParaRPr lang="en-US" b="1" dirty="0"/>
          </a:p>
        </p:txBody>
      </p:sp>
      <p:sp>
        <p:nvSpPr>
          <p:cNvPr id="3" name="Content Placeholder 2"/>
          <p:cNvSpPr>
            <a:spLocks noGrp="1"/>
          </p:cNvSpPr>
          <p:nvPr>
            <p:ph idx="1"/>
          </p:nvPr>
        </p:nvSpPr>
        <p:spPr>
          <a:xfrm>
            <a:off x="822960" y="2026424"/>
            <a:ext cx="7543800" cy="4023360"/>
          </a:xfrm>
        </p:spPr>
        <p:txBody>
          <a:bodyPr>
            <a:noAutofit/>
          </a:bodyPr>
          <a:lstStyle/>
          <a:p>
            <a:pPr>
              <a:buFont typeface="Wingdings" panose="05000000000000000000" pitchFamily="2" charset="2"/>
              <a:buChar char="§"/>
            </a:pPr>
            <a:r>
              <a:rPr lang="en-US" sz="2200" dirty="0"/>
              <a:t>Step 1: Estimate the effect </a:t>
            </a:r>
            <a:r>
              <a:rPr lang="en-US" sz="2200" dirty="0" smtClean="0"/>
              <a:t>of </a:t>
            </a:r>
            <a:r>
              <a:rPr lang="en-US" sz="2200" dirty="0"/>
              <a:t>the project </a:t>
            </a:r>
            <a:r>
              <a:rPr lang="en-US" sz="2200" dirty="0" smtClean="0"/>
              <a:t>during four </a:t>
            </a:r>
            <a:r>
              <a:rPr lang="en-US" sz="2200" dirty="0"/>
              <a:t>different </a:t>
            </a:r>
            <a:r>
              <a:rPr lang="en-US" sz="2200" dirty="0" smtClean="0"/>
              <a:t/>
            </a:r>
            <a:br>
              <a:rPr lang="en-US" sz="2200" dirty="0" smtClean="0"/>
            </a:br>
            <a:r>
              <a:rPr lang="en-US" sz="2200" dirty="0" smtClean="0"/>
              <a:t>               time periods</a:t>
            </a:r>
          </a:p>
          <a:p>
            <a:pPr>
              <a:buFont typeface="Wingdings" panose="05000000000000000000" pitchFamily="2" charset="2"/>
              <a:buChar char="§"/>
            </a:pPr>
            <a:r>
              <a:rPr lang="en-US" sz="2200" dirty="0" smtClean="0"/>
              <a:t>Step </a:t>
            </a:r>
            <a:r>
              <a:rPr lang="en-US" sz="2200" dirty="0"/>
              <a:t>2: Estimate the initial cost of the project in </a:t>
            </a:r>
            <a:r>
              <a:rPr lang="en-US" sz="2200" dirty="0" smtClean="0"/>
              <a:t>dollars.</a:t>
            </a:r>
            <a:br>
              <a:rPr lang="en-US" sz="2200" dirty="0" smtClean="0"/>
            </a:br>
            <a:r>
              <a:rPr lang="en-US" sz="2200" dirty="0" smtClean="0"/>
              <a:t>               If there </a:t>
            </a:r>
            <a:r>
              <a:rPr lang="en-US" sz="2200" dirty="0"/>
              <a:t>will be ongoing </a:t>
            </a:r>
            <a:r>
              <a:rPr lang="en-US" sz="2200" dirty="0" smtClean="0"/>
              <a:t>costs, discount costs.</a:t>
            </a:r>
          </a:p>
          <a:p>
            <a:pPr>
              <a:buFont typeface="Wingdings" panose="05000000000000000000" pitchFamily="2" charset="2"/>
              <a:buChar char="§"/>
            </a:pPr>
            <a:r>
              <a:rPr lang="en-US" sz="2200" dirty="0" smtClean="0"/>
              <a:t>Step </a:t>
            </a:r>
            <a:r>
              <a:rPr lang="en-US" sz="2200" dirty="0"/>
              <a:t>3: Sum the </a:t>
            </a:r>
            <a:r>
              <a:rPr lang="en-US" sz="2200" dirty="0" smtClean="0"/>
              <a:t>average values </a:t>
            </a:r>
            <a:r>
              <a:rPr lang="en-US" sz="2200" dirty="0"/>
              <a:t>in Step 1 across all time </a:t>
            </a:r>
            <a:r>
              <a:rPr lang="en-US" sz="2200" dirty="0" smtClean="0"/>
              <a:t>periods</a:t>
            </a:r>
            <a:br>
              <a:rPr lang="en-US" sz="2200" dirty="0" smtClean="0"/>
            </a:br>
            <a:r>
              <a:rPr lang="en-US" sz="2200" dirty="0" smtClean="0"/>
              <a:t>               Divide the </a:t>
            </a:r>
            <a:r>
              <a:rPr lang="en-US" sz="2200" dirty="0"/>
              <a:t>total by the cost estimate from Step 2. </a:t>
            </a:r>
            <a:r>
              <a:rPr lang="en-US" sz="2200" dirty="0" smtClean="0"/>
              <a:t/>
            </a:r>
            <a:br>
              <a:rPr lang="en-US" sz="2200" dirty="0" smtClean="0"/>
            </a:br>
            <a:r>
              <a:rPr lang="en-US" sz="2200" dirty="0" smtClean="0"/>
              <a:t>               The </a:t>
            </a:r>
            <a:r>
              <a:rPr lang="en-US" sz="2200" dirty="0"/>
              <a:t>result is </a:t>
            </a:r>
            <a:r>
              <a:rPr lang="en-US" sz="2200" dirty="0" smtClean="0"/>
              <a:t>biological effectiveness per </a:t>
            </a:r>
            <a:r>
              <a:rPr lang="en-US" sz="2200" dirty="0"/>
              <a:t>dollar of </a:t>
            </a:r>
            <a:r>
              <a:rPr lang="en-US" sz="2200" dirty="0" smtClean="0"/>
              <a:t>cost.</a:t>
            </a:r>
          </a:p>
          <a:p>
            <a:pPr>
              <a:buFont typeface="Wingdings" panose="05000000000000000000" pitchFamily="2" charset="2"/>
              <a:buChar char="§"/>
            </a:pPr>
            <a:r>
              <a:rPr lang="en-US" sz="2200" dirty="0" smtClean="0"/>
              <a:t>Step </a:t>
            </a:r>
            <a:r>
              <a:rPr lang="en-US" sz="2200" dirty="0"/>
              <a:t>4: </a:t>
            </a:r>
            <a:r>
              <a:rPr lang="en-US" sz="2200" dirty="0" smtClean="0"/>
              <a:t>Repeat with low and high estimates of effectiveness to </a:t>
            </a:r>
            <a:br>
              <a:rPr lang="en-US" sz="2200" dirty="0" smtClean="0"/>
            </a:br>
            <a:r>
              <a:rPr lang="en-US" sz="2200" dirty="0" smtClean="0"/>
              <a:t>               assess sensitivity of estimate.</a:t>
            </a:r>
            <a:endParaRPr lang="en-US" sz="2200" dirty="0"/>
          </a:p>
          <a:p>
            <a:pPr>
              <a:buFont typeface="Wingdings" panose="05000000000000000000" pitchFamily="2" charset="2"/>
              <a:buChar char="§"/>
            </a:pPr>
            <a:endParaRPr lang="en-US" sz="2200" dirty="0"/>
          </a:p>
        </p:txBody>
      </p:sp>
    </p:spTree>
    <p:extLst>
      <p:ext uri="{BB962C8B-B14F-4D97-AF65-F5344CB8AC3E}">
        <p14:creationId xmlns:p14="http://schemas.microsoft.com/office/powerpoint/2010/main" val="842604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RME</a:t>
            </a:r>
            <a:endParaRPr lang="en-US" b="1" dirty="0"/>
          </a:p>
        </p:txBody>
      </p:sp>
      <p:sp>
        <p:nvSpPr>
          <p:cNvPr id="3" name="Content Placeholder 2"/>
          <p:cNvSpPr>
            <a:spLocks noGrp="1"/>
          </p:cNvSpPr>
          <p:nvPr>
            <p:ph idx="1"/>
          </p:nvPr>
        </p:nvSpPr>
        <p:spPr/>
        <p:txBody>
          <a:bodyPr>
            <a:normAutofit/>
          </a:bodyPr>
          <a:lstStyle/>
          <a:p>
            <a:r>
              <a:rPr lang="en-US" sz="2700" dirty="0"/>
              <a:t>Is a research, monitoring, and evaluation (RME) framework in place that can adequately address the questions above?</a:t>
            </a:r>
          </a:p>
        </p:txBody>
      </p:sp>
    </p:spTree>
    <p:extLst>
      <p:ext uri="{BB962C8B-B14F-4D97-AF65-F5344CB8AC3E}">
        <p14:creationId xmlns:p14="http://schemas.microsoft.com/office/powerpoint/2010/main" val="402114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RME</a:t>
            </a:r>
            <a:endParaRPr lang="en-US" b="1"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
            </a:pPr>
            <a:r>
              <a:rPr lang="en-US" sz="2400" dirty="0"/>
              <a:t>Methods of the UCSRB’s Regional Technical Team, public utility districts, and regional fisheries agencies </a:t>
            </a:r>
            <a:r>
              <a:rPr lang="en-US" sz="2400" b="1" dirty="0"/>
              <a:t>are generally appropriate and can be used to answer questions</a:t>
            </a:r>
            <a:r>
              <a:rPr lang="en-US" sz="2400" dirty="0"/>
              <a:t> about effects of hatcheries and the hydrosystem.</a:t>
            </a:r>
          </a:p>
          <a:p>
            <a:pPr>
              <a:buFont typeface="Wingdings" panose="05000000000000000000" pitchFamily="2" charset="2"/>
              <a:buChar char="§"/>
            </a:pPr>
            <a:r>
              <a:rPr lang="en-US" sz="2400" dirty="0"/>
              <a:t>Currently, the RME Plan does not encompass all Hs and their related working groups.</a:t>
            </a:r>
          </a:p>
          <a:p>
            <a:pPr>
              <a:buFont typeface="Wingdings" panose="05000000000000000000" pitchFamily="2" charset="2"/>
              <a:buChar char="§"/>
            </a:pPr>
            <a:r>
              <a:rPr lang="en-US" sz="2400" dirty="0"/>
              <a:t>The ISAB recommends developing an integrated RME Plan that encompasses all Hs and the Upper Columbia’s related working groups.</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821918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255" y="1968720"/>
            <a:ext cx="8229600" cy="315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22960" y="682635"/>
            <a:ext cx="7543800" cy="1088068"/>
          </a:xfrm>
        </p:spPr>
        <p:txBody>
          <a:bodyPr/>
          <a:lstStyle/>
          <a:p>
            <a:r>
              <a:rPr lang="en-US" b="1" dirty="0" smtClean="0"/>
              <a:t>Major Questions</a:t>
            </a:r>
            <a:endParaRPr lang="en-US" b="1" dirty="0"/>
          </a:p>
        </p:txBody>
      </p:sp>
      <p:sp>
        <p:nvSpPr>
          <p:cNvPr id="3" name="Content Placeholder 2"/>
          <p:cNvSpPr>
            <a:spLocks noGrp="1"/>
          </p:cNvSpPr>
          <p:nvPr>
            <p:ph idx="1"/>
          </p:nvPr>
        </p:nvSpPr>
        <p:spPr>
          <a:xfrm>
            <a:off x="593283" y="1885523"/>
            <a:ext cx="8560675" cy="3017520"/>
          </a:xfrm>
        </p:spPr>
        <p:txBody>
          <a:bodyPr>
            <a:noAutofit/>
          </a:bodyPr>
          <a:lstStyle/>
          <a:p>
            <a:pPr lvl="1">
              <a:spcAft>
                <a:spcPts val="1200"/>
              </a:spcAft>
              <a:buFont typeface="Wingdings" panose="05000000000000000000" pitchFamily="2" charset="2"/>
              <a:buChar char="§"/>
            </a:pPr>
            <a:r>
              <a:rPr lang="en-US" sz="3000" dirty="0"/>
              <a:t>Snake River spring Chinook vs UCR spring Chinook</a:t>
            </a:r>
          </a:p>
          <a:p>
            <a:pPr lvl="1">
              <a:spcAft>
                <a:spcPts val="1200"/>
              </a:spcAft>
              <a:buFont typeface="Wingdings" panose="05000000000000000000" pitchFamily="2" charset="2"/>
              <a:buChar char="§"/>
            </a:pPr>
            <a:r>
              <a:rPr lang="en-US" sz="3000" dirty="0"/>
              <a:t>Limiting factors assessment</a:t>
            </a:r>
          </a:p>
          <a:p>
            <a:pPr lvl="1">
              <a:spcAft>
                <a:spcPts val="1200"/>
              </a:spcAft>
              <a:buFont typeface="Wingdings" panose="05000000000000000000" pitchFamily="2" charset="2"/>
              <a:buChar char="§"/>
            </a:pPr>
            <a:r>
              <a:rPr lang="en-US" sz="3000" dirty="0"/>
              <a:t>Evidence of habitat improvement </a:t>
            </a:r>
          </a:p>
          <a:p>
            <a:pPr lvl="1">
              <a:spcAft>
                <a:spcPts val="1200"/>
              </a:spcAft>
              <a:buFont typeface="Wingdings" panose="05000000000000000000" pitchFamily="2" charset="2"/>
              <a:buChar char="§"/>
            </a:pPr>
            <a:r>
              <a:rPr lang="en-US" sz="3000" dirty="0"/>
              <a:t>Prioritization of habitat recovery actions</a:t>
            </a:r>
          </a:p>
          <a:p>
            <a:pPr lvl="1">
              <a:spcAft>
                <a:spcPts val="1200"/>
              </a:spcAft>
              <a:buFont typeface="Wingdings" panose="05000000000000000000" pitchFamily="2" charset="2"/>
              <a:buChar char="§"/>
            </a:pPr>
            <a:r>
              <a:rPr lang="en-US" sz="3000" dirty="0"/>
              <a:t>Adequacy of research, monitoring, and evaluation</a:t>
            </a:r>
          </a:p>
          <a:p>
            <a:pPr lvl="1">
              <a:spcAft>
                <a:spcPts val="1200"/>
              </a:spcAft>
              <a:buFont typeface="Wingdings" panose="05000000000000000000" pitchFamily="2" charset="2"/>
              <a:buChar char="§"/>
            </a:pPr>
            <a:r>
              <a:rPr lang="en-US" sz="3000" dirty="0"/>
              <a:t>Life-cycle and habitat models</a:t>
            </a:r>
          </a:p>
          <a:p>
            <a:pPr lvl="1">
              <a:spcAft>
                <a:spcPts val="1200"/>
              </a:spcAft>
              <a:buFont typeface="Wingdings" panose="05000000000000000000" pitchFamily="2" charset="2"/>
              <a:buChar char="§"/>
            </a:pPr>
            <a:r>
              <a:rPr lang="en-US" sz="3000" dirty="0"/>
              <a:t>Coordination</a:t>
            </a:r>
          </a:p>
        </p:txBody>
      </p:sp>
    </p:spTree>
    <p:extLst>
      <p:ext uri="{BB962C8B-B14F-4D97-AF65-F5344CB8AC3E}">
        <p14:creationId xmlns:p14="http://schemas.microsoft.com/office/powerpoint/2010/main" val="1837400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293240DE-A1D4-4FE8-B0E9-D2735B073C2E}"/>
              </a:ext>
            </a:extLst>
          </p:cNvPr>
          <p:cNvGraphicFramePr/>
          <p:nvPr>
            <p:extLst/>
          </p:nvPr>
        </p:nvGraphicFramePr>
        <p:xfrm>
          <a:off x="3999117" y="2548981"/>
          <a:ext cx="4847705" cy="341579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A2337AB4-B180-4AA0-A921-09B54AE0C933}"/>
              </a:ext>
            </a:extLst>
          </p:cNvPr>
          <p:cNvSpPr txBox="1"/>
          <p:nvPr/>
        </p:nvSpPr>
        <p:spPr>
          <a:xfrm>
            <a:off x="0" y="893226"/>
            <a:ext cx="9144000" cy="1188787"/>
          </a:xfrm>
          <a:prstGeom prst="rect">
            <a:avLst/>
          </a:prstGeom>
          <a:noFill/>
        </p:spPr>
        <p:txBody>
          <a:bodyPr wrap="square" rtlCol="0">
            <a:spAutoFit/>
          </a:bodyPr>
          <a:lstStyle/>
          <a:p>
            <a:pPr algn="ctr" defTabSz="685800"/>
            <a:r>
              <a:rPr lang="en-US" sz="2700" dirty="0">
                <a:solidFill>
                  <a:prstClr val="black"/>
                </a:solidFill>
              </a:rPr>
              <a:t>More wild summer than spring Chinook: Why?</a:t>
            </a:r>
          </a:p>
          <a:p>
            <a:pPr algn="ctr" defTabSz="685800"/>
            <a:r>
              <a:rPr lang="en-US" sz="2100" dirty="0">
                <a:solidFill>
                  <a:prstClr val="black"/>
                </a:solidFill>
              </a:rPr>
              <a:t>Answers &amp; analyses from UCR researchers </a:t>
            </a:r>
          </a:p>
          <a:p>
            <a:pPr algn="ctr" defTabSz="685800"/>
            <a:endParaRPr lang="en-US" sz="2325" dirty="0">
              <a:solidFill>
                <a:prstClr val="black"/>
              </a:solidFill>
            </a:endParaRPr>
          </a:p>
        </p:txBody>
      </p:sp>
      <p:grpSp>
        <p:nvGrpSpPr>
          <p:cNvPr id="7" name="Group 6">
            <a:extLst>
              <a:ext uri="{FF2B5EF4-FFF2-40B4-BE49-F238E27FC236}">
                <a16:creationId xmlns:a16="http://schemas.microsoft.com/office/drawing/2014/main" xmlns="" id="{DA4E4996-A237-4DA0-9E41-726C16901914}"/>
              </a:ext>
            </a:extLst>
          </p:cNvPr>
          <p:cNvGrpSpPr/>
          <p:nvPr/>
        </p:nvGrpSpPr>
        <p:grpSpPr>
          <a:xfrm>
            <a:off x="188364" y="2796141"/>
            <a:ext cx="3947549" cy="2467542"/>
            <a:chOff x="205429" y="2387067"/>
            <a:chExt cx="5263399" cy="3290056"/>
          </a:xfrm>
        </p:grpSpPr>
        <p:pic>
          <p:nvPicPr>
            <p:cNvPr id="4" name="Picture 3">
              <a:extLst>
                <a:ext uri="{FF2B5EF4-FFF2-40B4-BE49-F238E27FC236}">
                  <a16:creationId xmlns:a16="http://schemas.microsoft.com/office/drawing/2014/main" xmlns="" id="{04599960-EC7A-4CAE-A152-20ADAE4D02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429" y="2387067"/>
              <a:ext cx="5263399" cy="2951501"/>
            </a:xfrm>
            <a:prstGeom prst="rect">
              <a:avLst/>
            </a:prstGeom>
          </p:spPr>
        </p:pic>
        <p:sp>
          <p:nvSpPr>
            <p:cNvPr id="6" name="TextBox 5">
              <a:extLst>
                <a:ext uri="{FF2B5EF4-FFF2-40B4-BE49-F238E27FC236}">
                  <a16:creationId xmlns:a16="http://schemas.microsoft.com/office/drawing/2014/main" xmlns="" id="{D896C5D5-8796-4D71-991C-74BE35307810}"/>
                </a:ext>
              </a:extLst>
            </p:cNvPr>
            <p:cNvSpPr txBox="1"/>
            <p:nvPr/>
          </p:nvSpPr>
          <p:spPr>
            <a:xfrm flipH="1">
              <a:off x="205430" y="5338568"/>
              <a:ext cx="5263398" cy="338555"/>
            </a:xfrm>
            <a:prstGeom prst="rect">
              <a:avLst/>
            </a:prstGeom>
            <a:noFill/>
          </p:spPr>
          <p:txBody>
            <a:bodyPr wrap="square" rtlCol="0">
              <a:spAutoFit/>
            </a:bodyPr>
            <a:lstStyle/>
            <a:p>
              <a:pPr algn="ctr" defTabSz="685800"/>
              <a:r>
                <a:rPr lang="en-US" sz="1050" dirty="0">
                  <a:solidFill>
                    <a:prstClr val="black"/>
                  </a:solidFill>
                </a:rPr>
                <a:t>Photo by Michael </a:t>
              </a:r>
              <a:r>
                <a:rPr lang="en-US" sz="1050" dirty="0" err="1">
                  <a:solidFill>
                    <a:prstClr val="black"/>
                  </a:solidFill>
                </a:rPr>
                <a:t>Humling</a:t>
              </a:r>
              <a:r>
                <a:rPr lang="en-US" sz="1050" dirty="0">
                  <a:solidFill>
                    <a:prstClr val="black"/>
                  </a:solidFill>
                </a:rPr>
                <a:t>, USFWS</a:t>
              </a:r>
            </a:p>
          </p:txBody>
        </p:sp>
      </p:grpSp>
      <p:sp>
        <p:nvSpPr>
          <p:cNvPr id="8" name="TextBox 7">
            <a:extLst>
              <a:ext uri="{FF2B5EF4-FFF2-40B4-BE49-F238E27FC236}">
                <a16:creationId xmlns:a16="http://schemas.microsoft.com/office/drawing/2014/main" xmlns="" id="{68DC261D-BFB9-4F03-9F3B-06213185FB74}"/>
              </a:ext>
            </a:extLst>
          </p:cNvPr>
          <p:cNvSpPr txBox="1"/>
          <p:nvPr/>
        </p:nvSpPr>
        <p:spPr>
          <a:xfrm>
            <a:off x="4480560" y="5733944"/>
            <a:ext cx="4274820" cy="253916"/>
          </a:xfrm>
          <a:prstGeom prst="rect">
            <a:avLst/>
          </a:prstGeom>
          <a:noFill/>
        </p:spPr>
        <p:txBody>
          <a:bodyPr wrap="square" rtlCol="0">
            <a:spAutoFit/>
          </a:bodyPr>
          <a:lstStyle/>
          <a:p>
            <a:pPr algn="ctr" defTabSz="685800"/>
            <a:r>
              <a:rPr lang="en-US" sz="1050" dirty="0">
                <a:solidFill>
                  <a:prstClr val="black"/>
                </a:solidFill>
              </a:rPr>
              <a:t>Graph &amp; data from Andrew Murdoch, WDFW</a:t>
            </a:r>
          </a:p>
        </p:txBody>
      </p:sp>
    </p:spTree>
    <p:extLst>
      <p:ext uri="{BB962C8B-B14F-4D97-AF65-F5344CB8AC3E}">
        <p14:creationId xmlns:p14="http://schemas.microsoft.com/office/powerpoint/2010/main" val="2729730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CBD2036-2D21-4567-8F5C-99FFD1A1183D}"/>
              </a:ext>
            </a:extLst>
          </p:cNvPr>
          <p:cNvSpPr txBox="1"/>
          <p:nvPr/>
        </p:nvSpPr>
        <p:spPr>
          <a:xfrm>
            <a:off x="237067" y="991418"/>
            <a:ext cx="8660270" cy="1338828"/>
          </a:xfrm>
          <a:prstGeom prst="rect">
            <a:avLst/>
          </a:prstGeom>
          <a:noFill/>
        </p:spPr>
        <p:txBody>
          <a:bodyPr wrap="square" rtlCol="0">
            <a:spAutoFit/>
          </a:bodyPr>
          <a:lstStyle/>
          <a:p>
            <a:pPr algn="ctr" defTabSz="685800"/>
            <a:r>
              <a:rPr lang="en-US" sz="3000" dirty="0">
                <a:solidFill>
                  <a:prstClr val="black"/>
                </a:solidFill>
              </a:rPr>
              <a:t>Spring vs. Summer Chinook</a:t>
            </a:r>
          </a:p>
          <a:p>
            <a:pPr algn="ctr" defTabSz="685800"/>
            <a:r>
              <a:rPr lang="en-US" sz="2700" dirty="0">
                <a:solidFill>
                  <a:prstClr val="black"/>
                </a:solidFill>
              </a:rPr>
              <a:t>Examining Differences at the Adult and Juvenile Stages </a:t>
            </a:r>
          </a:p>
          <a:p>
            <a:pPr algn="ctr" defTabSz="685800"/>
            <a:r>
              <a:rPr lang="en-US" sz="2400" dirty="0">
                <a:solidFill>
                  <a:prstClr val="black"/>
                </a:solidFill>
              </a:rPr>
              <a:t>in Freshwater Habitats</a:t>
            </a:r>
          </a:p>
        </p:txBody>
      </p:sp>
      <p:grpSp>
        <p:nvGrpSpPr>
          <p:cNvPr id="5" name="Group 4">
            <a:extLst>
              <a:ext uri="{FF2B5EF4-FFF2-40B4-BE49-F238E27FC236}">
                <a16:creationId xmlns:a16="http://schemas.microsoft.com/office/drawing/2014/main" xmlns="" id="{B6F8A0CB-6BF4-4631-99AC-438B5FD7281B}"/>
              </a:ext>
            </a:extLst>
          </p:cNvPr>
          <p:cNvGrpSpPr/>
          <p:nvPr/>
        </p:nvGrpSpPr>
        <p:grpSpPr>
          <a:xfrm>
            <a:off x="331470" y="1943100"/>
            <a:ext cx="8575462" cy="3668167"/>
            <a:chOff x="431614" y="807720"/>
            <a:chExt cx="11559819" cy="4742893"/>
          </a:xfrm>
        </p:grpSpPr>
        <p:pic>
          <p:nvPicPr>
            <p:cNvPr id="3" name="Picture 2">
              <a:extLst>
                <a:ext uri="{FF2B5EF4-FFF2-40B4-BE49-F238E27FC236}">
                  <a16:creationId xmlns:a16="http://schemas.microsoft.com/office/drawing/2014/main" xmlns="" id="{1EBA6749-21CE-4678-9BE5-B19C53C8DA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14" y="1673324"/>
              <a:ext cx="5169718" cy="3877289"/>
            </a:xfrm>
            <a:prstGeom prst="rect">
              <a:avLst/>
            </a:prstGeom>
          </p:spPr>
        </p:pic>
        <p:pic>
          <p:nvPicPr>
            <p:cNvPr id="7170" name="Picture 2" descr="Image result for juvenile spring Chinook images">
              <a:extLst>
                <a:ext uri="{FF2B5EF4-FFF2-40B4-BE49-F238E27FC236}">
                  <a16:creationId xmlns:a16="http://schemas.microsoft.com/office/drawing/2014/main" xmlns="" id="{F2AE8CB3-D871-4CAD-AEFE-CA3154A9C98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2426"/>
            <a:stretch/>
          </p:blipFill>
          <p:spPr bwMode="auto">
            <a:xfrm>
              <a:off x="5982483" y="807720"/>
              <a:ext cx="6008950" cy="474289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7233F5A7-1A4D-4312-89E2-3E7366EF03C2}"/>
              </a:ext>
            </a:extLst>
          </p:cNvPr>
          <p:cNvSpPr txBox="1"/>
          <p:nvPr/>
        </p:nvSpPr>
        <p:spPr>
          <a:xfrm>
            <a:off x="4400219" y="5611267"/>
            <a:ext cx="4501916" cy="253916"/>
          </a:xfrm>
          <a:prstGeom prst="rect">
            <a:avLst/>
          </a:prstGeom>
          <a:noFill/>
        </p:spPr>
        <p:txBody>
          <a:bodyPr wrap="square" rtlCol="0">
            <a:spAutoFit/>
          </a:bodyPr>
          <a:lstStyle/>
          <a:p>
            <a:pPr algn="ctr" defTabSz="685800"/>
            <a:r>
              <a:rPr lang="en-US" sz="1050" dirty="0">
                <a:solidFill>
                  <a:prstClr val="black"/>
                </a:solidFill>
              </a:rPr>
              <a:t>Photo NOAA-Fisheries</a:t>
            </a:r>
          </a:p>
        </p:txBody>
      </p:sp>
      <p:sp>
        <p:nvSpPr>
          <p:cNvPr id="7" name="TextBox 6">
            <a:extLst>
              <a:ext uri="{FF2B5EF4-FFF2-40B4-BE49-F238E27FC236}">
                <a16:creationId xmlns:a16="http://schemas.microsoft.com/office/drawing/2014/main" xmlns="" id="{4414805E-A582-47CB-B348-194900A90B53}"/>
              </a:ext>
            </a:extLst>
          </p:cNvPr>
          <p:cNvSpPr txBox="1"/>
          <p:nvPr/>
        </p:nvSpPr>
        <p:spPr>
          <a:xfrm>
            <a:off x="241865" y="5622950"/>
            <a:ext cx="3877289" cy="253916"/>
          </a:xfrm>
          <a:prstGeom prst="rect">
            <a:avLst/>
          </a:prstGeom>
          <a:noFill/>
        </p:spPr>
        <p:txBody>
          <a:bodyPr wrap="square" rtlCol="0">
            <a:spAutoFit/>
          </a:bodyPr>
          <a:lstStyle/>
          <a:p>
            <a:pPr algn="ctr" defTabSz="685800"/>
            <a:r>
              <a:rPr lang="en-US" sz="1050" dirty="0">
                <a:solidFill>
                  <a:prstClr val="black"/>
                </a:solidFill>
              </a:rPr>
              <a:t>Photo courtesy of Greer Maier UCRSRB</a:t>
            </a:r>
          </a:p>
        </p:txBody>
      </p:sp>
    </p:spTree>
    <p:extLst>
      <p:ext uri="{BB962C8B-B14F-4D97-AF65-F5344CB8AC3E}">
        <p14:creationId xmlns:p14="http://schemas.microsoft.com/office/powerpoint/2010/main" val="428437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xmlns="" id="{EA523F9F-D62B-48CF-948E-9EE968797331}"/>
              </a:ext>
            </a:extLst>
          </p:cNvPr>
          <p:cNvGraphicFramePr>
            <a:graphicFrameLocks/>
          </p:cNvGraphicFramePr>
          <p:nvPr>
            <p:extLst/>
          </p:nvPr>
        </p:nvGraphicFramePr>
        <p:xfrm>
          <a:off x="4011930" y="1954530"/>
          <a:ext cx="5132070" cy="384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xmlns="" id="{D2390A84-AFCD-4FEA-9E63-0F76F816D5A1}"/>
              </a:ext>
            </a:extLst>
          </p:cNvPr>
          <p:cNvGraphicFramePr>
            <a:graphicFrameLocks noGrp="1"/>
          </p:cNvGraphicFramePr>
          <p:nvPr>
            <p:extLst/>
          </p:nvPr>
        </p:nvGraphicFramePr>
        <p:xfrm>
          <a:off x="142875" y="2565403"/>
          <a:ext cx="3691891" cy="2695576"/>
        </p:xfrm>
        <a:graphic>
          <a:graphicData uri="http://schemas.openxmlformats.org/drawingml/2006/table">
            <a:tbl>
              <a:tblPr firstRow="1" bandRow="1">
                <a:tableStyleId>{5C22544A-7EE6-4342-B048-85BDC9FD1C3A}</a:tableStyleId>
              </a:tblPr>
              <a:tblGrid>
                <a:gridCol w="611846">
                  <a:extLst>
                    <a:ext uri="{9D8B030D-6E8A-4147-A177-3AD203B41FA5}">
                      <a16:colId xmlns:a16="http://schemas.microsoft.com/office/drawing/2014/main" xmlns="" val="2445436483"/>
                    </a:ext>
                  </a:extLst>
                </a:gridCol>
                <a:gridCol w="931205">
                  <a:extLst>
                    <a:ext uri="{9D8B030D-6E8A-4147-A177-3AD203B41FA5}">
                      <a16:colId xmlns:a16="http://schemas.microsoft.com/office/drawing/2014/main" xmlns="" val="1910232296"/>
                    </a:ext>
                  </a:extLst>
                </a:gridCol>
                <a:gridCol w="1017270">
                  <a:extLst>
                    <a:ext uri="{9D8B030D-6E8A-4147-A177-3AD203B41FA5}">
                      <a16:colId xmlns:a16="http://schemas.microsoft.com/office/drawing/2014/main" xmlns="" val="754409323"/>
                    </a:ext>
                  </a:extLst>
                </a:gridCol>
                <a:gridCol w="1131570">
                  <a:extLst>
                    <a:ext uri="{9D8B030D-6E8A-4147-A177-3AD203B41FA5}">
                      <a16:colId xmlns:a16="http://schemas.microsoft.com/office/drawing/2014/main" xmlns="" val="2253661024"/>
                    </a:ext>
                  </a:extLst>
                </a:gridCol>
              </a:tblGrid>
              <a:tr h="698751">
                <a:tc>
                  <a:txBody>
                    <a:bodyPr/>
                    <a:lstStyle/>
                    <a:p>
                      <a:pPr algn="ctr"/>
                      <a:r>
                        <a:rPr lang="en-US" sz="1800" dirty="0"/>
                        <a:t>% of Run</a:t>
                      </a:r>
                    </a:p>
                  </a:txBody>
                  <a:tcPr marL="68580" marR="68580" marT="34290" marB="34290" anchor="ctr"/>
                </a:tc>
                <a:tc>
                  <a:txBody>
                    <a:bodyPr/>
                    <a:lstStyle/>
                    <a:p>
                      <a:pPr algn="ctr"/>
                      <a:endParaRPr lang="en-US" sz="1800" dirty="0"/>
                    </a:p>
                    <a:p>
                      <a:pPr algn="ctr"/>
                      <a:r>
                        <a:rPr lang="en-US" sz="1800" dirty="0"/>
                        <a:t>Spring</a:t>
                      </a:r>
                    </a:p>
                  </a:txBody>
                  <a:tcPr marL="68580" marR="68580" marT="34290" marB="34290" anchor="ctr"/>
                </a:tc>
                <a:tc>
                  <a:txBody>
                    <a:bodyPr/>
                    <a:lstStyle/>
                    <a:p>
                      <a:pPr algn="ctr"/>
                      <a:endParaRPr lang="en-US" sz="1800" dirty="0"/>
                    </a:p>
                    <a:p>
                      <a:pPr algn="ctr"/>
                      <a:r>
                        <a:rPr lang="en-US" sz="1800" dirty="0"/>
                        <a:t>Summer</a:t>
                      </a:r>
                    </a:p>
                  </a:txBody>
                  <a:tcPr marL="68580" marR="68580" marT="34290" marB="34290" anchor="ctr"/>
                </a:tc>
                <a:tc>
                  <a:txBody>
                    <a:bodyPr/>
                    <a:lstStyle/>
                    <a:p>
                      <a:pPr algn="ctr"/>
                      <a:r>
                        <a:rPr lang="en-US" sz="1800" dirty="0"/>
                        <a:t>Difference in Days</a:t>
                      </a:r>
                    </a:p>
                  </a:txBody>
                  <a:tcPr marL="68580" marR="68580" marT="34290" marB="34290" anchor="ctr"/>
                </a:tc>
                <a:extLst>
                  <a:ext uri="{0D108BD9-81ED-4DB2-BD59-A6C34878D82A}">
                    <a16:rowId xmlns:a16="http://schemas.microsoft.com/office/drawing/2014/main" xmlns="" val="3454487337"/>
                  </a:ext>
                </a:extLst>
              </a:tr>
              <a:tr h="399365">
                <a:tc>
                  <a:txBody>
                    <a:bodyPr/>
                    <a:lstStyle/>
                    <a:p>
                      <a:pPr algn="ctr"/>
                      <a:r>
                        <a:rPr lang="en-US" sz="1800" b="1" dirty="0">
                          <a:solidFill>
                            <a:srgbClr val="000099"/>
                          </a:solidFill>
                        </a:rPr>
                        <a:t>5</a:t>
                      </a:r>
                    </a:p>
                  </a:txBody>
                  <a:tcPr marL="68580" marR="68580" marT="34290" marB="34290"/>
                </a:tc>
                <a:tc>
                  <a:txBody>
                    <a:bodyPr/>
                    <a:lstStyle/>
                    <a:p>
                      <a:pPr algn="ctr"/>
                      <a:r>
                        <a:rPr lang="en-US" sz="1800" b="1" dirty="0">
                          <a:solidFill>
                            <a:srgbClr val="000099"/>
                          </a:solidFill>
                        </a:rPr>
                        <a:t>Apr 20</a:t>
                      </a:r>
                    </a:p>
                  </a:txBody>
                  <a:tcPr marL="68580" marR="68580" marT="34290" marB="34290"/>
                </a:tc>
                <a:tc>
                  <a:txBody>
                    <a:bodyPr/>
                    <a:lstStyle/>
                    <a:p>
                      <a:pPr algn="ctr"/>
                      <a:r>
                        <a:rPr lang="en-US" sz="1800" b="1" dirty="0">
                          <a:solidFill>
                            <a:srgbClr val="000099"/>
                          </a:solidFill>
                        </a:rPr>
                        <a:t>Jun 13</a:t>
                      </a:r>
                    </a:p>
                  </a:txBody>
                  <a:tcPr marL="68580" marR="68580" marT="34290" marB="34290"/>
                </a:tc>
                <a:tc>
                  <a:txBody>
                    <a:bodyPr/>
                    <a:lstStyle/>
                    <a:p>
                      <a:pPr algn="ctr"/>
                      <a:r>
                        <a:rPr lang="en-US" sz="1800" b="1" dirty="0">
                          <a:solidFill>
                            <a:srgbClr val="000099"/>
                          </a:solidFill>
                        </a:rPr>
                        <a:t>54</a:t>
                      </a:r>
                    </a:p>
                  </a:txBody>
                  <a:tcPr marL="68580" marR="68580" marT="34290" marB="34290"/>
                </a:tc>
                <a:extLst>
                  <a:ext uri="{0D108BD9-81ED-4DB2-BD59-A6C34878D82A}">
                    <a16:rowId xmlns:a16="http://schemas.microsoft.com/office/drawing/2014/main" xmlns="" val="1327890331"/>
                  </a:ext>
                </a:extLst>
              </a:tr>
              <a:tr h="399365">
                <a:tc>
                  <a:txBody>
                    <a:bodyPr/>
                    <a:lstStyle/>
                    <a:p>
                      <a:pPr algn="ctr"/>
                      <a:r>
                        <a:rPr lang="en-US" sz="1800" b="1" dirty="0">
                          <a:solidFill>
                            <a:srgbClr val="000099"/>
                          </a:solidFill>
                        </a:rPr>
                        <a:t>25</a:t>
                      </a:r>
                    </a:p>
                  </a:txBody>
                  <a:tcPr marL="68580" marR="68580" marT="34290" marB="34290"/>
                </a:tc>
                <a:tc>
                  <a:txBody>
                    <a:bodyPr/>
                    <a:lstStyle/>
                    <a:p>
                      <a:pPr algn="ctr"/>
                      <a:r>
                        <a:rPr lang="en-US" sz="1800" b="1" dirty="0">
                          <a:solidFill>
                            <a:srgbClr val="000099"/>
                          </a:solidFill>
                        </a:rPr>
                        <a:t>May 1</a:t>
                      </a:r>
                    </a:p>
                  </a:txBody>
                  <a:tcPr marL="68580" marR="68580" marT="34290" marB="34290"/>
                </a:tc>
                <a:tc>
                  <a:txBody>
                    <a:bodyPr/>
                    <a:lstStyle/>
                    <a:p>
                      <a:pPr algn="ctr"/>
                      <a:r>
                        <a:rPr lang="en-US" sz="1800" b="1" dirty="0">
                          <a:solidFill>
                            <a:srgbClr val="000099"/>
                          </a:solidFill>
                        </a:rPr>
                        <a:t>Jun 24</a:t>
                      </a:r>
                    </a:p>
                  </a:txBody>
                  <a:tcPr marL="68580" marR="68580" marT="34290" marB="34290"/>
                </a:tc>
                <a:tc>
                  <a:txBody>
                    <a:bodyPr/>
                    <a:lstStyle/>
                    <a:p>
                      <a:pPr algn="ctr"/>
                      <a:r>
                        <a:rPr lang="en-US" sz="1800" b="1" dirty="0">
                          <a:solidFill>
                            <a:srgbClr val="000099"/>
                          </a:solidFill>
                        </a:rPr>
                        <a:t>54</a:t>
                      </a:r>
                    </a:p>
                  </a:txBody>
                  <a:tcPr marL="68580" marR="68580" marT="34290" marB="34290"/>
                </a:tc>
                <a:extLst>
                  <a:ext uri="{0D108BD9-81ED-4DB2-BD59-A6C34878D82A}">
                    <a16:rowId xmlns:a16="http://schemas.microsoft.com/office/drawing/2014/main" xmlns="" val="3213791520"/>
                  </a:ext>
                </a:extLst>
              </a:tr>
              <a:tr h="399365">
                <a:tc>
                  <a:txBody>
                    <a:bodyPr/>
                    <a:lstStyle/>
                    <a:p>
                      <a:pPr algn="ctr"/>
                      <a:r>
                        <a:rPr lang="en-US" sz="1800" b="1" dirty="0">
                          <a:solidFill>
                            <a:srgbClr val="000099"/>
                          </a:solidFill>
                        </a:rPr>
                        <a:t>50</a:t>
                      </a:r>
                    </a:p>
                  </a:txBody>
                  <a:tcPr marL="68580" marR="68580" marT="34290" marB="34290"/>
                </a:tc>
                <a:tc>
                  <a:txBody>
                    <a:bodyPr/>
                    <a:lstStyle/>
                    <a:p>
                      <a:pPr algn="ctr"/>
                      <a:r>
                        <a:rPr lang="en-US" sz="1800" b="1" dirty="0">
                          <a:solidFill>
                            <a:srgbClr val="000099"/>
                          </a:solidFill>
                        </a:rPr>
                        <a:t>May 13</a:t>
                      </a:r>
                    </a:p>
                  </a:txBody>
                  <a:tcPr marL="68580" marR="68580" marT="34290" marB="34290"/>
                </a:tc>
                <a:tc>
                  <a:txBody>
                    <a:bodyPr/>
                    <a:lstStyle/>
                    <a:p>
                      <a:pPr algn="ctr"/>
                      <a:r>
                        <a:rPr lang="en-US" sz="1800" b="1" dirty="0">
                          <a:solidFill>
                            <a:srgbClr val="000099"/>
                          </a:solidFill>
                        </a:rPr>
                        <a:t>Jul 4</a:t>
                      </a:r>
                    </a:p>
                  </a:txBody>
                  <a:tcPr marL="68580" marR="68580" marT="34290" marB="34290"/>
                </a:tc>
                <a:tc>
                  <a:txBody>
                    <a:bodyPr/>
                    <a:lstStyle/>
                    <a:p>
                      <a:pPr algn="ctr"/>
                      <a:r>
                        <a:rPr lang="en-US" sz="1800" b="1" dirty="0">
                          <a:solidFill>
                            <a:srgbClr val="000099"/>
                          </a:solidFill>
                        </a:rPr>
                        <a:t>52</a:t>
                      </a:r>
                    </a:p>
                  </a:txBody>
                  <a:tcPr marL="68580" marR="68580" marT="34290" marB="34290"/>
                </a:tc>
                <a:extLst>
                  <a:ext uri="{0D108BD9-81ED-4DB2-BD59-A6C34878D82A}">
                    <a16:rowId xmlns:a16="http://schemas.microsoft.com/office/drawing/2014/main" xmlns="" val="1417663698"/>
                  </a:ext>
                </a:extLst>
              </a:tr>
              <a:tr h="399365">
                <a:tc>
                  <a:txBody>
                    <a:bodyPr/>
                    <a:lstStyle/>
                    <a:p>
                      <a:pPr algn="ctr"/>
                      <a:r>
                        <a:rPr lang="en-US" sz="1800" b="1" dirty="0">
                          <a:solidFill>
                            <a:srgbClr val="000099"/>
                          </a:solidFill>
                        </a:rPr>
                        <a:t>75</a:t>
                      </a:r>
                    </a:p>
                  </a:txBody>
                  <a:tcPr marL="68580" marR="68580" marT="34290" marB="34290"/>
                </a:tc>
                <a:tc>
                  <a:txBody>
                    <a:bodyPr/>
                    <a:lstStyle/>
                    <a:p>
                      <a:pPr algn="ctr"/>
                      <a:r>
                        <a:rPr lang="en-US" sz="1800" b="1" dirty="0">
                          <a:solidFill>
                            <a:srgbClr val="000099"/>
                          </a:solidFill>
                        </a:rPr>
                        <a:t>Jun 4</a:t>
                      </a:r>
                    </a:p>
                  </a:txBody>
                  <a:tcPr marL="68580" marR="68580" marT="34290" marB="34290"/>
                </a:tc>
                <a:tc>
                  <a:txBody>
                    <a:bodyPr/>
                    <a:lstStyle/>
                    <a:p>
                      <a:pPr algn="ctr"/>
                      <a:r>
                        <a:rPr lang="en-US" sz="1800" b="1" dirty="0">
                          <a:solidFill>
                            <a:srgbClr val="000099"/>
                          </a:solidFill>
                        </a:rPr>
                        <a:t>Jul 21</a:t>
                      </a:r>
                    </a:p>
                  </a:txBody>
                  <a:tcPr marL="68580" marR="68580" marT="34290" marB="34290"/>
                </a:tc>
                <a:tc>
                  <a:txBody>
                    <a:bodyPr/>
                    <a:lstStyle/>
                    <a:p>
                      <a:pPr algn="ctr"/>
                      <a:r>
                        <a:rPr lang="en-US" sz="1800" b="1" dirty="0">
                          <a:solidFill>
                            <a:srgbClr val="000099"/>
                          </a:solidFill>
                        </a:rPr>
                        <a:t>47 </a:t>
                      </a:r>
                    </a:p>
                  </a:txBody>
                  <a:tcPr marL="68580" marR="68580" marT="34290" marB="34290"/>
                </a:tc>
                <a:extLst>
                  <a:ext uri="{0D108BD9-81ED-4DB2-BD59-A6C34878D82A}">
                    <a16:rowId xmlns:a16="http://schemas.microsoft.com/office/drawing/2014/main" xmlns="" val="4173750669"/>
                  </a:ext>
                </a:extLst>
              </a:tr>
              <a:tr h="399365">
                <a:tc>
                  <a:txBody>
                    <a:bodyPr/>
                    <a:lstStyle/>
                    <a:p>
                      <a:pPr algn="ctr"/>
                      <a:r>
                        <a:rPr lang="en-US" sz="1800" b="1" dirty="0">
                          <a:solidFill>
                            <a:srgbClr val="000099"/>
                          </a:solidFill>
                        </a:rPr>
                        <a:t>90</a:t>
                      </a:r>
                    </a:p>
                  </a:txBody>
                  <a:tcPr marL="68580" marR="68580" marT="34290" marB="34290"/>
                </a:tc>
                <a:tc>
                  <a:txBody>
                    <a:bodyPr/>
                    <a:lstStyle/>
                    <a:p>
                      <a:pPr algn="ctr"/>
                      <a:r>
                        <a:rPr lang="en-US" sz="1800" b="1" dirty="0">
                          <a:solidFill>
                            <a:srgbClr val="000099"/>
                          </a:solidFill>
                        </a:rPr>
                        <a:t>Jun 25</a:t>
                      </a:r>
                    </a:p>
                  </a:txBody>
                  <a:tcPr marL="68580" marR="68580" marT="34290" marB="34290"/>
                </a:tc>
                <a:tc>
                  <a:txBody>
                    <a:bodyPr/>
                    <a:lstStyle/>
                    <a:p>
                      <a:pPr algn="ctr"/>
                      <a:r>
                        <a:rPr lang="en-US" sz="1800" b="1" dirty="0">
                          <a:solidFill>
                            <a:srgbClr val="000099"/>
                          </a:solidFill>
                        </a:rPr>
                        <a:t>Aug 5</a:t>
                      </a:r>
                    </a:p>
                  </a:txBody>
                  <a:tcPr marL="68580" marR="68580" marT="34290" marB="34290"/>
                </a:tc>
                <a:tc>
                  <a:txBody>
                    <a:bodyPr/>
                    <a:lstStyle/>
                    <a:p>
                      <a:pPr algn="ctr"/>
                      <a:r>
                        <a:rPr lang="en-US" sz="1800" b="1" dirty="0">
                          <a:solidFill>
                            <a:srgbClr val="000099"/>
                          </a:solidFill>
                        </a:rPr>
                        <a:t>41</a:t>
                      </a:r>
                    </a:p>
                  </a:txBody>
                  <a:tcPr marL="68580" marR="68580" marT="34290" marB="34290"/>
                </a:tc>
                <a:extLst>
                  <a:ext uri="{0D108BD9-81ED-4DB2-BD59-A6C34878D82A}">
                    <a16:rowId xmlns:a16="http://schemas.microsoft.com/office/drawing/2014/main" xmlns="" val="647977647"/>
                  </a:ext>
                </a:extLst>
              </a:tr>
            </a:tbl>
          </a:graphicData>
        </a:graphic>
      </p:graphicFrame>
      <p:sp>
        <p:nvSpPr>
          <p:cNvPr id="4" name="TextBox 3">
            <a:extLst>
              <a:ext uri="{FF2B5EF4-FFF2-40B4-BE49-F238E27FC236}">
                <a16:creationId xmlns:a16="http://schemas.microsoft.com/office/drawing/2014/main" xmlns="" id="{0C960BDB-BBE4-456E-A58A-B27FDF5C687C}"/>
              </a:ext>
            </a:extLst>
          </p:cNvPr>
          <p:cNvSpPr txBox="1"/>
          <p:nvPr/>
        </p:nvSpPr>
        <p:spPr>
          <a:xfrm>
            <a:off x="142875" y="1177291"/>
            <a:ext cx="8858250" cy="877163"/>
          </a:xfrm>
          <a:prstGeom prst="rect">
            <a:avLst/>
          </a:prstGeom>
          <a:noFill/>
        </p:spPr>
        <p:txBody>
          <a:bodyPr wrap="square" rtlCol="0">
            <a:spAutoFit/>
          </a:bodyPr>
          <a:lstStyle/>
          <a:p>
            <a:pPr algn="ctr" defTabSz="685800"/>
            <a:r>
              <a:rPr lang="en-US" sz="2700" dirty="0">
                <a:solidFill>
                  <a:prstClr val="black"/>
                </a:solidFill>
              </a:rPr>
              <a:t>Arrival Timing at Bonneville Dam</a:t>
            </a:r>
          </a:p>
          <a:p>
            <a:pPr algn="ctr" defTabSz="685800"/>
            <a:r>
              <a:rPr lang="en-US" sz="2400" dirty="0">
                <a:solidFill>
                  <a:prstClr val="black"/>
                </a:solidFill>
              </a:rPr>
              <a:t>Average Cumulative %</a:t>
            </a:r>
          </a:p>
        </p:txBody>
      </p:sp>
      <p:sp>
        <p:nvSpPr>
          <p:cNvPr id="5" name="TextBox 4">
            <a:extLst>
              <a:ext uri="{FF2B5EF4-FFF2-40B4-BE49-F238E27FC236}">
                <a16:creationId xmlns:a16="http://schemas.microsoft.com/office/drawing/2014/main" xmlns="" id="{89F0EF70-46C8-4566-AD06-1E723802F176}"/>
              </a:ext>
            </a:extLst>
          </p:cNvPr>
          <p:cNvSpPr txBox="1"/>
          <p:nvPr/>
        </p:nvSpPr>
        <p:spPr>
          <a:xfrm>
            <a:off x="4663440" y="3071500"/>
            <a:ext cx="1600200" cy="507831"/>
          </a:xfrm>
          <a:prstGeom prst="rect">
            <a:avLst/>
          </a:prstGeom>
          <a:noFill/>
        </p:spPr>
        <p:txBody>
          <a:bodyPr wrap="square" rtlCol="0">
            <a:spAutoFit/>
          </a:bodyPr>
          <a:lstStyle/>
          <a:p>
            <a:pPr defTabSz="685800"/>
            <a:r>
              <a:rPr lang="en-US" sz="1350" dirty="0">
                <a:solidFill>
                  <a:srgbClr val="000099"/>
                </a:solidFill>
              </a:rPr>
              <a:t>---Spring Chinook</a:t>
            </a:r>
          </a:p>
          <a:p>
            <a:pPr defTabSz="685800"/>
            <a:r>
              <a:rPr lang="en-US" sz="1350" dirty="0">
                <a:solidFill>
                  <a:srgbClr val="0070C0"/>
                </a:solidFill>
              </a:rPr>
              <a:t>---</a:t>
            </a:r>
            <a:r>
              <a:rPr lang="en-US" sz="1350" dirty="0">
                <a:solidFill>
                  <a:srgbClr val="006600"/>
                </a:solidFill>
              </a:rPr>
              <a:t>Summer Chinook</a:t>
            </a:r>
          </a:p>
        </p:txBody>
      </p:sp>
      <p:sp>
        <p:nvSpPr>
          <p:cNvPr id="8" name="TextBox 7">
            <a:extLst>
              <a:ext uri="{FF2B5EF4-FFF2-40B4-BE49-F238E27FC236}">
                <a16:creationId xmlns:a16="http://schemas.microsoft.com/office/drawing/2014/main" xmlns="" id="{F1F0D5D0-683A-4917-8599-8D4B79CE4E3A}"/>
              </a:ext>
            </a:extLst>
          </p:cNvPr>
          <p:cNvSpPr txBox="1"/>
          <p:nvPr/>
        </p:nvSpPr>
        <p:spPr>
          <a:xfrm>
            <a:off x="4572000" y="5656511"/>
            <a:ext cx="4429125" cy="253916"/>
          </a:xfrm>
          <a:prstGeom prst="rect">
            <a:avLst/>
          </a:prstGeom>
          <a:noFill/>
        </p:spPr>
        <p:txBody>
          <a:bodyPr wrap="square" rtlCol="0">
            <a:spAutoFit/>
          </a:bodyPr>
          <a:lstStyle/>
          <a:p>
            <a:pPr algn="ctr" defTabSz="685800"/>
            <a:r>
              <a:rPr lang="en-US" sz="1050" dirty="0">
                <a:solidFill>
                  <a:prstClr val="black"/>
                </a:solidFill>
              </a:rPr>
              <a:t>Graph &amp; data from Andrew Murdoch, WDFW</a:t>
            </a:r>
          </a:p>
        </p:txBody>
      </p:sp>
    </p:spTree>
    <p:extLst>
      <p:ext uri="{BB962C8B-B14F-4D97-AF65-F5344CB8AC3E}">
        <p14:creationId xmlns:p14="http://schemas.microsoft.com/office/powerpoint/2010/main" val="1743411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ower Columbia River images">
            <a:extLst>
              <a:ext uri="{FF2B5EF4-FFF2-40B4-BE49-F238E27FC236}">
                <a16:creationId xmlns:a16="http://schemas.microsoft.com/office/drawing/2014/main" xmlns="" id="{86C33504-0346-4648-ABA4-8D2DAFCC82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043" y="2286752"/>
            <a:ext cx="5246877" cy="30746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967F062-C9F6-477B-81F7-9B8975C37EE9}"/>
              </a:ext>
            </a:extLst>
          </p:cNvPr>
          <p:cNvSpPr txBox="1"/>
          <p:nvPr/>
        </p:nvSpPr>
        <p:spPr>
          <a:xfrm>
            <a:off x="3263317" y="5084422"/>
            <a:ext cx="2216761" cy="300082"/>
          </a:xfrm>
          <a:prstGeom prst="rect">
            <a:avLst/>
          </a:prstGeom>
          <a:noFill/>
        </p:spPr>
        <p:txBody>
          <a:bodyPr wrap="none" rtlCol="0">
            <a:spAutoFit/>
          </a:bodyPr>
          <a:lstStyle/>
          <a:p>
            <a:pPr defTabSz="685800"/>
            <a:r>
              <a:rPr lang="en-US" sz="1350" dirty="0">
                <a:solidFill>
                  <a:prstClr val="white"/>
                </a:solidFill>
              </a:rPr>
              <a:t>www.lowercolumbiariver.org</a:t>
            </a:r>
          </a:p>
        </p:txBody>
      </p:sp>
      <p:graphicFrame>
        <p:nvGraphicFramePr>
          <p:cNvPr id="4" name="Table 3">
            <a:extLst>
              <a:ext uri="{FF2B5EF4-FFF2-40B4-BE49-F238E27FC236}">
                <a16:creationId xmlns:a16="http://schemas.microsoft.com/office/drawing/2014/main" xmlns="" id="{557E1AE5-5F6D-437D-B470-EB1C4339768F}"/>
              </a:ext>
            </a:extLst>
          </p:cNvPr>
          <p:cNvGraphicFramePr>
            <a:graphicFrameLocks noGrp="1"/>
          </p:cNvGraphicFramePr>
          <p:nvPr>
            <p:extLst/>
          </p:nvPr>
        </p:nvGraphicFramePr>
        <p:xfrm>
          <a:off x="5611967" y="2658978"/>
          <a:ext cx="3348991" cy="2330217"/>
        </p:xfrm>
        <a:graphic>
          <a:graphicData uri="http://schemas.openxmlformats.org/drawingml/2006/table">
            <a:tbl>
              <a:tblPr firstRow="1" bandRow="1">
                <a:tableStyleId>{5C22544A-7EE6-4342-B048-85BDC9FD1C3A}</a:tableStyleId>
              </a:tblPr>
              <a:tblGrid>
                <a:gridCol w="1709378">
                  <a:extLst>
                    <a:ext uri="{9D8B030D-6E8A-4147-A177-3AD203B41FA5}">
                      <a16:colId xmlns:a16="http://schemas.microsoft.com/office/drawing/2014/main" xmlns="" val="3980903021"/>
                    </a:ext>
                  </a:extLst>
                </a:gridCol>
                <a:gridCol w="1639613">
                  <a:extLst>
                    <a:ext uri="{9D8B030D-6E8A-4147-A177-3AD203B41FA5}">
                      <a16:colId xmlns:a16="http://schemas.microsoft.com/office/drawing/2014/main" xmlns="" val="2173759112"/>
                    </a:ext>
                  </a:extLst>
                </a:gridCol>
              </a:tblGrid>
              <a:tr h="1120140">
                <a:tc gridSpan="2">
                  <a:txBody>
                    <a:bodyPr/>
                    <a:lstStyle/>
                    <a:p>
                      <a:pPr algn="ctr"/>
                      <a:endParaRPr lang="en-US" sz="2100" dirty="0"/>
                    </a:p>
                    <a:p>
                      <a:pPr algn="ctr"/>
                      <a:r>
                        <a:rPr lang="en-US" sz="2400" dirty="0"/>
                        <a:t>Residency In The Lower River</a:t>
                      </a:r>
                    </a:p>
                  </a:txBody>
                  <a:tcPr marL="68580" marR="68580" marT="34290" marB="34290" anchor="ctr" anchorCtr="1">
                    <a:solidFill>
                      <a:schemeClr val="bg1">
                        <a:lumMod val="50000"/>
                      </a:schemeClr>
                    </a:solidFill>
                  </a:tcPr>
                </a:tc>
                <a:tc hMerge="1">
                  <a:txBody>
                    <a:bodyPr/>
                    <a:lstStyle/>
                    <a:p>
                      <a:endParaRPr lang="en-US" dirty="0"/>
                    </a:p>
                  </a:txBody>
                  <a:tcPr/>
                </a:tc>
                <a:extLst>
                  <a:ext uri="{0D108BD9-81ED-4DB2-BD59-A6C34878D82A}">
                    <a16:rowId xmlns:a16="http://schemas.microsoft.com/office/drawing/2014/main" xmlns="" val="2923809480"/>
                  </a:ext>
                </a:extLst>
              </a:tr>
              <a:tr h="403359">
                <a:tc>
                  <a:txBody>
                    <a:bodyPr/>
                    <a:lstStyle/>
                    <a:p>
                      <a:pPr algn="ctr"/>
                      <a:r>
                        <a:rPr lang="en-US" sz="1800" b="1" dirty="0">
                          <a:solidFill>
                            <a:schemeClr val="tx1"/>
                          </a:solidFill>
                        </a:rPr>
                        <a:t>Date</a:t>
                      </a:r>
                    </a:p>
                  </a:txBody>
                  <a:tcPr marL="68580" marR="68580" marT="34290" marB="34290">
                    <a:solidFill>
                      <a:schemeClr val="bg1">
                        <a:lumMod val="75000"/>
                      </a:schemeClr>
                    </a:solidFill>
                  </a:tcPr>
                </a:tc>
                <a:tc>
                  <a:txBody>
                    <a:bodyPr/>
                    <a:lstStyle/>
                    <a:p>
                      <a:pPr algn="ctr"/>
                      <a:r>
                        <a:rPr lang="en-US" sz="1800" b="1" dirty="0">
                          <a:solidFill>
                            <a:schemeClr val="tx1"/>
                          </a:solidFill>
                        </a:rPr>
                        <a:t>Transit Time</a:t>
                      </a:r>
                    </a:p>
                  </a:txBody>
                  <a:tcPr marL="68580" marR="68580" marT="34290" marB="34290">
                    <a:solidFill>
                      <a:schemeClr val="bg1">
                        <a:lumMod val="75000"/>
                      </a:schemeClr>
                    </a:solidFill>
                  </a:tcPr>
                </a:tc>
                <a:extLst>
                  <a:ext uri="{0D108BD9-81ED-4DB2-BD59-A6C34878D82A}">
                    <a16:rowId xmlns:a16="http://schemas.microsoft.com/office/drawing/2014/main" xmlns="" val="2546127098"/>
                  </a:ext>
                </a:extLst>
              </a:tr>
              <a:tr h="403359">
                <a:tc>
                  <a:txBody>
                    <a:bodyPr/>
                    <a:lstStyle/>
                    <a:p>
                      <a:pPr algn="ctr"/>
                      <a:r>
                        <a:rPr lang="en-US" sz="1500" b="1" dirty="0">
                          <a:solidFill>
                            <a:schemeClr val="tx1"/>
                          </a:solidFill>
                        </a:rPr>
                        <a:t>Late Mar</a:t>
                      </a:r>
                    </a:p>
                  </a:txBody>
                  <a:tcPr marL="68580" marR="68580" marT="34290" marB="34290">
                    <a:solidFill>
                      <a:schemeClr val="bg1">
                        <a:lumMod val="85000"/>
                      </a:schemeClr>
                    </a:solidFill>
                  </a:tcPr>
                </a:tc>
                <a:tc>
                  <a:txBody>
                    <a:bodyPr/>
                    <a:lstStyle/>
                    <a:p>
                      <a:pPr algn="ctr"/>
                      <a:r>
                        <a:rPr lang="en-US" sz="1800" b="1" dirty="0">
                          <a:solidFill>
                            <a:schemeClr val="tx1"/>
                          </a:solidFill>
                        </a:rPr>
                        <a:t>30 to 40 Days</a:t>
                      </a:r>
                    </a:p>
                  </a:txBody>
                  <a:tcPr marL="68580" marR="68580" marT="34290" marB="34290">
                    <a:solidFill>
                      <a:schemeClr val="bg1">
                        <a:lumMod val="85000"/>
                      </a:schemeClr>
                    </a:solidFill>
                  </a:tcPr>
                </a:tc>
                <a:extLst>
                  <a:ext uri="{0D108BD9-81ED-4DB2-BD59-A6C34878D82A}">
                    <a16:rowId xmlns:a16="http://schemas.microsoft.com/office/drawing/2014/main" xmlns="" val="4121776243"/>
                  </a:ext>
                </a:extLst>
              </a:tr>
              <a:tr h="403359">
                <a:tc>
                  <a:txBody>
                    <a:bodyPr/>
                    <a:lstStyle/>
                    <a:p>
                      <a:pPr algn="ctr"/>
                      <a:r>
                        <a:rPr lang="en-US" sz="1500" b="1" dirty="0">
                          <a:solidFill>
                            <a:schemeClr val="tx1"/>
                          </a:solidFill>
                        </a:rPr>
                        <a:t>Mid Jun</a:t>
                      </a:r>
                    </a:p>
                  </a:txBody>
                  <a:tcPr marL="68580" marR="68580" marT="34290" marB="34290">
                    <a:solidFill>
                      <a:schemeClr val="bg1">
                        <a:lumMod val="75000"/>
                      </a:schemeClr>
                    </a:solidFill>
                  </a:tcPr>
                </a:tc>
                <a:tc>
                  <a:txBody>
                    <a:bodyPr/>
                    <a:lstStyle/>
                    <a:p>
                      <a:pPr algn="ctr"/>
                      <a:r>
                        <a:rPr lang="en-US" sz="1800" b="1" dirty="0">
                          <a:solidFill>
                            <a:schemeClr val="tx1"/>
                          </a:solidFill>
                        </a:rPr>
                        <a:t>5 to 10 Days</a:t>
                      </a:r>
                    </a:p>
                  </a:txBody>
                  <a:tcPr marL="68580" marR="68580" marT="34290" marB="34290">
                    <a:solidFill>
                      <a:schemeClr val="bg1">
                        <a:lumMod val="75000"/>
                      </a:schemeClr>
                    </a:solidFill>
                  </a:tcPr>
                </a:tc>
                <a:extLst>
                  <a:ext uri="{0D108BD9-81ED-4DB2-BD59-A6C34878D82A}">
                    <a16:rowId xmlns:a16="http://schemas.microsoft.com/office/drawing/2014/main" xmlns="" val="246610051"/>
                  </a:ext>
                </a:extLst>
              </a:tr>
            </a:tbl>
          </a:graphicData>
        </a:graphic>
      </p:graphicFrame>
      <p:sp>
        <p:nvSpPr>
          <p:cNvPr id="7" name="TextBox 6">
            <a:extLst>
              <a:ext uri="{FF2B5EF4-FFF2-40B4-BE49-F238E27FC236}">
                <a16:creationId xmlns:a16="http://schemas.microsoft.com/office/drawing/2014/main" xmlns="" id="{9CE6A79B-A1EE-4BAB-8C0E-131AE2746217}"/>
              </a:ext>
            </a:extLst>
          </p:cNvPr>
          <p:cNvSpPr txBox="1"/>
          <p:nvPr/>
        </p:nvSpPr>
        <p:spPr>
          <a:xfrm>
            <a:off x="1058314" y="1250674"/>
            <a:ext cx="7027373" cy="877163"/>
          </a:xfrm>
          <a:prstGeom prst="rect">
            <a:avLst/>
          </a:prstGeom>
          <a:noFill/>
        </p:spPr>
        <p:txBody>
          <a:bodyPr wrap="none" rtlCol="0">
            <a:spAutoFit/>
          </a:bodyPr>
          <a:lstStyle/>
          <a:p>
            <a:pPr algn="ctr" defTabSz="685800"/>
            <a:r>
              <a:rPr lang="en-US" sz="2700" dirty="0">
                <a:solidFill>
                  <a:prstClr val="black"/>
                </a:solidFill>
              </a:rPr>
              <a:t>Seasonal Affects On Adult Chinook Transit Times </a:t>
            </a:r>
          </a:p>
          <a:p>
            <a:pPr algn="ctr" defTabSz="685800"/>
            <a:r>
              <a:rPr lang="en-US" sz="2400" dirty="0">
                <a:solidFill>
                  <a:prstClr val="black"/>
                </a:solidFill>
              </a:rPr>
              <a:t>In The Lower River</a:t>
            </a:r>
          </a:p>
        </p:txBody>
      </p:sp>
      <p:sp>
        <p:nvSpPr>
          <p:cNvPr id="5" name="Rectangle 4">
            <a:extLst>
              <a:ext uri="{FF2B5EF4-FFF2-40B4-BE49-F238E27FC236}">
                <a16:creationId xmlns:a16="http://schemas.microsoft.com/office/drawing/2014/main" xmlns="" id="{B3B48A0A-DEB2-47AA-8039-EFDFBD3AE61C}"/>
              </a:ext>
            </a:extLst>
          </p:cNvPr>
          <p:cNvSpPr/>
          <p:nvPr/>
        </p:nvSpPr>
        <p:spPr>
          <a:xfrm>
            <a:off x="6402795" y="5607326"/>
            <a:ext cx="1653017" cy="253916"/>
          </a:xfrm>
          <a:prstGeom prst="rect">
            <a:avLst/>
          </a:prstGeom>
        </p:spPr>
        <p:txBody>
          <a:bodyPr wrap="none">
            <a:spAutoFit/>
          </a:bodyPr>
          <a:lstStyle/>
          <a:p>
            <a:pPr defTabSz="685800"/>
            <a:r>
              <a:rPr lang="en-US" sz="1050" dirty="0">
                <a:solidFill>
                  <a:prstClr val="black"/>
                </a:solidFill>
              </a:rPr>
              <a:t>Data from Sorel et al. 2017</a:t>
            </a:r>
          </a:p>
        </p:txBody>
      </p:sp>
    </p:spTree>
    <p:extLst>
      <p:ext uri="{BB962C8B-B14F-4D97-AF65-F5344CB8AC3E}">
        <p14:creationId xmlns:p14="http://schemas.microsoft.com/office/powerpoint/2010/main" val="4246656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media.spokesman.com/photos/2015/11/05/Sea_Lions_Salmon.JPG.jpg">
            <a:extLst>
              <a:ext uri="{FF2B5EF4-FFF2-40B4-BE49-F238E27FC236}">
                <a16:creationId xmlns:a16="http://schemas.microsoft.com/office/drawing/2014/main" xmlns="" id="{EFC23486-9735-42EA-8A76-361B93EA1C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34920" y="2480310"/>
            <a:ext cx="3510021" cy="2708910"/>
          </a:xfrm>
          <a:prstGeom prst="rect">
            <a:avLst/>
          </a:prstGeom>
          <a:noFill/>
          <a:ln w="38100" cmpd="sng">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D4D28A01-3C95-4AB4-BAD7-9BC00C18B627}"/>
              </a:ext>
            </a:extLst>
          </p:cNvPr>
          <p:cNvSpPr/>
          <p:nvPr/>
        </p:nvSpPr>
        <p:spPr>
          <a:xfrm>
            <a:off x="182880" y="1094988"/>
            <a:ext cx="8647249" cy="830997"/>
          </a:xfrm>
          <a:prstGeom prst="rect">
            <a:avLst/>
          </a:prstGeom>
        </p:spPr>
        <p:txBody>
          <a:bodyPr wrap="square">
            <a:spAutoFit/>
          </a:bodyPr>
          <a:lstStyle/>
          <a:p>
            <a:pPr algn="ctr" defTabSz="685800"/>
            <a:r>
              <a:rPr lang="en-US" sz="2700" dirty="0">
                <a:solidFill>
                  <a:prstClr val="black"/>
                </a:solidFill>
              </a:rPr>
              <a:t>Survival in the Lower River </a:t>
            </a:r>
          </a:p>
          <a:p>
            <a:pPr algn="ctr" defTabSz="685800"/>
            <a:r>
              <a:rPr lang="en-US" sz="2100" dirty="0">
                <a:solidFill>
                  <a:prstClr val="black"/>
                </a:solidFill>
              </a:rPr>
              <a:t>by Arrival Timing</a:t>
            </a:r>
          </a:p>
        </p:txBody>
      </p:sp>
      <p:graphicFrame>
        <p:nvGraphicFramePr>
          <p:cNvPr id="5" name="Table 4">
            <a:extLst>
              <a:ext uri="{FF2B5EF4-FFF2-40B4-BE49-F238E27FC236}">
                <a16:creationId xmlns:a16="http://schemas.microsoft.com/office/drawing/2014/main" xmlns="" id="{4A71F735-DA0D-406E-B154-D1AECB261AF0}"/>
              </a:ext>
            </a:extLst>
          </p:cNvPr>
          <p:cNvGraphicFramePr>
            <a:graphicFrameLocks noGrp="1"/>
          </p:cNvGraphicFramePr>
          <p:nvPr>
            <p:extLst/>
          </p:nvPr>
        </p:nvGraphicFramePr>
        <p:xfrm>
          <a:off x="114300" y="2788920"/>
          <a:ext cx="5261610" cy="2400300"/>
        </p:xfrm>
        <a:graphic>
          <a:graphicData uri="http://schemas.openxmlformats.org/drawingml/2006/table">
            <a:tbl>
              <a:tblPr firstRow="1" bandRow="1">
                <a:tableStyleId>{93296810-A885-4BE3-A3E7-6D5BEEA58F35}</a:tableStyleId>
              </a:tblPr>
              <a:tblGrid>
                <a:gridCol w="1520190">
                  <a:extLst>
                    <a:ext uri="{9D8B030D-6E8A-4147-A177-3AD203B41FA5}">
                      <a16:colId xmlns:a16="http://schemas.microsoft.com/office/drawing/2014/main" xmlns="" val="1588687813"/>
                    </a:ext>
                  </a:extLst>
                </a:gridCol>
                <a:gridCol w="1501140">
                  <a:extLst>
                    <a:ext uri="{9D8B030D-6E8A-4147-A177-3AD203B41FA5}">
                      <a16:colId xmlns:a16="http://schemas.microsoft.com/office/drawing/2014/main" xmlns="" val="1435883199"/>
                    </a:ext>
                  </a:extLst>
                </a:gridCol>
                <a:gridCol w="1184910">
                  <a:extLst>
                    <a:ext uri="{9D8B030D-6E8A-4147-A177-3AD203B41FA5}">
                      <a16:colId xmlns:a16="http://schemas.microsoft.com/office/drawing/2014/main" xmlns="" val="1654380553"/>
                    </a:ext>
                  </a:extLst>
                </a:gridCol>
                <a:gridCol w="1055370">
                  <a:extLst>
                    <a:ext uri="{9D8B030D-6E8A-4147-A177-3AD203B41FA5}">
                      <a16:colId xmlns:a16="http://schemas.microsoft.com/office/drawing/2014/main" xmlns="" val="759728601"/>
                    </a:ext>
                  </a:extLst>
                </a:gridCol>
              </a:tblGrid>
              <a:tr h="388620">
                <a:tc rowSpan="2">
                  <a:txBody>
                    <a:bodyPr/>
                    <a:lstStyle/>
                    <a:p>
                      <a:pPr algn="ctr"/>
                      <a:r>
                        <a:rPr lang="en-US" sz="2100" dirty="0"/>
                        <a:t>Timing</a:t>
                      </a:r>
                    </a:p>
                  </a:txBody>
                  <a:tcPr marL="68580" marR="68580" marT="34290" marB="34290" anchor="ctr"/>
                </a:tc>
                <a:tc rowSpan="2">
                  <a:txBody>
                    <a:bodyPr/>
                    <a:lstStyle/>
                    <a:p>
                      <a:pPr algn="ctr"/>
                      <a:r>
                        <a:rPr lang="en-US" sz="2100" dirty="0"/>
                        <a:t>Population</a:t>
                      </a:r>
                    </a:p>
                  </a:txBody>
                  <a:tcPr marL="68580" marR="68580" marT="34290" marB="34290" anchor="ctr"/>
                </a:tc>
                <a:tc gridSpan="2">
                  <a:txBody>
                    <a:bodyPr/>
                    <a:lstStyle/>
                    <a:p>
                      <a:pPr algn="ctr"/>
                      <a:r>
                        <a:rPr lang="en-US" sz="2100" dirty="0"/>
                        <a:t>Survival</a:t>
                      </a:r>
                    </a:p>
                  </a:txBody>
                  <a:tcPr marL="68580" marR="68580" marT="34290" marB="34290">
                    <a:solidFill>
                      <a:schemeClr val="accent6"/>
                    </a:solidFill>
                  </a:tcPr>
                </a:tc>
                <a:tc hMerge="1">
                  <a:txBody>
                    <a:bodyPr/>
                    <a:lstStyle/>
                    <a:p>
                      <a:endParaRPr lang="en-US" dirty="0"/>
                    </a:p>
                  </a:txBody>
                  <a:tcPr/>
                </a:tc>
                <a:extLst>
                  <a:ext uri="{0D108BD9-81ED-4DB2-BD59-A6C34878D82A}">
                    <a16:rowId xmlns:a16="http://schemas.microsoft.com/office/drawing/2014/main" xmlns="" val="2356998215"/>
                  </a:ext>
                </a:extLst>
              </a:tr>
              <a:tr h="297180">
                <a:tc vMerge="1">
                  <a:txBody>
                    <a:bodyPr/>
                    <a:lstStyle/>
                    <a:p>
                      <a:endParaRPr lang="en-US" dirty="0"/>
                    </a:p>
                  </a:txBody>
                  <a:tcPr/>
                </a:tc>
                <a:tc vMerge="1">
                  <a:txBody>
                    <a:bodyPr/>
                    <a:lstStyle/>
                    <a:p>
                      <a:endParaRPr lang="en-US" dirty="0"/>
                    </a:p>
                  </a:txBody>
                  <a:tcPr/>
                </a:tc>
                <a:tc>
                  <a:txBody>
                    <a:bodyPr/>
                    <a:lstStyle/>
                    <a:p>
                      <a:pPr algn="ctr"/>
                      <a:r>
                        <a:rPr lang="en-US" sz="1500" b="1" dirty="0">
                          <a:solidFill>
                            <a:schemeClr val="bg1"/>
                          </a:solidFill>
                        </a:rPr>
                        <a:t>2010-12</a:t>
                      </a:r>
                    </a:p>
                  </a:txBody>
                  <a:tcPr marL="68580" marR="68580" marT="34290" marB="34290">
                    <a:solidFill>
                      <a:schemeClr val="accent6"/>
                    </a:solidFill>
                  </a:tcPr>
                </a:tc>
                <a:tc>
                  <a:txBody>
                    <a:bodyPr/>
                    <a:lstStyle/>
                    <a:p>
                      <a:pPr algn="ctr"/>
                      <a:r>
                        <a:rPr lang="en-US" sz="1500" b="1" dirty="0">
                          <a:solidFill>
                            <a:schemeClr val="bg1"/>
                          </a:solidFill>
                        </a:rPr>
                        <a:t>2013-15</a:t>
                      </a:r>
                    </a:p>
                  </a:txBody>
                  <a:tcPr marL="68580" marR="68580" marT="34290" marB="34290">
                    <a:solidFill>
                      <a:schemeClr val="accent6"/>
                    </a:solidFill>
                  </a:tcPr>
                </a:tc>
                <a:extLst>
                  <a:ext uri="{0D108BD9-81ED-4DB2-BD59-A6C34878D82A}">
                    <a16:rowId xmlns:a16="http://schemas.microsoft.com/office/drawing/2014/main" xmlns="" val="162340882"/>
                  </a:ext>
                </a:extLst>
              </a:tr>
              <a:tr h="342900">
                <a:tc>
                  <a:txBody>
                    <a:bodyPr/>
                    <a:lstStyle/>
                    <a:p>
                      <a:r>
                        <a:rPr lang="en-US" sz="1800" b="1" dirty="0">
                          <a:solidFill>
                            <a:srgbClr val="006600"/>
                          </a:solidFill>
                        </a:rPr>
                        <a:t>Early</a:t>
                      </a:r>
                    </a:p>
                  </a:txBody>
                  <a:tcPr marL="68580" marR="68580" marT="34290" marB="34290"/>
                </a:tc>
                <a:tc>
                  <a:txBody>
                    <a:bodyPr/>
                    <a:lstStyle/>
                    <a:p>
                      <a:r>
                        <a:rPr lang="en-US" sz="1800" b="1" dirty="0"/>
                        <a:t>Methow</a:t>
                      </a:r>
                    </a:p>
                  </a:txBody>
                  <a:tcPr marL="68580" marR="68580" marT="34290" marB="34290"/>
                </a:tc>
                <a:tc>
                  <a:txBody>
                    <a:bodyPr/>
                    <a:lstStyle/>
                    <a:p>
                      <a:pPr algn="ctr"/>
                      <a:r>
                        <a:rPr lang="en-US" sz="1500" b="1" dirty="0"/>
                        <a:t>69 - 81%</a:t>
                      </a:r>
                    </a:p>
                  </a:txBody>
                  <a:tcPr marL="68580" marR="68580" marT="34290" marB="34290" anchor="ctr"/>
                </a:tc>
                <a:tc>
                  <a:txBody>
                    <a:bodyPr/>
                    <a:lstStyle/>
                    <a:p>
                      <a:pPr algn="ctr"/>
                      <a:r>
                        <a:rPr lang="en-US" sz="1500" b="1" dirty="0"/>
                        <a:t>50 – 70%</a:t>
                      </a:r>
                    </a:p>
                  </a:txBody>
                  <a:tcPr marL="68580" marR="68580" marT="34290" marB="34290" anchor="ctr"/>
                </a:tc>
                <a:extLst>
                  <a:ext uri="{0D108BD9-81ED-4DB2-BD59-A6C34878D82A}">
                    <a16:rowId xmlns:a16="http://schemas.microsoft.com/office/drawing/2014/main" xmlns="" val="430052440"/>
                  </a:ext>
                </a:extLst>
              </a:tr>
              <a:tr h="342900">
                <a:tc>
                  <a:txBody>
                    <a:bodyPr/>
                    <a:lstStyle/>
                    <a:p>
                      <a:r>
                        <a:rPr lang="en-US" sz="1800" b="1" dirty="0">
                          <a:solidFill>
                            <a:srgbClr val="006600"/>
                          </a:solidFill>
                        </a:rPr>
                        <a:t>Intermediate</a:t>
                      </a:r>
                    </a:p>
                  </a:txBody>
                  <a:tcPr marL="68580" marR="68580" marT="34290" marB="34290"/>
                </a:tc>
                <a:tc>
                  <a:txBody>
                    <a:bodyPr/>
                    <a:lstStyle/>
                    <a:p>
                      <a:r>
                        <a:rPr lang="en-US" sz="1800" b="1" dirty="0"/>
                        <a:t>Entiat</a:t>
                      </a:r>
                    </a:p>
                  </a:txBody>
                  <a:tcPr marL="68580" marR="68580" marT="34290" marB="34290"/>
                </a:tc>
                <a:tc>
                  <a:txBody>
                    <a:bodyPr/>
                    <a:lstStyle/>
                    <a:p>
                      <a:pPr algn="ctr"/>
                      <a:r>
                        <a:rPr lang="en-US" sz="1500" dirty="0"/>
                        <a:t>79 – 88%</a:t>
                      </a:r>
                    </a:p>
                  </a:txBody>
                  <a:tcPr marL="68580" marR="68580" marT="34290" marB="34290" anchor="ctr"/>
                </a:tc>
                <a:tc>
                  <a:txBody>
                    <a:bodyPr/>
                    <a:lstStyle/>
                    <a:p>
                      <a:pPr algn="ctr"/>
                      <a:r>
                        <a:rPr lang="en-US" sz="1500" dirty="0"/>
                        <a:t>67 – 85%</a:t>
                      </a:r>
                    </a:p>
                  </a:txBody>
                  <a:tcPr marL="68580" marR="68580" marT="34290" marB="34290" anchor="ctr"/>
                </a:tc>
                <a:extLst>
                  <a:ext uri="{0D108BD9-81ED-4DB2-BD59-A6C34878D82A}">
                    <a16:rowId xmlns:a16="http://schemas.microsoft.com/office/drawing/2014/main" xmlns="" val="699946148"/>
                  </a:ext>
                </a:extLst>
              </a:tr>
              <a:tr h="342900">
                <a:tc>
                  <a:txBody>
                    <a:bodyPr/>
                    <a:lstStyle/>
                    <a:p>
                      <a:endParaRPr lang="en-US" sz="1800" b="1" dirty="0">
                        <a:solidFill>
                          <a:srgbClr val="006600"/>
                        </a:solidFill>
                      </a:endParaRPr>
                    </a:p>
                  </a:txBody>
                  <a:tcPr marL="68580" marR="68580" marT="34290" marB="34290"/>
                </a:tc>
                <a:tc>
                  <a:txBody>
                    <a:bodyPr/>
                    <a:lstStyle/>
                    <a:p>
                      <a:r>
                        <a:rPr lang="en-US" sz="1800" b="1" dirty="0"/>
                        <a:t>Wenatchee</a:t>
                      </a:r>
                    </a:p>
                  </a:txBody>
                  <a:tcPr marL="68580" marR="68580" marT="34290" marB="34290"/>
                </a:tc>
                <a:tc>
                  <a:txBody>
                    <a:bodyPr/>
                    <a:lstStyle/>
                    <a:p>
                      <a:pPr algn="ctr"/>
                      <a:endParaRPr lang="en-US" sz="1500" dirty="0"/>
                    </a:p>
                  </a:txBody>
                  <a:tcPr marL="68580" marR="68580" marT="34290" marB="34290" anchor="ctr"/>
                </a:tc>
                <a:tc>
                  <a:txBody>
                    <a:bodyPr/>
                    <a:lstStyle/>
                    <a:p>
                      <a:pPr algn="ctr"/>
                      <a:endParaRPr lang="en-US" sz="1500" dirty="0"/>
                    </a:p>
                  </a:txBody>
                  <a:tcPr marL="68580" marR="68580" marT="34290" marB="34290" anchor="ctr"/>
                </a:tc>
                <a:extLst>
                  <a:ext uri="{0D108BD9-81ED-4DB2-BD59-A6C34878D82A}">
                    <a16:rowId xmlns:a16="http://schemas.microsoft.com/office/drawing/2014/main" xmlns="" val="3026271173"/>
                  </a:ext>
                </a:extLst>
              </a:tr>
              <a:tr h="342900">
                <a:tc>
                  <a:txBody>
                    <a:bodyPr/>
                    <a:lstStyle/>
                    <a:p>
                      <a:r>
                        <a:rPr lang="en-US" sz="1800" b="1" dirty="0">
                          <a:solidFill>
                            <a:srgbClr val="006600"/>
                          </a:solidFill>
                        </a:rPr>
                        <a:t>Late</a:t>
                      </a:r>
                    </a:p>
                  </a:txBody>
                  <a:tcPr marL="68580" marR="68580" marT="34290" marB="34290"/>
                </a:tc>
                <a:tc>
                  <a:txBody>
                    <a:bodyPr/>
                    <a:lstStyle/>
                    <a:p>
                      <a:r>
                        <a:rPr lang="en-US" sz="1800" b="1" dirty="0"/>
                        <a:t>Imnaha</a:t>
                      </a:r>
                    </a:p>
                  </a:txBody>
                  <a:tcPr marL="68580" marR="68580" marT="34290" marB="34290"/>
                </a:tc>
                <a:tc>
                  <a:txBody>
                    <a:bodyPr/>
                    <a:lstStyle/>
                    <a:p>
                      <a:pPr algn="ctr"/>
                      <a:r>
                        <a:rPr lang="en-US" sz="1500" dirty="0"/>
                        <a:t>84 – 92%</a:t>
                      </a:r>
                    </a:p>
                  </a:txBody>
                  <a:tcPr marL="68580" marR="68580" marT="34290" marB="34290" anchor="ctr"/>
                </a:tc>
                <a:tc>
                  <a:txBody>
                    <a:bodyPr/>
                    <a:lstStyle/>
                    <a:p>
                      <a:pPr algn="ctr"/>
                      <a:r>
                        <a:rPr lang="en-US" sz="1500" dirty="0"/>
                        <a:t>83 – 92%</a:t>
                      </a:r>
                    </a:p>
                  </a:txBody>
                  <a:tcPr marL="68580" marR="68580" marT="34290" marB="34290" anchor="ctr"/>
                </a:tc>
                <a:extLst>
                  <a:ext uri="{0D108BD9-81ED-4DB2-BD59-A6C34878D82A}">
                    <a16:rowId xmlns:a16="http://schemas.microsoft.com/office/drawing/2014/main" xmlns="" val="2090797818"/>
                  </a:ext>
                </a:extLst>
              </a:tr>
              <a:tr h="342900">
                <a:tc>
                  <a:txBody>
                    <a:bodyPr/>
                    <a:lstStyle/>
                    <a:p>
                      <a:endParaRPr lang="en-US" sz="1000" b="1" dirty="0">
                        <a:solidFill>
                          <a:srgbClr val="006600"/>
                        </a:solidFill>
                      </a:endParaRPr>
                    </a:p>
                  </a:txBody>
                  <a:tcPr marL="68580" marR="68580" marT="34290" marB="34290"/>
                </a:tc>
                <a:tc>
                  <a:txBody>
                    <a:bodyPr/>
                    <a:lstStyle/>
                    <a:p>
                      <a:r>
                        <a:rPr lang="en-US" sz="1800" b="1" dirty="0"/>
                        <a:t>Lostine</a:t>
                      </a:r>
                    </a:p>
                  </a:txBody>
                  <a:tcPr marL="68580" marR="68580" marT="34290" marB="34290"/>
                </a:tc>
                <a:tc>
                  <a:txBody>
                    <a:bodyPr/>
                    <a:lstStyle/>
                    <a:p>
                      <a:pPr algn="ctr"/>
                      <a:endParaRPr lang="en-US" sz="1000" dirty="0"/>
                    </a:p>
                  </a:txBody>
                  <a:tcPr marL="68580" marR="68580" marT="34290" marB="34290" anchor="ctr"/>
                </a:tc>
                <a:tc>
                  <a:txBody>
                    <a:bodyPr/>
                    <a:lstStyle/>
                    <a:p>
                      <a:pPr algn="ctr"/>
                      <a:endParaRPr lang="en-US" sz="1000" dirty="0"/>
                    </a:p>
                  </a:txBody>
                  <a:tcPr marL="68580" marR="68580" marT="34290" marB="34290" anchor="ctr"/>
                </a:tc>
                <a:extLst>
                  <a:ext uri="{0D108BD9-81ED-4DB2-BD59-A6C34878D82A}">
                    <a16:rowId xmlns:a16="http://schemas.microsoft.com/office/drawing/2014/main" xmlns="" val="1645090251"/>
                  </a:ext>
                </a:extLst>
              </a:tr>
            </a:tbl>
          </a:graphicData>
        </a:graphic>
      </p:graphicFrame>
      <p:sp>
        <p:nvSpPr>
          <p:cNvPr id="6" name="TextBox 5">
            <a:extLst>
              <a:ext uri="{FF2B5EF4-FFF2-40B4-BE49-F238E27FC236}">
                <a16:creationId xmlns:a16="http://schemas.microsoft.com/office/drawing/2014/main" xmlns="" id="{05C0ACE8-8508-48DE-AFFD-CD5221F05B35}"/>
              </a:ext>
            </a:extLst>
          </p:cNvPr>
          <p:cNvSpPr txBox="1"/>
          <p:nvPr/>
        </p:nvSpPr>
        <p:spPr>
          <a:xfrm>
            <a:off x="1908810" y="5624512"/>
            <a:ext cx="2063194" cy="300082"/>
          </a:xfrm>
          <a:prstGeom prst="rect">
            <a:avLst/>
          </a:prstGeom>
          <a:noFill/>
        </p:spPr>
        <p:txBody>
          <a:bodyPr wrap="none" rtlCol="0">
            <a:spAutoFit/>
          </a:bodyPr>
          <a:lstStyle/>
          <a:p>
            <a:pPr defTabSz="685800"/>
            <a:r>
              <a:rPr lang="en-US" sz="1350" dirty="0">
                <a:solidFill>
                  <a:prstClr val="black"/>
                </a:solidFill>
              </a:rPr>
              <a:t>Data from Sorel et al. 2017</a:t>
            </a:r>
          </a:p>
        </p:txBody>
      </p:sp>
      <p:sp>
        <p:nvSpPr>
          <p:cNvPr id="7" name="TextBox 6">
            <a:extLst>
              <a:ext uri="{FF2B5EF4-FFF2-40B4-BE49-F238E27FC236}">
                <a16:creationId xmlns:a16="http://schemas.microsoft.com/office/drawing/2014/main" xmlns="" id="{302CAA3E-DC9A-4DCD-9F9D-E1CFBF306379}"/>
              </a:ext>
            </a:extLst>
          </p:cNvPr>
          <p:cNvSpPr txBox="1"/>
          <p:nvPr/>
        </p:nvSpPr>
        <p:spPr>
          <a:xfrm>
            <a:off x="5519679" y="5189220"/>
            <a:ext cx="3510021" cy="253916"/>
          </a:xfrm>
          <a:prstGeom prst="rect">
            <a:avLst/>
          </a:prstGeom>
          <a:noFill/>
        </p:spPr>
        <p:txBody>
          <a:bodyPr wrap="square" rtlCol="0">
            <a:spAutoFit/>
          </a:bodyPr>
          <a:lstStyle/>
          <a:p>
            <a:pPr algn="ctr" defTabSz="685800"/>
            <a:r>
              <a:rPr lang="en-US" sz="1050" dirty="0">
                <a:solidFill>
                  <a:prstClr val="black"/>
                </a:solidFill>
              </a:rPr>
              <a:t>Photo: Spokesman.com</a:t>
            </a:r>
          </a:p>
        </p:txBody>
      </p:sp>
    </p:spTree>
    <p:extLst>
      <p:ext uri="{BB962C8B-B14F-4D97-AF65-F5344CB8AC3E}">
        <p14:creationId xmlns:p14="http://schemas.microsoft.com/office/powerpoint/2010/main" val="3019040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spokesman.com/photos/2015/05/06/McNary_Dam.JPG">
            <a:extLst>
              <a:ext uri="{FF2B5EF4-FFF2-40B4-BE49-F238E27FC236}">
                <a16:creationId xmlns:a16="http://schemas.microsoft.com/office/drawing/2014/main" xmlns="" id="{099B6AF1-1FB2-4C8C-9622-8274FBE13E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 y="1076433"/>
            <a:ext cx="3430092" cy="47051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C708FB4-4F72-4D8C-93A0-A7C916FA02A2}"/>
              </a:ext>
            </a:extLst>
          </p:cNvPr>
          <p:cNvSpPr txBox="1"/>
          <p:nvPr/>
        </p:nvSpPr>
        <p:spPr>
          <a:xfrm>
            <a:off x="4057652" y="356343"/>
            <a:ext cx="4972050" cy="1800493"/>
          </a:xfrm>
          <a:prstGeom prst="rect">
            <a:avLst/>
          </a:prstGeom>
          <a:noFill/>
        </p:spPr>
        <p:txBody>
          <a:bodyPr wrap="square" rtlCol="0">
            <a:spAutoFit/>
          </a:bodyPr>
          <a:lstStyle/>
          <a:p>
            <a:pPr algn="ctr"/>
            <a:r>
              <a:rPr lang="en-US" sz="2700" dirty="0"/>
              <a:t>Adult  Survival </a:t>
            </a:r>
          </a:p>
          <a:p>
            <a:pPr algn="ctr"/>
            <a:r>
              <a:rPr lang="en-US" sz="2400" dirty="0"/>
              <a:t>In the Mainstem</a:t>
            </a:r>
          </a:p>
          <a:p>
            <a:pPr algn="ctr"/>
            <a:r>
              <a:rPr lang="en-US" sz="2100" dirty="0"/>
              <a:t>(McNary to Rocky Reach Dam ~ 291 </a:t>
            </a:r>
            <a:r>
              <a:rPr lang="en-US" sz="2100" dirty="0" err="1"/>
              <a:t>Rkm</a:t>
            </a:r>
            <a:r>
              <a:rPr lang="en-US" sz="2100" dirty="0"/>
              <a:t>)</a:t>
            </a:r>
          </a:p>
          <a:p>
            <a:pPr algn="ctr"/>
            <a:r>
              <a:rPr lang="en-US" dirty="0"/>
              <a:t>2010-2017</a:t>
            </a:r>
          </a:p>
          <a:p>
            <a:pPr algn="ctr"/>
            <a:endParaRPr lang="en-US" sz="2100" dirty="0"/>
          </a:p>
        </p:txBody>
      </p:sp>
      <p:sp>
        <p:nvSpPr>
          <p:cNvPr id="5" name="Rectangle 4">
            <a:extLst>
              <a:ext uri="{FF2B5EF4-FFF2-40B4-BE49-F238E27FC236}">
                <a16:creationId xmlns:a16="http://schemas.microsoft.com/office/drawing/2014/main" xmlns="" id="{C1608A64-1541-496C-BCB6-1DFA2B347350}"/>
              </a:ext>
            </a:extLst>
          </p:cNvPr>
          <p:cNvSpPr/>
          <p:nvPr/>
        </p:nvSpPr>
        <p:spPr>
          <a:xfrm>
            <a:off x="2534866" y="5504568"/>
            <a:ext cx="1319015" cy="300082"/>
          </a:xfrm>
          <a:prstGeom prst="rect">
            <a:avLst/>
          </a:prstGeom>
        </p:spPr>
        <p:txBody>
          <a:bodyPr wrap="none">
            <a:spAutoFit/>
          </a:bodyPr>
          <a:lstStyle/>
          <a:p>
            <a:r>
              <a:rPr lang="en-US" sz="1350" dirty="0">
                <a:solidFill>
                  <a:schemeClr val="bg1"/>
                </a:solidFill>
              </a:rPr>
              <a:t>spokesman.com</a:t>
            </a:r>
          </a:p>
        </p:txBody>
      </p:sp>
      <p:sp>
        <p:nvSpPr>
          <p:cNvPr id="6" name="TextBox 5">
            <a:extLst>
              <a:ext uri="{FF2B5EF4-FFF2-40B4-BE49-F238E27FC236}">
                <a16:creationId xmlns:a16="http://schemas.microsoft.com/office/drawing/2014/main" xmlns="" id="{211E6B49-D814-485C-A070-CBC016B04FF0}"/>
              </a:ext>
            </a:extLst>
          </p:cNvPr>
          <p:cNvSpPr txBox="1"/>
          <p:nvPr/>
        </p:nvSpPr>
        <p:spPr>
          <a:xfrm>
            <a:off x="5001208" y="5510400"/>
            <a:ext cx="3227550" cy="300082"/>
          </a:xfrm>
          <a:prstGeom prst="rect">
            <a:avLst/>
          </a:prstGeom>
          <a:noFill/>
        </p:spPr>
        <p:txBody>
          <a:bodyPr wrap="none" rtlCol="0">
            <a:spAutoFit/>
          </a:bodyPr>
          <a:lstStyle/>
          <a:p>
            <a:r>
              <a:rPr lang="en-US" sz="1350" dirty="0"/>
              <a:t>Data from Tom Kahler, Douglas County PUD</a:t>
            </a:r>
          </a:p>
        </p:txBody>
      </p:sp>
      <p:graphicFrame>
        <p:nvGraphicFramePr>
          <p:cNvPr id="7" name="Table 6">
            <a:extLst>
              <a:ext uri="{FF2B5EF4-FFF2-40B4-BE49-F238E27FC236}">
                <a16:creationId xmlns:a16="http://schemas.microsoft.com/office/drawing/2014/main" xmlns="" id="{2145D5EA-727A-474A-A61B-0ACCCE305540}"/>
              </a:ext>
            </a:extLst>
          </p:cNvPr>
          <p:cNvGraphicFramePr>
            <a:graphicFrameLocks noGrp="1"/>
          </p:cNvGraphicFramePr>
          <p:nvPr>
            <p:extLst/>
          </p:nvPr>
        </p:nvGraphicFramePr>
        <p:xfrm>
          <a:off x="3895078" y="2365633"/>
          <a:ext cx="5134624" cy="2126733"/>
        </p:xfrm>
        <a:graphic>
          <a:graphicData uri="http://schemas.openxmlformats.org/drawingml/2006/table">
            <a:tbl>
              <a:tblPr firstRow="1" bandRow="1">
                <a:tableStyleId>{21E4AEA4-8DFA-4A89-87EB-49C32662AFE0}</a:tableStyleId>
              </a:tblPr>
              <a:tblGrid>
                <a:gridCol w="1707102">
                  <a:extLst>
                    <a:ext uri="{9D8B030D-6E8A-4147-A177-3AD203B41FA5}">
                      <a16:colId xmlns:a16="http://schemas.microsoft.com/office/drawing/2014/main" xmlns="" val="2542065189"/>
                    </a:ext>
                  </a:extLst>
                </a:gridCol>
                <a:gridCol w="1713761">
                  <a:extLst>
                    <a:ext uri="{9D8B030D-6E8A-4147-A177-3AD203B41FA5}">
                      <a16:colId xmlns:a16="http://schemas.microsoft.com/office/drawing/2014/main" xmlns="" val="2620245749"/>
                    </a:ext>
                  </a:extLst>
                </a:gridCol>
                <a:gridCol w="1713761">
                  <a:extLst>
                    <a:ext uri="{9D8B030D-6E8A-4147-A177-3AD203B41FA5}">
                      <a16:colId xmlns:a16="http://schemas.microsoft.com/office/drawing/2014/main" xmlns="" val="3329732639"/>
                    </a:ext>
                  </a:extLst>
                </a:gridCol>
              </a:tblGrid>
              <a:tr h="708660">
                <a:tc>
                  <a:txBody>
                    <a:bodyPr/>
                    <a:lstStyle/>
                    <a:p>
                      <a:pPr algn="ctr"/>
                      <a:endParaRPr lang="en-US" sz="2100" dirty="0"/>
                    </a:p>
                    <a:p>
                      <a:pPr algn="ctr"/>
                      <a:r>
                        <a:rPr lang="en-US" sz="2100" dirty="0"/>
                        <a:t>Subbasin</a:t>
                      </a:r>
                    </a:p>
                  </a:txBody>
                  <a:tcPr marL="68580" marR="68580" marT="34290" marB="34290"/>
                </a:tc>
                <a:tc>
                  <a:txBody>
                    <a:bodyPr/>
                    <a:lstStyle/>
                    <a:p>
                      <a:pPr algn="ctr"/>
                      <a:endParaRPr lang="en-US" sz="2100" dirty="0"/>
                    </a:p>
                    <a:p>
                      <a:pPr algn="ctr"/>
                      <a:r>
                        <a:rPr lang="en-US" sz="2100" dirty="0"/>
                        <a:t>Race</a:t>
                      </a:r>
                    </a:p>
                  </a:txBody>
                  <a:tcPr marL="68580" marR="68580" marT="34290" marB="34290"/>
                </a:tc>
                <a:tc>
                  <a:txBody>
                    <a:bodyPr/>
                    <a:lstStyle/>
                    <a:p>
                      <a:pPr algn="ctr"/>
                      <a:r>
                        <a:rPr lang="en-US" sz="2100" dirty="0"/>
                        <a:t>Mean Survival</a:t>
                      </a:r>
                    </a:p>
                  </a:txBody>
                  <a:tcPr marL="68580" marR="68580" marT="34290" marB="34290"/>
                </a:tc>
                <a:extLst>
                  <a:ext uri="{0D108BD9-81ED-4DB2-BD59-A6C34878D82A}">
                    <a16:rowId xmlns:a16="http://schemas.microsoft.com/office/drawing/2014/main" xmlns="" val="2599282838"/>
                  </a:ext>
                </a:extLst>
              </a:tr>
              <a:tr h="342900">
                <a:tc rowSpan="2">
                  <a:txBody>
                    <a:bodyPr/>
                    <a:lstStyle/>
                    <a:p>
                      <a:pPr algn="ctr"/>
                      <a:r>
                        <a:rPr lang="en-US" sz="1800" dirty="0"/>
                        <a:t>Entiat</a:t>
                      </a:r>
                    </a:p>
                  </a:txBody>
                  <a:tcPr marL="68580" marR="68580" marT="34290" marB="34290" anchor="ctr"/>
                </a:tc>
                <a:tc>
                  <a:txBody>
                    <a:bodyPr/>
                    <a:lstStyle/>
                    <a:p>
                      <a:r>
                        <a:rPr lang="en-US" sz="1800" dirty="0"/>
                        <a:t>Spring</a:t>
                      </a:r>
                    </a:p>
                  </a:txBody>
                  <a:tcPr marL="68580" marR="68580" marT="34290" marB="34290"/>
                </a:tc>
                <a:tc>
                  <a:txBody>
                    <a:bodyPr/>
                    <a:lstStyle/>
                    <a:p>
                      <a:pPr algn="ctr"/>
                      <a:r>
                        <a:rPr lang="en-US" sz="1800" dirty="0"/>
                        <a:t>94%</a:t>
                      </a:r>
                    </a:p>
                  </a:txBody>
                  <a:tcPr marL="68580" marR="68580" marT="34290" marB="34290"/>
                </a:tc>
                <a:extLst>
                  <a:ext uri="{0D108BD9-81ED-4DB2-BD59-A6C34878D82A}">
                    <a16:rowId xmlns:a16="http://schemas.microsoft.com/office/drawing/2014/main" xmlns="" val="1973921782"/>
                  </a:ext>
                </a:extLst>
              </a:tr>
              <a:tr h="342900">
                <a:tc vMerge="1">
                  <a:txBody>
                    <a:bodyPr/>
                    <a:lstStyle/>
                    <a:p>
                      <a:endParaRPr lang="en-US" dirty="0"/>
                    </a:p>
                  </a:txBody>
                  <a:tcPr/>
                </a:tc>
                <a:tc>
                  <a:txBody>
                    <a:bodyPr/>
                    <a:lstStyle/>
                    <a:p>
                      <a:r>
                        <a:rPr lang="en-US" sz="1800" dirty="0"/>
                        <a:t>Summer</a:t>
                      </a:r>
                    </a:p>
                  </a:txBody>
                  <a:tcPr marL="68580" marR="68580" marT="34290" marB="34290"/>
                </a:tc>
                <a:tc>
                  <a:txBody>
                    <a:bodyPr/>
                    <a:lstStyle/>
                    <a:p>
                      <a:pPr algn="ctr"/>
                      <a:r>
                        <a:rPr lang="en-US" sz="1800" dirty="0"/>
                        <a:t>89%</a:t>
                      </a:r>
                    </a:p>
                  </a:txBody>
                  <a:tcPr marL="68580" marR="68580" marT="34290" marB="34290"/>
                </a:tc>
                <a:extLst>
                  <a:ext uri="{0D108BD9-81ED-4DB2-BD59-A6C34878D82A}">
                    <a16:rowId xmlns:a16="http://schemas.microsoft.com/office/drawing/2014/main" xmlns="" val="1224853093"/>
                  </a:ext>
                </a:extLst>
              </a:tr>
              <a:tr h="342900">
                <a:tc rowSpan="2">
                  <a:txBody>
                    <a:bodyPr/>
                    <a:lstStyle/>
                    <a:p>
                      <a:pPr algn="ctr"/>
                      <a:r>
                        <a:rPr lang="en-US" sz="1800" dirty="0"/>
                        <a:t>Above Wells Dam</a:t>
                      </a:r>
                    </a:p>
                  </a:txBody>
                  <a:tcPr marL="68580" marR="68580" marT="34290" marB="34290" anchor="ctr">
                    <a:solidFill>
                      <a:schemeClr val="accent2">
                        <a:lumMod val="20000"/>
                        <a:lumOff val="80000"/>
                      </a:schemeClr>
                    </a:solidFill>
                  </a:tcPr>
                </a:tc>
                <a:tc>
                  <a:txBody>
                    <a:bodyPr/>
                    <a:lstStyle/>
                    <a:p>
                      <a:r>
                        <a:rPr lang="en-US" sz="1800" dirty="0"/>
                        <a:t>Spring</a:t>
                      </a:r>
                    </a:p>
                  </a:txBody>
                  <a:tcPr marL="68580" marR="68580" marT="34290" marB="34290">
                    <a:solidFill>
                      <a:schemeClr val="accent2">
                        <a:lumMod val="20000"/>
                        <a:lumOff val="80000"/>
                      </a:schemeClr>
                    </a:solidFill>
                  </a:tcPr>
                </a:tc>
                <a:tc>
                  <a:txBody>
                    <a:bodyPr/>
                    <a:lstStyle/>
                    <a:p>
                      <a:pPr algn="ctr"/>
                      <a:r>
                        <a:rPr lang="en-US" sz="1800" dirty="0"/>
                        <a:t>97%</a:t>
                      </a:r>
                    </a:p>
                  </a:txBody>
                  <a:tcPr marL="68580" marR="68580" marT="34290" marB="34290">
                    <a:solidFill>
                      <a:schemeClr val="accent2">
                        <a:lumMod val="20000"/>
                        <a:lumOff val="80000"/>
                      </a:schemeClr>
                    </a:solidFill>
                  </a:tcPr>
                </a:tc>
                <a:extLst>
                  <a:ext uri="{0D108BD9-81ED-4DB2-BD59-A6C34878D82A}">
                    <a16:rowId xmlns:a16="http://schemas.microsoft.com/office/drawing/2014/main" xmlns="" val="2461909298"/>
                  </a:ext>
                </a:extLst>
              </a:tr>
              <a:tr h="389373">
                <a:tc vMerge="1">
                  <a:txBody>
                    <a:bodyPr/>
                    <a:lstStyle/>
                    <a:p>
                      <a:endParaRPr lang="en-US" dirty="0"/>
                    </a:p>
                  </a:txBody>
                  <a:tcPr/>
                </a:tc>
                <a:tc>
                  <a:txBody>
                    <a:bodyPr/>
                    <a:lstStyle/>
                    <a:p>
                      <a:r>
                        <a:rPr lang="en-US" sz="1800" dirty="0"/>
                        <a:t>Summer</a:t>
                      </a:r>
                    </a:p>
                  </a:txBody>
                  <a:tcPr marL="68580" marR="68580" marT="34290" marB="34290"/>
                </a:tc>
                <a:tc>
                  <a:txBody>
                    <a:bodyPr/>
                    <a:lstStyle/>
                    <a:p>
                      <a:pPr algn="ctr"/>
                      <a:r>
                        <a:rPr lang="en-US" sz="1800" dirty="0"/>
                        <a:t>85%</a:t>
                      </a:r>
                    </a:p>
                  </a:txBody>
                  <a:tcPr marL="68580" marR="68580" marT="34290" marB="34290"/>
                </a:tc>
                <a:extLst>
                  <a:ext uri="{0D108BD9-81ED-4DB2-BD59-A6C34878D82A}">
                    <a16:rowId xmlns:a16="http://schemas.microsoft.com/office/drawing/2014/main" xmlns="" val="248130272"/>
                  </a:ext>
                </a:extLst>
              </a:tr>
            </a:tbl>
          </a:graphicData>
        </a:graphic>
      </p:graphicFrame>
    </p:spTree>
    <p:extLst>
      <p:ext uri="{BB962C8B-B14F-4D97-AF65-F5344CB8AC3E}">
        <p14:creationId xmlns:p14="http://schemas.microsoft.com/office/powerpoint/2010/main" val="2965704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35E3D3D-E4F5-458B-87FA-A408C7E3FB6C}"/>
              </a:ext>
            </a:extLst>
          </p:cNvPr>
          <p:cNvSpPr/>
          <p:nvPr/>
        </p:nvSpPr>
        <p:spPr>
          <a:xfrm>
            <a:off x="120015" y="1130231"/>
            <a:ext cx="8903970" cy="507831"/>
          </a:xfrm>
          <a:prstGeom prst="rect">
            <a:avLst/>
          </a:prstGeom>
        </p:spPr>
        <p:txBody>
          <a:bodyPr wrap="square">
            <a:spAutoFit/>
          </a:bodyPr>
          <a:lstStyle/>
          <a:p>
            <a:pPr algn="ctr" defTabSz="685800"/>
            <a:r>
              <a:rPr lang="en-US" sz="2700" dirty="0">
                <a:solidFill>
                  <a:prstClr val="black"/>
                </a:solidFill>
              </a:rPr>
              <a:t>Pre-Spawning Mortality</a:t>
            </a:r>
          </a:p>
        </p:txBody>
      </p:sp>
      <p:pic>
        <p:nvPicPr>
          <p:cNvPr id="3" name="Picture 2" descr="http://farm3.static.flickr.com/2601/4162044216_8e118ae74c_b.jpg">
            <a:extLst>
              <a:ext uri="{FF2B5EF4-FFF2-40B4-BE49-F238E27FC236}">
                <a16:creationId xmlns:a16="http://schemas.microsoft.com/office/drawing/2014/main" xmlns="" id="{B142F7AA-B93F-4E84-94EE-0D5C4A7A36B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7351"/>
          <a:stretch/>
        </p:blipFill>
        <p:spPr bwMode="auto">
          <a:xfrm>
            <a:off x="120015" y="1851661"/>
            <a:ext cx="5265814" cy="3193658"/>
          </a:xfrm>
          <a:prstGeom prst="rect">
            <a:avLst/>
          </a:prstGeom>
          <a:noFill/>
        </p:spPr>
      </p:pic>
      <p:graphicFrame>
        <p:nvGraphicFramePr>
          <p:cNvPr id="4" name="Table 3">
            <a:extLst>
              <a:ext uri="{FF2B5EF4-FFF2-40B4-BE49-F238E27FC236}">
                <a16:creationId xmlns:a16="http://schemas.microsoft.com/office/drawing/2014/main" xmlns="" id="{49C0B18C-D7D3-4D8A-83B7-0B7D650E362C}"/>
              </a:ext>
            </a:extLst>
          </p:cNvPr>
          <p:cNvGraphicFramePr>
            <a:graphicFrameLocks noGrp="1"/>
          </p:cNvGraphicFramePr>
          <p:nvPr>
            <p:extLst/>
          </p:nvPr>
        </p:nvGraphicFramePr>
        <p:xfrm>
          <a:off x="4343400" y="2368549"/>
          <a:ext cx="4680585" cy="2718041"/>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xmlns="" val="2603196636"/>
                    </a:ext>
                  </a:extLst>
                </a:gridCol>
                <a:gridCol w="1508760">
                  <a:extLst>
                    <a:ext uri="{9D8B030D-6E8A-4147-A177-3AD203B41FA5}">
                      <a16:colId xmlns:a16="http://schemas.microsoft.com/office/drawing/2014/main" xmlns="" val="3799536134"/>
                    </a:ext>
                  </a:extLst>
                </a:gridCol>
                <a:gridCol w="1343025">
                  <a:extLst>
                    <a:ext uri="{9D8B030D-6E8A-4147-A177-3AD203B41FA5}">
                      <a16:colId xmlns:a16="http://schemas.microsoft.com/office/drawing/2014/main" xmlns="" val="2424764123"/>
                    </a:ext>
                  </a:extLst>
                </a:gridCol>
              </a:tblGrid>
              <a:tr h="976233">
                <a:tc>
                  <a:txBody>
                    <a:bodyPr/>
                    <a:lstStyle/>
                    <a:p>
                      <a:pPr algn="ctr"/>
                      <a:r>
                        <a:rPr lang="en-US" sz="2100" dirty="0"/>
                        <a:t>Holding Location</a:t>
                      </a:r>
                    </a:p>
                  </a:txBody>
                  <a:tcPr marL="68580" marR="68580" marT="34290" marB="34290" anchor="ctr"/>
                </a:tc>
                <a:tc>
                  <a:txBody>
                    <a:bodyPr/>
                    <a:lstStyle/>
                    <a:p>
                      <a:pPr algn="ctr"/>
                      <a:r>
                        <a:rPr lang="en-US" sz="2100" dirty="0"/>
                        <a:t>50% Arrival Date</a:t>
                      </a:r>
                    </a:p>
                  </a:txBody>
                  <a:tcPr marL="68580" marR="68580" marT="34290" marB="34290" anchor="ctr"/>
                </a:tc>
                <a:tc>
                  <a:txBody>
                    <a:bodyPr/>
                    <a:lstStyle/>
                    <a:p>
                      <a:pPr algn="ctr"/>
                      <a:r>
                        <a:rPr lang="en-US" sz="2100" dirty="0"/>
                        <a:t>Mean Survival</a:t>
                      </a:r>
                    </a:p>
                  </a:txBody>
                  <a:tcPr marL="68580" marR="68580" marT="34290" marB="34290" anchor="ctr"/>
                </a:tc>
                <a:extLst>
                  <a:ext uri="{0D108BD9-81ED-4DB2-BD59-A6C34878D82A}">
                    <a16:rowId xmlns:a16="http://schemas.microsoft.com/office/drawing/2014/main" xmlns="" val="2797826973"/>
                  </a:ext>
                </a:extLst>
              </a:tr>
              <a:tr h="891540">
                <a:tc>
                  <a:txBody>
                    <a:bodyPr/>
                    <a:lstStyle/>
                    <a:p>
                      <a:pPr algn="ctr"/>
                      <a:r>
                        <a:rPr lang="en-US" sz="1800" b="1" dirty="0"/>
                        <a:t>Spring Chinook Upper River Refuges</a:t>
                      </a:r>
                    </a:p>
                  </a:txBody>
                  <a:tcPr marL="68580" marR="68580" marT="34290" marB="34290" anchor="ctr"/>
                </a:tc>
                <a:tc>
                  <a:txBody>
                    <a:bodyPr/>
                    <a:lstStyle/>
                    <a:p>
                      <a:pPr algn="ctr"/>
                      <a:r>
                        <a:rPr lang="en-US" sz="1800" b="1" dirty="0"/>
                        <a:t>Early to Mid May</a:t>
                      </a:r>
                    </a:p>
                  </a:txBody>
                  <a:tcPr marL="68580" marR="68580" marT="34290" marB="34290" anchor="ctr"/>
                </a:tc>
                <a:tc>
                  <a:txBody>
                    <a:bodyPr/>
                    <a:lstStyle/>
                    <a:p>
                      <a:pPr algn="ctr"/>
                      <a:r>
                        <a:rPr lang="en-US" sz="1800" b="1" dirty="0"/>
                        <a:t>54%</a:t>
                      </a:r>
                    </a:p>
                  </a:txBody>
                  <a:tcPr marL="68580" marR="68580" marT="34290" marB="34290" anchor="ctr"/>
                </a:tc>
                <a:extLst>
                  <a:ext uri="{0D108BD9-81ED-4DB2-BD59-A6C34878D82A}">
                    <a16:rowId xmlns:a16="http://schemas.microsoft.com/office/drawing/2014/main" xmlns="" val="3462119542"/>
                  </a:ext>
                </a:extLst>
              </a:tr>
              <a:tr h="850268">
                <a:tc>
                  <a:txBody>
                    <a:bodyPr/>
                    <a:lstStyle/>
                    <a:p>
                      <a:pPr algn="ctr"/>
                      <a:r>
                        <a:rPr lang="en-US" sz="1800" b="1" dirty="0"/>
                        <a:t>Summer Chinook Main River Pools </a:t>
                      </a:r>
                    </a:p>
                  </a:txBody>
                  <a:tcPr marL="68580" marR="68580" marT="34290" marB="34290" anchor="ctr"/>
                </a:tc>
                <a:tc>
                  <a:txBody>
                    <a:bodyPr/>
                    <a:lstStyle/>
                    <a:p>
                      <a:pPr algn="ctr"/>
                      <a:r>
                        <a:rPr lang="en-US" sz="1800" b="1" dirty="0"/>
                        <a:t>Mid July</a:t>
                      </a:r>
                    </a:p>
                  </a:txBody>
                  <a:tcPr marL="68580" marR="68580" marT="34290" marB="34290" anchor="ctr"/>
                </a:tc>
                <a:tc>
                  <a:txBody>
                    <a:bodyPr/>
                    <a:lstStyle/>
                    <a:p>
                      <a:pPr algn="ctr"/>
                      <a:r>
                        <a:rPr lang="en-US" sz="1800" b="1" dirty="0"/>
                        <a:t>85%</a:t>
                      </a:r>
                    </a:p>
                  </a:txBody>
                  <a:tcPr marL="68580" marR="68580" marT="34290" marB="34290" anchor="ctr"/>
                </a:tc>
                <a:extLst>
                  <a:ext uri="{0D108BD9-81ED-4DB2-BD59-A6C34878D82A}">
                    <a16:rowId xmlns:a16="http://schemas.microsoft.com/office/drawing/2014/main" xmlns="" val="1903073265"/>
                  </a:ext>
                </a:extLst>
              </a:tr>
            </a:tbl>
          </a:graphicData>
        </a:graphic>
      </p:graphicFrame>
      <p:sp>
        <p:nvSpPr>
          <p:cNvPr id="5" name="TextBox 4">
            <a:extLst>
              <a:ext uri="{FF2B5EF4-FFF2-40B4-BE49-F238E27FC236}">
                <a16:creationId xmlns:a16="http://schemas.microsoft.com/office/drawing/2014/main" xmlns="" id="{5F1805EC-64AB-4F03-95C7-515CB86A9A5D}"/>
              </a:ext>
            </a:extLst>
          </p:cNvPr>
          <p:cNvSpPr txBox="1"/>
          <p:nvPr/>
        </p:nvSpPr>
        <p:spPr>
          <a:xfrm>
            <a:off x="120015" y="5045318"/>
            <a:ext cx="4120516" cy="253916"/>
          </a:xfrm>
          <a:prstGeom prst="rect">
            <a:avLst/>
          </a:prstGeom>
          <a:noFill/>
        </p:spPr>
        <p:txBody>
          <a:bodyPr wrap="square" rtlCol="0">
            <a:spAutoFit/>
          </a:bodyPr>
          <a:lstStyle/>
          <a:p>
            <a:pPr algn="ctr" defTabSz="685800"/>
            <a:r>
              <a:rPr lang="en-US" sz="1050" dirty="0">
                <a:solidFill>
                  <a:prstClr val="black"/>
                </a:solidFill>
              </a:rPr>
              <a:t>Photo from: </a:t>
            </a:r>
            <a:r>
              <a:rPr lang="en-US" sz="1050" dirty="0" err="1">
                <a:solidFill>
                  <a:prstClr val="black"/>
                </a:solidFill>
              </a:rPr>
              <a:t>Oceanmdx,skyscrapercity.com</a:t>
            </a:r>
            <a:endParaRPr lang="en-US" sz="1050" dirty="0">
              <a:solidFill>
                <a:prstClr val="black"/>
              </a:solidFill>
            </a:endParaRPr>
          </a:p>
        </p:txBody>
      </p:sp>
      <p:sp>
        <p:nvSpPr>
          <p:cNvPr id="6" name="TextBox 5">
            <a:extLst>
              <a:ext uri="{FF2B5EF4-FFF2-40B4-BE49-F238E27FC236}">
                <a16:creationId xmlns:a16="http://schemas.microsoft.com/office/drawing/2014/main" xmlns="" id="{3FFC5A36-F16B-4AF3-8F32-BDD070AC8B04}"/>
              </a:ext>
            </a:extLst>
          </p:cNvPr>
          <p:cNvSpPr txBox="1"/>
          <p:nvPr/>
        </p:nvSpPr>
        <p:spPr>
          <a:xfrm>
            <a:off x="4343400" y="5727770"/>
            <a:ext cx="4680585" cy="253916"/>
          </a:xfrm>
          <a:prstGeom prst="rect">
            <a:avLst/>
          </a:prstGeom>
          <a:noFill/>
        </p:spPr>
        <p:txBody>
          <a:bodyPr wrap="square" rtlCol="0">
            <a:spAutoFit/>
          </a:bodyPr>
          <a:lstStyle/>
          <a:p>
            <a:pPr algn="ctr" defTabSz="685800"/>
            <a:r>
              <a:rPr lang="en-US" sz="1050" dirty="0">
                <a:solidFill>
                  <a:prstClr val="black"/>
                </a:solidFill>
              </a:rPr>
              <a:t>Data from Andrew Murdoch, WDFW</a:t>
            </a:r>
          </a:p>
        </p:txBody>
      </p:sp>
    </p:spTree>
    <p:extLst>
      <p:ext uri="{BB962C8B-B14F-4D97-AF65-F5344CB8AC3E}">
        <p14:creationId xmlns:p14="http://schemas.microsoft.com/office/powerpoint/2010/main" val="78752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9FFE62-F1B8-491A-BCF5-63CF3FF8BCFF}"/>
              </a:ext>
            </a:extLst>
          </p:cNvPr>
          <p:cNvSpPr txBox="1"/>
          <p:nvPr/>
        </p:nvSpPr>
        <p:spPr>
          <a:xfrm>
            <a:off x="131445" y="1051561"/>
            <a:ext cx="8881110" cy="877163"/>
          </a:xfrm>
          <a:prstGeom prst="rect">
            <a:avLst/>
          </a:prstGeom>
          <a:noFill/>
        </p:spPr>
        <p:txBody>
          <a:bodyPr wrap="square" rtlCol="0">
            <a:spAutoFit/>
          </a:bodyPr>
          <a:lstStyle/>
          <a:p>
            <a:pPr algn="ctr" defTabSz="685800"/>
            <a:r>
              <a:rPr lang="en-US" sz="2700" dirty="0">
                <a:solidFill>
                  <a:prstClr val="black"/>
                </a:solidFill>
              </a:rPr>
              <a:t>Influence of Hatchery Spawners </a:t>
            </a:r>
          </a:p>
          <a:p>
            <a:pPr algn="ctr" defTabSz="685800"/>
            <a:r>
              <a:rPr lang="en-US" sz="2400" dirty="0">
                <a:solidFill>
                  <a:prstClr val="black"/>
                </a:solidFill>
              </a:rPr>
              <a:t>(1989 – 2016)</a:t>
            </a:r>
          </a:p>
        </p:txBody>
      </p:sp>
      <p:pic>
        <p:nvPicPr>
          <p:cNvPr id="5" name="Picture 4">
            <a:extLst>
              <a:ext uri="{FF2B5EF4-FFF2-40B4-BE49-F238E27FC236}">
                <a16:creationId xmlns:a16="http://schemas.microsoft.com/office/drawing/2014/main" xmlns="" id="{53493563-D4D8-461E-8224-5E8D0340F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445" y="2388871"/>
            <a:ext cx="3223260" cy="2663189"/>
          </a:xfrm>
          <a:prstGeom prst="rect">
            <a:avLst/>
          </a:prstGeom>
        </p:spPr>
      </p:pic>
      <p:graphicFrame>
        <p:nvGraphicFramePr>
          <p:cNvPr id="6" name="Table 5">
            <a:extLst>
              <a:ext uri="{FF2B5EF4-FFF2-40B4-BE49-F238E27FC236}">
                <a16:creationId xmlns:a16="http://schemas.microsoft.com/office/drawing/2014/main" xmlns="" id="{481E6B0A-72D7-4BD5-A695-2E810FBA7263}"/>
              </a:ext>
            </a:extLst>
          </p:cNvPr>
          <p:cNvGraphicFramePr>
            <a:graphicFrameLocks noGrp="1"/>
          </p:cNvGraphicFramePr>
          <p:nvPr>
            <p:extLst/>
          </p:nvPr>
        </p:nvGraphicFramePr>
        <p:xfrm>
          <a:off x="3611880" y="2566036"/>
          <a:ext cx="4789170" cy="2308860"/>
        </p:xfrm>
        <a:graphic>
          <a:graphicData uri="http://schemas.openxmlformats.org/drawingml/2006/table">
            <a:tbl>
              <a:tblPr firstRow="1" bandRow="1">
                <a:tableStyleId>{93296810-A885-4BE3-A3E7-6D5BEEA58F35}</a:tableStyleId>
              </a:tblPr>
              <a:tblGrid>
                <a:gridCol w="1303020">
                  <a:extLst>
                    <a:ext uri="{9D8B030D-6E8A-4147-A177-3AD203B41FA5}">
                      <a16:colId xmlns:a16="http://schemas.microsoft.com/office/drawing/2014/main" xmlns="" val="3898443370"/>
                    </a:ext>
                  </a:extLst>
                </a:gridCol>
                <a:gridCol w="982980">
                  <a:extLst>
                    <a:ext uri="{9D8B030D-6E8A-4147-A177-3AD203B41FA5}">
                      <a16:colId xmlns:a16="http://schemas.microsoft.com/office/drawing/2014/main" xmlns="" val="2608056583"/>
                    </a:ext>
                  </a:extLst>
                </a:gridCol>
                <a:gridCol w="845820">
                  <a:extLst>
                    <a:ext uri="{9D8B030D-6E8A-4147-A177-3AD203B41FA5}">
                      <a16:colId xmlns:a16="http://schemas.microsoft.com/office/drawing/2014/main" xmlns="" val="1865853311"/>
                    </a:ext>
                  </a:extLst>
                </a:gridCol>
                <a:gridCol w="857250">
                  <a:extLst>
                    <a:ext uri="{9D8B030D-6E8A-4147-A177-3AD203B41FA5}">
                      <a16:colId xmlns:a16="http://schemas.microsoft.com/office/drawing/2014/main" xmlns="" val="2029651087"/>
                    </a:ext>
                  </a:extLst>
                </a:gridCol>
                <a:gridCol w="800100">
                  <a:extLst>
                    <a:ext uri="{9D8B030D-6E8A-4147-A177-3AD203B41FA5}">
                      <a16:colId xmlns:a16="http://schemas.microsoft.com/office/drawing/2014/main" xmlns="" val="3701606550"/>
                    </a:ext>
                  </a:extLst>
                </a:gridCol>
              </a:tblGrid>
              <a:tr h="504290">
                <a:tc>
                  <a:txBody>
                    <a:bodyPr/>
                    <a:lstStyle/>
                    <a:p>
                      <a:pPr algn="ctr"/>
                      <a:r>
                        <a:rPr lang="en-US" sz="2100" dirty="0"/>
                        <a:t>River</a:t>
                      </a:r>
                    </a:p>
                  </a:txBody>
                  <a:tcPr marL="68580" marR="68580" marT="34290" marB="34290" anchor="ctr"/>
                </a:tc>
                <a:tc>
                  <a:txBody>
                    <a:bodyPr/>
                    <a:lstStyle/>
                    <a:p>
                      <a:pPr algn="ctr"/>
                      <a:r>
                        <a:rPr lang="en-US" sz="2100" dirty="0"/>
                        <a:t>Race</a:t>
                      </a:r>
                    </a:p>
                  </a:txBody>
                  <a:tcPr marL="68580" marR="68580" marT="34290" marB="34290" anchor="ctr"/>
                </a:tc>
                <a:tc>
                  <a:txBody>
                    <a:bodyPr/>
                    <a:lstStyle/>
                    <a:p>
                      <a:pPr algn="ctr"/>
                      <a:r>
                        <a:rPr lang="en-US" sz="2100" dirty="0"/>
                        <a:t>pHOS</a:t>
                      </a:r>
                    </a:p>
                  </a:txBody>
                  <a:tcPr marL="68580" marR="68580" marT="34290" marB="34290" anchor="ctr"/>
                </a:tc>
                <a:tc>
                  <a:txBody>
                    <a:bodyPr/>
                    <a:lstStyle/>
                    <a:p>
                      <a:pPr algn="ctr"/>
                      <a:r>
                        <a:rPr lang="en-US" sz="2100" dirty="0"/>
                        <a:t>pNOB</a:t>
                      </a:r>
                    </a:p>
                  </a:txBody>
                  <a:tcPr marL="68580" marR="68580" marT="34290" marB="34290" anchor="ctr"/>
                </a:tc>
                <a:tc>
                  <a:txBody>
                    <a:bodyPr/>
                    <a:lstStyle/>
                    <a:p>
                      <a:pPr algn="ctr"/>
                      <a:r>
                        <a:rPr lang="en-US" sz="2100" dirty="0"/>
                        <a:t>PNI</a:t>
                      </a:r>
                    </a:p>
                  </a:txBody>
                  <a:tcPr marL="68580" marR="68580" marT="34290" marB="34290" anchor="ctr"/>
                </a:tc>
                <a:extLst>
                  <a:ext uri="{0D108BD9-81ED-4DB2-BD59-A6C34878D82A}">
                    <a16:rowId xmlns:a16="http://schemas.microsoft.com/office/drawing/2014/main" xmlns="" val="1862656200"/>
                  </a:ext>
                </a:extLst>
              </a:tr>
              <a:tr h="360914">
                <a:tc>
                  <a:txBody>
                    <a:bodyPr/>
                    <a:lstStyle/>
                    <a:p>
                      <a:r>
                        <a:rPr lang="en-US" sz="1800" b="1" dirty="0"/>
                        <a:t>Wenatchee</a:t>
                      </a:r>
                    </a:p>
                  </a:txBody>
                  <a:tcPr marL="68580" marR="68580" marT="34290" marB="34290"/>
                </a:tc>
                <a:tc>
                  <a:txBody>
                    <a:bodyPr/>
                    <a:lstStyle/>
                    <a:p>
                      <a:r>
                        <a:rPr lang="en-US" sz="1800" b="1" dirty="0"/>
                        <a:t>Summer</a:t>
                      </a:r>
                    </a:p>
                  </a:txBody>
                  <a:tcPr marL="68580" marR="68580" marT="34290" marB="34290"/>
                </a:tc>
                <a:tc>
                  <a:txBody>
                    <a:bodyPr/>
                    <a:lstStyle/>
                    <a:p>
                      <a:pPr algn="ctr"/>
                      <a:r>
                        <a:rPr lang="en-US" sz="1400" b="1" dirty="0"/>
                        <a:t>14%</a:t>
                      </a:r>
                    </a:p>
                  </a:txBody>
                  <a:tcPr marL="68580" marR="68580" marT="34290" marB="34290" anchor="ctr"/>
                </a:tc>
                <a:tc>
                  <a:txBody>
                    <a:bodyPr/>
                    <a:lstStyle/>
                    <a:p>
                      <a:pPr algn="ctr"/>
                      <a:r>
                        <a:rPr lang="en-US" sz="1400" b="1" dirty="0"/>
                        <a:t>92%</a:t>
                      </a:r>
                    </a:p>
                  </a:txBody>
                  <a:tcPr marL="68580" marR="68580" marT="34290" marB="34290" anchor="ctr"/>
                </a:tc>
                <a:tc>
                  <a:txBody>
                    <a:bodyPr/>
                    <a:lstStyle/>
                    <a:p>
                      <a:pPr algn="ctr"/>
                      <a:r>
                        <a:rPr lang="en-US" sz="1800" b="1" dirty="0"/>
                        <a:t>0.87</a:t>
                      </a:r>
                    </a:p>
                  </a:txBody>
                  <a:tcPr marL="68580" marR="68580" marT="34290" marB="34290" anchor="ctr"/>
                </a:tc>
                <a:extLst>
                  <a:ext uri="{0D108BD9-81ED-4DB2-BD59-A6C34878D82A}">
                    <a16:rowId xmlns:a16="http://schemas.microsoft.com/office/drawing/2014/main" xmlns="" val="2840748132"/>
                  </a:ext>
                </a:extLst>
              </a:tr>
              <a:tr h="360914">
                <a:tc>
                  <a:txBody>
                    <a:bodyPr/>
                    <a:lstStyle/>
                    <a:p>
                      <a:endParaRPr lang="en-US" sz="1800" b="1" dirty="0"/>
                    </a:p>
                  </a:txBody>
                  <a:tcPr marL="68580" marR="68580" marT="34290" marB="34290"/>
                </a:tc>
                <a:tc>
                  <a:txBody>
                    <a:bodyPr/>
                    <a:lstStyle/>
                    <a:p>
                      <a:r>
                        <a:rPr lang="en-US" sz="1800" b="1" dirty="0"/>
                        <a:t>Spring</a:t>
                      </a:r>
                    </a:p>
                  </a:txBody>
                  <a:tcPr marL="68580" marR="68580" marT="34290" marB="34290"/>
                </a:tc>
                <a:tc>
                  <a:txBody>
                    <a:bodyPr/>
                    <a:lstStyle/>
                    <a:p>
                      <a:pPr algn="ctr"/>
                      <a:r>
                        <a:rPr lang="en-US" sz="1400" b="1" dirty="0"/>
                        <a:t>45%</a:t>
                      </a:r>
                    </a:p>
                  </a:txBody>
                  <a:tcPr marL="68580" marR="68580" marT="34290" marB="34290" anchor="ctr"/>
                </a:tc>
                <a:tc>
                  <a:txBody>
                    <a:bodyPr/>
                    <a:lstStyle/>
                    <a:p>
                      <a:pPr algn="ctr"/>
                      <a:r>
                        <a:rPr lang="en-US" sz="1400" b="1" dirty="0"/>
                        <a:t>55%</a:t>
                      </a:r>
                    </a:p>
                  </a:txBody>
                  <a:tcPr marL="68580" marR="68580" marT="34290" marB="34290" anchor="ctr"/>
                </a:tc>
                <a:tc>
                  <a:txBody>
                    <a:bodyPr/>
                    <a:lstStyle/>
                    <a:p>
                      <a:pPr algn="ctr"/>
                      <a:r>
                        <a:rPr lang="en-US" sz="1800" b="1" dirty="0">
                          <a:solidFill>
                            <a:srgbClr val="FF0000"/>
                          </a:solidFill>
                        </a:rPr>
                        <a:t>0.55</a:t>
                      </a:r>
                    </a:p>
                  </a:txBody>
                  <a:tcPr marL="68580" marR="68580" marT="34290" marB="34290" anchor="ctr"/>
                </a:tc>
                <a:extLst>
                  <a:ext uri="{0D108BD9-81ED-4DB2-BD59-A6C34878D82A}">
                    <a16:rowId xmlns:a16="http://schemas.microsoft.com/office/drawing/2014/main" xmlns="" val="4038456921"/>
                  </a:ext>
                </a:extLst>
              </a:tr>
              <a:tr h="360914">
                <a:tc>
                  <a:txBody>
                    <a:bodyPr/>
                    <a:lstStyle/>
                    <a:p>
                      <a:endParaRPr lang="en-US" sz="1800" b="1" dirty="0"/>
                    </a:p>
                  </a:txBody>
                  <a:tcPr marL="68580" marR="68580" marT="34290" marB="34290"/>
                </a:tc>
                <a:tc>
                  <a:txBody>
                    <a:bodyPr/>
                    <a:lstStyle/>
                    <a:p>
                      <a:endParaRPr lang="en-US" sz="1800" b="1" dirty="0"/>
                    </a:p>
                  </a:txBody>
                  <a:tcPr marL="68580" marR="68580" marT="34290" marB="34290"/>
                </a:tc>
                <a:tc>
                  <a:txBody>
                    <a:bodyPr/>
                    <a:lstStyle/>
                    <a:p>
                      <a:pPr algn="ctr"/>
                      <a:endParaRPr lang="en-US" sz="1400" b="1" dirty="0"/>
                    </a:p>
                  </a:txBody>
                  <a:tcPr marL="68580" marR="68580" marT="34290" marB="34290" anchor="ctr"/>
                </a:tc>
                <a:tc>
                  <a:txBody>
                    <a:bodyPr/>
                    <a:lstStyle/>
                    <a:p>
                      <a:pPr algn="ctr"/>
                      <a:endParaRPr lang="en-US" sz="1400" b="1" dirty="0"/>
                    </a:p>
                  </a:txBody>
                  <a:tcPr marL="68580" marR="68580" marT="34290" marB="34290" anchor="ctr"/>
                </a:tc>
                <a:tc>
                  <a:txBody>
                    <a:bodyPr/>
                    <a:lstStyle/>
                    <a:p>
                      <a:pPr algn="ctr"/>
                      <a:endParaRPr lang="en-US" sz="1800" b="1" dirty="0"/>
                    </a:p>
                  </a:txBody>
                  <a:tcPr marL="68580" marR="68580" marT="34290" marB="34290" anchor="ctr"/>
                </a:tc>
                <a:extLst>
                  <a:ext uri="{0D108BD9-81ED-4DB2-BD59-A6C34878D82A}">
                    <a16:rowId xmlns:a16="http://schemas.microsoft.com/office/drawing/2014/main" xmlns="" val="1288158405"/>
                  </a:ext>
                </a:extLst>
              </a:tr>
              <a:tr h="360914">
                <a:tc>
                  <a:txBody>
                    <a:bodyPr/>
                    <a:lstStyle/>
                    <a:p>
                      <a:r>
                        <a:rPr lang="en-US" sz="1800" b="1" dirty="0"/>
                        <a:t>Methow</a:t>
                      </a:r>
                    </a:p>
                  </a:txBody>
                  <a:tcPr marL="68580" marR="68580" marT="34290" marB="34290"/>
                </a:tc>
                <a:tc>
                  <a:txBody>
                    <a:bodyPr/>
                    <a:lstStyle/>
                    <a:p>
                      <a:r>
                        <a:rPr lang="en-US" sz="1800" b="1" dirty="0"/>
                        <a:t>Summer</a:t>
                      </a:r>
                    </a:p>
                  </a:txBody>
                  <a:tcPr marL="68580" marR="68580" marT="34290" marB="34290"/>
                </a:tc>
                <a:tc>
                  <a:txBody>
                    <a:bodyPr/>
                    <a:lstStyle/>
                    <a:p>
                      <a:pPr algn="ctr"/>
                      <a:r>
                        <a:rPr lang="en-US" sz="1400" b="1" dirty="0"/>
                        <a:t>33%</a:t>
                      </a:r>
                    </a:p>
                  </a:txBody>
                  <a:tcPr marL="68580" marR="68580" marT="34290" marB="34290" anchor="ctr"/>
                </a:tc>
                <a:tc>
                  <a:txBody>
                    <a:bodyPr/>
                    <a:lstStyle/>
                    <a:p>
                      <a:pPr algn="ctr"/>
                      <a:r>
                        <a:rPr lang="en-US" sz="1400" b="1" dirty="0"/>
                        <a:t>74%</a:t>
                      </a:r>
                    </a:p>
                  </a:txBody>
                  <a:tcPr marL="68580" marR="68580" marT="34290" marB="34290" anchor="ctr"/>
                </a:tc>
                <a:tc>
                  <a:txBody>
                    <a:bodyPr/>
                    <a:lstStyle/>
                    <a:p>
                      <a:pPr algn="ctr"/>
                      <a:r>
                        <a:rPr lang="en-US" sz="1800" b="1" dirty="0"/>
                        <a:t>0.69</a:t>
                      </a:r>
                    </a:p>
                  </a:txBody>
                  <a:tcPr marL="68580" marR="68580" marT="34290" marB="34290" anchor="ctr"/>
                </a:tc>
                <a:extLst>
                  <a:ext uri="{0D108BD9-81ED-4DB2-BD59-A6C34878D82A}">
                    <a16:rowId xmlns:a16="http://schemas.microsoft.com/office/drawing/2014/main" xmlns="" val="2644238752"/>
                  </a:ext>
                </a:extLst>
              </a:tr>
              <a:tr h="360914">
                <a:tc>
                  <a:txBody>
                    <a:bodyPr/>
                    <a:lstStyle/>
                    <a:p>
                      <a:endParaRPr lang="en-US" sz="1800" b="1" dirty="0"/>
                    </a:p>
                  </a:txBody>
                  <a:tcPr marL="68580" marR="68580" marT="34290" marB="34290"/>
                </a:tc>
                <a:tc>
                  <a:txBody>
                    <a:bodyPr/>
                    <a:lstStyle/>
                    <a:p>
                      <a:r>
                        <a:rPr lang="en-US" sz="1800" b="1" dirty="0"/>
                        <a:t>Spring</a:t>
                      </a:r>
                    </a:p>
                  </a:txBody>
                  <a:tcPr marL="68580" marR="68580" marT="34290" marB="34290"/>
                </a:tc>
                <a:tc>
                  <a:txBody>
                    <a:bodyPr/>
                    <a:lstStyle/>
                    <a:p>
                      <a:pPr algn="ctr"/>
                      <a:r>
                        <a:rPr lang="en-US" sz="1400" b="1" dirty="0"/>
                        <a:t>57%</a:t>
                      </a:r>
                    </a:p>
                  </a:txBody>
                  <a:tcPr marL="68580" marR="68580" marT="34290" marB="34290" anchor="ctr"/>
                </a:tc>
                <a:tc>
                  <a:txBody>
                    <a:bodyPr/>
                    <a:lstStyle/>
                    <a:p>
                      <a:pPr algn="ctr"/>
                      <a:r>
                        <a:rPr lang="en-US" sz="1400" b="1" dirty="0"/>
                        <a:t>37%</a:t>
                      </a:r>
                    </a:p>
                  </a:txBody>
                  <a:tcPr marL="68580" marR="68580" marT="34290" marB="34290" anchor="ctr"/>
                </a:tc>
                <a:tc>
                  <a:txBody>
                    <a:bodyPr/>
                    <a:lstStyle/>
                    <a:p>
                      <a:pPr algn="ctr"/>
                      <a:r>
                        <a:rPr lang="en-US" sz="1800" b="1" dirty="0">
                          <a:solidFill>
                            <a:srgbClr val="FF0000"/>
                          </a:solidFill>
                        </a:rPr>
                        <a:t>0.39</a:t>
                      </a:r>
                    </a:p>
                  </a:txBody>
                  <a:tcPr marL="68580" marR="68580" marT="34290" marB="34290" anchor="ctr"/>
                </a:tc>
                <a:extLst>
                  <a:ext uri="{0D108BD9-81ED-4DB2-BD59-A6C34878D82A}">
                    <a16:rowId xmlns:a16="http://schemas.microsoft.com/office/drawing/2014/main" xmlns="" val="926142107"/>
                  </a:ext>
                </a:extLst>
              </a:tr>
            </a:tbl>
          </a:graphicData>
        </a:graphic>
      </p:graphicFrame>
      <p:sp>
        <p:nvSpPr>
          <p:cNvPr id="7" name="TextBox 6">
            <a:extLst>
              <a:ext uri="{FF2B5EF4-FFF2-40B4-BE49-F238E27FC236}">
                <a16:creationId xmlns:a16="http://schemas.microsoft.com/office/drawing/2014/main" xmlns="" id="{C36EBC43-C882-4C81-AD4E-B715FDE6573B}"/>
              </a:ext>
            </a:extLst>
          </p:cNvPr>
          <p:cNvSpPr txBox="1"/>
          <p:nvPr/>
        </p:nvSpPr>
        <p:spPr>
          <a:xfrm>
            <a:off x="131445" y="5052060"/>
            <a:ext cx="3223260" cy="253916"/>
          </a:xfrm>
          <a:prstGeom prst="rect">
            <a:avLst/>
          </a:prstGeom>
          <a:noFill/>
        </p:spPr>
        <p:txBody>
          <a:bodyPr wrap="square" rtlCol="0">
            <a:spAutoFit/>
          </a:bodyPr>
          <a:lstStyle/>
          <a:p>
            <a:pPr algn="ctr" defTabSz="685800"/>
            <a:r>
              <a:rPr lang="en-US" sz="1050" dirty="0">
                <a:solidFill>
                  <a:prstClr val="black"/>
                </a:solidFill>
              </a:rPr>
              <a:t>Photo: Mike Cushman, Cascadia Conservation District</a:t>
            </a:r>
          </a:p>
        </p:txBody>
      </p:sp>
      <p:sp>
        <p:nvSpPr>
          <p:cNvPr id="8" name="TextBox 7">
            <a:extLst>
              <a:ext uri="{FF2B5EF4-FFF2-40B4-BE49-F238E27FC236}">
                <a16:creationId xmlns:a16="http://schemas.microsoft.com/office/drawing/2014/main" xmlns="" id="{3CE396C6-CB7B-47B4-8F7E-C701E9D03564}"/>
              </a:ext>
            </a:extLst>
          </p:cNvPr>
          <p:cNvSpPr txBox="1"/>
          <p:nvPr/>
        </p:nvSpPr>
        <p:spPr>
          <a:xfrm flipH="1">
            <a:off x="3611880" y="5691023"/>
            <a:ext cx="4789171" cy="253916"/>
          </a:xfrm>
          <a:prstGeom prst="rect">
            <a:avLst/>
          </a:prstGeom>
          <a:noFill/>
        </p:spPr>
        <p:txBody>
          <a:bodyPr wrap="square" rtlCol="0">
            <a:spAutoFit/>
          </a:bodyPr>
          <a:lstStyle/>
          <a:p>
            <a:pPr algn="ctr" defTabSz="685800"/>
            <a:r>
              <a:rPr lang="en-US" sz="1050" dirty="0">
                <a:solidFill>
                  <a:prstClr val="black"/>
                </a:solidFill>
              </a:rPr>
              <a:t>Data from Andrew Murdoch, WDFW</a:t>
            </a:r>
          </a:p>
        </p:txBody>
      </p:sp>
    </p:spTree>
    <p:extLst>
      <p:ext uri="{BB962C8B-B14F-4D97-AF65-F5344CB8AC3E}">
        <p14:creationId xmlns:p14="http://schemas.microsoft.com/office/powerpoint/2010/main" val="296993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20CAEFB-CB55-4295-9D82-52478E100588}"/>
              </a:ext>
            </a:extLst>
          </p:cNvPr>
          <p:cNvGrpSpPr>
            <a:grpSpLocks/>
          </p:cNvGrpSpPr>
          <p:nvPr/>
        </p:nvGrpSpPr>
        <p:grpSpPr>
          <a:xfrm>
            <a:off x="280273" y="1312069"/>
            <a:ext cx="3475971" cy="4348163"/>
            <a:chOff x="0" y="0"/>
            <a:chExt cx="4654994" cy="5797296"/>
          </a:xfrm>
        </p:grpSpPr>
        <p:grpSp>
          <p:nvGrpSpPr>
            <p:cNvPr id="3" name="Group 2">
              <a:extLst>
                <a:ext uri="{FF2B5EF4-FFF2-40B4-BE49-F238E27FC236}">
                  <a16:creationId xmlns:a16="http://schemas.microsoft.com/office/drawing/2014/main" xmlns="" id="{5E95DAEF-A089-4840-BAEC-C7B1B0A384E9}"/>
                </a:ext>
              </a:extLst>
            </p:cNvPr>
            <p:cNvGrpSpPr/>
            <p:nvPr/>
          </p:nvGrpSpPr>
          <p:grpSpPr>
            <a:xfrm>
              <a:off x="0" y="0"/>
              <a:ext cx="4285488" cy="5797296"/>
              <a:chOff x="0" y="0"/>
              <a:chExt cx="4285488" cy="5797296"/>
            </a:xfrm>
          </p:grpSpPr>
          <p:sp>
            <p:nvSpPr>
              <p:cNvPr id="6" name="object 70">
                <a:extLst>
                  <a:ext uri="{FF2B5EF4-FFF2-40B4-BE49-F238E27FC236}">
                    <a16:creationId xmlns:a16="http://schemas.microsoft.com/office/drawing/2014/main" xmlns="" id="{FF045D23-CFAB-4BB1-8F30-AB940E5C33B9}"/>
                  </a:ext>
                </a:extLst>
              </p:cNvPr>
              <p:cNvSpPr/>
              <p:nvPr/>
            </p:nvSpPr>
            <p:spPr>
              <a:xfrm>
                <a:off x="20440" y="0"/>
                <a:ext cx="2772963" cy="1276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lang="en-US" sz="1350">
                  <a:solidFill>
                    <a:prstClr val="black"/>
                  </a:solidFill>
                </a:endParaRPr>
              </a:p>
            </p:txBody>
          </p:sp>
          <p:sp>
            <p:nvSpPr>
              <p:cNvPr id="7" name="object 71">
                <a:extLst>
                  <a:ext uri="{FF2B5EF4-FFF2-40B4-BE49-F238E27FC236}">
                    <a16:creationId xmlns:a16="http://schemas.microsoft.com/office/drawing/2014/main" xmlns="" id="{705D5E35-75A4-415D-BF1F-49A66BD75167}"/>
                  </a:ext>
                </a:extLst>
              </p:cNvPr>
              <p:cNvSpPr/>
              <p:nvPr/>
            </p:nvSpPr>
            <p:spPr>
              <a:xfrm>
                <a:off x="0" y="107481"/>
                <a:ext cx="3379336" cy="30229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lang="en-US" sz="1350">
                  <a:solidFill>
                    <a:prstClr val="black"/>
                  </a:solidFill>
                </a:endParaRPr>
              </a:p>
            </p:txBody>
          </p:sp>
          <p:sp>
            <p:nvSpPr>
              <p:cNvPr id="8" name="object 72">
                <a:extLst>
                  <a:ext uri="{FF2B5EF4-FFF2-40B4-BE49-F238E27FC236}">
                    <a16:creationId xmlns:a16="http://schemas.microsoft.com/office/drawing/2014/main" xmlns="" id="{F89CF9B9-1ABD-4F92-8277-1348166CF0E2}"/>
                  </a:ext>
                </a:extLst>
              </p:cNvPr>
              <p:cNvSpPr/>
              <p:nvPr/>
            </p:nvSpPr>
            <p:spPr>
              <a:xfrm>
                <a:off x="0" y="382904"/>
                <a:ext cx="4237796" cy="23511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lang="en-US" sz="1350">
                  <a:solidFill>
                    <a:prstClr val="black"/>
                  </a:solidFill>
                </a:endParaRPr>
              </a:p>
            </p:txBody>
          </p:sp>
          <p:sp>
            <p:nvSpPr>
              <p:cNvPr id="9" name="object 73">
                <a:extLst>
                  <a:ext uri="{FF2B5EF4-FFF2-40B4-BE49-F238E27FC236}">
                    <a16:creationId xmlns:a16="http://schemas.microsoft.com/office/drawing/2014/main" xmlns="" id="{ED9CA25A-F80E-49C7-A32F-B28F47BA18E6}"/>
                  </a:ext>
                </a:extLst>
              </p:cNvPr>
              <p:cNvSpPr/>
              <p:nvPr/>
            </p:nvSpPr>
            <p:spPr>
              <a:xfrm>
                <a:off x="0" y="597867"/>
                <a:ext cx="3331643" cy="30900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lang="en-US" sz="1350">
                  <a:solidFill>
                    <a:prstClr val="black"/>
                  </a:solidFill>
                </a:endParaRPr>
              </a:p>
            </p:txBody>
          </p:sp>
          <p:sp>
            <p:nvSpPr>
              <p:cNvPr id="10" name="object 74">
                <a:extLst>
                  <a:ext uri="{FF2B5EF4-FFF2-40B4-BE49-F238E27FC236}">
                    <a16:creationId xmlns:a16="http://schemas.microsoft.com/office/drawing/2014/main" xmlns="" id="{71AB848D-F807-42F8-936D-3F7D5DC37C47}"/>
                  </a:ext>
                </a:extLst>
              </p:cNvPr>
              <p:cNvSpPr/>
              <p:nvPr/>
            </p:nvSpPr>
            <p:spPr>
              <a:xfrm>
                <a:off x="0" y="880007"/>
                <a:ext cx="4285488" cy="491728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lang="en-US" sz="1350">
                  <a:solidFill>
                    <a:prstClr val="black"/>
                  </a:solidFill>
                </a:endParaRPr>
              </a:p>
            </p:txBody>
          </p:sp>
          <p:sp>
            <p:nvSpPr>
              <p:cNvPr id="11" name="object 75">
                <a:extLst>
                  <a:ext uri="{FF2B5EF4-FFF2-40B4-BE49-F238E27FC236}">
                    <a16:creationId xmlns:a16="http://schemas.microsoft.com/office/drawing/2014/main" xmlns="" id="{A79F1FB2-FE16-466B-BA9C-040C3963CB03}"/>
                  </a:ext>
                </a:extLst>
              </p:cNvPr>
              <p:cNvSpPr/>
              <p:nvPr/>
            </p:nvSpPr>
            <p:spPr>
              <a:xfrm>
                <a:off x="148187" y="2692921"/>
                <a:ext cx="510988" cy="503821"/>
              </a:xfrm>
              <a:custGeom>
                <a:avLst/>
                <a:gdLst/>
                <a:ahLst/>
                <a:cxnLst/>
                <a:rect l="l" t="t" r="r" b="b"/>
                <a:pathLst>
                  <a:path w="457200" h="457200">
                    <a:moveTo>
                      <a:pt x="0" y="0"/>
                    </a:moveTo>
                    <a:lnTo>
                      <a:pt x="0" y="457200"/>
                    </a:lnTo>
                    <a:lnTo>
                      <a:pt x="457200" y="457200"/>
                    </a:lnTo>
                    <a:lnTo>
                      <a:pt x="457200"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2" name="object 76">
                <a:extLst>
                  <a:ext uri="{FF2B5EF4-FFF2-40B4-BE49-F238E27FC236}">
                    <a16:creationId xmlns:a16="http://schemas.microsoft.com/office/drawing/2014/main" xmlns="" id="{19DE780D-90EA-4296-87BE-BEF385D3720F}"/>
                  </a:ext>
                </a:extLst>
              </p:cNvPr>
              <p:cNvSpPr/>
              <p:nvPr/>
            </p:nvSpPr>
            <p:spPr>
              <a:xfrm>
                <a:off x="134560" y="2678646"/>
                <a:ext cx="539091" cy="532370"/>
              </a:xfrm>
              <a:custGeom>
                <a:avLst/>
                <a:gdLst/>
                <a:ahLst/>
                <a:cxnLst/>
                <a:rect l="l" t="t" r="r" b="b"/>
                <a:pathLst>
                  <a:path w="482345" h="483108">
                    <a:moveTo>
                      <a:pt x="12191" y="0"/>
                    </a:moveTo>
                    <a:lnTo>
                      <a:pt x="5333" y="0"/>
                    </a:lnTo>
                    <a:lnTo>
                      <a:pt x="0" y="6095"/>
                    </a:lnTo>
                    <a:lnTo>
                      <a:pt x="0" y="470153"/>
                    </a:lnTo>
                    <a:lnTo>
                      <a:pt x="12192" y="25907"/>
                    </a:lnTo>
                    <a:lnTo>
                      <a:pt x="457200" y="25908"/>
                    </a:lnTo>
                    <a:lnTo>
                      <a:pt x="457200" y="470153"/>
                    </a:lnTo>
                    <a:lnTo>
                      <a:pt x="0" y="477011"/>
                    </a:lnTo>
                    <a:lnTo>
                      <a:pt x="5334" y="483107"/>
                    </a:lnTo>
                    <a:lnTo>
                      <a:pt x="477012" y="483107"/>
                    </a:lnTo>
                    <a:lnTo>
                      <a:pt x="482345" y="477011"/>
                    </a:lnTo>
                    <a:lnTo>
                      <a:pt x="482345" y="470153"/>
                    </a:lnTo>
                    <a:lnTo>
                      <a:pt x="469392" y="457199"/>
                    </a:lnTo>
                    <a:lnTo>
                      <a:pt x="469392" y="25907"/>
                    </a:lnTo>
                    <a:lnTo>
                      <a:pt x="457200" y="12953"/>
                    </a:lnTo>
                    <a:lnTo>
                      <a:pt x="25146" y="12953"/>
                    </a:lnTo>
                    <a:lnTo>
                      <a:pt x="482345" y="12953"/>
                    </a:lnTo>
                    <a:lnTo>
                      <a:pt x="482345" y="6095"/>
                    </a:lnTo>
                    <a:lnTo>
                      <a:pt x="477012" y="0"/>
                    </a:lnTo>
                    <a:lnTo>
                      <a:pt x="12191" y="0"/>
                    </a:lnTo>
                    <a:close/>
                  </a:path>
                  <a:path w="482345" h="483108">
                    <a:moveTo>
                      <a:pt x="25146" y="470153"/>
                    </a:moveTo>
                    <a:lnTo>
                      <a:pt x="12192" y="457199"/>
                    </a:lnTo>
                    <a:lnTo>
                      <a:pt x="0" y="470153"/>
                    </a:lnTo>
                    <a:lnTo>
                      <a:pt x="0" y="477011"/>
                    </a:lnTo>
                    <a:lnTo>
                      <a:pt x="457200" y="470153"/>
                    </a:lnTo>
                    <a:lnTo>
                      <a:pt x="25146" y="470153"/>
                    </a:lnTo>
                    <a:close/>
                  </a:path>
                  <a:path w="482345" h="483108">
                    <a:moveTo>
                      <a:pt x="457200" y="470153"/>
                    </a:moveTo>
                    <a:lnTo>
                      <a:pt x="457199" y="457199"/>
                    </a:lnTo>
                    <a:lnTo>
                      <a:pt x="25146" y="457200"/>
                    </a:lnTo>
                    <a:lnTo>
                      <a:pt x="25146" y="25908"/>
                    </a:lnTo>
                    <a:lnTo>
                      <a:pt x="12192" y="25907"/>
                    </a:lnTo>
                    <a:lnTo>
                      <a:pt x="0" y="470153"/>
                    </a:lnTo>
                    <a:lnTo>
                      <a:pt x="12192" y="457199"/>
                    </a:lnTo>
                    <a:lnTo>
                      <a:pt x="25146" y="470153"/>
                    </a:lnTo>
                    <a:lnTo>
                      <a:pt x="457200" y="470153"/>
                    </a:lnTo>
                    <a:close/>
                  </a:path>
                  <a:path w="482345" h="483108">
                    <a:moveTo>
                      <a:pt x="25146" y="12953"/>
                    </a:moveTo>
                    <a:lnTo>
                      <a:pt x="457200" y="12953"/>
                    </a:lnTo>
                    <a:lnTo>
                      <a:pt x="469392" y="25907"/>
                    </a:lnTo>
                    <a:lnTo>
                      <a:pt x="469392" y="457199"/>
                    </a:lnTo>
                    <a:lnTo>
                      <a:pt x="482345" y="470153"/>
                    </a:lnTo>
                    <a:lnTo>
                      <a:pt x="482345" y="12953"/>
                    </a:lnTo>
                    <a:lnTo>
                      <a:pt x="25146" y="12953"/>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3" name="object 77">
                <a:extLst>
                  <a:ext uri="{FF2B5EF4-FFF2-40B4-BE49-F238E27FC236}">
                    <a16:creationId xmlns:a16="http://schemas.microsoft.com/office/drawing/2014/main" xmlns="" id="{77E4FC1D-B651-4391-B06C-6E0286E89E65}"/>
                  </a:ext>
                </a:extLst>
              </p:cNvPr>
              <p:cNvSpPr/>
              <p:nvPr/>
            </p:nvSpPr>
            <p:spPr>
              <a:xfrm>
                <a:off x="1468240" y="3691326"/>
                <a:ext cx="170329" cy="167940"/>
              </a:xfrm>
              <a:custGeom>
                <a:avLst/>
                <a:gdLst/>
                <a:ahLst/>
                <a:cxnLst/>
                <a:rect l="l" t="t" r="r" b="b"/>
                <a:pathLst>
                  <a:path w="152400" h="152400">
                    <a:moveTo>
                      <a:pt x="0" y="0"/>
                    </a:moveTo>
                    <a:lnTo>
                      <a:pt x="0" y="152400"/>
                    </a:lnTo>
                    <a:lnTo>
                      <a:pt x="152400" y="152400"/>
                    </a:lnTo>
                    <a:lnTo>
                      <a:pt x="152400"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4" name="object 78">
                <a:extLst>
                  <a:ext uri="{FF2B5EF4-FFF2-40B4-BE49-F238E27FC236}">
                    <a16:creationId xmlns:a16="http://schemas.microsoft.com/office/drawing/2014/main" xmlns="" id="{5DACCD25-43B2-4C7A-A8F0-0200BCC83850}"/>
                  </a:ext>
                </a:extLst>
              </p:cNvPr>
              <p:cNvSpPr/>
              <p:nvPr/>
            </p:nvSpPr>
            <p:spPr>
              <a:xfrm>
                <a:off x="1454613" y="3677891"/>
                <a:ext cx="198434" cy="195650"/>
              </a:xfrm>
              <a:custGeom>
                <a:avLst/>
                <a:gdLst/>
                <a:ahLst/>
                <a:cxnLst/>
                <a:rect l="l" t="t" r="r" b="b"/>
                <a:pathLst>
                  <a:path w="177545" h="177546">
                    <a:moveTo>
                      <a:pt x="12191" y="0"/>
                    </a:moveTo>
                    <a:lnTo>
                      <a:pt x="5333" y="0"/>
                    </a:lnTo>
                    <a:lnTo>
                      <a:pt x="0" y="5334"/>
                    </a:lnTo>
                    <a:lnTo>
                      <a:pt x="0" y="164592"/>
                    </a:lnTo>
                    <a:lnTo>
                      <a:pt x="12192" y="25146"/>
                    </a:lnTo>
                    <a:lnTo>
                      <a:pt x="152400" y="25146"/>
                    </a:lnTo>
                    <a:lnTo>
                      <a:pt x="152400" y="164592"/>
                    </a:lnTo>
                    <a:lnTo>
                      <a:pt x="0" y="172212"/>
                    </a:lnTo>
                    <a:lnTo>
                      <a:pt x="5334" y="177546"/>
                    </a:lnTo>
                    <a:lnTo>
                      <a:pt x="172212" y="177546"/>
                    </a:lnTo>
                    <a:lnTo>
                      <a:pt x="177546" y="172212"/>
                    </a:lnTo>
                    <a:lnTo>
                      <a:pt x="177546" y="164592"/>
                    </a:lnTo>
                    <a:lnTo>
                      <a:pt x="164592" y="152400"/>
                    </a:lnTo>
                    <a:lnTo>
                      <a:pt x="164592" y="25146"/>
                    </a:lnTo>
                    <a:lnTo>
                      <a:pt x="152400" y="12192"/>
                    </a:lnTo>
                    <a:lnTo>
                      <a:pt x="25146" y="12192"/>
                    </a:lnTo>
                    <a:lnTo>
                      <a:pt x="177546" y="12192"/>
                    </a:lnTo>
                    <a:lnTo>
                      <a:pt x="177546" y="5334"/>
                    </a:lnTo>
                    <a:lnTo>
                      <a:pt x="172212" y="0"/>
                    </a:lnTo>
                    <a:lnTo>
                      <a:pt x="12191" y="0"/>
                    </a:lnTo>
                    <a:close/>
                  </a:path>
                  <a:path w="177545" h="177546">
                    <a:moveTo>
                      <a:pt x="25146" y="164592"/>
                    </a:moveTo>
                    <a:lnTo>
                      <a:pt x="12192" y="152400"/>
                    </a:lnTo>
                    <a:lnTo>
                      <a:pt x="0" y="164592"/>
                    </a:lnTo>
                    <a:lnTo>
                      <a:pt x="0" y="172212"/>
                    </a:lnTo>
                    <a:lnTo>
                      <a:pt x="152400" y="164592"/>
                    </a:lnTo>
                    <a:lnTo>
                      <a:pt x="25146" y="164592"/>
                    </a:lnTo>
                    <a:close/>
                  </a:path>
                  <a:path w="177545" h="177546">
                    <a:moveTo>
                      <a:pt x="152400" y="164592"/>
                    </a:moveTo>
                    <a:lnTo>
                      <a:pt x="152400" y="152400"/>
                    </a:lnTo>
                    <a:lnTo>
                      <a:pt x="25146" y="152400"/>
                    </a:lnTo>
                    <a:lnTo>
                      <a:pt x="25146" y="25146"/>
                    </a:lnTo>
                    <a:lnTo>
                      <a:pt x="12192" y="25146"/>
                    </a:lnTo>
                    <a:lnTo>
                      <a:pt x="0" y="164592"/>
                    </a:lnTo>
                    <a:lnTo>
                      <a:pt x="12192" y="152400"/>
                    </a:lnTo>
                    <a:lnTo>
                      <a:pt x="25146" y="164592"/>
                    </a:lnTo>
                    <a:lnTo>
                      <a:pt x="152400" y="164592"/>
                    </a:lnTo>
                    <a:close/>
                  </a:path>
                  <a:path w="177545" h="177546">
                    <a:moveTo>
                      <a:pt x="25146" y="12192"/>
                    </a:moveTo>
                    <a:lnTo>
                      <a:pt x="152400" y="12192"/>
                    </a:lnTo>
                    <a:lnTo>
                      <a:pt x="164592" y="25146"/>
                    </a:lnTo>
                    <a:lnTo>
                      <a:pt x="164592" y="152400"/>
                    </a:lnTo>
                    <a:lnTo>
                      <a:pt x="177546" y="164592"/>
                    </a:lnTo>
                    <a:lnTo>
                      <a:pt x="177546" y="12192"/>
                    </a:lnTo>
                    <a:lnTo>
                      <a:pt x="25146" y="12192"/>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5" name="object 79">
                <a:extLst>
                  <a:ext uri="{FF2B5EF4-FFF2-40B4-BE49-F238E27FC236}">
                    <a16:creationId xmlns:a16="http://schemas.microsoft.com/office/drawing/2014/main" xmlns="" id="{023BED9D-74B5-4401-B26D-BE2D58706107}"/>
                  </a:ext>
                </a:extLst>
              </p:cNvPr>
              <p:cNvSpPr/>
              <p:nvPr/>
            </p:nvSpPr>
            <p:spPr>
              <a:xfrm>
                <a:off x="148187" y="4531027"/>
                <a:ext cx="596153" cy="503821"/>
              </a:xfrm>
              <a:custGeom>
                <a:avLst/>
                <a:gdLst/>
                <a:ahLst/>
                <a:cxnLst/>
                <a:rect l="l" t="t" r="r" b="b"/>
                <a:pathLst>
                  <a:path w="533400" h="457200">
                    <a:moveTo>
                      <a:pt x="0" y="0"/>
                    </a:moveTo>
                    <a:lnTo>
                      <a:pt x="0" y="457200"/>
                    </a:lnTo>
                    <a:lnTo>
                      <a:pt x="533400" y="457200"/>
                    </a:lnTo>
                    <a:lnTo>
                      <a:pt x="533400"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6" name="object 80">
                <a:extLst>
                  <a:ext uri="{FF2B5EF4-FFF2-40B4-BE49-F238E27FC236}">
                    <a16:creationId xmlns:a16="http://schemas.microsoft.com/office/drawing/2014/main" xmlns="" id="{EEC365A9-4DE0-4E46-9314-DF547F8F8077}"/>
                  </a:ext>
                </a:extLst>
              </p:cNvPr>
              <p:cNvSpPr/>
              <p:nvPr/>
            </p:nvSpPr>
            <p:spPr>
              <a:xfrm>
                <a:off x="134560" y="4517592"/>
                <a:ext cx="624257" cy="531531"/>
              </a:xfrm>
              <a:custGeom>
                <a:avLst/>
                <a:gdLst/>
                <a:ahLst/>
                <a:cxnLst/>
                <a:rect l="l" t="t" r="r" b="b"/>
                <a:pathLst>
                  <a:path w="558546" h="482346">
                    <a:moveTo>
                      <a:pt x="12191" y="0"/>
                    </a:moveTo>
                    <a:lnTo>
                      <a:pt x="5333" y="0"/>
                    </a:lnTo>
                    <a:lnTo>
                      <a:pt x="0" y="5334"/>
                    </a:lnTo>
                    <a:lnTo>
                      <a:pt x="0" y="469392"/>
                    </a:lnTo>
                    <a:lnTo>
                      <a:pt x="12192" y="25146"/>
                    </a:lnTo>
                    <a:lnTo>
                      <a:pt x="533400" y="25146"/>
                    </a:lnTo>
                    <a:lnTo>
                      <a:pt x="533400" y="469392"/>
                    </a:lnTo>
                    <a:lnTo>
                      <a:pt x="0" y="477012"/>
                    </a:lnTo>
                    <a:lnTo>
                      <a:pt x="5334" y="482346"/>
                    </a:lnTo>
                    <a:lnTo>
                      <a:pt x="553212" y="482346"/>
                    </a:lnTo>
                    <a:lnTo>
                      <a:pt x="558546" y="477012"/>
                    </a:lnTo>
                    <a:lnTo>
                      <a:pt x="558546" y="469392"/>
                    </a:lnTo>
                    <a:lnTo>
                      <a:pt x="545592" y="457200"/>
                    </a:lnTo>
                    <a:lnTo>
                      <a:pt x="545592" y="25146"/>
                    </a:lnTo>
                    <a:lnTo>
                      <a:pt x="533400" y="12192"/>
                    </a:lnTo>
                    <a:lnTo>
                      <a:pt x="25146" y="12192"/>
                    </a:lnTo>
                    <a:lnTo>
                      <a:pt x="558546" y="12192"/>
                    </a:lnTo>
                    <a:lnTo>
                      <a:pt x="558546" y="5334"/>
                    </a:lnTo>
                    <a:lnTo>
                      <a:pt x="553212" y="0"/>
                    </a:lnTo>
                    <a:lnTo>
                      <a:pt x="12191"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7" name="object 81">
                <a:extLst>
                  <a:ext uri="{FF2B5EF4-FFF2-40B4-BE49-F238E27FC236}">
                    <a16:creationId xmlns:a16="http://schemas.microsoft.com/office/drawing/2014/main" xmlns="" id="{2A297EC2-BA4B-4BEF-9842-C6E23CC7664A}"/>
                  </a:ext>
                </a:extLst>
              </p:cNvPr>
              <p:cNvSpPr/>
              <p:nvPr/>
            </p:nvSpPr>
            <p:spPr>
              <a:xfrm>
                <a:off x="134560" y="5021412"/>
                <a:ext cx="596153" cy="21832"/>
              </a:xfrm>
              <a:custGeom>
                <a:avLst/>
                <a:gdLst/>
                <a:ahLst/>
                <a:cxnLst/>
                <a:rect l="l" t="t" r="r" b="b"/>
                <a:pathLst>
                  <a:path w="533400" h="19812">
                    <a:moveTo>
                      <a:pt x="25146" y="12192"/>
                    </a:moveTo>
                    <a:lnTo>
                      <a:pt x="12192" y="0"/>
                    </a:lnTo>
                    <a:lnTo>
                      <a:pt x="0" y="12192"/>
                    </a:lnTo>
                    <a:lnTo>
                      <a:pt x="0" y="19812"/>
                    </a:lnTo>
                    <a:lnTo>
                      <a:pt x="533400" y="12192"/>
                    </a:lnTo>
                    <a:lnTo>
                      <a:pt x="25146" y="12192"/>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8" name="object 82">
                <a:extLst>
                  <a:ext uri="{FF2B5EF4-FFF2-40B4-BE49-F238E27FC236}">
                    <a16:creationId xmlns:a16="http://schemas.microsoft.com/office/drawing/2014/main" xmlns="" id="{1B9F6759-B1E4-48FE-9A1E-AEF283BE78A5}"/>
                  </a:ext>
                </a:extLst>
              </p:cNvPr>
              <p:cNvSpPr/>
              <p:nvPr/>
            </p:nvSpPr>
            <p:spPr>
              <a:xfrm>
                <a:off x="134560" y="4545302"/>
                <a:ext cx="596153" cy="489545"/>
              </a:xfrm>
              <a:custGeom>
                <a:avLst/>
                <a:gdLst/>
                <a:ahLst/>
                <a:cxnLst/>
                <a:rect l="l" t="t" r="r" b="b"/>
                <a:pathLst>
                  <a:path w="533400" h="444246">
                    <a:moveTo>
                      <a:pt x="533400" y="444246"/>
                    </a:moveTo>
                    <a:lnTo>
                      <a:pt x="533400" y="432054"/>
                    </a:lnTo>
                    <a:lnTo>
                      <a:pt x="25146" y="432053"/>
                    </a:lnTo>
                    <a:lnTo>
                      <a:pt x="25146" y="0"/>
                    </a:lnTo>
                    <a:lnTo>
                      <a:pt x="12192" y="0"/>
                    </a:lnTo>
                    <a:lnTo>
                      <a:pt x="0" y="444246"/>
                    </a:lnTo>
                    <a:lnTo>
                      <a:pt x="12192" y="432054"/>
                    </a:lnTo>
                    <a:lnTo>
                      <a:pt x="25146" y="444246"/>
                    </a:lnTo>
                    <a:lnTo>
                      <a:pt x="533400" y="444246"/>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19" name="object 83">
                <a:extLst>
                  <a:ext uri="{FF2B5EF4-FFF2-40B4-BE49-F238E27FC236}">
                    <a16:creationId xmlns:a16="http://schemas.microsoft.com/office/drawing/2014/main" xmlns="" id="{1A083CE1-BE0A-49F7-BF12-499EDFEBA128}"/>
                  </a:ext>
                </a:extLst>
              </p:cNvPr>
              <p:cNvSpPr/>
              <p:nvPr/>
            </p:nvSpPr>
            <p:spPr>
              <a:xfrm>
                <a:off x="162665" y="4531027"/>
                <a:ext cx="596153" cy="503821"/>
              </a:xfrm>
              <a:custGeom>
                <a:avLst/>
                <a:gdLst/>
                <a:ahLst/>
                <a:cxnLst/>
                <a:rect l="l" t="t" r="r" b="b"/>
                <a:pathLst>
                  <a:path w="533400" h="457200">
                    <a:moveTo>
                      <a:pt x="0" y="0"/>
                    </a:moveTo>
                    <a:lnTo>
                      <a:pt x="508253" y="0"/>
                    </a:lnTo>
                    <a:lnTo>
                      <a:pt x="520445" y="12953"/>
                    </a:lnTo>
                    <a:lnTo>
                      <a:pt x="520445" y="445008"/>
                    </a:lnTo>
                    <a:lnTo>
                      <a:pt x="533399" y="457200"/>
                    </a:lnTo>
                    <a:lnTo>
                      <a:pt x="533399"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0" name="object 84">
                <a:extLst>
                  <a:ext uri="{FF2B5EF4-FFF2-40B4-BE49-F238E27FC236}">
                    <a16:creationId xmlns:a16="http://schemas.microsoft.com/office/drawing/2014/main" xmlns="" id="{13B8C37F-E1FA-4A0C-99BA-D1195926917D}"/>
                  </a:ext>
                </a:extLst>
              </p:cNvPr>
              <p:cNvSpPr/>
              <p:nvPr/>
            </p:nvSpPr>
            <p:spPr>
              <a:xfrm>
                <a:off x="2405051" y="206566"/>
                <a:ext cx="1788459" cy="839701"/>
              </a:xfrm>
              <a:custGeom>
                <a:avLst/>
                <a:gdLst/>
                <a:ahLst/>
                <a:cxnLst/>
                <a:rect l="l" t="t" r="r" b="b"/>
                <a:pathLst>
                  <a:path w="1600200" h="762000">
                    <a:moveTo>
                      <a:pt x="0" y="0"/>
                    </a:moveTo>
                    <a:lnTo>
                      <a:pt x="0" y="762000"/>
                    </a:lnTo>
                    <a:lnTo>
                      <a:pt x="1600200" y="761999"/>
                    </a:lnTo>
                    <a:lnTo>
                      <a:pt x="1600200"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1" name="object 85">
                <a:extLst>
                  <a:ext uri="{FF2B5EF4-FFF2-40B4-BE49-F238E27FC236}">
                    <a16:creationId xmlns:a16="http://schemas.microsoft.com/office/drawing/2014/main" xmlns="" id="{BC3D148F-7ADB-4FDE-9D64-B6683BBEA76E}"/>
                  </a:ext>
                </a:extLst>
              </p:cNvPr>
              <p:cNvSpPr/>
              <p:nvPr/>
            </p:nvSpPr>
            <p:spPr>
              <a:xfrm>
                <a:off x="2391425" y="193131"/>
                <a:ext cx="1816563" cy="867411"/>
              </a:xfrm>
              <a:custGeom>
                <a:avLst/>
                <a:gdLst/>
                <a:ahLst/>
                <a:cxnLst/>
                <a:rect l="l" t="t" r="r" b="b"/>
                <a:pathLst>
                  <a:path w="1625345" h="787146">
                    <a:moveTo>
                      <a:pt x="12191" y="0"/>
                    </a:moveTo>
                    <a:lnTo>
                      <a:pt x="5333" y="0"/>
                    </a:lnTo>
                    <a:lnTo>
                      <a:pt x="0" y="5333"/>
                    </a:lnTo>
                    <a:lnTo>
                      <a:pt x="0" y="774191"/>
                    </a:lnTo>
                    <a:lnTo>
                      <a:pt x="12192" y="25145"/>
                    </a:lnTo>
                    <a:lnTo>
                      <a:pt x="1600199" y="25146"/>
                    </a:lnTo>
                    <a:lnTo>
                      <a:pt x="1600200" y="774191"/>
                    </a:lnTo>
                    <a:lnTo>
                      <a:pt x="0" y="781811"/>
                    </a:lnTo>
                    <a:lnTo>
                      <a:pt x="5334" y="787145"/>
                    </a:lnTo>
                    <a:lnTo>
                      <a:pt x="1620012" y="787145"/>
                    </a:lnTo>
                    <a:lnTo>
                      <a:pt x="1625346" y="781811"/>
                    </a:lnTo>
                    <a:lnTo>
                      <a:pt x="1625346" y="774191"/>
                    </a:lnTo>
                    <a:lnTo>
                      <a:pt x="1612392" y="761999"/>
                    </a:lnTo>
                    <a:lnTo>
                      <a:pt x="1612392" y="25145"/>
                    </a:lnTo>
                    <a:lnTo>
                      <a:pt x="1600200" y="12191"/>
                    </a:lnTo>
                    <a:lnTo>
                      <a:pt x="25146" y="12191"/>
                    </a:lnTo>
                    <a:lnTo>
                      <a:pt x="1625346" y="12191"/>
                    </a:lnTo>
                    <a:lnTo>
                      <a:pt x="1625346" y="5333"/>
                    </a:lnTo>
                    <a:lnTo>
                      <a:pt x="1620012" y="0"/>
                    </a:lnTo>
                    <a:lnTo>
                      <a:pt x="12191"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2" name="object 86">
                <a:extLst>
                  <a:ext uri="{FF2B5EF4-FFF2-40B4-BE49-F238E27FC236}">
                    <a16:creationId xmlns:a16="http://schemas.microsoft.com/office/drawing/2014/main" xmlns="" id="{C0FF37B9-B7E9-4620-80FB-0BBAC9AEFF44}"/>
                  </a:ext>
                </a:extLst>
              </p:cNvPr>
              <p:cNvSpPr/>
              <p:nvPr/>
            </p:nvSpPr>
            <p:spPr>
              <a:xfrm>
                <a:off x="2391425" y="1032832"/>
                <a:ext cx="1788459" cy="21832"/>
              </a:xfrm>
              <a:custGeom>
                <a:avLst/>
                <a:gdLst/>
                <a:ahLst/>
                <a:cxnLst/>
                <a:rect l="l" t="t" r="r" b="b"/>
                <a:pathLst>
                  <a:path w="1600199" h="19812">
                    <a:moveTo>
                      <a:pt x="25146" y="12191"/>
                    </a:moveTo>
                    <a:lnTo>
                      <a:pt x="12192" y="0"/>
                    </a:lnTo>
                    <a:lnTo>
                      <a:pt x="0" y="12191"/>
                    </a:lnTo>
                    <a:lnTo>
                      <a:pt x="0" y="19811"/>
                    </a:lnTo>
                    <a:lnTo>
                      <a:pt x="1600200" y="12191"/>
                    </a:lnTo>
                    <a:lnTo>
                      <a:pt x="25146" y="12191"/>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3" name="object 87">
                <a:extLst>
                  <a:ext uri="{FF2B5EF4-FFF2-40B4-BE49-F238E27FC236}">
                    <a16:creationId xmlns:a16="http://schemas.microsoft.com/office/drawing/2014/main" xmlns="" id="{E78409B2-B659-44D2-B81C-F77CA632C35B}"/>
                  </a:ext>
                </a:extLst>
              </p:cNvPr>
              <p:cNvSpPr/>
              <p:nvPr/>
            </p:nvSpPr>
            <p:spPr>
              <a:xfrm>
                <a:off x="2391425" y="220840"/>
                <a:ext cx="1788459" cy="825426"/>
              </a:xfrm>
              <a:custGeom>
                <a:avLst/>
                <a:gdLst/>
                <a:ahLst/>
                <a:cxnLst/>
                <a:rect l="l" t="t" r="r" b="b"/>
                <a:pathLst>
                  <a:path w="1600199" h="749045">
                    <a:moveTo>
                      <a:pt x="1600200" y="749046"/>
                    </a:moveTo>
                    <a:lnTo>
                      <a:pt x="1600199" y="736853"/>
                    </a:lnTo>
                    <a:lnTo>
                      <a:pt x="25145" y="736853"/>
                    </a:lnTo>
                    <a:lnTo>
                      <a:pt x="25145" y="0"/>
                    </a:lnTo>
                    <a:lnTo>
                      <a:pt x="12192" y="0"/>
                    </a:lnTo>
                    <a:lnTo>
                      <a:pt x="0" y="749046"/>
                    </a:lnTo>
                    <a:lnTo>
                      <a:pt x="12192" y="736854"/>
                    </a:lnTo>
                    <a:lnTo>
                      <a:pt x="25146" y="749046"/>
                    </a:lnTo>
                    <a:lnTo>
                      <a:pt x="1600200" y="749046"/>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4" name="object 88">
                <a:extLst>
                  <a:ext uri="{FF2B5EF4-FFF2-40B4-BE49-F238E27FC236}">
                    <a16:creationId xmlns:a16="http://schemas.microsoft.com/office/drawing/2014/main" xmlns="" id="{8A38F3D4-3469-42D6-8AD1-BD73EB480E7C}"/>
                  </a:ext>
                </a:extLst>
              </p:cNvPr>
              <p:cNvSpPr/>
              <p:nvPr/>
            </p:nvSpPr>
            <p:spPr>
              <a:xfrm>
                <a:off x="2419529" y="206566"/>
                <a:ext cx="1788459" cy="839701"/>
              </a:xfrm>
              <a:custGeom>
                <a:avLst/>
                <a:gdLst/>
                <a:ahLst/>
                <a:cxnLst/>
                <a:rect l="l" t="t" r="r" b="b"/>
                <a:pathLst>
                  <a:path w="1600200" h="762000">
                    <a:moveTo>
                      <a:pt x="0" y="0"/>
                    </a:moveTo>
                    <a:lnTo>
                      <a:pt x="1575054" y="0"/>
                    </a:lnTo>
                    <a:lnTo>
                      <a:pt x="1587246" y="12953"/>
                    </a:lnTo>
                    <a:lnTo>
                      <a:pt x="1587246" y="749807"/>
                    </a:lnTo>
                    <a:lnTo>
                      <a:pt x="1600200" y="761999"/>
                    </a:lnTo>
                    <a:lnTo>
                      <a:pt x="1600200" y="0"/>
                    </a:lnTo>
                    <a:lnTo>
                      <a:pt x="0" y="0"/>
                    </a:lnTo>
                    <a:close/>
                  </a:path>
                </a:pathLst>
              </a:custGeom>
              <a:solidFill>
                <a:srgbClr val="FEFFFE"/>
              </a:solidFill>
            </p:spPr>
            <p:txBody>
              <a:bodyPr wrap="square" lIns="0" tIns="0" rIns="0" bIns="0" rtlCol="0">
                <a:noAutofit/>
              </a:bodyPr>
              <a:lstStyle/>
              <a:p>
                <a:pPr defTabSz="685800"/>
                <a:endParaRPr lang="en-US" sz="1350">
                  <a:solidFill>
                    <a:prstClr val="black"/>
                  </a:solidFill>
                </a:endParaRPr>
              </a:p>
            </p:txBody>
          </p:sp>
          <p:sp>
            <p:nvSpPr>
              <p:cNvPr id="25" name="object 89">
                <a:extLst>
                  <a:ext uri="{FF2B5EF4-FFF2-40B4-BE49-F238E27FC236}">
                    <a16:creationId xmlns:a16="http://schemas.microsoft.com/office/drawing/2014/main" xmlns="" id="{94C38FA2-CE47-42F3-AE36-46F4E62305FD}"/>
                  </a:ext>
                </a:extLst>
              </p:cNvPr>
              <p:cNvSpPr/>
              <p:nvPr/>
            </p:nvSpPr>
            <p:spPr>
              <a:xfrm>
                <a:off x="2490216" y="836342"/>
                <a:ext cx="85165" cy="83970"/>
              </a:xfrm>
              <a:custGeom>
                <a:avLst/>
                <a:gdLst/>
                <a:ahLst/>
                <a:cxnLst/>
                <a:rect l="l" t="t" r="r" b="b"/>
                <a:pathLst>
                  <a:path w="76200" h="76200">
                    <a:moveTo>
                      <a:pt x="0" y="38100"/>
                    </a:moveTo>
                    <a:lnTo>
                      <a:pt x="169" y="41713"/>
                    </a:lnTo>
                    <a:lnTo>
                      <a:pt x="4146" y="55364"/>
                    </a:lnTo>
                    <a:lnTo>
                      <a:pt x="12552" y="66301"/>
                    </a:lnTo>
                    <a:lnTo>
                      <a:pt x="24249" y="73565"/>
                    </a:lnTo>
                    <a:lnTo>
                      <a:pt x="38100" y="76200"/>
                    </a:lnTo>
                    <a:lnTo>
                      <a:pt x="41713" y="76037"/>
                    </a:lnTo>
                    <a:lnTo>
                      <a:pt x="55364" y="72191"/>
                    </a:lnTo>
                    <a:lnTo>
                      <a:pt x="66301" y="63948"/>
                    </a:lnTo>
                    <a:lnTo>
                      <a:pt x="73565" y="52265"/>
                    </a:lnTo>
                    <a:lnTo>
                      <a:pt x="76200" y="38099"/>
                    </a:lnTo>
                    <a:lnTo>
                      <a:pt x="76037" y="34602"/>
                    </a:lnTo>
                    <a:lnTo>
                      <a:pt x="72191" y="21170"/>
                    </a:lnTo>
                    <a:lnTo>
                      <a:pt x="63948" y="10167"/>
                    </a:lnTo>
                    <a:lnTo>
                      <a:pt x="52265" y="2731"/>
                    </a:lnTo>
                    <a:lnTo>
                      <a:pt x="38100" y="0"/>
                    </a:lnTo>
                    <a:lnTo>
                      <a:pt x="34602" y="169"/>
                    </a:lnTo>
                    <a:lnTo>
                      <a:pt x="21170" y="4146"/>
                    </a:lnTo>
                    <a:lnTo>
                      <a:pt x="10167" y="12552"/>
                    </a:lnTo>
                    <a:lnTo>
                      <a:pt x="2731" y="24249"/>
                    </a:lnTo>
                    <a:lnTo>
                      <a:pt x="0" y="38100"/>
                    </a:lnTo>
                    <a:close/>
                  </a:path>
                </a:pathLst>
              </a:custGeom>
              <a:solidFill>
                <a:srgbClr val="BF4F4D"/>
              </a:solidFill>
            </p:spPr>
            <p:txBody>
              <a:bodyPr wrap="square" lIns="0" tIns="0" rIns="0" bIns="0" rtlCol="0">
                <a:noAutofit/>
              </a:bodyPr>
              <a:lstStyle/>
              <a:p>
                <a:pPr defTabSz="685800"/>
                <a:endParaRPr lang="en-US" sz="1350">
                  <a:solidFill>
                    <a:prstClr val="black"/>
                  </a:solidFill>
                </a:endParaRPr>
              </a:p>
            </p:txBody>
          </p:sp>
          <p:sp>
            <p:nvSpPr>
              <p:cNvPr id="26" name="object 90">
                <a:extLst>
                  <a:ext uri="{FF2B5EF4-FFF2-40B4-BE49-F238E27FC236}">
                    <a16:creationId xmlns:a16="http://schemas.microsoft.com/office/drawing/2014/main" xmlns="" id="{9BE00450-167B-4F1C-86E2-4802CEA42526}"/>
                  </a:ext>
                </a:extLst>
              </p:cNvPr>
              <p:cNvSpPr/>
              <p:nvPr/>
            </p:nvSpPr>
            <p:spPr>
              <a:xfrm>
                <a:off x="2476590" y="848097"/>
                <a:ext cx="113453" cy="81325"/>
              </a:xfrm>
              <a:custGeom>
                <a:avLst/>
                <a:gdLst/>
                <a:ahLst/>
                <a:cxnLst/>
                <a:rect l="l" t="t" r="r" b="b"/>
                <a:pathLst>
                  <a:path w="101511" h="73800">
                    <a:moveTo>
                      <a:pt x="99916" y="14571"/>
                    </a:moveTo>
                    <a:lnTo>
                      <a:pt x="67818" y="9144"/>
                    </a:lnTo>
                    <a:lnTo>
                      <a:pt x="69342" y="10668"/>
                    </a:lnTo>
                    <a:lnTo>
                      <a:pt x="71628" y="12954"/>
                    </a:lnTo>
                    <a:lnTo>
                      <a:pt x="99916" y="14571"/>
                    </a:lnTo>
                    <a:close/>
                  </a:path>
                  <a:path w="101511" h="73800">
                    <a:moveTo>
                      <a:pt x="33528" y="9144"/>
                    </a:moveTo>
                    <a:lnTo>
                      <a:pt x="3809" y="8382"/>
                    </a:lnTo>
                    <a:lnTo>
                      <a:pt x="2285" y="12954"/>
                    </a:lnTo>
                    <a:lnTo>
                      <a:pt x="32004" y="10668"/>
                    </a:lnTo>
                    <a:lnTo>
                      <a:pt x="33528" y="9144"/>
                    </a:lnTo>
                    <a:close/>
                  </a:path>
                  <a:path w="101511" h="73800">
                    <a:moveTo>
                      <a:pt x="62274" y="-21574"/>
                    </a:moveTo>
                    <a:lnTo>
                      <a:pt x="49870" y="-23026"/>
                    </a:lnTo>
                    <a:lnTo>
                      <a:pt x="37497" y="-21444"/>
                    </a:lnTo>
                    <a:lnTo>
                      <a:pt x="25908" y="-16763"/>
                    </a:lnTo>
                    <a:lnTo>
                      <a:pt x="22859" y="-14477"/>
                    </a:lnTo>
                    <a:lnTo>
                      <a:pt x="21336" y="-13715"/>
                    </a:lnTo>
                    <a:lnTo>
                      <a:pt x="16001" y="-9143"/>
                    </a:lnTo>
                    <a:lnTo>
                      <a:pt x="13715" y="-6857"/>
                    </a:lnTo>
                    <a:lnTo>
                      <a:pt x="9143" y="-1523"/>
                    </a:lnTo>
                    <a:lnTo>
                      <a:pt x="8381" y="0"/>
                    </a:lnTo>
                    <a:lnTo>
                      <a:pt x="6095" y="3810"/>
                    </a:lnTo>
                    <a:lnTo>
                      <a:pt x="3809" y="8382"/>
                    </a:lnTo>
                    <a:lnTo>
                      <a:pt x="33528" y="9144"/>
                    </a:lnTo>
                    <a:lnTo>
                      <a:pt x="32004" y="10668"/>
                    </a:lnTo>
                    <a:lnTo>
                      <a:pt x="2285" y="12954"/>
                    </a:lnTo>
                    <a:lnTo>
                      <a:pt x="761" y="18288"/>
                    </a:lnTo>
                    <a:lnTo>
                      <a:pt x="0" y="23622"/>
                    </a:lnTo>
                    <a:lnTo>
                      <a:pt x="0" y="33528"/>
                    </a:lnTo>
                    <a:lnTo>
                      <a:pt x="762" y="38862"/>
                    </a:lnTo>
                    <a:lnTo>
                      <a:pt x="3810" y="48006"/>
                    </a:lnTo>
                    <a:lnTo>
                      <a:pt x="32004" y="44958"/>
                    </a:lnTo>
                    <a:lnTo>
                      <a:pt x="33528" y="46482"/>
                    </a:lnTo>
                    <a:lnTo>
                      <a:pt x="3810" y="48006"/>
                    </a:lnTo>
                    <a:lnTo>
                      <a:pt x="6096" y="52578"/>
                    </a:lnTo>
                    <a:lnTo>
                      <a:pt x="8382" y="55626"/>
                    </a:lnTo>
                    <a:lnTo>
                      <a:pt x="9144" y="57150"/>
                    </a:lnTo>
                    <a:lnTo>
                      <a:pt x="13716" y="62484"/>
                    </a:lnTo>
                    <a:lnTo>
                      <a:pt x="16002" y="64770"/>
                    </a:lnTo>
                    <a:lnTo>
                      <a:pt x="21336" y="69342"/>
                    </a:lnTo>
                    <a:lnTo>
                      <a:pt x="22860" y="70104"/>
                    </a:lnTo>
                    <a:lnTo>
                      <a:pt x="26670" y="72390"/>
                    </a:lnTo>
                    <a:lnTo>
                      <a:pt x="32567" y="75160"/>
                    </a:lnTo>
                    <a:lnTo>
                      <a:pt x="44629" y="78231"/>
                    </a:lnTo>
                    <a:lnTo>
                      <a:pt x="57071" y="78324"/>
                    </a:lnTo>
                    <a:lnTo>
                      <a:pt x="69121" y="75381"/>
                    </a:lnTo>
                    <a:lnTo>
                      <a:pt x="80010" y="69342"/>
                    </a:lnTo>
                    <a:lnTo>
                      <a:pt x="85344" y="64770"/>
                    </a:lnTo>
                    <a:lnTo>
                      <a:pt x="87630" y="62484"/>
                    </a:lnTo>
                    <a:lnTo>
                      <a:pt x="92964" y="55626"/>
                    </a:lnTo>
                    <a:lnTo>
                      <a:pt x="95829" y="50774"/>
                    </a:lnTo>
                    <a:lnTo>
                      <a:pt x="67818" y="46482"/>
                    </a:lnTo>
                    <a:lnTo>
                      <a:pt x="69342" y="44958"/>
                    </a:lnTo>
                    <a:lnTo>
                      <a:pt x="95829" y="50774"/>
                    </a:lnTo>
                    <a:lnTo>
                      <a:pt x="100120" y="39134"/>
                    </a:lnTo>
                    <a:lnTo>
                      <a:pt x="101511" y="26833"/>
                    </a:lnTo>
                    <a:lnTo>
                      <a:pt x="76200" y="31242"/>
                    </a:lnTo>
                    <a:lnTo>
                      <a:pt x="73914" y="38100"/>
                    </a:lnTo>
                    <a:lnTo>
                      <a:pt x="71628" y="42672"/>
                    </a:lnTo>
                    <a:lnTo>
                      <a:pt x="69342" y="44958"/>
                    </a:lnTo>
                    <a:lnTo>
                      <a:pt x="64008" y="49530"/>
                    </a:lnTo>
                    <a:lnTo>
                      <a:pt x="62048" y="50750"/>
                    </a:lnTo>
                    <a:lnTo>
                      <a:pt x="49803" y="53302"/>
                    </a:lnTo>
                    <a:lnTo>
                      <a:pt x="38100" y="49530"/>
                    </a:lnTo>
                    <a:lnTo>
                      <a:pt x="37338" y="49530"/>
                    </a:lnTo>
                    <a:lnTo>
                      <a:pt x="32824" y="45661"/>
                    </a:lnTo>
                    <a:lnTo>
                      <a:pt x="28956" y="41148"/>
                    </a:lnTo>
                    <a:lnTo>
                      <a:pt x="29718" y="42672"/>
                    </a:lnTo>
                    <a:lnTo>
                      <a:pt x="28194" y="39624"/>
                    </a:lnTo>
                    <a:lnTo>
                      <a:pt x="25908" y="35052"/>
                    </a:lnTo>
                    <a:lnTo>
                      <a:pt x="25908" y="32004"/>
                    </a:lnTo>
                    <a:lnTo>
                      <a:pt x="25146" y="29718"/>
                    </a:lnTo>
                    <a:lnTo>
                      <a:pt x="25146" y="24384"/>
                    </a:lnTo>
                    <a:lnTo>
                      <a:pt x="27432" y="17526"/>
                    </a:lnTo>
                    <a:lnTo>
                      <a:pt x="28956" y="14478"/>
                    </a:lnTo>
                    <a:lnTo>
                      <a:pt x="32824" y="9964"/>
                    </a:lnTo>
                    <a:lnTo>
                      <a:pt x="37338" y="6096"/>
                    </a:lnTo>
                    <a:lnTo>
                      <a:pt x="35814" y="6858"/>
                    </a:lnTo>
                    <a:lnTo>
                      <a:pt x="38862" y="5334"/>
                    </a:lnTo>
                    <a:lnTo>
                      <a:pt x="39462" y="4981"/>
                    </a:lnTo>
                    <a:lnTo>
                      <a:pt x="51472" y="2270"/>
                    </a:lnTo>
                    <a:lnTo>
                      <a:pt x="92964" y="0"/>
                    </a:lnTo>
                    <a:lnTo>
                      <a:pt x="92202" y="-1523"/>
                    </a:lnTo>
                    <a:lnTo>
                      <a:pt x="87630" y="-6857"/>
                    </a:lnTo>
                    <a:lnTo>
                      <a:pt x="85344" y="-9143"/>
                    </a:lnTo>
                    <a:lnTo>
                      <a:pt x="80010" y="-13715"/>
                    </a:lnTo>
                    <a:lnTo>
                      <a:pt x="78486" y="-14477"/>
                    </a:lnTo>
                    <a:lnTo>
                      <a:pt x="74676" y="-16763"/>
                    </a:lnTo>
                    <a:lnTo>
                      <a:pt x="73958" y="-17153"/>
                    </a:lnTo>
                    <a:lnTo>
                      <a:pt x="62274" y="-21574"/>
                    </a:lnTo>
                    <a:close/>
                  </a:path>
                  <a:path w="101511" h="73800">
                    <a:moveTo>
                      <a:pt x="32004" y="44958"/>
                    </a:moveTo>
                    <a:lnTo>
                      <a:pt x="3810" y="48006"/>
                    </a:lnTo>
                    <a:lnTo>
                      <a:pt x="33528" y="46482"/>
                    </a:lnTo>
                    <a:lnTo>
                      <a:pt x="32004" y="44958"/>
                    </a:lnTo>
                    <a:close/>
                  </a:path>
                  <a:path w="101511" h="73800">
                    <a:moveTo>
                      <a:pt x="95829" y="50774"/>
                    </a:moveTo>
                    <a:lnTo>
                      <a:pt x="69342" y="44958"/>
                    </a:lnTo>
                    <a:lnTo>
                      <a:pt x="67818" y="46482"/>
                    </a:lnTo>
                    <a:lnTo>
                      <a:pt x="95829" y="50774"/>
                    </a:lnTo>
                    <a:close/>
                  </a:path>
                  <a:path w="101511" h="73800">
                    <a:moveTo>
                      <a:pt x="99916" y="14571"/>
                    </a:moveTo>
                    <a:lnTo>
                      <a:pt x="95250" y="3048"/>
                    </a:lnTo>
                    <a:lnTo>
                      <a:pt x="92964" y="0"/>
                    </a:lnTo>
                    <a:lnTo>
                      <a:pt x="51472" y="2270"/>
                    </a:lnTo>
                    <a:lnTo>
                      <a:pt x="63246" y="6096"/>
                    </a:lnTo>
                    <a:lnTo>
                      <a:pt x="64008" y="6096"/>
                    </a:lnTo>
                    <a:lnTo>
                      <a:pt x="68521" y="9964"/>
                    </a:lnTo>
                    <a:lnTo>
                      <a:pt x="72390" y="14478"/>
                    </a:lnTo>
                    <a:lnTo>
                      <a:pt x="73152" y="16002"/>
                    </a:lnTo>
                    <a:lnTo>
                      <a:pt x="75438" y="20574"/>
                    </a:lnTo>
                    <a:lnTo>
                      <a:pt x="75438" y="23622"/>
                    </a:lnTo>
                    <a:lnTo>
                      <a:pt x="76200" y="25908"/>
                    </a:lnTo>
                    <a:lnTo>
                      <a:pt x="76200" y="31242"/>
                    </a:lnTo>
                    <a:lnTo>
                      <a:pt x="101511" y="26833"/>
                    </a:lnTo>
                    <a:lnTo>
                      <a:pt x="99916" y="14571"/>
                    </a:lnTo>
                    <a:lnTo>
                      <a:pt x="71628" y="12954"/>
                    </a:lnTo>
                    <a:lnTo>
                      <a:pt x="69342" y="10668"/>
                    </a:lnTo>
                    <a:lnTo>
                      <a:pt x="67818" y="9144"/>
                    </a:lnTo>
                    <a:lnTo>
                      <a:pt x="99916" y="14571"/>
                    </a:lnTo>
                    <a:close/>
                  </a:path>
                </a:pathLst>
              </a:custGeom>
              <a:solidFill>
                <a:srgbClr val="8C3735"/>
              </a:solidFill>
            </p:spPr>
            <p:txBody>
              <a:bodyPr wrap="square" lIns="0" tIns="0" rIns="0" bIns="0" rtlCol="0">
                <a:noAutofit/>
              </a:bodyPr>
              <a:lstStyle/>
              <a:p>
                <a:pPr defTabSz="685800"/>
                <a:endParaRPr lang="en-US" sz="1350">
                  <a:solidFill>
                    <a:prstClr val="black"/>
                  </a:solidFill>
                </a:endParaRPr>
              </a:p>
            </p:txBody>
          </p:sp>
          <p:sp>
            <p:nvSpPr>
              <p:cNvPr id="27" name="object 91">
                <a:extLst>
                  <a:ext uri="{FF2B5EF4-FFF2-40B4-BE49-F238E27FC236}">
                    <a16:creationId xmlns:a16="http://schemas.microsoft.com/office/drawing/2014/main" xmlns="" id="{EACE5795-9B87-4DD5-BFE9-F10B5D6C3AAC}"/>
                  </a:ext>
                </a:extLst>
              </p:cNvPr>
              <p:cNvSpPr/>
              <p:nvPr/>
            </p:nvSpPr>
            <p:spPr>
              <a:xfrm>
                <a:off x="2490216" y="1046267"/>
                <a:ext cx="85165" cy="83970"/>
              </a:xfrm>
              <a:custGeom>
                <a:avLst/>
                <a:gdLst/>
                <a:ahLst/>
                <a:cxnLst/>
                <a:rect l="l" t="t" r="r" b="b"/>
                <a:pathLst>
                  <a:path w="76200" h="76200">
                    <a:moveTo>
                      <a:pt x="0" y="38100"/>
                    </a:moveTo>
                    <a:lnTo>
                      <a:pt x="169" y="41713"/>
                    </a:lnTo>
                    <a:lnTo>
                      <a:pt x="4146" y="55364"/>
                    </a:lnTo>
                    <a:lnTo>
                      <a:pt x="12552" y="66301"/>
                    </a:lnTo>
                    <a:lnTo>
                      <a:pt x="24249" y="73565"/>
                    </a:lnTo>
                    <a:lnTo>
                      <a:pt x="38100" y="76200"/>
                    </a:lnTo>
                    <a:lnTo>
                      <a:pt x="41713" y="76037"/>
                    </a:lnTo>
                    <a:lnTo>
                      <a:pt x="55364" y="72191"/>
                    </a:lnTo>
                    <a:lnTo>
                      <a:pt x="66301" y="63948"/>
                    </a:lnTo>
                    <a:lnTo>
                      <a:pt x="73565" y="52265"/>
                    </a:lnTo>
                    <a:lnTo>
                      <a:pt x="76200" y="38099"/>
                    </a:lnTo>
                    <a:lnTo>
                      <a:pt x="76037" y="34602"/>
                    </a:lnTo>
                    <a:lnTo>
                      <a:pt x="72191" y="21170"/>
                    </a:lnTo>
                    <a:lnTo>
                      <a:pt x="63948" y="10167"/>
                    </a:lnTo>
                    <a:lnTo>
                      <a:pt x="52265" y="2731"/>
                    </a:lnTo>
                    <a:lnTo>
                      <a:pt x="38100" y="0"/>
                    </a:lnTo>
                    <a:lnTo>
                      <a:pt x="34602" y="169"/>
                    </a:lnTo>
                    <a:lnTo>
                      <a:pt x="21170" y="4146"/>
                    </a:lnTo>
                    <a:lnTo>
                      <a:pt x="10167" y="12552"/>
                    </a:lnTo>
                    <a:lnTo>
                      <a:pt x="2731" y="24249"/>
                    </a:lnTo>
                    <a:lnTo>
                      <a:pt x="0" y="38100"/>
                    </a:lnTo>
                    <a:close/>
                  </a:path>
                </a:pathLst>
              </a:custGeom>
              <a:solidFill>
                <a:srgbClr val="4E81BC"/>
              </a:solidFill>
            </p:spPr>
            <p:txBody>
              <a:bodyPr wrap="square" lIns="0" tIns="0" rIns="0" bIns="0" rtlCol="0">
                <a:noAutofit/>
              </a:bodyPr>
              <a:lstStyle/>
              <a:p>
                <a:pPr defTabSz="685800"/>
                <a:endParaRPr lang="en-US" sz="1350">
                  <a:solidFill>
                    <a:prstClr val="black"/>
                  </a:solidFill>
                </a:endParaRPr>
              </a:p>
            </p:txBody>
          </p:sp>
          <p:sp>
            <p:nvSpPr>
              <p:cNvPr id="28" name="object 92">
                <a:extLst>
                  <a:ext uri="{FF2B5EF4-FFF2-40B4-BE49-F238E27FC236}">
                    <a16:creationId xmlns:a16="http://schemas.microsoft.com/office/drawing/2014/main" xmlns="" id="{A8EEC2C5-0A18-43E7-9D0A-A3357BB6B888}"/>
                  </a:ext>
                </a:extLst>
              </p:cNvPr>
              <p:cNvSpPr/>
              <p:nvPr/>
            </p:nvSpPr>
            <p:spPr>
              <a:xfrm>
                <a:off x="2476590" y="1058022"/>
                <a:ext cx="113453" cy="81325"/>
              </a:xfrm>
              <a:custGeom>
                <a:avLst/>
                <a:gdLst/>
                <a:ahLst/>
                <a:cxnLst/>
                <a:rect l="l" t="t" r="r" b="b"/>
                <a:pathLst>
                  <a:path w="101511" h="73800">
                    <a:moveTo>
                      <a:pt x="99916" y="14571"/>
                    </a:moveTo>
                    <a:lnTo>
                      <a:pt x="67818" y="9144"/>
                    </a:lnTo>
                    <a:lnTo>
                      <a:pt x="69342" y="10668"/>
                    </a:lnTo>
                    <a:lnTo>
                      <a:pt x="71628" y="12954"/>
                    </a:lnTo>
                    <a:lnTo>
                      <a:pt x="99916" y="14571"/>
                    </a:lnTo>
                    <a:close/>
                  </a:path>
                  <a:path w="101511" h="73800">
                    <a:moveTo>
                      <a:pt x="33528" y="9144"/>
                    </a:moveTo>
                    <a:lnTo>
                      <a:pt x="3809" y="8382"/>
                    </a:lnTo>
                    <a:lnTo>
                      <a:pt x="2285" y="12954"/>
                    </a:lnTo>
                    <a:lnTo>
                      <a:pt x="32004" y="10668"/>
                    </a:lnTo>
                    <a:lnTo>
                      <a:pt x="33528" y="9144"/>
                    </a:lnTo>
                    <a:close/>
                  </a:path>
                  <a:path w="101511" h="73800">
                    <a:moveTo>
                      <a:pt x="62274" y="-21574"/>
                    </a:moveTo>
                    <a:lnTo>
                      <a:pt x="49870" y="-23026"/>
                    </a:lnTo>
                    <a:lnTo>
                      <a:pt x="37497" y="-21444"/>
                    </a:lnTo>
                    <a:lnTo>
                      <a:pt x="25908" y="-16763"/>
                    </a:lnTo>
                    <a:lnTo>
                      <a:pt x="22859" y="-14477"/>
                    </a:lnTo>
                    <a:lnTo>
                      <a:pt x="21336" y="-13715"/>
                    </a:lnTo>
                    <a:lnTo>
                      <a:pt x="16001" y="-9143"/>
                    </a:lnTo>
                    <a:lnTo>
                      <a:pt x="13715" y="-6857"/>
                    </a:lnTo>
                    <a:lnTo>
                      <a:pt x="9143" y="-1523"/>
                    </a:lnTo>
                    <a:lnTo>
                      <a:pt x="8381" y="0"/>
                    </a:lnTo>
                    <a:lnTo>
                      <a:pt x="6095" y="3810"/>
                    </a:lnTo>
                    <a:lnTo>
                      <a:pt x="3809" y="8382"/>
                    </a:lnTo>
                    <a:lnTo>
                      <a:pt x="33528" y="9144"/>
                    </a:lnTo>
                    <a:lnTo>
                      <a:pt x="32004" y="10668"/>
                    </a:lnTo>
                    <a:lnTo>
                      <a:pt x="2285" y="12954"/>
                    </a:lnTo>
                    <a:lnTo>
                      <a:pt x="761" y="18288"/>
                    </a:lnTo>
                    <a:lnTo>
                      <a:pt x="0" y="23622"/>
                    </a:lnTo>
                    <a:lnTo>
                      <a:pt x="0" y="33528"/>
                    </a:lnTo>
                    <a:lnTo>
                      <a:pt x="762" y="38862"/>
                    </a:lnTo>
                    <a:lnTo>
                      <a:pt x="3810" y="48006"/>
                    </a:lnTo>
                    <a:lnTo>
                      <a:pt x="32004" y="44958"/>
                    </a:lnTo>
                    <a:lnTo>
                      <a:pt x="33528" y="46482"/>
                    </a:lnTo>
                    <a:lnTo>
                      <a:pt x="3810" y="48006"/>
                    </a:lnTo>
                    <a:lnTo>
                      <a:pt x="6096" y="52578"/>
                    </a:lnTo>
                    <a:lnTo>
                      <a:pt x="8382" y="55626"/>
                    </a:lnTo>
                    <a:lnTo>
                      <a:pt x="9144" y="57150"/>
                    </a:lnTo>
                    <a:lnTo>
                      <a:pt x="13716" y="62484"/>
                    </a:lnTo>
                    <a:lnTo>
                      <a:pt x="16002" y="64770"/>
                    </a:lnTo>
                    <a:lnTo>
                      <a:pt x="21336" y="69342"/>
                    </a:lnTo>
                    <a:lnTo>
                      <a:pt x="22860" y="70104"/>
                    </a:lnTo>
                    <a:lnTo>
                      <a:pt x="26670" y="72390"/>
                    </a:lnTo>
                    <a:lnTo>
                      <a:pt x="32567" y="75160"/>
                    </a:lnTo>
                    <a:lnTo>
                      <a:pt x="44629" y="78231"/>
                    </a:lnTo>
                    <a:lnTo>
                      <a:pt x="57071" y="78324"/>
                    </a:lnTo>
                    <a:lnTo>
                      <a:pt x="69121" y="75381"/>
                    </a:lnTo>
                    <a:lnTo>
                      <a:pt x="80010" y="69342"/>
                    </a:lnTo>
                    <a:lnTo>
                      <a:pt x="85344" y="64770"/>
                    </a:lnTo>
                    <a:lnTo>
                      <a:pt x="87630" y="62484"/>
                    </a:lnTo>
                    <a:lnTo>
                      <a:pt x="92964" y="55626"/>
                    </a:lnTo>
                    <a:lnTo>
                      <a:pt x="95829" y="50774"/>
                    </a:lnTo>
                    <a:lnTo>
                      <a:pt x="67818" y="46482"/>
                    </a:lnTo>
                    <a:lnTo>
                      <a:pt x="69342" y="44958"/>
                    </a:lnTo>
                    <a:lnTo>
                      <a:pt x="95829" y="50774"/>
                    </a:lnTo>
                    <a:lnTo>
                      <a:pt x="100120" y="39134"/>
                    </a:lnTo>
                    <a:lnTo>
                      <a:pt x="101511" y="26833"/>
                    </a:lnTo>
                    <a:lnTo>
                      <a:pt x="76200" y="31242"/>
                    </a:lnTo>
                    <a:lnTo>
                      <a:pt x="73914" y="38100"/>
                    </a:lnTo>
                    <a:lnTo>
                      <a:pt x="71628" y="42672"/>
                    </a:lnTo>
                    <a:lnTo>
                      <a:pt x="69342" y="44958"/>
                    </a:lnTo>
                    <a:lnTo>
                      <a:pt x="64008" y="49530"/>
                    </a:lnTo>
                    <a:lnTo>
                      <a:pt x="62048" y="50750"/>
                    </a:lnTo>
                    <a:lnTo>
                      <a:pt x="49803" y="53302"/>
                    </a:lnTo>
                    <a:lnTo>
                      <a:pt x="38100" y="49530"/>
                    </a:lnTo>
                    <a:lnTo>
                      <a:pt x="37338" y="49530"/>
                    </a:lnTo>
                    <a:lnTo>
                      <a:pt x="32824" y="45661"/>
                    </a:lnTo>
                    <a:lnTo>
                      <a:pt x="28956" y="41148"/>
                    </a:lnTo>
                    <a:lnTo>
                      <a:pt x="29718" y="42672"/>
                    </a:lnTo>
                    <a:lnTo>
                      <a:pt x="28194" y="39624"/>
                    </a:lnTo>
                    <a:lnTo>
                      <a:pt x="25908" y="35052"/>
                    </a:lnTo>
                    <a:lnTo>
                      <a:pt x="25908" y="32004"/>
                    </a:lnTo>
                    <a:lnTo>
                      <a:pt x="25146" y="29718"/>
                    </a:lnTo>
                    <a:lnTo>
                      <a:pt x="25146" y="24384"/>
                    </a:lnTo>
                    <a:lnTo>
                      <a:pt x="27432" y="17526"/>
                    </a:lnTo>
                    <a:lnTo>
                      <a:pt x="28956" y="14478"/>
                    </a:lnTo>
                    <a:lnTo>
                      <a:pt x="32824" y="9964"/>
                    </a:lnTo>
                    <a:lnTo>
                      <a:pt x="37338" y="6096"/>
                    </a:lnTo>
                    <a:lnTo>
                      <a:pt x="35814" y="6858"/>
                    </a:lnTo>
                    <a:lnTo>
                      <a:pt x="38862" y="5334"/>
                    </a:lnTo>
                    <a:lnTo>
                      <a:pt x="39462" y="4981"/>
                    </a:lnTo>
                    <a:lnTo>
                      <a:pt x="51472" y="2270"/>
                    </a:lnTo>
                    <a:lnTo>
                      <a:pt x="92964" y="0"/>
                    </a:lnTo>
                    <a:lnTo>
                      <a:pt x="92202" y="-1523"/>
                    </a:lnTo>
                    <a:lnTo>
                      <a:pt x="87630" y="-6857"/>
                    </a:lnTo>
                    <a:lnTo>
                      <a:pt x="85344" y="-9143"/>
                    </a:lnTo>
                    <a:lnTo>
                      <a:pt x="80010" y="-13715"/>
                    </a:lnTo>
                    <a:lnTo>
                      <a:pt x="78486" y="-14477"/>
                    </a:lnTo>
                    <a:lnTo>
                      <a:pt x="74676" y="-16763"/>
                    </a:lnTo>
                    <a:lnTo>
                      <a:pt x="73958" y="-17153"/>
                    </a:lnTo>
                    <a:lnTo>
                      <a:pt x="62274" y="-21574"/>
                    </a:lnTo>
                    <a:close/>
                  </a:path>
                  <a:path w="101511" h="73800">
                    <a:moveTo>
                      <a:pt x="32004" y="44958"/>
                    </a:moveTo>
                    <a:lnTo>
                      <a:pt x="3810" y="48006"/>
                    </a:lnTo>
                    <a:lnTo>
                      <a:pt x="33528" y="46482"/>
                    </a:lnTo>
                    <a:lnTo>
                      <a:pt x="32004" y="44958"/>
                    </a:lnTo>
                    <a:close/>
                  </a:path>
                  <a:path w="101511" h="73800">
                    <a:moveTo>
                      <a:pt x="95829" y="50774"/>
                    </a:moveTo>
                    <a:lnTo>
                      <a:pt x="69342" y="44958"/>
                    </a:lnTo>
                    <a:lnTo>
                      <a:pt x="67818" y="46482"/>
                    </a:lnTo>
                    <a:lnTo>
                      <a:pt x="95829" y="50774"/>
                    </a:lnTo>
                    <a:close/>
                  </a:path>
                  <a:path w="101511" h="73800">
                    <a:moveTo>
                      <a:pt x="99916" y="14571"/>
                    </a:moveTo>
                    <a:lnTo>
                      <a:pt x="95250" y="3048"/>
                    </a:lnTo>
                    <a:lnTo>
                      <a:pt x="92964" y="0"/>
                    </a:lnTo>
                    <a:lnTo>
                      <a:pt x="51472" y="2270"/>
                    </a:lnTo>
                    <a:lnTo>
                      <a:pt x="63246" y="6096"/>
                    </a:lnTo>
                    <a:lnTo>
                      <a:pt x="64008" y="6096"/>
                    </a:lnTo>
                    <a:lnTo>
                      <a:pt x="68521" y="9964"/>
                    </a:lnTo>
                    <a:lnTo>
                      <a:pt x="72390" y="14478"/>
                    </a:lnTo>
                    <a:lnTo>
                      <a:pt x="73152" y="16002"/>
                    </a:lnTo>
                    <a:lnTo>
                      <a:pt x="75438" y="20574"/>
                    </a:lnTo>
                    <a:lnTo>
                      <a:pt x="75438" y="23622"/>
                    </a:lnTo>
                    <a:lnTo>
                      <a:pt x="76200" y="25908"/>
                    </a:lnTo>
                    <a:lnTo>
                      <a:pt x="76200" y="31242"/>
                    </a:lnTo>
                    <a:lnTo>
                      <a:pt x="101511" y="26833"/>
                    </a:lnTo>
                    <a:lnTo>
                      <a:pt x="99916" y="14571"/>
                    </a:lnTo>
                    <a:lnTo>
                      <a:pt x="71628" y="12954"/>
                    </a:lnTo>
                    <a:lnTo>
                      <a:pt x="69342" y="10668"/>
                    </a:lnTo>
                    <a:lnTo>
                      <a:pt x="67818" y="9144"/>
                    </a:lnTo>
                    <a:lnTo>
                      <a:pt x="99916" y="14571"/>
                    </a:lnTo>
                    <a:close/>
                  </a:path>
                </a:pathLst>
              </a:custGeom>
              <a:solidFill>
                <a:srgbClr val="375D89"/>
              </a:solidFill>
            </p:spPr>
            <p:txBody>
              <a:bodyPr wrap="square" lIns="0" tIns="0" rIns="0" bIns="0" rtlCol="0">
                <a:noAutofit/>
              </a:bodyPr>
              <a:lstStyle/>
              <a:p>
                <a:pPr defTabSz="685800"/>
                <a:endParaRPr lang="en-US" sz="1350">
                  <a:solidFill>
                    <a:prstClr val="black"/>
                  </a:solidFill>
                </a:endParaRPr>
              </a:p>
            </p:txBody>
          </p:sp>
          <p:sp>
            <p:nvSpPr>
              <p:cNvPr id="29" name="object 93">
                <a:extLst>
                  <a:ext uri="{FF2B5EF4-FFF2-40B4-BE49-F238E27FC236}">
                    <a16:creationId xmlns:a16="http://schemas.microsoft.com/office/drawing/2014/main" xmlns="" id="{C7D7A809-DEB1-4D50-91AD-978C285DAADB}"/>
                  </a:ext>
                </a:extLst>
              </p:cNvPr>
              <p:cNvSpPr/>
              <p:nvPr/>
            </p:nvSpPr>
            <p:spPr>
              <a:xfrm>
                <a:off x="2222129" y="2388445"/>
                <a:ext cx="432382" cy="201075"/>
              </a:xfrm>
              <a:custGeom>
                <a:avLst/>
                <a:gdLst/>
                <a:ahLst/>
                <a:cxnLst/>
                <a:rect l="l" t="t" r="r" b="b"/>
                <a:pathLst>
                  <a:path w="386868" h="182469">
                    <a:moveTo>
                      <a:pt x="54070" y="22708"/>
                    </a:moveTo>
                    <a:lnTo>
                      <a:pt x="68538" y="9295"/>
                    </a:lnTo>
                    <a:lnTo>
                      <a:pt x="85309" y="0"/>
                    </a:lnTo>
                    <a:lnTo>
                      <a:pt x="33336" y="8432"/>
                    </a:lnTo>
                    <a:lnTo>
                      <a:pt x="19787" y="29274"/>
                    </a:lnTo>
                    <a:lnTo>
                      <a:pt x="9489" y="54096"/>
                    </a:lnTo>
                    <a:lnTo>
                      <a:pt x="2781" y="82728"/>
                    </a:lnTo>
                    <a:lnTo>
                      <a:pt x="0" y="114998"/>
                    </a:lnTo>
                    <a:lnTo>
                      <a:pt x="1482" y="150737"/>
                    </a:lnTo>
                    <a:lnTo>
                      <a:pt x="27155" y="148077"/>
                    </a:lnTo>
                    <a:lnTo>
                      <a:pt x="25448" y="115558"/>
                    </a:lnTo>
                    <a:lnTo>
                      <a:pt x="27596" y="86663"/>
                    </a:lnTo>
                    <a:lnTo>
                      <a:pt x="33289" y="61490"/>
                    </a:lnTo>
                    <a:lnTo>
                      <a:pt x="42218" y="40139"/>
                    </a:lnTo>
                    <a:lnTo>
                      <a:pt x="54070" y="22708"/>
                    </a:lnTo>
                    <a:close/>
                  </a:path>
                  <a:path w="386868" h="182469">
                    <a:moveTo>
                      <a:pt x="34888" y="277063"/>
                    </a:moveTo>
                    <a:lnTo>
                      <a:pt x="40984" y="290017"/>
                    </a:lnTo>
                    <a:lnTo>
                      <a:pt x="47080" y="302209"/>
                    </a:lnTo>
                    <a:lnTo>
                      <a:pt x="53176" y="315163"/>
                    </a:lnTo>
                    <a:lnTo>
                      <a:pt x="66892" y="338785"/>
                    </a:lnTo>
                    <a:lnTo>
                      <a:pt x="97143" y="380236"/>
                    </a:lnTo>
                    <a:lnTo>
                      <a:pt x="127343" y="414576"/>
                    </a:lnTo>
                    <a:lnTo>
                      <a:pt x="157210" y="442102"/>
                    </a:lnTo>
                    <a:lnTo>
                      <a:pt x="186460" y="463109"/>
                    </a:lnTo>
                    <a:lnTo>
                      <a:pt x="214813" y="477896"/>
                    </a:lnTo>
                    <a:lnTo>
                      <a:pt x="241986" y="486758"/>
                    </a:lnTo>
                    <a:lnTo>
                      <a:pt x="267696" y="489994"/>
                    </a:lnTo>
                    <a:lnTo>
                      <a:pt x="291661" y="487900"/>
                    </a:lnTo>
                    <a:lnTo>
                      <a:pt x="313600" y="480773"/>
                    </a:lnTo>
                    <a:lnTo>
                      <a:pt x="333230" y="468910"/>
                    </a:lnTo>
                    <a:lnTo>
                      <a:pt x="350269" y="452609"/>
                    </a:lnTo>
                    <a:lnTo>
                      <a:pt x="364434" y="432165"/>
                    </a:lnTo>
                    <a:lnTo>
                      <a:pt x="375444" y="407876"/>
                    </a:lnTo>
                    <a:lnTo>
                      <a:pt x="383016" y="380040"/>
                    </a:lnTo>
                    <a:lnTo>
                      <a:pt x="386868" y="348952"/>
                    </a:lnTo>
                    <a:lnTo>
                      <a:pt x="386718" y="314910"/>
                    </a:lnTo>
                    <a:lnTo>
                      <a:pt x="382283" y="278212"/>
                    </a:lnTo>
                    <a:lnTo>
                      <a:pt x="373282" y="239153"/>
                    </a:lnTo>
                    <a:lnTo>
                      <a:pt x="359431" y="198031"/>
                    </a:lnTo>
                    <a:lnTo>
                      <a:pt x="340450" y="155143"/>
                    </a:lnTo>
                    <a:lnTo>
                      <a:pt x="326734" y="130759"/>
                    </a:lnTo>
                    <a:lnTo>
                      <a:pt x="300484" y="90555"/>
                    </a:lnTo>
                    <a:lnTo>
                      <a:pt x="273437" y="56376"/>
                    </a:lnTo>
                    <a:lnTo>
                      <a:pt x="245930" y="28051"/>
                    </a:lnTo>
                    <a:lnTo>
                      <a:pt x="218300" y="5409"/>
                    </a:lnTo>
                    <a:lnTo>
                      <a:pt x="190884" y="-11719"/>
                    </a:lnTo>
                    <a:lnTo>
                      <a:pt x="164021" y="-23505"/>
                    </a:lnTo>
                    <a:lnTo>
                      <a:pt x="138048" y="-30119"/>
                    </a:lnTo>
                    <a:lnTo>
                      <a:pt x="113302" y="-31731"/>
                    </a:lnTo>
                    <a:lnTo>
                      <a:pt x="90120" y="-28511"/>
                    </a:lnTo>
                    <a:lnTo>
                      <a:pt x="68840" y="-20631"/>
                    </a:lnTo>
                    <a:lnTo>
                      <a:pt x="49800" y="-8259"/>
                    </a:lnTo>
                    <a:lnTo>
                      <a:pt x="33336" y="8432"/>
                    </a:lnTo>
                    <a:lnTo>
                      <a:pt x="85309" y="0"/>
                    </a:lnTo>
                    <a:lnTo>
                      <a:pt x="104074" y="-5080"/>
                    </a:lnTo>
                    <a:lnTo>
                      <a:pt x="124522" y="-5847"/>
                    </a:lnTo>
                    <a:lnTo>
                      <a:pt x="146345" y="-2201"/>
                    </a:lnTo>
                    <a:lnTo>
                      <a:pt x="169230" y="5955"/>
                    </a:lnTo>
                    <a:lnTo>
                      <a:pt x="192868" y="18721"/>
                    </a:lnTo>
                    <a:lnTo>
                      <a:pt x="216949" y="36195"/>
                    </a:lnTo>
                    <a:lnTo>
                      <a:pt x="241162" y="58476"/>
                    </a:lnTo>
                    <a:lnTo>
                      <a:pt x="265198" y="85662"/>
                    </a:lnTo>
                    <a:lnTo>
                      <a:pt x="288745" y="117851"/>
                    </a:lnTo>
                    <a:lnTo>
                      <a:pt x="311494" y="155143"/>
                    </a:lnTo>
                    <a:lnTo>
                      <a:pt x="323686" y="178765"/>
                    </a:lnTo>
                    <a:lnTo>
                      <a:pt x="339257" y="217618"/>
                    </a:lnTo>
                    <a:lnTo>
                      <a:pt x="350593" y="254434"/>
                    </a:lnTo>
                    <a:lnTo>
                      <a:pt x="357919" y="288999"/>
                    </a:lnTo>
                    <a:lnTo>
                      <a:pt x="361463" y="321099"/>
                    </a:lnTo>
                    <a:lnTo>
                      <a:pt x="361450" y="350520"/>
                    </a:lnTo>
                    <a:lnTo>
                      <a:pt x="358106" y="377049"/>
                    </a:lnTo>
                    <a:lnTo>
                      <a:pt x="351657" y="400471"/>
                    </a:lnTo>
                    <a:lnTo>
                      <a:pt x="342331" y="420574"/>
                    </a:lnTo>
                    <a:lnTo>
                      <a:pt x="330352" y="437143"/>
                    </a:lnTo>
                    <a:lnTo>
                      <a:pt x="315947" y="449965"/>
                    </a:lnTo>
                    <a:lnTo>
                      <a:pt x="299342" y="458826"/>
                    </a:lnTo>
                    <a:lnTo>
                      <a:pt x="280764" y="463513"/>
                    </a:lnTo>
                    <a:lnTo>
                      <a:pt x="260438" y="463810"/>
                    </a:lnTo>
                    <a:lnTo>
                      <a:pt x="238591" y="459506"/>
                    </a:lnTo>
                    <a:lnTo>
                      <a:pt x="215449" y="450386"/>
                    </a:lnTo>
                    <a:lnTo>
                      <a:pt x="191238" y="436237"/>
                    </a:lnTo>
                    <a:lnTo>
                      <a:pt x="166185" y="416844"/>
                    </a:lnTo>
                    <a:lnTo>
                      <a:pt x="140514" y="391994"/>
                    </a:lnTo>
                    <a:lnTo>
                      <a:pt x="114453" y="361474"/>
                    </a:lnTo>
                    <a:lnTo>
                      <a:pt x="88228" y="325069"/>
                    </a:lnTo>
                    <a:lnTo>
                      <a:pt x="82132" y="313639"/>
                    </a:lnTo>
                    <a:lnTo>
                      <a:pt x="75274" y="302209"/>
                    </a:lnTo>
                    <a:lnTo>
                      <a:pt x="69178" y="290779"/>
                    </a:lnTo>
                    <a:lnTo>
                      <a:pt x="58510" y="266395"/>
                    </a:lnTo>
                    <a:lnTo>
                      <a:pt x="43376" y="223594"/>
                    </a:lnTo>
                    <a:lnTo>
                      <a:pt x="33027" y="184122"/>
                    </a:lnTo>
                    <a:lnTo>
                      <a:pt x="27155" y="148077"/>
                    </a:lnTo>
                    <a:lnTo>
                      <a:pt x="1482" y="150737"/>
                    </a:lnTo>
                    <a:lnTo>
                      <a:pt x="7566" y="189775"/>
                    </a:lnTo>
                    <a:lnTo>
                      <a:pt x="18589" y="231940"/>
                    </a:lnTo>
                    <a:lnTo>
                      <a:pt x="34888" y="277063"/>
                    </a:lnTo>
                    <a:close/>
                  </a:path>
                </a:pathLst>
              </a:custGeom>
              <a:solidFill>
                <a:srgbClr val="F69545"/>
              </a:solidFill>
            </p:spPr>
            <p:txBody>
              <a:bodyPr wrap="square" lIns="0" tIns="0" rIns="0" bIns="0" rtlCol="0">
                <a:noAutofit/>
              </a:bodyPr>
              <a:lstStyle/>
              <a:p>
                <a:pPr defTabSz="685800"/>
                <a:endParaRPr lang="en-US" sz="1350">
                  <a:solidFill>
                    <a:prstClr val="black"/>
                  </a:solidFill>
                </a:endParaRPr>
              </a:p>
            </p:txBody>
          </p:sp>
          <p:sp>
            <p:nvSpPr>
              <p:cNvPr id="30" name="object 61">
                <a:extLst>
                  <a:ext uri="{FF2B5EF4-FFF2-40B4-BE49-F238E27FC236}">
                    <a16:creationId xmlns:a16="http://schemas.microsoft.com/office/drawing/2014/main" xmlns="" id="{8E4740B7-168A-4135-A456-077FD170A6D6}"/>
                  </a:ext>
                </a:extLst>
              </p:cNvPr>
              <p:cNvSpPr txBox="1"/>
              <p:nvPr/>
            </p:nvSpPr>
            <p:spPr>
              <a:xfrm>
                <a:off x="2787249" y="1031852"/>
                <a:ext cx="1301032" cy="168219"/>
              </a:xfrm>
              <a:prstGeom prst="rect">
                <a:avLst/>
              </a:prstGeom>
            </p:spPr>
            <p:txBody>
              <a:bodyPr wrap="square" lIns="0" tIns="0" rIns="0" bIns="0" rtlCol="0">
                <a:noAutofit/>
              </a:bodyPr>
              <a:lstStyle/>
              <a:p>
                <a:pPr defTabSz="685800"/>
                <a:endParaRPr lang="en-US" sz="1350">
                  <a:solidFill>
                    <a:prstClr val="black"/>
                  </a:solidFill>
                </a:endParaRPr>
              </a:p>
            </p:txBody>
          </p:sp>
          <p:sp>
            <p:nvSpPr>
              <p:cNvPr id="31" name="object 48">
                <a:extLst>
                  <a:ext uri="{FF2B5EF4-FFF2-40B4-BE49-F238E27FC236}">
                    <a16:creationId xmlns:a16="http://schemas.microsoft.com/office/drawing/2014/main" xmlns="" id="{8D9DBBDD-3A09-4675-9A88-DCE953036817}"/>
                  </a:ext>
                </a:extLst>
              </p:cNvPr>
              <p:cNvSpPr txBox="1"/>
              <p:nvPr/>
            </p:nvSpPr>
            <p:spPr>
              <a:xfrm>
                <a:off x="148187" y="4531027"/>
                <a:ext cx="596153" cy="503821"/>
              </a:xfrm>
              <a:prstGeom prst="rect">
                <a:avLst/>
              </a:prstGeom>
            </p:spPr>
            <p:txBody>
              <a:bodyPr wrap="square" lIns="0" tIns="0" rIns="0" bIns="0" rtlCol="0">
                <a:noAutofit/>
              </a:bodyPr>
              <a:lstStyle/>
              <a:p>
                <a:pPr defTabSz="685800"/>
                <a:endParaRPr lang="en-US" sz="1350">
                  <a:solidFill>
                    <a:prstClr val="black"/>
                  </a:solidFill>
                </a:endParaRPr>
              </a:p>
            </p:txBody>
          </p:sp>
          <p:sp>
            <p:nvSpPr>
              <p:cNvPr id="32" name="object 47">
                <a:extLst>
                  <a:ext uri="{FF2B5EF4-FFF2-40B4-BE49-F238E27FC236}">
                    <a16:creationId xmlns:a16="http://schemas.microsoft.com/office/drawing/2014/main" xmlns="" id="{22409A16-9E06-43D8-9DBB-AC96E9AE4B66}"/>
                  </a:ext>
                </a:extLst>
              </p:cNvPr>
              <p:cNvSpPr txBox="1"/>
              <p:nvPr/>
            </p:nvSpPr>
            <p:spPr>
              <a:xfrm>
                <a:off x="1468240" y="3691326"/>
                <a:ext cx="170329" cy="167940"/>
              </a:xfrm>
              <a:prstGeom prst="rect">
                <a:avLst/>
              </a:prstGeom>
            </p:spPr>
            <p:txBody>
              <a:bodyPr wrap="square" lIns="0" tIns="0" rIns="0" bIns="0" rtlCol="0">
                <a:noAutofit/>
              </a:bodyPr>
              <a:lstStyle/>
              <a:p>
                <a:pPr defTabSz="685800"/>
                <a:endParaRPr lang="en-US" sz="1350">
                  <a:solidFill>
                    <a:prstClr val="black"/>
                  </a:solidFill>
                </a:endParaRPr>
              </a:p>
            </p:txBody>
          </p:sp>
          <p:sp>
            <p:nvSpPr>
              <p:cNvPr id="33" name="object 17">
                <a:extLst>
                  <a:ext uri="{FF2B5EF4-FFF2-40B4-BE49-F238E27FC236}">
                    <a16:creationId xmlns:a16="http://schemas.microsoft.com/office/drawing/2014/main" xmlns="" id="{445D06E7-5C86-4DA3-A32C-71F31CC2BC3A}"/>
                  </a:ext>
                </a:extLst>
              </p:cNvPr>
              <p:cNvSpPr txBox="1"/>
              <p:nvPr/>
            </p:nvSpPr>
            <p:spPr>
              <a:xfrm>
                <a:off x="148187" y="2692921"/>
                <a:ext cx="510988" cy="503821"/>
              </a:xfrm>
              <a:prstGeom prst="rect">
                <a:avLst/>
              </a:prstGeom>
            </p:spPr>
            <p:txBody>
              <a:bodyPr wrap="square" lIns="0" tIns="0" rIns="0" bIns="0" rtlCol="0">
                <a:noAutofit/>
              </a:bodyPr>
              <a:lstStyle/>
              <a:p>
                <a:pPr defTabSz="685800"/>
                <a:endParaRPr lang="en-US" sz="1350">
                  <a:solidFill>
                    <a:prstClr val="black"/>
                  </a:solidFill>
                </a:endParaRPr>
              </a:p>
            </p:txBody>
          </p:sp>
        </p:grpSp>
        <p:sp>
          <p:nvSpPr>
            <p:cNvPr id="4" name="TextBox 228">
              <a:extLst>
                <a:ext uri="{FF2B5EF4-FFF2-40B4-BE49-F238E27FC236}">
                  <a16:creationId xmlns:a16="http://schemas.microsoft.com/office/drawing/2014/main" xmlns="" id="{A59DDCBA-1D1C-487B-BFF5-D517489D79BA}"/>
                </a:ext>
              </a:extLst>
            </p:cNvPr>
            <p:cNvSpPr txBox="1"/>
            <p:nvPr/>
          </p:nvSpPr>
          <p:spPr>
            <a:xfrm>
              <a:off x="2542182" y="709895"/>
              <a:ext cx="2112812" cy="584750"/>
            </a:xfrm>
            <a:prstGeom prst="rect">
              <a:avLst/>
            </a:prstGeom>
            <a:noFill/>
          </p:spPr>
          <p:txBody>
            <a:bodyPr wrap="none" rtlCol="0">
              <a:spAutoFit/>
            </a:bodyPr>
            <a:lstStyle/>
            <a:p>
              <a:pPr defTabSz="685800"/>
              <a:r>
                <a:rPr lang="en-US" sz="1125" dirty="0">
                  <a:solidFill>
                    <a:srgbClr val="000000"/>
                  </a:solidFill>
                  <a:ea typeface="Times New Roman" panose="02020603050405020304" pitchFamily="18" charset="0"/>
                  <a:cs typeface="Times New Roman" panose="02020603050405020304" pitchFamily="18" charset="0"/>
                </a:rPr>
                <a:t>Summer Chinook Redds</a:t>
              </a:r>
              <a:endParaRPr lang="en-US" sz="900" dirty="0">
                <a:solidFill>
                  <a:prstClr val="black"/>
                </a:solidFill>
                <a:latin typeface="Times New Roman" panose="02020603050405020304" pitchFamily="18" charset="0"/>
                <a:ea typeface="Times New Roman" panose="02020603050405020304" pitchFamily="18" charset="0"/>
              </a:endParaRPr>
            </a:p>
            <a:p>
              <a:pPr defTabSz="685800"/>
              <a:r>
                <a:rPr lang="en-US" sz="1125" dirty="0">
                  <a:solidFill>
                    <a:srgbClr val="000000"/>
                  </a:solidFill>
                  <a:ea typeface="Times New Roman" panose="02020603050405020304" pitchFamily="18" charset="0"/>
                  <a:cs typeface="Times New Roman" panose="02020603050405020304" pitchFamily="18" charset="0"/>
                </a:rPr>
                <a:t>Spring Chinook Redds</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512AEA77-B12D-471D-9EAB-3C8FEB6DF4AC}"/>
                </a:ext>
              </a:extLst>
            </p:cNvPr>
            <p:cNvSpPr/>
            <p:nvPr/>
          </p:nvSpPr>
          <p:spPr>
            <a:xfrm>
              <a:off x="273513" y="5182535"/>
              <a:ext cx="914400" cy="228600"/>
            </a:xfrm>
            <a:prstGeom prst="rect">
              <a:avLst/>
            </a:pr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US" sz="1350">
                <a:solidFill>
                  <a:prstClr val="black"/>
                </a:solidFill>
              </a:endParaRPr>
            </a:p>
          </p:txBody>
        </p:sp>
      </p:grpSp>
      <p:grpSp>
        <p:nvGrpSpPr>
          <p:cNvPr id="36" name="Group 35">
            <a:extLst>
              <a:ext uri="{FF2B5EF4-FFF2-40B4-BE49-F238E27FC236}">
                <a16:creationId xmlns:a16="http://schemas.microsoft.com/office/drawing/2014/main" xmlns="" id="{E91E2DAE-5962-4C94-A0AC-EC8500D08F20}"/>
              </a:ext>
            </a:extLst>
          </p:cNvPr>
          <p:cNvGrpSpPr/>
          <p:nvPr/>
        </p:nvGrpSpPr>
        <p:grpSpPr>
          <a:xfrm>
            <a:off x="4094103" y="1432662"/>
            <a:ext cx="4956230" cy="2310858"/>
            <a:chOff x="5394113" y="1660512"/>
            <a:chExt cx="6608307" cy="3081143"/>
          </a:xfrm>
        </p:grpSpPr>
        <p:sp>
          <p:nvSpPr>
            <p:cNvPr id="34" name="TextBox 33">
              <a:extLst>
                <a:ext uri="{FF2B5EF4-FFF2-40B4-BE49-F238E27FC236}">
                  <a16:creationId xmlns:a16="http://schemas.microsoft.com/office/drawing/2014/main" xmlns="" id="{2EDDCC04-7CD2-4AE1-A72C-1D164569F705}"/>
                </a:ext>
              </a:extLst>
            </p:cNvPr>
            <p:cNvSpPr txBox="1"/>
            <p:nvPr/>
          </p:nvSpPr>
          <p:spPr>
            <a:xfrm>
              <a:off x="5394113" y="1660512"/>
              <a:ext cx="6608307" cy="1046440"/>
            </a:xfrm>
            <a:prstGeom prst="rect">
              <a:avLst/>
            </a:prstGeom>
            <a:noFill/>
          </p:spPr>
          <p:txBody>
            <a:bodyPr wrap="none" rtlCol="0">
              <a:spAutoFit/>
            </a:bodyPr>
            <a:lstStyle/>
            <a:p>
              <a:pPr algn="ctr" defTabSz="685800"/>
              <a:r>
                <a:rPr lang="en-US" sz="2400" dirty="0">
                  <a:solidFill>
                    <a:prstClr val="black"/>
                  </a:solidFill>
                </a:rPr>
                <a:t>Redd Superimposition &amp; Hybridization</a:t>
              </a:r>
            </a:p>
            <a:p>
              <a:pPr algn="ctr" defTabSz="685800"/>
              <a:r>
                <a:rPr lang="en-US" sz="1350" dirty="0">
                  <a:solidFill>
                    <a:prstClr val="black"/>
                  </a:solidFill>
                </a:rPr>
                <a:t>(</a:t>
              </a:r>
              <a:r>
                <a:rPr lang="en-US" sz="2100" dirty="0">
                  <a:solidFill>
                    <a:prstClr val="black"/>
                  </a:solidFill>
                </a:rPr>
                <a:t>Entiat Subbasin)</a:t>
              </a:r>
            </a:p>
          </p:txBody>
        </p:sp>
        <p:sp>
          <p:nvSpPr>
            <p:cNvPr id="35" name="TextBox 34">
              <a:extLst>
                <a:ext uri="{FF2B5EF4-FFF2-40B4-BE49-F238E27FC236}">
                  <a16:creationId xmlns:a16="http://schemas.microsoft.com/office/drawing/2014/main" xmlns="" id="{8DE19538-718A-4700-8146-238A2619CBD5}"/>
                </a:ext>
              </a:extLst>
            </p:cNvPr>
            <p:cNvSpPr txBox="1"/>
            <p:nvPr/>
          </p:nvSpPr>
          <p:spPr>
            <a:xfrm>
              <a:off x="5686761" y="2771885"/>
              <a:ext cx="6046358" cy="1969770"/>
            </a:xfrm>
            <a:prstGeom prst="rect">
              <a:avLst/>
            </a:prstGeom>
            <a:noFill/>
          </p:spPr>
          <p:txBody>
            <a:bodyPr wrap="none" rtlCol="0">
              <a:spAutoFit/>
            </a:bodyPr>
            <a:lstStyle/>
            <a:p>
              <a:pPr marL="214313" indent="-214313" defTabSz="685800">
                <a:buFont typeface="Arial" panose="020B0604020202020204" pitchFamily="34" charset="0"/>
                <a:buChar char="•"/>
              </a:pPr>
              <a:r>
                <a:rPr lang="en-US" dirty="0">
                  <a:solidFill>
                    <a:prstClr val="black"/>
                  </a:solidFill>
                </a:rPr>
                <a:t>~19% Superimposition: Summers on Springs</a:t>
              </a: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r>
                <a:rPr lang="en-US" dirty="0">
                  <a:solidFill>
                    <a:prstClr val="black"/>
                  </a:solidFill>
                </a:rPr>
                <a:t>~14% Possible Hybridization</a:t>
              </a: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r>
                <a:rPr lang="en-US" dirty="0">
                  <a:solidFill>
                    <a:prstClr val="black"/>
                  </a:solidFill>
                </a:rPr>
                <a:t>&gt;3.2% Juvenile Hybrids Detected</a:t>
              </a:r>
            </a:p>
          </p:txBody>
        </p:sp>
      </p:grpSp>
      <p:sp>
        <p:nvSpPr>
          <p:cNvPr id="37" name="TextBox 36">
            <a:extLst>
              <a:ext uri="{FF2B5EF4-FFF2-40B4-BE49-F238E27FC236}">
                <a16:creationId xmlns:a16="http://schemas.microsoft.com/office/drawing/2014/main" xmlns="" id="{7A234A93-5D3C-4F14-A69B-97C6ECEF210A}"/>
              </a:ext>
            </a:extLst>
          </p:cNvPr>
          <p:cNvSpPr txBox="1"/>
          <p:nvPr/>
        </p:nvSpPr>
        <p:spPr>
          <a:xfrm>
            <a:off x="4313590" y="5566410"/>
            <a:ext cx="4477091" cy="253916"/>
          </a:xfrm>
          <a:prstGeom prst="rect">
            <a:avLst/>
          </a:prstGeom>
          <a:noFill/>
        </p:spPr>
        <p:txBody>
          <a:bodyPr wrap="square" rtlCol="0">
            <a:spAutoFit/>
          </a:bodyPr>
          <a:lstStyle/>
          <a:p>
            <a:pPr algn="ctr" defTabSz="685800"/>
            <a:r>
              <a:rPr lang="en-US" sz="1050" dirty="0">
                <a:solidFill>
                  <a:prstClr val="black"/>
                </a:solidFill>
              </a:rPr>
              <a:t>Data &amp; Map from: Tom </a:t>
            </a:r>
            <a:r>
              <a:rPr lang="en-US" sz="1050" dirty="0" err="1">
                <a:solidFill>
                  <a:prstClr val="black"/>
                </a:solidFill>
              </a:rPr>
              <a:t>Desgroseillier</a:t>
            </a:r>
            <a:r>
              <a:rPr lang="en-US" sz="1050" dirty="0">
                <a:solidFill>
                  <a:prstClr val="black"/>
                </a:solidFill>
              </a:rPr>
              <a:t> et al., PPT 2017, USFWS</a:t>
            </a:r>
          </a:p>
        </p:txBody>
      </p:sp>
    </p:spTree>
    <p:extLst>
      <p:ext uri="{BB962C8B-B14F-4D97-AF65-F5344CB8AC3E}">
        <p14:creationId xmlns:p14="http://schemas.microsoft.com/office/powerpoint/2010/main" val="1734416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1C256FE-0A5F-4E85-B4DE-FDB064FE629B}"/>
              </a:ext>
            </a:extLst>
          </p:cNvPr>
          <p:cNvSpPr txBox="1"/>
          <p:nvPr/>
        </p:nvSpPr>
        <p:spPr>
          <a:xfrm>
            <a:off x="102870" y="1211580"/>
            <a:ext cx="8938260" cy="923330"/>
          </a:xfrm>
          <a:prstGeom prst="rect">
            <a:avLst/>
          </a:prstGeom>
          <a:noFill/>
        </p:spPr>
        <p:txBody>
          <a:bodyPr wrap="square" rtlCol="0">
            <a:spAutoFit/>
          </a:bodyPr>
          <a:lstStyle/>
          <a:p>
            <a:pPr algn="ctr"/>
            <a:r>
              <a:rPr lang="en-US" sz="2700" dirty="0"/>
              <a:t>Summary of Adult Differences</a:t>
            </a:r>
          </a:p>
          <a:p>
            <a:pPr algn="ctr"/>
            <a:r>
              <a:rPr lang="en-US" sz="2700" dirty="0"/>
              <a:t>(</a:t>
            </a:r>
            <a:r>
              <a:rPr lang="en-US" sz="2400" dirty="0"/>
              <a:t>Springs Compared to Summers</a:t>
            </a:r>
            <a:r>
              <a:rPr lang="en-US" sz="2700" dirty="0"/>
              <a:t>)</a:t>
            </a:r>
          </a:p>
        </p:txBody>
      </p:sp>
      <p:sp>
        <p:nvSpPr>
          <p:cNvPr id="3" name="TextBox 2">
            <a:extLst>
              <a:ext uri="{FF2B5EF4-FFF2-40B4-BE49-F238E27FC236}">
                <a16:creationId xmlns:a16="http://schemas.microsoft.com/office/drawing/2014/main" xmlns="" id="{1D1178B5-F8B5-4ABD-B644-9E19F7A4F334}"/>
              </a:ext>
            </a:extLst>
          </p:cNvPr>
          <p:cNvSpPr txBox="1"/>
          <p:nvPr/>
        </p:nvSpPr>
        <p:spPr>
          <a:xfrm>
            <a:off x="1151568" y="2468880"/>
            <a:ext cx="7889562" cy="2677656"/>
          </a:xfrm>
          <a:prstGeom prst="rect">
            <a:avLst/>
          </a:prstGeom>
          <a:noFill/>
        </p:spPr>
        <p:txBody>
          <a:bodyPr wrap="square" rtlCol="0">
            <a:spAutoFit/>
          </a:bodyPr>
          <a:lstStyle/>
          <a:p>
            <a:pPr marL="214313" indent="-214313">
              <a:buFont typeface="Arial" panose="020B0604020202020204" pitchFamily="34" charset="0"/>
              <a:buChar char="•"/>
            </a:pPr>
            <a:r>
              <a:rPr lang="en-US" sz="2400" dirty="0"/>
              <a:t>Higher pinniped predation</a:t>
            </a:r>
          </a:p>
          <a:p>
            <a:pPr marL="214313" indent="-214313">
              <a:buFont typeface="Arial" panose="020B0604020202020204" pitchFamily="34" charset="0"/>
              <a:buChar char="•"/>
            </a:pPr>
            <a:r>
              <a:rPr lang="en-US" sz="2400" dirty="0"/>
              <a:t>Higher or similar mainstem survival</a:t>
            </a:r>
          </a:p>
          <a:p>
            <a:pPr marL="214313" indent="-214313">
              <a:buFont typeface="Arial" panose="020B0604020202020204" pitchFamily="34" charset="0"/>
              <a:buChar char="•"/>
            </a:pPr>
            <a:r>
              <a:rPr lang="en-US" sz="2400" dirty="0"/>
              <a:t>Lower pre-spawning survival</a:t>
            </a:r>
          </a:p>
          <a:p>
            <a:pPr marL="214313" indent="-214313">
              <a:buFont typeface="Arial" panose="020B0604020202020204" pitchFamily="34" charset="0"/>
              <a:buChar char="•"/>
            </a:pPr>
            <a:r>
              <a:rPr lang="en-US" sz="2400" dirty="0"/>
              <a:t>Greater potential for hatchery domestication</a:t>
            </a:r>
          </a:p>
          <a:p>
            <a:pPr marL="214313" indent="-214313">
              <a:buFont typeface="Arial" panose="020B0604020202020204" pitchFamily="34" charset="0"/>
              <a:buChar char="•"/>
            </a:pPr>
            <a:r>
              <a:rPr lang="en-US" sz="2400" dirty="0"/>
              <a:t>Subject to redd Superimposition</a:t>
            </a:r>
          </a:p>
          <a:p>
            <a:pPr marL="557213" lvl="1" indent="-214313">
              <a:buFont typeface="Arial" panose="020B0604020202020204" pitchFamily="34" charset="0"/>
              <a:buChar char="•"/>
            </a:pPr>
            <a:r>
              <a:rPr lang="en-US" sz="2400" dirty="0"/>
              <a:t>Redd superimposition could be a factor </a:t>
            </a:r>
          </a:p>
          <a:p>
            <a:pPr lvl="1"/>
            <a:r>
              <a:rPr lang="en-US" sz="2400" dirty="0"/>
              <a:t>   in the Wenatchee &amp; Methow</a:t>
            </a:r>
          </a:p>
        </p:txBody>
      </p:sp>
    </p:spTree>
    <p:extLst>
      <p:ext uri="{BB962C8B-B14F-4D97-AF65-F5344CB8AC3E}">
        <p14:creationId xmlns:p14="http://schemas.microsoft.com/office/powerpoint/2010/main" val="180440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3875"/>
            <a:ext cx="9201150" cy="6134100"/>
          </a:xfrm>
          <a:prstGeom prst="rect">
            <a:avLst/>
          </a:prstGeom>
        </p:spPr>
      </p:pic>
    </p:spTree>
    <p:extLst>
      <p:ext uri="{BB962C8B-B14F-4D97-AF65-F5344CB8AC3E}">
        <p14:creationId xmlns:p14="http://schemas.microsoft.com/office/powerpoint/2010/main" val="4054228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ummer chinook columbia river images">
            <a:extLst>
              <a:ext uri="{FF2B5EF4-FFF2-40B4-BE49-F238E27FC236}">
                <a16:creationId xmlns:a16="http://schemas.microsoft.com/office/drawing/2014/main" xmlns="" id="{47F8DCAD-F959-41DB-9774-AF3F9EFCDD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959" y="1710122"/>
            <a:ext cx="7968082" cy="3827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5A5D4F3-67CE-42EB-9A4D-A5F57E9B64AC}"/>
              </a:ext>
            </a:extLst>
          </p:cNvPr>
          <p:cNvSpPr txBox="1"/>
          <p:nvPr/>
        </p:nvSpPr>
        <p:spPr>
          <a:xfrm>
            <a:off x="4691291" y="5306666"/>
            <a:ext cx="3980577" cy="253916"/>
          </a:xfrm>
          <a:prstGeom prst="rect">
            <a:avLst/>
          </a:prstGeom>
          <a:noFill/>
        </p:spPr>
        <p:txBody>
          <a:bodyPr wrap="none" rtlCol="0">
            <a:spAutoFit/>
          </a:bodyPr>
          <a:lstStyle/>
          <a:p>
            <a:pPr defTabSz="685800"/>
            <a:r>
              <a:rPr lang="en-US" sz="1050" dirty="0">
                <a:solidFill>
                  <a:prstClr val="white"/>
                </a:solidFill>
              </a:rPr>
              <a:t>Image from </a:t>
            </a:r>
            <a:r>
              <a:rPr lang="en-US" sz="1050" dirty="0" err="1">
                <a:solidFill>
                  <a:prstClr val="white"/>
                </a:solidFill>
              </a:rPr>
              <a:t>Hakai</a:t>
            </a:r>
            <a:r>
              <a:rPr lang="en-US" sz="1050" dirty="0">
                <a:solidFill>
                  <a:prstClr val="white"/>
                </a:solidFill>
              </a:rPr>
              <a:t> Magazine Photo by Mark </a:t>
            </a:r>
            <a:r>
              <a:rPr lang="en-US" sz="1050" dirty="0" err="1">
                <a:solidFill>
                  <a:prstClr val="white"/>
                </a:solidFill>
              </a:rPr>
              <a:t>Conlin</a:t>
            </a:r>
            <a:r>
              <a:rPr lang="en-US" sz="1050" dirty="0">
                <a:solidFill>
                  <a:prstClr val="white"/>
                </a:solidFill>
              </a:rPr>
              <a:t>/</a:t>
            </a:r>
            <a:r>
              <a:rPr lang="en-US" sz="1050" dirty="0" err="1">
                <a:solidFill>
                  <a:prstClr val="white"/>
                </a:solidFill>
              </a:rPr>
              <a:t>SuperStock</a:t>
            </a:r>
            <a:r>
              <a:rPr lang="en-US" sz="1050" dirty="0">
                <a:solidFill>
                  <a:prstClr val="white"/>
                </a:solidFill>
              </a:rPr>
              <a:t>/Corbis</a:t>
            </a:r>
          </a:p>
        </p:txBody>
      </p:sp>
      <p:sp>
        <p:nvSpPr>
          <p:cNvPr id="3" name="TextBox 2">
            <a:extLst>
              <a:ext uri="{FF2B5EF4-FFF2-40B4-BE49-F238E27FC236}">
                <a16:creationId xmlns:a16="http://schemas.microsoft.com/office/drawing/2014/main" xmlns="" id="{F4C37FAB-B25E-4BFC-AF4C-1EDA273D553D}"/>
              </a:ext>
            </a:extLst>
          </p:cNvPr>
          <p:cNvSpPr txBox="1"/>
          <p:nvPr/>
        </p:nvSpPr>
        <p:spPr>
          <a:xfrm>
            <a:off x="238581" y="1076937"/>
            <a:ext cx="8949501" cy="553998"/>
          </a:xfrm>
          <a:prstGeom prst="rect">
            <a:avLst/>
          </a:prstGeom>
          <a:noFill/>
        </p:spPr>
        <p:txBody>
          <a:bodyPr wrap="none" rtlCol="0">
            <a:spAutoFit/>
          </a:bodyPr>
          <a:lstStyle/>
          <a:p>
            <a:pPr defTabSz="685800"/>
            <a:r>
              <a:rPr lang="en-US" sz="3000" dirty="0">
                <a:solidFill>
                  <a:prstClr val="black"/>
                </a:solidFill>
              </a:rPr>
              <a:t>Differences Between Juvenile Spring &amp; Summer Chinook</a:t>
            </a:r>
          </a:p>
        </p:txBody>
      </p:sp>
    </p:spTree>
    <p:extLst>
      <p:ext uri="{BB962C8B-B14F-4D97-AF65-F5344CB8AC3E}">
        <p14:creationId xmlns:p14="http://schemas.microsoft.com/office/powerpoint/2010/main" val="246053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C2B50A7-97B8-4C0E-B6BC-A40140FE36F8}"/>
              </a:ext>
            </a:extLst>
          </p:cNvPr>
          <p:cNvSpPr txBox="1"/>
          <p:nvPr/>
        </p:nvSpPr>
        <p:spPr>
          <a:xfrm>
            <a:off x="251460" y="1082592"/>
            <a:ext cx="8892540" cy="507831"/>
          </a:xfrm>
          <a:prstGeom prst="rect">
            <a:avLst/>
          </a:prstGeom>
          <a:noFill/>
        </p:spPr>
        <p:txBody>
          <a:bodyPr wrap="square" rtlCol="0">
            <a:spAutoFit/>
          </a:bodyPr>
          <a:lstStyle/>
          <a:p>
            <a:pPr algn="ctr" defTabSz="685800"/>
            <a:r>
              <a:rPr lang="en-US" sz="2700" dirty="0">
                <a:solidFill>
                  <a:prstClr val="black"/>
                </a:solidFill>
              </a:rPr>
              <a:t>Juvenile Life History Strategies</a:t>
            </a:r>
          </a:p>
        </p:txBody>
      </p:sp>
      <p:pic>
        <p:nvPicPr>
          <p:cNvPr id="5" name="Picture 4" descr="Image result for juvenile spring chinook images">
            <a:extLst>
              <a:ext uri="{FF2B5EF4-FFF2-40B4-BE49-F238E27FC236}">
                <a16:creationId xmlns:a16="http://schemas.microsoft.com/office/drawing/2014/main" xmlns="" id="{B4CF5AD7-3F94-4FFD-BD61-696047DB0C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2705" y="1945243"/>
            <a:ext cx="3400625" cy="37318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xmlns="" id="{23E92135-B5AB-4F8F-A40D-631E3155257D}"/>
              </a:ext>
            </a:extLst>
          </p:cNvPr>
          <p:cNvGraphicFramePr>
            <a:graphicFrameLocks noGrp="1"/>
          </p:cNvGraphicFramePr>
          <p:nvPr>
            <p:extLst/>
          </p:nvPr>
        </p:nvGraphicFramePr>
        <p:xfrm>
          <a:off x="3966211" y="2139553"/>
          <a:ext cx="4933949" cy="3177540"/>
        </p:xfrm>
        <a:graphic>
          <a:graphicData uri="http://schemas.openxmlformats.org/drawingml/2006/table">
            <a:tbl>
              <a:tblPr firstRow="1" bandRow="1">
                <a:tableStyleId>{F5AB1C69-6EDB-4FF4-983F-18BD219EF322}</a:tableStyleId>
              </a:tblPr>
              <a:tblGrid>
                <a:gridCol w="2697480">
                  <a:extLst>
                    <a:ext uri="{9D8B030D-6E8A-4147-A177-3AD203B41FA5}">
                      <a16:colId xmlns:a16="http://schemas.microsoft.com/office/drawing/2014/main" xmlns="" val="2914123565"/>
                    </a:ext>
                  </a:extLst>
                </a:gridCol>
                <a:gridCol w="1131570">
                  <a:extLst>
                    <a:ext uri="{9D8B030D-6E8A-4147-A177-3AD203B41FA5}">
                      <a16:colId xmlns:a16="http://schemas.microsoft.com/office/drawing/2014/main" xmlns="" val="489485466"/>
                    </a:ext>
                  </a:extLst>
                </a:gridCol>
                <a:gridCol w="1104899">
                  <a:extLst>
                    <a:ext uri="{9D8B030D-6E8A-4147-A177-3AD203B41FA5}">
                      <a16:colId xmlns:a16="http://schemas.microsoft.com/office/drawing/2014/main" xmlns="" val="1983014832"/>
                    </a:ext>
                  </a:extLst>
                </a:gridCol>
              </a:tblGrid>
              <a:tr h="708660">
                <a:tc>
                  <a:txBody>
                    <a:bodyPr/>
                    <a:lstStyle/>
                    <a:p>
                      <a:pPr algn="ctr"/>
                      <a:r>
                        <a:rPr lang="en-US" sz="2100" dirty="0"/>
                        <a:t>Juvenile Life </a:t>
                      </a:r>
                    </a:p>
                    <a:p>
                      <a:pPr algn="ctr"/>
                      <a:r>
                        <a:rPr lang="en-US" sz="2100" dirty="0"/>
                        <a:t>History</a:t>
                      </a:r>
                    </a:p>
                  </a:txBody>
                  <a:tcPr marL="68580" marR="68580" marT="34290" marB="34290" anchor="ctr"/>
                </a:tc>
                <a:tc>
                  <a:txBody>
                    <a:bodyPr/>
                    <a:lstStyle/>
                    <a:p>
                      <a:pPr algn="ctr"/>
                      <a:r>
                        <a:rPr lang="en-US" sz="2100" dirty="0"/>
                        <a:t>Summer Chinook</a:t>
                      </a:r>
                    </a:p>
                  </a:txBody>
                  <a:tcPr marL="68580" marR="68580" marT="34290" marB="34290" anchor="ctr"/>
                </a:tc>
                <a:tc>
                  <a:txBody>
                    <a:bodyPr/>
                    <a:lstStyle/>
                    <a:p>
                      <a:pPr algn="ctr"/>
                      <a:r>
                        <a:rPr lang="en-US" sz="2100" dirty="0"/>
                        <a:t>Spring Chinook</a:t>
                      </a:r>
                    </a:p>
                  </a:txBody>
                  <a:tcPr marL="68580" marR="68580" marT="34290" marB="34290" anchor="ctr"/>
                </a:tc>
                <a:extLst>
                  <a:ext uri="{0D108BD9-81ED-4DB2-BD59-A6C34878D82A}">
                    <a16:rowId xmlns:a16="http://schemas.microsoft.com/office/drawing/2014/main" xmlns="" val="3053354477"/>
                  </a:ext>
                </a:extLst>
              </a:tr>
              <a:tr h="342900">
                <a:tc>
                  <a:txBody>
                    <a:bodyPr/>
                    <a:lstStyle/>
                    <a:p>
                      <a:r>
                        <a:rPr lang="en-US" sz="1800" b="1" dirty="0"/>
                        <a:t>Sub-Yearling To Estuary</a:t>
                      </a:r>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xmlns="" val="213725949"/>
                  </a:ext>
                </a:extLst>
              </a:tr>
              <a:tr h="297180">
                <a:tc>
                  <a:txBody>
                    <a:bodyPr/>
                    <a:lstStyle/>
                    <a:p>
                      <a:r>
                        <a:rPr lang="en-US" sz="1500" dirty="0"/>
                        <a:t>     Spring</a:t>
                      </a:r>
                    </a:p>
                  </a:txBody>
                  <a:tcPr marL="68580" marR="68580" marT="34290" marB="34290"/>
                </a:tc>
                <a:tc>
                  <a:txBody>
                    <a:bodyPr/>
                    <a:lstStyle/>
                    <a:p>
                      <a:pPr algn="ctr"/>
                      <a:r>
                        <a:rPr lang="en-US" sz="1400" b="0" i="0" kern="1200" dirty="0">
                          <a:solidFill>
                            <a:schemeClr val="dk1"/>
                          </a:solidFill>
                          <a:effectLst/>
                          <a:latin typeface="+mn-lt"/>
                          <a:ea typeface="+mn-ea"/>
                          <a:cs typeface="+mn-cs"/>
                        </a:rPr>
                        <a:t>✔</a:t>
                      </a:r>
                      <a:endParaRPr lang="en-US" sz="1000" dirty="0"/>
                    </a:p>
                  </a:txBody>
                  <a:tcPr marL="68580" marR="68580" marT="34290" marB="34290" anchor="ctr"/>
                </a:tc>
                <a:tc>
                  <a:txBody>
                    <a:bodyPr/>
                    <a:lstStyle/>
                    <a:p>
                      <a:pPr algn="ctr"/>
                      <a:r>
                        <a:rPr lang="en-US" sz="1000" b="1" dirty="0"/>
                        <a:t>-</a:t>
                      </a:r>
                    </a:p>
                  </a:txBody>
                  <a:tcPr marL="68580" marR="68580" marT="34290" marB="34290" anchor="ctr"/>
                </a:tc>
                <a:extLst>
                  <a:ext uri="{0D108BD9-81ED-4DB2-BD59-A6C34878D82A}">
                    <a16:rowId xmlns:a16="http://schemas.microsoft.com/office/drawing/2014/main" xmlns="" val="2330733058"/>
                  </a:ext>
                </a:extLst>
              </a:tr>
              <a:tr h="297180">
                <a:tc>
                  <a:txBody>
                    <a:bodyPr/>
                    <a:lstStyle/>
                    <a:p>
                      <a:r>
                        <a:rPr lang="en-US" sz="1500" dirty="0"/>
                        <a:t>     Summer</a:t>
                      </a:r>
                    </a:p>
                  </a:txBody>
                  <a:tcPr marL="68580" marR="68580" marT="34290" marB="34290"/>
                </a:tc>
                <a:tc>
                  <a:txBody>
                    <a:bodyPr/>
                    <a:lstStyle/>
                    <a:p>
                      <a:pPr algn="ctr"/>
                      <a:r>
                        <a:rPr lang="en-US" sz="1400" b="0" i="0" kern="1200" dirty="0">
                          <a:solidFill>
                            <a:schemeClr val="dk1"/>
                          </a:solidFill>
                          <a:effectLst/>
                          <a:latin typeface="+mn-lt"/>
                          <a:ea typeface="+mn-ea"/>
                          <a:cs typeface="+mn-cs"/>
                        </a:rPr>
                        <a:t>✔</a:t>
                      </a:r>
                      <a:endParaRPr lang="en-US" sz="1000" dirty="0"/>
                    </a:p>
                  </a:txBody>
                  <a:tcPr marL="68580" marR="68580" marT="34290" marB="34290" anchor="ctr"/>
                </a:tc>
                <a:tc>
                  <a:txBody>
                    <a:bodyPr/>
                    <a:lstStyle/>
                    <a:p>
                      <a:pPr algn="ctr"/>
                      <a:r>
                        <a:rPr lang="en-US" sz="1000" b="1" dirty="0"/>
                        <a:t>-</a:t>
                      </a:r>
                    </a:p>
                  </a:txBody>
                  <a:tcPr marL="68580" marR="68580" marT="34290" marB="34290" anchor="ctr"/>
                </a:tc>
                <a:extLst>
                  <a:ext uri="{0D108BD9-81ED-4DB2-BD59-A6C34878D82A}">
                    <a16:rowId xmlns:a16="http://schemas.microsoft.com/office/drawing/2014/main" xmlns="" val="442199045"/>
                  </a:ext>
                </a:extLst>
              </a:tr>
              <a:tr h="297180">
                <a:tc>
                  <a:txBody>
                    <a:bodyPr/>
                    <a:lstStyle/>
                    <a:p>
                      <a:r>
                        <a:rPr lang="en-US" sz="1500" dirty="0"/>
                        <a:t>     Fall</a:t>
                      </a:r>
                    </a:p>
                  </a:txBody>
                  <a:tcPr marL="68580" marR="68580" marT="34290" marB="34290"/>
                </a:tc>
                <a:tc>
                  <a:txBody>
                    <a:bodyPr/>
                    <a:lstStyle/>
                    <a:p>
                      <a:pPr algn="ctr"/>
                      <a:r>
                        <a:rPr lang="en-US" sz="1400" b="0" i="0" kern="1200" dirty="0">
                          <a:solidFill>
                            <a:schemeClr val="dk1"/>
                          </a:solidFill>
                          <a:effectLst/>
                          <a:latin typeface="+mn-lt"/>
                          <a:ea typeface="+mn-ea"/>
                          <a:cs typeface="+mn-cs"/>
                        </a:rPr>
                        <a:t>✔</a:t>
                      </a:r>
                      <a:endParaRPr lang="en-US" sz="1000" dirty="0"/>
                    </a:p>
                  </a:txBody>
                  <a:tcPr marL="68580" marR="68580" marT="34290" marB="34290" anchor="ctr"/>
                </a:tc>
                <a:tc>
                  <a:txBody>
                    <a:bodyPr/>
                    <a:lstStyle/>
                    <a:p>
                      <a:pPr algn="ctr"/>
                      <a:r>
                        <a:rPr lang="en-US" sz="1000" b="1" dirty="0"/>
                        <a:t>-</a:t>
                      </a:r>
                    </a:p>
                  </a:txBody>
                  <a:tcPr marL="68580" marR="68580" marT="34290" marB="34290" anchor="ctr"/>
                </a:tc>
                <a:extLst>
                  <a:ext uri="{0D108BD9-81ED-4DB2-BD59-A6C34878D82A}">
                    <a16:rowId xmlns:a16="http://schemas.microsoft.com/office/drawing/2014/main" xmlns="" val="3602004027"/>
                  </a:ext>
                </a:extLst>
              </a:tr>
              <a:tr h="297180">
                <a:tc>
                  <a:txBody>
                    <a:bodyPr/>
                    <a:lstStyle/>
                    <a:p>
                      <a:r>
                        <a:rPr lang="en-US" sz="1500" dirty="0"/>
                        <a:t>     Winter</a:t>
                      </a:r>
                    </a:p>
                  </a:txBody>
                  <a:tcPr marL="68580" marR="68580" marT="34290" marB="34290"/>
                </a:tc>
                <a:tc>
                  <a:txBody>
                    <a:bodyPr/>
                    <a:lstStyle/>
                    <a:p>
                      <a:pPr algn="ctr"/>
                      <a:r>
                        <a:rPr lang="en-US" sz="1000" b="1" dirty="0"/>
                        <a:t>-</a:t>
                      </a:r>
                    </a:p>
                  </a:txBody>
                  <a:tcPr marL="68580" marR="68580" marT="34290" marB="34290" anchor="ctr"/>
                </a:tc>
                <a:tc>
                  <a:txBody>
                    <a:bodyPr/>
                    <a:lstStyle/>
                    <a:p>
                      <a:pPr algn="ctr"/>
                      <a:r>
                        <a:rPr lang="en-US" sz="1000" b="1" dirty="0"/>
                        <a:t>-</a:t>
                      </a:r>
                    </a:p>
                  </a:txBody>
                  <a:tcPr marL="68580" marR="68580" marT="34290" marB="34290" anchor="ctr"/>
                </a:tc>
                <a:extLst>
                  <a:ext uri="{0D108BD9-81ED-4DB2-BD59-A6C34878D82A}">
                    <a16:rowId xmlns:a16="http://schemas.microsoft.com/office/drawing/2014/main" xmlns="" val="60560058"/>
                  </a:ext>
                </a:extLst>
              </a:tr>
              <a:tr h="342900">
                <a:tc>
                  <a:txBody>
                    <a:bodyPr/>
                    <a:lstStyle/>
                    <a:p>
                      <a:r>
                        <a:rPr lang="en-US" sz="1800" b="1" dirty="0"/>
                        <a:t>Yearlings to Estuary</a:t>
                      </a:r>
                    </a:p>
                  </a:txBody>
                  <a:tcPr marL="68580" marR="68580" marT="34290" marB="34290"/>
                </a:tc>
                <a:tc>
                  <a:txBody>
                    <a:bodyPr/>
                    <a:lstStyle/>
                    <a:p>
                      <a:pPr algn="ctr"/>
                      <a:endParaRPr lang="en-US" sz="1000" dirty="0"/>
                    </a:p>
                  </a:txBody>
                  <a:tcPr marL="68580" marR="68580" marT="34290" marB="34290" anchor="ctr"/>
                </a:tc>
                <a:tc>
                  <a:txBody>
                    <a:bodyPr/>
                    <a:lstStyle/>
                    <a:p>
                      <a:pPr algn="ctr"/>
                      <a:endParaRPr lang="en-US" sz="1000" dirty="0"/>
                    </a:p>
                  </a:txBody>
                  <a:tcPr marL="68580" marR="68580" marT="34290" marB="34290" anchor="ctr"/>
                </a:tc>
                <a:extLst>
                  <a:ext uri="{0D108BD9-81ED-4DB2-BD59-A6C34878D82A}">
                    <a16:rowId xmlns:a16="http://schemas.microsoft.com/office/drawing/2014/main" xmlns="" val="2666079595"/>
                  </a:ext>
                </a:extLst>
              </a:tr>
              <a:tr h="297180">
                <a:tc>
                  <a:txBody>
                    <a:bodyPr/>
                    <a:lstStyle/>
                    <a:p>
                      <a:r>
                        <a:rPr lang="en-US" sz="1500" dirty="0"/>
                        <a:t>     Spring-- from Reservoirs</a:t>
                      </a:r>
                    </a:p>
                  </a:txBody>
                  <a:tcPr marL="68580" marR="68580" marT="34290" marB="34290"/>
                </a:tc>
                <a:tc>
                  <a:txBody>
                    <a:bodyPr/>
                    <a:lstStyle/>
                    <a:p>
                      <a:pPr algn="ctr"/>
                      <a:r>
                        <a:rPr lang="en-US" sz="1400" b="0" i="0" kern="1200" dirty="0">
                          <a:solidFill>
                            <a:schemeClr val="dk1"/>
                          </a:solidFill>
                          <a:effectLst/>
                          <a:latin typeface="+mn-lt"/>
                          <a:ea typeface="+mn-ea"/>
                          <a:cs typeface="+mn-cs"/>
                        </a:rPr>
                        <a:t>✔</a:t>
                      </a:r>
                      <a:endParaRPr lang="en-US" sz="1000" dirty="0"/>
                    </a:p>
                  </a:txBody>
                  <a:tcPr marL="68580" marR="68580" marT="34290" marB="34290" anchor="ctr"/>
                </a:tc>
                <a:tc>
                  <a:txBody>
                    <a:bodyPr/>
                    <a:lstStyle/>
                    <a:p>
                      <a:pPr algn="ctr"/>
                      <a:r>
                        <a:rPr lang="en-US" sz="1500" dirty="0"/>
                        <a:t>Few</a:t>
                      </a:r>
                    </a:p>
                  </a:txBody>
                  <a:tcPr marL="68580" marR="68580" marT="34290" marB="34290" anchor="ctr"/>
                </a:tc>
                <a:extLst>
                  <a:ext uri="{0D108BD9-81ED-4DB2-BD59-A6C34878D82A}">
                    <a16:rowId xmlns:a16="http://schemas.microsoft.com/office/drawing/2014/main" xmlns="" val="3043401296"/>
                  </a:ext>
                </a:extLst>
              </a:tr>
              <a:tr h="297180">
                <a:tc>
                  <a:txBody>
                    <a:bodyPr/>
                    <a:lstStyle/>
                    <a:p>
                      <a:r>
                        <a:rPr lang="en-US" sz="1500" dirty="0"/>
                        <a:t>     Spring-- from Natal Subbasin</a:t>
                      </a:r>
                    </a:p>
                  </a:txBody>
                  <a:tcPr marL="68580" marR="68580" marT="34290" marB="34290"/>
                </a:tc>
                <a:tc>
                  <a:txBody>
                    <a:bodyPr/>
                    <a:lstStyle/>
                    <a:p>
                      <a:pPr algn="ctr"/>
                      <a:r>
                        <a:rPr lang="en-US" sz="1400" b="0" i="0" kern="1200" dirty="0">
                          <a:solidFill>
                            <a:schemeClr val="dk1"/>
                          </a:solidFill>
                          <a:effectLst/>
                          <a:latin typeface="+mn-lt"/>
                          <a:ea typeface="+mn-ea"/>
                          <a:cs typeface="+mn-cs"/>
                        </a:rPr>
                        <a:t>✔</a:t>
                      </a:r>
                      <a:endParaRPr lang="en-US" sz="10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t>
                      </a:r>
                      <a:endParaRPr lang="en-US" sz="1000" dirty="0"/>
                    </a:p>
                  </a:txBody>
                  <a:tcPr marL="68580" marR="68580" marT="34290" marB="34290" anchor="ctr"/>
                </a:tc>
                <a:extLst>
                  <a:ext uri="{0D108BD9-81ED-4DB2-BD59-A6C34878D82A}">
                    <a16:rowId xmlns:a16="http://schemas.microsoft.com/office/drawing/2014/main" xmlns="" val="354981883"/>
                  </a:ext>
                </a:extLst>
              </a:tr>
            </a:tbl>
          </a:graphicData>
        </a:graphic>
      </p:graphicFrame>
      <p:sp>
        <p:nvSpPr>
          <p:cNvPr id="6" name="TextBox 5">
            <a:extLst>
              <a:ext uri="{FF2B5EF4-FFF2-40B4-BE49-F238E27FC236}">
                <a16:creationId xmlns:a16="http://schemas.microsoft.com/office/drawing/2014/main" xmlns="" id="{E460915E-2CFB-4C52-B72D-884FE7CBCDE3}"/>
              </a:ext>
            </a:extLst>
          </p:cNvPr>
          <p:cNvSpPr txBox="1"/>
          <p:nvPr/>
        </p:nvSpPr>
        <p:spPr>
          <a:xfrm>
            <a:off x="382706" y="5677138"/>
            <a:ext cx="3400624" cy="253916"/>
          </a:xfrm>
          <a:prstGeom prst="rect">
            <a:avLst/>
          </a:prstGeom>
          <a:noFill/>
        </p:spPr>
        <p:txBody>
          <a:bodyPr wrap="square" rtlCol="0">
            <a:spAutoFit/>
          </a:bodyPr>
          <a:lstStyle/>
          <a:p>
            <a:pPr algn="ctr" defTabSz="685800"/>
            <a:r>
              <a:rPr lang="en-US" sz="1050" dirty="0">
                <a:solidFill>
                  <a:prstClr val="black"/>
                </a:solidFill>
              </a:rPr>
              <a:t>Photo: </a:t>
            </a:r>
            <a:r>
              <a:rPr lang="en-US" sz="1050" dirty="0" err="1">
                <a:solidFill>
                  <a:prstClr val="black"/>
                </a:solidFill>
              </a:rPr>
              <a:t>Togiak</a:t>
            </a:r>
            <a:r>
              <a:rPr lang="en-US" sz="1050" dirty="0">
                <a:solidFill>
                  <a:prstClr val="black"/>
                </a:solidFill>
              </a:rPr>
              <a:t> National Wildlife Refuge USFWS</a:t>
            </a:r>
          </a:p>
        </p:txBody>
      </p:sp>
      <p:sp>
        <p:nvSpPr>
          <p:cNvPr id="7" name="TextBox 6">
            <a:extLst>
              <a:ext uri="{FF2B5EF4-FFF2-40B4-BE49-F238E27FC236}">
                <a16:creationId xmlns:a16="http://schemas.microsoft.com/office/drawing/2014/main" xmlns="" id="{D8145991-05C9-4E52-8621-9798E548AAEE}"/>
              </a:ext>
            </a:extLst>
          </p:cNvPr>
          <p:cNvSpPr txBox="1"/>
          <p:nvPr/>
        </p:nvSpPr>
        <p:spPr>
          <a:xfrm>
            <a:off x="3966211" y="5677137"/>
            <a:ext cx="4933949" cy="253916"/>
          </a:xfrm>
          <a:prstGeom prst="rect">
            <a:avLst/>
          </a:prstGeom>
          <a:noFill/>
        </p:spPr>
        <p:txBody>
          <a:bodyPr wrap="square" rtlCol="0">
            <a:spAutoFit/>
          </a:bodyPr>
          <a:lstStyle/>
          <a:p>
            <a:pPr algn="ctr" defTabSz="685800"/>
            <a:r>
              <a:rPr lang="en-US" sz="1050" dirty="0">
                <a:solidFill>
                  <a:prstClr val="black"/>
                </a:solidFill>
              </a:rPr>
              <a:t>Data from </a:t>
            </a:r>
            <a:r>
              <a:rPr lang="en-US" sz="1050" dirty="0" err="1">
                <a:solidFill>
                  <a:prstClr val="black"/>
                </a:solidFill>
              </a:rPr>
              <a:t>Desgroseillier</a:t>
            </a:r>
            <a:r>
              <a:rPr lang="en-US" sz="1050" dirty="0">
                <a:solidFill>
                  <a:prstClr val="black"/>
                </a:solidFill>
              </a:rPr>
              <a:t> et al. 2017 PPT</a:t>
            </a:r>
          </a:p>
        </p:txBody>
      </p:sp>
    </p:spTree>
    <p:extLst>
      <p:ext uri="{BB962C8B-B14F-4D97-AF65-F5344CB8AC3E}">
        <p14:creationId xmlns:p14="http://schemas.microsoft.com/office/powerpoint/2010/main" val="2437681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90B717-44D1-4811-A460-041BEB0C388B}"/>
              </a:ext>
            </a:extLst>
          </p:cNvPr>
          <p:cNvSpPr txBox="1"/>
          <p:nvPr/>
        </p:nvSpPr>
        <p:spPr>
          <a:xfrm>
            <a:off x="1765007" y="6173665"/>
            <a:ext cx="6343650" cy="253916"/>
          </a:xfrm>
          <a:prstGeom prst="rect">
            <a:avLst/>
          </a:prstGeom>
          <a:noFill/>
        </p:spPr>
        <p:txBody>
          <a:bodyPr wrap="square" rtlCol="0">
            <a:spAutoFit/>
          </a:bodyPr>
          <a:lstStyle/>
          <a:p>
            <a:pPr algn="ctr" defTabSz="685800"/>
            <a:r>
              <a:rPr lang="en-US" sz="1050" dirty="0">
                <a:solidFill>
                  <a:prstClr val="black"/>
                </a:solidFill>
              </a:rPr>
              <a:t>Figure from Andrew Murdoch, WDFW</a:t>
            </a:r>
          </a:p>
        </p:txBody>
      </p:sp>
      <p:graphicFrame>
        <p:nvGraphicFramePr>
          <p:cNvPr id="7" name="Content Placeholder 7"/>
          <p:cNvGraphicFramePr>
            <a:graphicFrameLocks/>
          </p:cNvGraphicFramePr>
          <p:nvPr>
            <p:extLst>
              <p:ext uri="{D42A27DB-BD31-4B8C-83A1-F6EECF244321}">
                <p14:modId xmlns:p14="http://schemas.microsoft.com/office/powerpoint/2010/main" val="1879678766"/>
              </p:ext>
            </p:extLst>
          </p:nvPr>
        </p:nvGraphicFramePr>
        <p:xfrm>
          <a:off x="502508" y="313038"/>
          <a:ext cx="8155459" cy="5799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1921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5972018-AB85-4C01-8399-BF3051DA8324}"/>
              </a:ext>
            </a:extLst>
          </p:cNvPr>
          <p:cNvSpPr txBox="1"/>
          <p:nvPr/>
        </p:nvSpPr>
        <p:spPr>
          <a:xfrm>
            <a:off x="131445" y="1051561"/>
            <a:ext cx="8881110" cy="877163"/>
          </a:xfrm>
          <a:prstGeom prst="rect">
            <a:avLst/>
          </a:prstGeom>
          <a:noFill/>
        </p:spPr>
        <p:txBody>
          <a:bodyPr wrap="square" rtlCol="0">
            <a:spAutoFit/>
          </a:bodyPr>
          <a:lstStyle/>
          <a:p>
            <a:pPr algn="ctr"/>
            <a:r>
              <a:rPr lang="en-US" sz="2700" dirty="0"/>
              <a:t>Summary of Juvenile Differences</a:t>
            </a:r>
          </a:p>
          <a:p>
            <a:pPr algn="ctr"/>
            <a:r>
              <a:rPr lang="en-US" sz="2400" dirty="0"/>
              <a:t>(Springs Compared to Summers)</a:t>
            </a:r>
          </a:p>
        </p:txBody>
      </p:sp>
      <p:sp>
        <p:nvSpPr>
          <p:cNvPr id="3" name="TextBox 2">
            <a:extLst>
              <a:ext uri="{FF2B5EF4-FFF2-40B4-BE49-F238E27FC236}">
                <a16:creationId xmlns:a16="http://schemas.microsoft.com/office/drawing/2014/main" xmlns="" id="{753E7D04-AEA4-4B4B-BEF8-A5F39F266BAA}"/>
              </a:ext>
            </a:extLst>
          </p:cNvPr>
          <p:cNvSpPr txBox="1"/>
          <p:nvPr/>
        </p:nvSpPr>
        <p:spPr>
          <a:xfrm>
            <a:off x="605235" y="2157718"/>
            <a:ext cx="7503914" cy="3323987"/>
          </a:xfrm>
          <a:prstGeom prst="rect">
            <a:avLst/>
          </a:prstGeom>
          <a:noFill/>
        </p:spPr>
        <p:txBody>
          <a:bodyPr wrap="none" rtlCol="0">
            <a:spAutoFit/>
          </a:bodyPr>
          <a:lstStyle/>
          <a:p>
            <a:pPr marL="214313" indent="-214313">
              <a:buFont typeface="Arial" panose="020B0604020202020204" pitchFamily="34" charset="0"/>
              <a:buChar char="•"/>
            </a:pPr>
            <a:r>
              <a:rPr lang="en-US" sz="2100" dirty="0"/>
              <a:t>Less life history diversity</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Narrower time span and range in body sizes at estuary entrance</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Possibly smaller % of mainstem out-migration during spill regime</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Increased susceptibility to avian predation due to larger size</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Subject to capacity and survival bottlenecks in tributaries due to</a:t>
            </a:r>
          </a:p>
          <a:p>
            <a:r>
              <a:rPr lang="en-US" sz="2100" dirty="0"/>
              <a:t>    longer tenure in upper Columbia subbasins</a:t>
            </a:r>
          </a:p>
        </p:txBody>
      </p:sp>
    </p:spTree>
    <p:extLst>
      <p:ext uri="{BB962C8B-B14F-4D97-AF65-F5344CB8AC3E}">
        <p14:creationId xmlns:p14="http://schemas.microsoft.com/office/powerpoint/2010/main" val="1324781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48A5B5B-DD37-4D59-9A3A-CD373E24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60020" y="1771651"/>
            <a:ext cx="3467819" cy="3749040"/>
          </a:xfrm>
          <a:prstGeom prst="rect">
            <a:avLst/>
          </a:prstGeom>
        </p:spPr>
      </p:pic>
      <p:sp>
        <p:nvSpPr>
          <p:cNvPr id="7" name="TextBox 6">
            <a:extLst>
              <a:ext uri="{FF2B5EF4-FFF2-40B4-BE49-F238E27FC236}">
                <a16:creationId xmlns:a16="http://schemas.microsoft.com/office/drawing/2014/main" xmlns="" id="{F6285AF8-0340-443A-B248-E3D3189EFAA9}"/>
              </a:ext>
            </a:extLst>
          </p:cNvPr>
          <p:cNvSpPr txBox="1"/>
          <p:nvPr/>
        </p:nvSpPr>
        <p:spPr>
          <a:xfrm>
            <a:off x="3746593" y="953423"/>
            <a:ext cx="4962705" cy="1084912"/>
          </a:xfrm>
          <a:prstGeom prst="rect">
            <a:avLst/>
          </a:prstGeom>
          <a:noFill/>
        </p:spPr>
        <p:txBody>
          <a:bodyPr wrap="none" rtlCol="0">
            <a:spAutoFit/>
          </a:bodyPr>
          <a:lstStyle/>
          <a:p>
            <a:pPr algn="ctr" defTabSz="685800"/>
            <a:r>
              <a:rPr lang="en-US" sz="2700" dirty="0">
                <a:solidFill>
                  <a:prstClr val="black"/>
                </a:solidFill>
              </a:rPr>
              <a:t>Research Monitoring &amp; Evaluation</a:t>
            </a:r>
          </a:p>
          <a:p>
            <a:pPr algn="ctr" defTabSz="685800"/>
            <a:r>
              <a:rPr lang="en-US" sz="2400" dirty="0">
                <a:solidFill>
                  <a:prstClr val="black"/>
                </a:solidFill>
              </a:rPr>
              <a:t>(hatchery questions)</a:t>
            </a:r>
          </a:p>
          <a:p>
            <a:pPr defTabSz="685800"/>
            <a:endParaRPr lang="en-US" sz="1350" dirty="0">
              <a:solidFill>
                <a:prstClr val="black"/>
              </a:solidFill>
            </a:endParaRPr>
          </a:p>
        </p:txBody>
      </p:sp>
      <p:sp>
        <p:nvSpPr>
          <p:cNvPr id="8" name="TextBox 7">
            <a:extLst>
              <a:ext uri="{FF2B5EF4-FFF2-40B4-BE49-F238E27FC236}">
                <a16:creationId xmlns:a16="http://schemas.microsoft.com/office/drawing/2014/main" xmlns="" id="{CE8D1CF0-0086-42B3-A168-E9049837A366}"/>
              </a:ext>
            </a:extLst>
          </p:cNvPr>
          <p:cNvSpPr txBox="1"/>
          <p:nvPr/>
        </p:nvSpPr>
        <p:spPr>
          <a:xfrm>
            <a:off x="300630" y="5520691"/>
            <a:ext cx="3467819" cy="300082"/>
          </a:xfrm>
          <a:prstGeom prst="rect">
            <a:avLst/>
          </a:prstGeom>
          <a:noFill/>
        </p:spPr>
        <p:txBody>
          <a:bodyPr wrap="square" rtlCol="0">
            <a:spAutoFit/>
          </a:bodyPr>
          <a:lstStyle/>
          <a:p>
            <a:pPr algn="ctr" defTabSz="685800"/>
            <a:r>
              <a:rPr lang="en-US" sz="1350" dirty="0">
                <a:solidFill>
                  <a:prstClr val="black"/>
                </a:solidFill>
              </a:rPr>
              <a:t>Wells Hatchery</a:t>
            </a:r>
          </a:p>
        </p:txBody>
      </p:sp>
      <p:sp>
        <p:nvSpPr>
          <p:cNvPr id="9" name="TextBox 8">
            <a:extLst>
              <a:ext uri="{FF2B5EF4-FFF2-40B4-BE49-F238E27FC236}">
                <a16:creationId xmlns:a16="http://schemas.microsoft.com/office/drawing/2014/main" xmlns="" id="{4C734BDF-FD16-423C-BA86-85B3AE343BB0}"/>
              </a:ext>
            </a:extLst>
          </p:cNvPr>
          <p:cNvSpPr txBox="1"/>
          <p:nvPr/>
        </p:nvSpPr>
        <p:spPr>
          <a:xfrm>
            <a:off x="3866570" y="2503550"/>
            <a:ext cx="5176032" cy="2308324"/>
          </a:xfrm>
          <a:prstGeom prst="rect">
            <a:avLst/>
          </a:prstGeom>
          <a:noFill/>
        </p:spPr>
        <p:txBody>
          <a:bodyPr wrap="none" rtlCol="0">
            <a:spAutoFit/>
          </a:bodyPr>
          <a:lstStyle/>
          <a:p>
            <a:pPr marL="214313" indent="-214313" defTabSz="685800">
              <a:buFont typeface="Arial" panose="020B0604020202020204" pitchFamily="34" charset="0"/>
              <a:buChar char="•"/>
            </a:pPr>
            <a:r>
              <a:rPr lang="en-US" dirty="0">
                <a:solidFill>
                  <a:prstClr val="black"/>
                </a:solidFill>
              </a:rPr>
              <a:t>Have past and ongoing hatchery programs affected</a:t>
            </a:r>
          </a:p>
          <a:p>
            <a:pPr defTabSz="685800"/>
            <a:r>
              <a:rPr lang="en-US" dirty="0">
                <a:solidFill>
                  <a:prstClr val="black"/>
                </a:solidFill>
              </a:rPr>
              <a:t>     the fitness of UCR spring Chinook?</a:t>
            </a:r>
          </a:p>
          <a:p>
            <a:pPr defTabSz="685800"/>
            <a:endParaRPr lang="en-US" dirty="0">
              <a:solidFill>
                <a:prstClr val="black"/>
              </a:solidFill>
            </a:endParaRPr>
          </a:p>
          <a:p>
            <a:pPr marL="257175" indent="-257175" defTabSz="685800">
              <a:buFont typeface="Arial" panose="020B0604020202020204" pitchFamily="34" charset="0"/>
              <a:buChar char="•"/>
            </a:pPr>
            <a:r>
              <a:rPr lang="en-US" dirty="0">
                <a:solidFill>
                  <a:prstClr val="black"/>
                </a:solidFill>
              </a:rPr>
              <a:t>Are current supplementation programs providing</a:t>
            </a:r>
          </a:p>
          <a:p>
            <a:pPr defTabSz="685800"/>
            <a:r>
              <a:rPr lang="en-US" dirty="0">
                <a:solidFill>
                  <a:prstClr val="black"/>
                </a:solidFill>
              </a:rPr>
              <a:t>     demographic benefits?</a:t>
            </a:r>
          </a:p>
          <a:p>
            <a:pPr defTabSz="685800"/>
            <a:endParaRPr lang="en-US" dirty="0">
              <a:solidFill>
                <a:prstClr val="black"/>
              </a:solidFill>
            </a:endParaRPr>
          </a:p>
          <a:p>
            <a:pPr marL="257175" indent="-257175" defTabSz="685800">
              <a:buFont typeface="Arial" panose="020B0604020202020204" pitchFamily="34" charset="0"/>
              <a:buChar char="•"/>
            </a:pPr>
            <a:r>
              <a:rPr lang="en-US" dirty="0">
                <a:solidFill>
                  <a:prstClr val="black"/>
                </a:solidFill>
              </a:rPr>
              <a:t>Can the present RM&amp;E program answer the</a:t>
            </a:r>
          </a:p>
          <a:p>
            <a:pPr defTabSz="685800"/>
            <a:r>
              <a:rPr lang="en-US" dirty="0">
                <a:solidFill>
                  <a:prstClr val="black"/>
                </a:solidFill>
              </a:rPr>
              <a:t>     above questions?   </a:t>
            </a:r>
          </a:p>
        </p:txBody>
      </p:sp>
      <p:sp>
        <p:nvSpPr>
          <p:cNvPr id="10" name="TextBox 9">
            <a:extLst>
              <a:ext uri="{FF2B5EF4-FFF2-40B4-BE49-F238E27FC236}">
                <a16:creationId xmlns:a16="http://schemas.microsoft.com/office/drawing/2014/main" xmlns="" id="{085F12D6-1440-4C36-A23A-F9BCF997AAA1}"/>
              </a:ext>
            </a:extLst>
          </p:cNvPr>
          <p:cNvSpPr txBox="1"/>
          <p:nvPr/>
        </p:nvSpPr>
        <p:spPr>
          <a:xfrm>
            <a:off x="3909059" y="5659190"/>
            <a:ext cx="5117411" cy="253916"/>
          </a:xfrm>
          <a:prstGeom prst="rect">
            <a:avLst/>
          </a:prstGeom>
          <a:noFill/>
        </p:spPr>
        <p:txBody>
          <a:bodyPr wrap="square" rtlCol="0">
            <a:spAutoFit/>
          </a:bodyPr>
          <a:lstStyle/>
          <a:p>
            <a:pPr algn="ctr" defTabSz="685800"/>
            <a:r>
              <a:rPr lang="en-US" sz="1050" dirty="0">
                <a:solidFill>
                  <a:prstClr val="black"/>
                </a:solidFill>
              </a:rPr>
              <a:t>Data and analyses from Murdoch et al. 2011 and Hillman et al. 2017</a:t>
            </a:r>
          </a:p>
        </p:txBody>
      </p:sp>
    </p:spTree>
    <p:extLst>
      <p:ext uri="{BB962C8B-B14F-4D97-AF65-F5344CB8AC3E}">
        <p14:creationId xmlns:p14="http://schemas.microsoft.com/office/powerpoint/2010/main" val="2457400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4265AFE-3474-4F79-83DD-A79E96B71E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0660" y="1161871"/>
            <a:ext cx="2589710" cy="453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xmlns="" id="{EDC8AAAC-C681-46E2-B790-0D437C933BEE}"/>
              </a:ext>
            </a:extLst>
          </p:cNvPr>
          <p:cNvSpPr txBox="1"/>
          <p:nvPr/>
        </p:nvSpPr>
        <p:spPr>
          <a:xfrm>
            <a:off x="3746593" y="953423"/>
            <a:ext cx="4962705" cy="1084912"/>
          </a:xfrm>
          <a:prstGeom prst="rect">
            <a:avLst/>
          </a:prstGeom>
          <a:noFill/>
        </p:spPr>
        <p:txBody>
          <a:bodyPr wrap="none" rtlCol="0">
            <a:spAutoFit/>
          </a:bodyPr>
          <a:lstStyle/>
          <a:p>
            <a:pPr algn="ctr" defTabSz="685800"/>
            <a:r>
              <a:rPr lang="en-US" sz="2700" dirty="0">
                <a:solidFill>
                  <a:prstClr val="black"/>
                </a:solidFill>
              </a:rPr>
              <a:t>Research Monitoring &amp; Evaluation</a:t>
            </a:r>
          </a:p>
          <a:p>
            <a:pPr algn="ctr" defTabSz="685800"/>
            <a:r>
              <a:rPr lang="en-US" sz="2400" dirty="0">
                <a:solidFill>
                  <a:prstClr val="black"/>
                </a:solidFill>
              </a:rPr>
              <a:t>(hatchery questions)</a:t>
            </a:r>
          </a:p>
          <a:p>
            <a:pPr defTabSz="685800"/>
            <a:endParaRPr lang="en-US" sz="1350" dirty="0">
              <a:solidFill>
                <a:prstClr val="black"/>
              </a:solidFill>
            </a:endParaRPr>
          </a:p>
        </p:txBody>
      </p:sp>
      <p:sp>
        <p:nvSpPr>
          <p:cNvPr id="5" name="Rectangle 4">
            <a:extLst>
              <a:ext uri="{FF2B5EF4-FFF2-40B4-BE49-F238E27FC236}">
                <a16:creationId xmlns:a16="http://schemas.microsoft.com/office/drawing/2014/main" xmlns="" id="{77042443-1DD1-4520-B362-977FCB21CBB7}"/>
              </a:ext>
            </a:extLst>
          </p:cNvPr>
          <p:cNvSpPr/>
          <p:nvPr/>
        </p:nvSpPr>
        <p:spPr>
          <a:xfrm>
            <a:off x="3768449" y="2384181"/>
            <a:ext cx="4572000" cy="2908489"/>
          </a:xfrm>
          <a:prstGeom prst="rect">
            <a:avLst/>
          </a:prstGeom>
        </p:spPr>
        <p:txBody>
          <a:bodyPr>
            <a:spAutoFit/>
          </a:bodyPr>
          <a:lstStyle/>
          <a:p>
            <a:pPr marL="257175" indent="-257175" defTabSz="685800">
              <a:buFont typeface="Arial" panose="020B0604020202020204" pitchFamily="34" charset="0"/>
              <a:buChar char="•"/>
            </a:pPr>
            <a:r>
              <a:rPr lang="en-US" sz="2100" dirty="0">
                <a:solidFill>
                  <a:srgbClr val="FF0000"/>
                </a:solidFill>
              </a:rPr>
              <a:t>Can the present RM&amp;E program answer questions about current hatchery effects and demographic benefits?</a:t>
            </a:r>
          </a:p>
          <a:p>
            <a:pPr marL="257175" indent="-257175" defTabSz="685800">
              <a:buFont typeface="Arial" panose="020B0604020202020204" pitchFamily="34" charset="0"/>
              <a:buChar char="•"/>
            </a:pPr>
            <a:endParaRPr lang="en-US" dirty="0">
              <a:solidFill>
                <a:prstClr val="black"/>
              </a:solidFill>
            </a:endParaRPr>
          </a:p>
          <a:p>
            <a:pPr marL="257175" indent="-257175" defTabSz="685800">
              <a:buFont typeface="Arial" panose="020B0604020202020204" pitchFamily="34" charset="0"/>
              <a:buChar char="•"/>
            </a:pPr>
            <a:endParaRPr lang="en-US" dirty="0">
              <a:solidFill>
                <a:prstClr val="black"/>
              </a:solidFill>
            </a:endParaRPr>
          </a:p>
          <a:p>
            <a:pPr marL="257175" indent="-257175" defTabSz="685800">
              <a:buFont typeface="Arial" panose="020B0604020202020204" pitchFamily="34" charset="0"/>
              <a:buChar char="•"/>
            </a:pPr>
            <a:r>
              <a:rPr lang="en-US" sz="2100" dirty="0">
                <a:solidFill>
                  <a:prstClr val="black"/>
                </a:solidFill>
              </a:rPr>
              <a:t>Yes, a comprehensive RM&amp;E program is in place with an adaptive management component.</a:t>
            </a:r>
          </a:p>
        </p:txBody>
      </p:sp>
      <p:sp>
        <p:nvSpPr>
          <p:cNvPr id="6" name="TextBox 5">
            <a:extLst>
              <a:ext uri="{FF2B5EF4-FFF2-40B4-BE49-F238E27FC236}">
                <a16:creationId xmlns:a16="http://schemas.microsoft.com/office/drawing/2014/main" xmlns="" id="{7ADE2B8B-B910-4F3E-8EE5-BF7F6121F5A4}"/>
              </a:ext>
            </a:extLst>
          </p:cNvPr>
          <p:cNvSpPr txBox="1"/>
          <p:nvPr/>
        </p:nvSpPr>
        <p:spPr>
          <a:xfrm>
            <a:off x="370660" y="5696129"/>
            <a:ext cx="2550521" cy="300082"/>
          </a:xfrm>
          <a:prstGeom prst="rect">
            <a:avLst/>
          </a:prstGeom>
          <a:noFill/>
        </p:spPr>
        <p:txBody>
          <a:bodyPr wrap="square" rtlCol="0">
            <a:spAutoFit/>
          </a:bodyPr>
          <a:lstStyle/>
          <a:p>
            <a:pPr algn="ctr" defTabSz="685800"/>
            <a:r>
              <a:rPr lang="en-US" sz="1350" dirty="0">
                <a:solidFill>
                  <a:prstClr val="black"/>
                </a:solidFill>
              </a:rPr>
              <a:t>Priest Rapids Rearing Channel</a:t>
            </a:r>
          </a:p>
        </p:txBody>
      </p:sp>
    </p:spTree>
    <p:extLst>
      <p:ext uri="{BB962C8B-B14F-4D97-AF65-F5344CB8AC3E}">
        <p14:creationId xmlns:p14="http://schemas.microsoft.com/office/powerpoint/2010/main" val="3958895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E7877D4-C24D-4D0E-9326-21C1782100BA}"/>
              </a:ext>
            </a:extLst>
          </p:cNvPr>
          <p:cNvSpPr/>
          <p:nvPr/>
        </p:nvSpPr>
        <p:spPr>
          <a:xfrm>
            <a:off x="4309110" y="1152198"/>
            <a:ext cx="4572000" cy="784830"/>
          </a:xfrm>
          <a:prstGeom prst="rect">
            <a:avLst/>
          </a:prstGeom>
        </p:spPr>
        <p:txBody>
          <a:bodyPr>
            <a:spAutoFit/>
          </a:bodyPr>
          <a:lstStyle/>
          <a:p>
            <a:pPr algn="ctr" defTabSz="685800"/>
            <a:r>
              <a:rPr lang="en-US" sz="2400" dirty="0">
                <a:solidFill>
                  <a:prstClr val="black"/>
                </a:solidFill>
              </a:rPr>
              <a:t>Research Monitoring &amp; Evaluation</a:t>
            </a:r>
          </a:p>
          <a:p>
            <a:pPr algn="ctr" defTabSz="685800"/>
            <a:r>
              <a:rPr lang="en-US" sz="2100" dirty="0">
                <a:solidFill>
                  <a:prstClr val="black"/>
                </a:solidFill>
              </a:rPr>
              <a:t>(speculations on past hatchery effects)</a:t>
            </a:r>
          </a:p>
        </p:txBody>
      </p:sp>
      <p:sp>
        <p:nvSpPr>
          <p:cNvPr id="3" name="Rectangle 2">
            <a:extLst>
              <a:ext uri="{FF2B5EF4-FFF2-40B4-BE49-F238E27FC236}">
                <a16:creationId xmlns:a16="http://schemas.microsoft.com/office/drawing/2014/main" xmlns="" id="{889B93E3-02F4-445F-A6DB-12A68B4C2E81}"/>
              </a:ext>
            </a:extLst>
          </p:cNvPr>
          <p:cNvSpPr/>
          <p:nvPr/>
        </p:nvSpPr>
        <p:spPr>
          <a:xfrm>
            <a:off x="4572000" y="2152546"/>
            <a:ext cx="4572000" cy="5355312"/>
          </a:xfrm>
          <a:prstGeom prst="rect">
            <a:avLst/>
          </a:prstGeom>
        </p:spPr>
        <p:txBody>
          <a:bodyPr>
            <a:spAutoFit/>
          </a:bodyPr>
          <a:lstStyle/>
          <a:p>
            <a:pPr marL="214313" indent="-214313" defTabSz="685800">
              <a:buFont typeface="Arial" panose="020B0604020202020204" pitchFamily="34" charset="0"/>
              <a:buChar char="•"/>
            </a:pPr>
            <a:r>
              <a:rPr lang="en-US" dirty="0">
                <a:solidFill>
                  <a:srgbClr val="FF0000"/>
                </a:solidFill>
              </a:rPr>
              <a:t>Have past hatchery programs affected the fitness of UCR spring Chinook?</a:t>
            </a: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r>
              <a:rPr lang="en-US" b="1" dirty="0">
                <a:solidFill>
                  <a:prstClr val="black"/>
                </a:solidFill>
              </a:rPr>
              <a:t>Productivity </a:t>
            </a:r>
            <a:r>
              <a:rPr lang="en-US" dirty="0">
                <a:solidFill>
                  <a:prstClr val="black"/>
                </a:solidFill>
              </a:rPr>
              <a:t>(R/S)</a:t>
            </a:r>
          </a:p>
          <a:p>
            <a:pPr marL="557213" lvl="1" indent="-214313" defTabSz="685800">
              <a:buFont typeface="Arial" panose="020B0604020202020204" pitchFamily="34" charset="0"/>
              <a:buChar char="•"/>
            </a:pPr>
            <a:r>
              <a:rPr lang="en-US" dirty="0">
                <a:solidFill>
                  <a:prstClr val="black"/>
                </a:solidFill>
              </a:rPr>
              <a:t>Initial decrease due to out-of-basin transplants</a:t>
            </a:r>
          </a:p>
          <a:p>
            <a:pPr marL="214313" indent="-214313" defTabSz="685800">
              <a:buFont typeface="Arial" panose="020B0604020202020204" pitchFamily="34" charset="0"/>
              <a:buChar char="•"/>
            </a:pPr>
            <a:r>
              <a:rPr lang="en-US" b="1" dirty="0">
                <a:solidFill>
                  <a:prstClr val="black"/>
                </a:solidFill>
              </a:rPr>
              <a:t>Abundance</a:t>
            </a:r>
          </a:p>
          <a:p>
            <a:pPr marL="557213" lvl="1" indent="-214313" defTabSz="685800">
              <a:buFont typeface="Arial" panose="020B0604020202020204" pitchFamily="34" charset="0"/>
              <a:buChar char="•"/>
            </a:pPr>
            <a:r>
              <a:rPr lang="en-US" dirty="0">
                <a:solidFill>
                  <a:prstClr val="black"/>
                </a:solidFill>
              </a:rPr>
              <a:t>Broodstock mining</a:t>
            </a:r>
          </a:p>
          <a:p>
            <a:pPr marL="214313" indent="-214313" defTabSz="685800">
              <a:buFont typeface="Arial" panose="020B0604020202020204" pitchFamily="34" charset="0"/>
              <a:buChar char="•"/>
            </a:pPr>
            <a:r>
              <a:rPr lang="en-US" b="1" dirty="0">
                <a:solidFill>
                  <a:prstClr val="black"/>
                </a:solidFill>
              </a:rPr>
              <a:t>Genetic diversity </a:t>
            </a:r>
            <a:r>
              <a:rPr lang="en-US" dirty="0">
                <a:solidFill>
                  <a:prstClr val="black"/>
                </a:solidFill>
              </a:rPr>
              <a:t>was likely altered via:</a:t>
            </a:r>
          </a:p>
          <a:p>
            <a:pPr marL="557213" lvl="1" indent="-214313" defTabSz="685800">
              <a:buFont typeface="Arial" panose="020B0604020202020204" pitchFamily="34" charset="0"/>
              <a:buChar char="•"/>
            </a:pPr>
            <a:r>
              <a:rPr lang="en-US" dirty="0">
                <a:solidFill>
                  <a:prstClr val="black"/>
                </a:solidFill>
              </a:rPr>
              <a:t>Broodstock mining	</a:t>
            </a:r>
          </a:p>
          <a:p>
            <a:pPr marL="557213" lvl="1" indent="-214313" defTabSz="685800">
              <a:buFont typeface="Arial" panose="020B0604020202020204" pitchFamily="34" charset="0"/>
              <a:buChar char="•"/>
            </a:pPr>
            <a:r>
              <a:rPr lang="en-US" dirty="0">
                <a:solidFill>
                  <a:prstClr val="black"/>
                </a:solidFill>
              </a:rPr>
              <a:t>Straying</a:t>
            </a:r>
          </a:p>
          <a:p>
            <a:pPr marL="557213" lvl="1" indent="-214313" defTabSz="685800">
              <a:buFont typeface="Arial" panose="020B0604020202020204" pitchFamily="34" charset="0"/>
              <a:buChar char="•"/>
            </a:pPr>
            <a:r>
              <a:rPr lang="en-US" dirty="0">
                <a:solidFill>
                  <a:prstClr val="black"/>
                </a:solidFill>
              </a:rPr>
              <a:t>Use of out-of-basin stocks</a:t>
            </a:r>
          </a:p>
          <a:p>
            <a:pPr marL="557213" lvl="1" indent="-214313" defTabSz="685800">
              <a:buFont typeface="Arial" panose="020B0604020202020204" pitchFamily="34" charset="0"/>
              <a:buChar char="•"/>
            </a:pPr>
            <a:endParaRPr lang="en-US" dirty="0">
              <a:solidFill>
                <a:prstClr val="black"/>
              </a:solidFill>
            </a:endParaRPr>
          </a:p>
          <a:p>
            <a:pPr lvl="1" defTabSz="685800"/>
            <a:endParaRPr lang="en-US" dirty="0">
              <a:solidFill>
                <a:prstClr val="black"/>
              </a:solidFill>
            </a:endParaRPr>
          </a:p>
          <a:p>
            <a:pPr lvl="2" defTabSz="685800"/>
            <a:endParaRPr lang="en-US" dirty="0">
              <a:solidFill>
                <a:prstClr val="black"/>
              </a:solidFill>
            </a:endParaRPr>
          </a:p>
          <a:p>
            <a:pPr defTabSz="685800"/>
            <a:r>
              <a:rPr lang="en-US" dirty="0">
                <a:solidFill>
                  <a:prstClr val="black"/>
                </a:solidFill>
              </a:rPr>
              <a:t>     </a:t>
            </a: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endParaRPr lang="en-US" dirty="0">
              <a:solidFill>
                <a:prstClr val="black"/>
              </a:solidFill>
            </a:endParaRPr>
          </a:p>
        </p:txBody>
      </p:sp>
      <p:grpSp>
        <p:nvGrpSpPr>
          <p:cNvPr id="6" name="Group 5">
            <a:extLst>
              <a:ext uri="{FF2B5EF4-FFF2-40B4-BE49-F238E27FC236}">
                <a16:creationId xmlns:a16="http://schemas.microsoft.com/office/drawing/2014/main" xmlns="" id="{C5D923BF-555C-4868-B702-348A7A356788}"/>
              </a:ext>
            </a:extLst>
          </p:cNvPr>
          <p:cNvGrpSpPr/>
          <p:nvPr/>
        </p:nvGrpSpPr>
        <p:grpSpPr>
          <a:xfrm>
            <a:off x="137160" y="2040679"/>
            <a:ext cx="4297626" cy="3441653"/>
            <a:chOff x="182880" y="1577905"/>
            <a:chExt cx="5730168" cy="4588871"/>
          </a:xfrm>
        </p:grpSpPr>
        <p:pic>
          <p:nvPicPr>
            <p:cNvPr id="4" name="Picture 3">
              <a:extLst>
                <a:ext uri="{FF2B5EF4-FFF2-40B4-BE49-F238E27FC236}">
                  <a16:creationId xmlns:a16="http://schemas.microsoft.com/office/drawing/2014/main" xmlns="" id="{2CB9F3FE-A230-451D-AF18-2C96A216B0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 y="1577905"/>
              <a:ext cx="5730168" cy="4104169"/>
            </a:xfrm>
            <a:prstGeom prst="rect">
              <a:avLst/>
            </a:prstGeom>
          </p:spPr>
        </p:pic>
        <p:sp>
          <p:nvSpPr>
            <p:cNvPr id="5" name="TextBox 4">
              <a:extLst>
                <a:ext uri="{FF2B5EF4-FFF2-40B4-BE49-F238E27FC236}">
                  <a16:creationId xmlns:a16="http://schemas.microsoft.com/office/drawing/2014/main" xmlns="" id="{8F404964-44EA-4B2E-83AF-CC3DBA3C7ABC}"/>
                </a:ext>
              </a:extLst>
            </p:cNvPr>
            <p:cNvSpPr txBox="1"/>
            <p:nvPr/>
          </p:nvSpPr>
          <p:spPr>
            <a:xfrm>
              <a:off x="182880" y="5397335"/>
              <a:ext cx="5303520" cy="769441"/>
            </a:xfrm>
            <a:prstGeom prst="rect">
              <a:avLst/>
            </a:prstGeom>
            <a:noFill/>
          </p:spPr>
          <p:txBody>
            <a:bodyPr wrap="square" rtlCol="0">
              <a:spAutoFit/>
            </a:bodyPr>
            <a:lstStyle/>
            <a:p>
              <a:pPr algn="ctr" defTabSz="685800"/>
              <a:r>
                <a:rPr lang="en-US" dirty="0">
                  <a:solidFill>
                    <a:prstClr val="black"/>
                  </a:solidFill>
                </a:rPr>
                <a:t>1899 State Hatchery Upper Wenatchee</a:t>
              </a:r>
            </a:p>
            <a:p>
              <a:pPr algn="ctr" defTabSz="685800"/>
              <a:r>
                <a:rPr lang="en-US" sz="1350" dirty="0">
                  <a:solidFill>
                    <a:prstClr val="black"/>
                  </a:solidFill>
                </a:rPr>
                <a:t>Photo from </a:t>
              </a:r>
              <a:r>
                <a:rPr lang="en-US" sz="1350" dirty="0" err="1">
                  <a:solidFill>
                    <a:prstClr val="black"/>
                  </a:solidFill>
                </a:rPr>
                <a:t>Wahle</a:t>
              </a:r>
              <a:r>
                <a:rPr lang="en-US" sz="1350" dirty="0">
                  <a:solidFill>
                    <a:prstClr val="black"/>
                  </a:solidFill>
                </a:rPr>
                <a:t> and Pearsons 1984</a:t>
              </a:r>
            </a:p>
          </p:txBody>
        </p:sp>
      </p:grpSp>
    </p:spTree>
    <p:extLst>
      <p:ext uri="{BB962C8B-B14F-4D97-AF65-F5344CB8AC3E}">
        <p14:creationId xmlns:p14="http://schemas.microsoft.com/office/powerpoint/2010/main" val="1748864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1ED1578-4107-4AFF-B05D-D1D79FE83365}"/>
              </a:ext>
            </a:extLst>
          </p:cNvPr>
          <p:cNvSpPr/>
          <p:nvPr/>
        </p:nvSpPr>
        <p:spPr>
          <a:xfrm>
            <a:off x="4251960" y="1106478"/>
            <a:ext cx="4572000" cy="784830"/>
          </a:xfrm>
          <a:prstGeom prst="rect">
            <a:avLst/>
          </a:prstGeom>
        </p:spPr>
        <p:txBody>
          <a:bodyPr>
            <a:spAutoFit/>
          </a:bodyPr>
          <a:lstStyle/>
          <a:p>
            <a:pPr algn="ctr" defTabSz="685800"/>
            <a:r>
              <a:rPr lang="en-US" sz="2400" dirty="0">
                <a:solidFill>
                  <a:prstClr val="black"/>
                </a:solidFill>
              </a:rPr>
              <a:t>Research Monitoring &amp; Evaluation</a:t>
            </a:r>
          </a:p>
          <a:p>
            <a:pPr algn="ctr" defTabSz="685800"/>
            <a:r>
              <a:rPr lang="en-US" sz="2100" dirty="0">
                <a:solidFill>
                  <a:prstClr val="black"/>
                </a:solidFill>
              </a:rPr>
              <a:t>(speculation on past hatchery effects)</a:t>
            </a:r>
          </a:p>
        </p:txBody>
      </p:sp>
      <p:grpSp>
        <p:nvGrpSpPr>
          <p:cNvPr id="7" name="Group 6">
            <a:extLst>
              <a:ext uri="{FF2B5EF4-FFF2-40B4-BE49-F238E27FC236}">
                <a16:creationId xmlns:a16="http://schemas.microsoft.com/office/drawing/2014/main" xmlns="" id="{7811F056-316F-43DD-A582-52E270ABC706}"/>
              </a:ext>
            </a:extLst>
          </p:cNvPr>
          <p:cNvGrpSpPr/>
          <p:nvPr/>
        </p:nvGrpSpPr>
        <p:grpSpPr>
          <a:xfrm>
            <a:off x="323368" y="2047731"/>
            <a:ext cx="3928592" cy="3680709"/>
            <a:chOff x="431158" y="1309094"/>
            <a:chExt cx="5238122" cy="4907612"/>
          </a:xfrm>
        </p:grpSpPr>
        <p:grpSp>
          <p:nvGrpSpPr>
            <p:cNvPr id="3" name="Group 2">
              <a:extLst>
                <a:ext uri="{FF2B5EF4-FFF2-40B4-BE49-F238E27FC236}">
                  <a16:creationId xmlns:a16="http://schemas.microsoft.com/office/drawing/2014/main" xmlns="" id="{57EF7668-B2E1-4BE4-BC47-D3449D0E379D}"/>
                </a:ext>
              </a:extLst>
            </p:cNvPr>
            <p:cNvGrpSpPr/>
            <p:nvPr/>
          </p:nvGrpSpPr>
          <p:grpSpPr>
            <a:xfrm>
              <a:off x="453388" y="1309094"/>
              <a:ext cx="5215892" cy="4907612"/>
              <a:chOff x="552450" y="1518980"/>
              <a:chExt cx="5215892" cy="4907612"/>
            </a:xfrm>
          </p:grpSpPr>
          <p:pic>
            <p:nvPicPr>
              <p:cNvPr id="4" name="Picture 2" descr="image">
                <a:extLst>
                  <a:ext uri="{FF2B5EF4-FFF2-40B4-BE49-F238E27FC236}">
                    <a16:creationId xmlns:a16="http://schemas.microsoft.com/office/drawing/2014/main" xmlns="" id="{A6C14403-43AD-49B7-A7B0-DB1F8F31AB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 y="1518980"/>
                <a:ext cx="5215892" cy="41414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C3E3B526-7B25-44B9-BD01-7AE921918203}"/>
                  </a:ext>
                </a:extLst>
              </p:cNvPr>
              <p:cNvSpPr txBox="1"/>
              <p:nvPr/>
            </p:nvSpPr>
            <p:spPr>
              <a:xfrm>
                <a:off x="622586" y="6088037"/>
                <a:ext cx="5075620" cy="338555"/>
              </a:xfrm>
              <a:prstGeom prst="rect">
                <a:avLst/>
              </a:prstGeom>
              <a:noFill/>
            </p:spPr>
            <p:txBody>
              <a:bodyPr wrap="square" rtlCol="0">
                <a:spAutoFit/>
              </a:bodyPr>
              <a:lstStyle/>
              <a:p>
                <a:pPr algn="ctr" defTabSz="685800"/>
                <a:r>
                  <a:rPr lang="en-US" sz="1050" dirty="0">
                    <a:solidFill>
                      <a:prstClr val="black"/>
                    </a:solidFill>
                  </a:rPr>
                  <a:t>http://usfwspacific.tumblr.com/post/127730300805</a:t>
                </a:r>
              </a:p>
            </p:txBody>
          </p:sp>
        </p:grpSp>
        <p:sp>
          <p:nvSpPr>
            <p:cNvPr id="6" name="TextBox 5">
              <a:extLst>
                <a:ext uri="{FF2B5EF4-FFF2-40B4-BE49-F238E27FC236}">
                  <a16:creationId xmlns:a16="http://schemas.microsoft.com/office/drawing/2014/main" xmlns="" id="{8F24DF67-40DA-4BB0-A3D5-3DE2142701AE}"/>
                </a:ext>
              </a:extLst>
            </p:cNvPr>
            <p:cNvSpPr txBox="1"/>
            <p:nvPr/>
          </p:nvSpPr>
          <p:spPr>
            <a:xfrm>
              <a:off x="431158" y="5450513"/>
              <a:ext cx="5238122" cy="492443"/>
            </a:xfrm>
            <a:prstGeom prst="rect">
              <a:avLst/>
            </a:prstGeom>
            <a:noFill/>
          </p:spPr>
          <p:txBody>
            <a:bodyPr wrap="square" rtlCol="0">
              <a:spAutoFit/>
            </a:bodyPr>
            <a:lstStyle/>
            <a:p>
              <a:pPr algn="ctr" defTabSz="685800"/>
              <a:r>
                <a:rPr lang="en-US" dirty="0">
                  <a:solidFill>
                    <a:prstClr val="black"/>
                  </a:solidFill>
                </a:rPr>
                <a:t>Leavenworth Hatchery 1940</a:t>
              </a:r>
            </a:p>
          </p:txBody>
        </p:sp>
      </p:grpSp>
      <p:sp>
        <p:nvSpPr>
          <p:cNvPr id="8" name="Rectangle 7">
            <a:extLst>
              <a:ext uri="{FF2B5EF4-FFF2-40B4-BE49-F238E27FC236}">
                <a16:creationId xmlns:a16="http://schemas.microsoft.com/office/drawing/2014/main" xmlns="" id="{D79E0B6D-426A-40CD-A239-3F7067330704}"/>
              </a:ext>
            </a:extLst>
          </p:cNvPr>
          <p:cNvSpPr/>
          <p:nvPr/>
        </p:nvSpPr>
        <p:spPr>
          <a:xfrm>
            <a:off x="4446270" y="2180786"/>
            <a:ext cx="4572000" cy="3046988"/>
          </a:xfrm>
          <a:prstGeom prst="rect">
            <a:avLst/>
          </a:prstGeom>
        </p:spPr>
        <p:txBody>
          <a:bodyPr>
            <a:spAutoFit/>
          </a:bodyPr>
          <a:lstStyle/>
          <a:p>
            <a:pPr marL="214313" indent="-214313" defTabSz="685800">
              <a:buFont typeface="Arial" panose="020B0604020202020204" pitchFamily="34" charset="0"/>
              <a:buChar char="•"/>
            </a:pPr>
            <a:r>
              <a:rPr lang="en-US" dirty="0">
                <a:solidFill>
                  <a:srgbClr val="FF0000"/>
                </a:solidFill>
              </a:rPr>
              <a:t>Have past hatchery programs affected the fitness of UCR spring Chinook?</a:t>
            </a: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endParaRPr lang="en-US" dirty="0">
              <a:solidFill>
                <a:prstClr val="black"/>
              </a:solidFill>
            </a:endParaRPr>
          </a:p>
          <a:p>
            <a:pPr marL="214313" indent="-214313" defTabSz="685800">
              <a:buFont typeface="Arial" panose="020B0604020202020204" pitchFamily="34" charset="0"/>
              <a:buChar char="•"/>
            </a:pPr>
            <a:r>
              <a:rPr lang="en-US" b="1" dirty="0">
                <a:solidFill>
                  <a:prstClr val="black"/>
                </a:solidFill>
              </a:rPr>
              <a:t>Spatial structure </a:t>
            </a:r>
            <a:r>
              <a:rPr lang="en-US" dirty="0">
                <a:solidFill>
                  <a:prstClr val="black"/>
                </a:solidFill>
              </a:rPr>
              <a:t>was likely reduced by:</a:t>
            </a:r>
          </a:p>
          <a:p>
            <a:pPr marL="557213" lvl="1" indent="-214313" defTabSz="685800">
              <a:buFont typeface="Arial" panose="020B0604020202020204" pitchFamily="34" charset="0"/>
              <a:buChar char="•"/>
            </a:pPr>
            <a:r>
              <a:rPr lang="en-US" dirty="0">
                <a:solidFill>
                  <a:prstClr val="black"/>
                </a:solidFill>
              </a:rPr>
              <a:t>Straying of hatchery fish</a:t>
            </a:r>
          </a:p>
          <a:p>
            <a:pPr marL="557213" lvl="1" indent="-214313" defTabSz="685800">
              <a:buFont typeface="Arial" panose="020B0604020202020204" pitchFamily="34" charset="0"/>
              <a:buChar char="•"/>
            </a:pPr>
            <a:r>
              <a:rPr lang="en-US" dirty="0">
                <a:solidFill>
                  <a:prstClr val="black"/>
                </a:solidFill>
              </a:rPr>
              <a:t>Broodstock mining</a:t>
            </a:r>
          </a:p>
          <a:p>
            <a:pPr marL="557213" lvl="1" indent="-214313" defTabSz="685800">
              <a:buFont typeface="Arial" panose="020B0604020202020204" pitchFamily="34" charset="0"/>
              <a:buChar char="•"/>
            </a:pPr>
            <a:r>
              <a:rPr lang="en-US" dirty="0">
                <a:solidFill>
                  <a:prstClr val="black"/>
                </a:solidFill>
              </a:rPr>
              <a:t>Transplants of out-of-basin stocks</a:t>
            </a:r>
          </a:p>
          <a:p>
            <a:pPr marL="900113" lvl="2" indent="-214313" defTabSz="685800">
              <a:buFont typeface="Arial" panose="020B0604020202020204" pitchFamily="34" charset="0"/>
              <a:buChar char="•"/>
            </a:pPr>
            <a:r>
              <a:rPr lang="en-US" sz="1500" dirty="0">
                <a:solidFill>
                  <a:prstClr val="black"/>
                </a:solidFill>
              </a:rPr>
              <a:t>Grand Coulee Fish Maintenance Project</a:t>
            </a:r>
          </a:p>
          <a:p>
            <a:pPr marL="900113" lvl="2" indent="-214313" defTabSz="685800">
              <a:buFont typeface="Arial" panose="020B0604020202020204" pitchFamily="34" charset="0"/>
              <a:buChar char="•"/>
            </a:pPr>
            <a:r>
              <a:rPr lang="en-US" sz="1500" dirty="0">
                <a:solidFill>
                  <a:prstClr val="black"/>
                </a:solidFill>
              </a:rPr>
              <a:t>Importation of lower river stocks</a:t>
            </a:r>
          </a:p>
          <a:p>
            <a:pPr marL="557213" lvl="1" indent="-214313" defTabSz="685800">
              <a:buFont typeface="Arial" panose="020B0604020202020204" pitchFamily="34" charset="0"/>
              <a:buChar char="•"/>
            </a:pPr>
            <a:r>
              <a:rPr lang="en-US" dirty="0">
                <a:solidFill>
                  <a:prstClr val="black"/>
                </a:solidFill>
              </a:rPr>
              <a:t>Homogenization of in-basin stocks </a:t>
            </a:r>
          </a:p>
        </p:txBody>
      </p:sp>
    </p:spTree>
    <p:extLst>
      <p:ext uri="{BB962C8B-B14F-4D97-AF65-F5344CB8AC3E}">
        <p14:creationId xmlns:p14="http://schemas.microsoft.com/office/powerpoint/2010/main" val="3489013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inside the Methow Fish Hatchery">
            <a:extLst>
              <a:ext uri="{FF2B5EF4-FFF2-40B4-BE49-F238E27FC236}">
                <a16:creationId xmlns:a16="http://schemas.microsoft.com/office/drawing/2014/main" xmlns="" id="{F2625781-CC97-4496-81AA-F561F6D4BD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189" y="2017643"/>
            <a:ext cx="3457289" cy="2970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FF33154-D1EE-4CFD-B2C2-195FEE6A6258}"/>
              </a:ext>
            </a:extLst>
          </p:cNvPr>
          <p:cNvSpPr/>
          <p:nvPr/>
        </p:nvSpPr>
        <p:spPr>
          <a:xfrm>
            <a:off x="3830397" y="1039884"/>
            <a:ext cx="5228304" cy="4478149"/>
          </a:xfrm>
          <a:prstGeom prst="rect">
            <a:avLst/>
          </a:prstGeom>
        </p:spPr>
        <p:txBody>
          <a:bodyPr wrap="square">
            <a:spAutoFit/>
          </a:bodyPr>
          <a:lstStyle/>
          <a:p>
            <a:pPr algn="ctr" defTabSz="685800"/>
            <a:r>
              <a:rPr lang="en-US" sz="2400" dirty="0">
                <a:solidFill>
                  <a:prstClr val="black"/>
                </a:solidFill>
              </a:rPr>
              <a:t>Research Monitoring &amp; Evaluation</a:t>
            </a:r>
          </a:p>
          <a:p>
            <a:pPr algn="ctr" defTabSz="685800"/>
            <a:r>
              <a:rPr lang="en-US" sz="2100" dirty="0">
                <a:solidFill>
                  <a:prstClr val="black"/>
                </a:solidFill>
              </a:rPr>
              <a:t>(current hatchery effects on genetics)</a:t>
            </a:r>
          </a:p>
          <a:p>
            <a:pPr algn="ctr" defTabSz="685800"/>
            <a:endParaRPr lang="en-US" sz="2100" dirty="0">
              <a:solidFill>
                <a:prstClr val="black"/>
              </a:solidFill>
            </a:endParaRPr>
          </a:p>
          <a:p>
            <a:pPr algn="ctr" defTabSz="685800"/>
            <a:r>
              <a:rPr lang="en-US" dirty="0">
                <a:solidFill>
                  <a:prstClr val="black"/>
                </a:solidFill>
              </a:rPr>
              <a:t>Genetic Differences</a:t>
            </a:r>
          </a:p>
          <a:p>
            <a:pPr algn="ctr" defTabSz="685800"/>
            <a:r>
              <a:rPr lang="en-US" dirty="0">
                <a:solidFill>
                  <a:prstClr val="black"/>
                </a:solidFill>
              </a:rPr>
              <a:t>Pre-Supplementation  v. Post-Supplementation</a:t>
            </a:r>
          </a:p>
          <a:p>
            <a:pPr algn="ctr" defTabSz="685800"/>
            <a:r>
              <a:rPr lang="en-US" sz="2100" b="1" dirty="0">
                <a:solidFill>
                  <a:srgbClr val="006600"/>
                </a:solidFill>
              </a:rPr>
              <a:t>Methow &amp; Wenatchee</a:t>
            </a:r>
          </a:p>
          <a:p>
            <a:pPr marL="342900" indent="-342900" defTabSz="685800">
              <a:buFont typeface="Arial" panose="020B0604020202020204" pitchFamily="34" charset="0"/>
              <a:buChar char="•"/>
            </a:pPr>
            <a:r>
              <a:rPr lang="en-US" dirty="0">
                <a:solidFill>
                  <a:srgbClr val="006600"/>
                </a:solidFill>
              </a:rPr>
              <a:t>No change in genetic diversity</a:t>
            </a:r>
          </a:p>
          <a:p>
            <a:pPr marL="685800" lvl="1" indent="-342900" defTabSz="685800">
              <a:buFont typeface="Arial" panose="020B0604020202020204" pitchFamily="34" charset="0"/>
              <a:buChar char="•"/>
            </a:pPr>
            <a:r>
              <a:rPr lang="en-US" dirty="0">
                <a:solidFill>
                  <a:srgbClr val="006600"/>
                </a:solidFill>
              </a:rPr>
              <a:t>Allelic richness </a:t>
            </a:r>
          </a:p>
          <a:p>
            <a:pPr marL="685800" lvl="1" indent="-342900" defTabSz="685800">
              <a:buFont typeface="Arial" panose="020B0604020202020204" pitchFamily="34" charset="0"/>
              <a:buChar char="•"/>
            </a:pPr>
            <a:r>
              <a:rPr lang="en-US" dirty="0">
                <a:solidFill>
                  <a:srgbClr val="006600"/>
                </a:solidFill>
              </a:rPr>
              <a:t>Heterozygosity</a:t>
            </a:r>
          </a:p>
          <a:p>
            <a:pPr marL="342900" indent="-342900" defTabSz="685800">
              <a:buFont typeface="Arial" panose="020B0604020202020204" pitchFamily="34" charset="0"/>
              <a:buChar char="•"/>
            </a:pPr>
            <a:r>
              <a:rPr lang="en-US" dirty="0">
                <a:solidFill>
                  <a:srgbClr val="006600"/>
                </a:solidFill>
              </a:rPr>
              <a:t>No change in Effective Population Size</a:t>
            </a:r>
          </a:p>
          <a:p>
            <a:pPr marL="342900" indent="-342900" defTabSz="685800">
              <a:buFont typeface="Arial" panose="020B0604020202020204" pitchFamily="34" charset="0"/>
              <a:buChar char="•"/>
            </a:pPr>
            <a:r>
              <a:rPr lang="en-US" dirty="0">
                <a:solidFill>
                  <a:srgbClr val="006600"/>
                </a:solidFill>
              </a:rPr>
              <a:t>Straying is reducing genetic differences among Methow, Chewuch &amp; Twisp stocks in the Methow</a:t>
            </a:r>
          </a:p>
          <a:p>
            <a:pPr marL="342900" indent="-342900" defTabSz="685800">
              <a:buFont typeface="Arial" panose="020B0604020202020204" pitchFamily="34" charset="0"/>
              <a:buChar char="•"/>
            </a:pPr>
            <a:r>
              <a:rPr lang="en-US" dirty="0">
                <a:solidFill>
                  <a:srgbClr val="006600"/>
                </a:solidFill>
              </a:rPr>
              <a:t>Large amount of geneflow among Chiwawa, Nason, and White River stocks in the Wenatchee</a:t>
            </a:r>
          </a:p>
          <a:p>
            <a:pPr algn="ctr" defTabSz="685800"/>
            <a:r>
              <a:rPr lang="en-US" dirty="0">
                <a:solidFill>
                  <a:prstClr val="black"/>
                </a:solidFill>
              </a:rPr>
              <a:t>                                        </a:t>
            </a:r>
          </a:p>
        </p:txBody>
      </p:sp>
      <p:sp>
        <p:nvSpPr>
          <p:cNvPr id="5" name="TextBox 4">
            <a:extLst>
              <a:ext uri="{FF2B5EF4-FFF2-40B4-BE49-F238E27FC236}">
                <a16:creationId xmlns:a16="http://schemas.microsoft.com/office/drawing/2014/main" xmlns="" id="{1531EB0F-8694-4B0A-8576-AFC59FBC2442}"/>
              </a:ext>
            </a:extLst>
          </p:cNvPr>
          <p:cNvSpPr txBox="1"/>
          <p:nvPr/>
        </p:nvSpPr>
        <p:spPr>
          <a:xfrm>
            <a:off x="220189" y="4988131"/>
            <a:ext cx="3457289" cy="530915"/>
          </a:xfrm>
          <a:prstGeom prst="rect">
            <a:avLst/>
          </a:prstGeom>
          <a:noFill/>
        </p:spPr>
        <p:txBody>
          <a:bodyPr wrap="square" rtlCol="0">
            <a:spAutoFit/>
          </a:bodyPr>
          <a:lstStyle/>
          <a:p>
            <a:pPr algn="ctr" defTabSz="685800"/>
            <a:r>
              <a:rPr lang="en-US" dirty="0">
                <a:solidFill>
                  <a:prstClr val="black"/>
                </a:solidFill>
              </a:rPr>
              <a:t>Methow Hatchery</a:t>
            </a:r>
          </a:p>
          <a:p>
            <a:pPr algn="ctr" defTabSz="685800"/>
            <a:r>
              <a:rPr lang="en-US" sz="1050" dirty="0">
                <a:solidFill>
                  <a:prstClr val="black"/>
                </a:solidFill>
              </a:rPr>
              <a:t>Photo: Grant County PUD</a:t>
            </a:r>
          </a:p>
        </p:txBody>
      </p:sp>
    </p:spTree>
    <p:extLst>
      <p:ext uri="{BB962C8B-B14F-4D97-AF65-F5344CB8AC3E}">
        <p14:creationId xmlns:p14="http://schemas.microsoft.com/office/powerpoint/2010/main" val="4145780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A4060BA-F24F-4954-A1BF-5072D8BCC5F9}"/>
              </a:ext>
            </a:extLst>
          </p:cNvPr>
          <p:cNvSpPr/>
          <p:nvPr/>
        </p:nvSpPr>
        <p:spPr>
          <a:xfrm>
            <a:off x="4124739" y="1077929"/>
            <a:ext cx="4572000" cy="1015663"/>
          </a:xfrm>
          <a:prstGeom prst="rect">
            <a:avLst/>
          </a:prstGeom>
        </p:spPr>
        <p:txBody>
          <a:bodyPr>
            <a:spAutoFit/>
          </a:bodyPr>
          <a:lstStyle/>
          <a:p>
            <a:pPr algn="ctr" defTabSz="685800"/>
            <a:r>
              <a:rPr lang="en-US" sz="2400" dirty="0">
                <a:solidFill>
                  <a:prstClr val="black"/>
                </a:solidFill>
              </a:rPr>
              <a:t>Research Monitoring &amp; Evaluation</a:t>
            </a:r>
          </a:p>
          <a:p>
            <a:pPr algn="ctr" defTabSz="685800"/>
            <a:r>
              <a:rPr lang="en-US" dirty="0">
                <a:solidFill>
                  <a:prstClr val="black"/>
                </a:solidFill>
              </a:rPr>
              <a:t>(current hatchery effects on demographics</a:t>
            </a:r>
          </a:p>
          <a:p>
            <a:pPr algn="ctr" defTabSz="685800"/>
            <a:r>
              <a:rPr lang="en-US" dirty="0">
                <a:solidFill>
                  <a:prstClr val="black"/>
                </a:solidFill>
              </a:rPr>
              <a:t>when compared to Reference Streams)</a:t>
            </a:r>
          </a:p>
        </p:txBody>
      </p:sp>
      <p:graphicFrame>
        <p:nvGraphicFramePr>
          <p:cNvPr id="4" name="Table 3">
            <a:extLst>
              <a:ext uri="{FF2B5EF4-FFF2-40B4-BE49-F238E27FC236}">
                <a16:creationId xmlns:a16="http://schemas.microsoft.com/office/drawing/2014/main" xmlns="" id="{3C4FC0B0-72E7-4C04-AF28-E318478B8FEA}"/>
              </a:ext>
            </a:extLst>
          </p:cNvPr>
          <p:cNvGraphicFramePr>
            <a:graphicFrameLocks noGrp="1"/>
          </p:cNvGraphicFramePr>
          <p:nvPr>
            <p:extLst/>
          </p:nvPr>
        </p:nvGraphicFramePr>
        <p:xfrm>
          <a:off x="4434840" y="2237132"/>
          <a:ext cx="4583430" cy="2761092"/>
        </p:xfrm>
        <a:graphic>
          <a:graphicData uri="http://schemas.openxmlformats.org/drawingml/2006/table">
            <a:tbl>
              <a:tblPr firstRow="1" bandRow="1">
                <a:tableStyleId>{5C22544A-7EE6-4342-B048-85BDC9FD1C3A}</a:tableStyleId>
              </a:tblPr>
              <a:tblGrid>
                <a:gridCol w="1668268">
                  <a:extLst>
                    <a:ext uri="{9D8B030D-6E8A-4147-A177-3AD203B41FA5}">
                      <a16:colId xmlns:a16="http://schemas.microsoft.com/office/drawing/2014/main" xmlns="" val="4028995174"/>
                    </a:ext>
                  </a:extLst>
                </a:gridCol>
                <a:gridCol w="1405890">
                  <a:extLst>
                    <a:ext uri="{9D8B030D-6E8A-4147-A177-3AD203B41FA5}">
                      <a16:colId xmlns:a16="http://schemas.microsoft.com/office/drawing/2014/main" xmlns="" val="2175205360"/>
                    </a:ext>
                  </a:extLst>
                </a:gridCol>
                <a:gridCol w="1509272">
                  <a:extLst>
                    <a:ext uri="{9D8B030D-6E8A-4147-A177-3AD203B41FA5}">
                      <a16:colId xmlns:a16="http://schemas.microsoft.com/office/drawing/2014/main" xmlns="" val="1446311958"/>
                    </a:ext>
                  </a:extLst>
                </a:gridCol>
              </a:tblGrid>
              <a:tr h="708660">
                <a:tc gridSpan="3">
                  <a:txBody>
                    <a:bodyPr/>
                    <a:lstStyle/>
                    <a:p>
                      <a:pPr algn="ctr"/>
                      <a:r>
                        <a:rPr lang="en-US" sz="2100" b="1" dirty="0">
                          <a:solidFill>
                            <a:schemeClr val="bg1"/>
                          </a:solidFill>
                        </a:rPr>
                        <a:t>Demographic Effects of Supplementation</a:t>
                      </a:r>
                    </a:p>
                  </a:txBody>
                  <a:tcPr marL="68580" marR="68580" marT="34290" marB="34290">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676198853"/>
                  </a:ext>
                </a:extLst>
              </a:tr>
              <a:tr h="617220">
                <a:tc>
                  <a:txBody>
                    <a:bodyPr/>
                    <a:lstStyle/>
                    <a:p>
                      <a:pPr algn="ctr"/>
                      <a:r>
                        <a:rPr lang="en-US" sz="1800" b="1" dirty="0">
                          <a:solidFill>
                            <a:schemeClr val="bg1"/>
                          </a:solidFill>
                        </a:rPr>
                        <a:t>Population Attribute</a:t>
                      </a:r>
                    </a:p>
                  </a:txBody>
                  <a:tcPr marL="68580" marR="68580" marT="34290" marB="34290">
                    <a:solidFill>
                      <a:schemeClr val="accent2"/>
                    </a:solidFill>
                  </a:tcPr>
                </a:tc>
                <a:tc>
                  <a:txBody>
                    <a:bodyPr/>
                    <a:lstStyle/>
                    <a:p>
                      <a:pPr algn="ctr"/>
                      <a:r>
                        <a:rPr lang="en-US" sz="1800" b="1" dirty="0">
                          <a:solidFill>
                            <a:schemeClr val="bg1"/>
                          </a:solidFill>
                        </a:rPr>
                        <a:t>Methow</a:t>
                      </a:r>
                    </a:p>
                  </a:txBody>
                  <a:tcPr marL="68580" marR="68580" marT="34290" marB="34290" anchor="ctr">
                    <a:solidFill>
                      <a:schemeClr val="accent2"/>
                    </a:solidFill>
                  </a:tcPr>
                </a:tc>
                <a:tc>
                  <a:txBody>
                    <a:bodyPr/>
                    <a:lstStyle/>
                    <a:p>
                      <a:pPr algn="ctr"/>
                      <a:r>
                        <a:rPr lang="en-US" sz="1800" b="1" dirty="0">
                          <a:solidFill>
                            <a:schemeClr val="bg1"/>
                          </a:solidFill>
                        </a:rPr>
                        <a:t>Wenatchee</a:t>
                      </a:r>
                    </a:p>
                  </a:txBody>
                  <a:tcPr marL="68580" marR="68580" marT="34290" marB="34290" anchor="ctr">
                    <a:solidFill>
                      <a:schemeClr val="accent2"/>
                    </a:solidFill>
                  </a:tcPr>
                </a:tc>
                <a:extLst>
                  <a:ext uri="{0D108BD9-81ED-4DB2-BD59-A6C34878D82A}">
                    <a16:rowId xmlns:a16="http://schemas.microsoft.com/office/drawing/2014/main" xmlns="" val="2968118089"/>
                  </a:ext>
                </a:extLst>
              </a:tr>
              <a:tr h="478404">
                <a:tc>
                  <a:txBody>
                    <a:bodyPr/>
                    <a:lstStyle/>
                    <a:p>
                      <a:r>
                        <a:rPr lang="en-US" sz="1000" b="1" dirty="0">
                          <a:solidFill>
                            <a:schemeClr val="tx1"/>
                          </a:solidFill>
                        </a:rPr>
                        <a:t>Overall Abundance</a:t>
                      </a:r>
                    </a:p>
                  </a:txBody>
                  <a:tcPr marL="68580" marR="68580" marT="34290" marB="34290" anchor="ctr">
                    <a:solidFill>
                      <a:schemeClr val="accent2">
                        <a:lumMod val="40000"/>
                        <a:lumOff val="60000"/>
                      </a:schemeClr>
                    </a:solidFill>
                  </a:tcPr>
                </a:tc>
                <a:tc>
                  <a:txBody>
                    <a:bodyPr/>
                    <a:lstStyle/>
                    <a:p>
                      <a:r>
                        <a:rPr lang="en-US" sz="1000" b="1" dirty="0">
                          <a:solidFill>
                            <a:schemeClr val="tx1"/>
                          </a:solidFill>
                        </a:rPr>
                        <a:t>No Change</a:t>
                      </a:r>
                    </a:p>
                  </a:txBody>
                  <a:tcPr marL="68580" marR="68580" marT="34290" marB="34290" anchor="ctr">
                    <a:solidFill>
                      <a:schemeClr val="accent2">
                        <a:lumMod val="40000"/>
                        <a:lumOff val="60000"/>
                      </a:schemeClr>
                    </a:solidFill>
                  </a:tcPr>
                </a:tc>
                <a:tc>
                  <a:txBody>
                    <a:bodyPr/>
                    <a:lstStyle/>
                    <a:p>
                      <a:r>
                        <a:rPr lang="en-US" sz="1000" b="1" dirty="0">
                          <a:solidFill>
                            <a:schemeClr val="tx1"/>
                          </a:solidFill>
                        </a:rPr>
                        <a:t>No Change</a:t>
                      </a:r>
                    </a:p>
                  </a:txBody>
                  <a:tcPr marL="68580" marR="68580" marT="34290" marB="34290" anchor="ctr">
                    <a:solidFill>
                      <a:schemeClr val="accent2">
                        <a:lumMod val="40000"/>
                        <a:lumOff val="60000"/>
                      </a:schemeClr>
                    </a:solidFill>
                  </a:tcPr>
                </a:tc>
                <a:extLst>
                  <a:ext uri="{0D108BD9-81ED-4DB2-BD59-A6C34878D82A}">
                    <a16:rowId xmlns:a16="http://schemas.microsoft.com/office/drawing/2014/main" xmlns="" val="1306156905"/>
                  </a:ext>
                </a:extLst>
              </a:tr>
              <a:tr h="478404">
                <a:tc>
                  <a:txBody>
                    <a:bodyPr/>
                    <a:lstStyle/>
                    <a:p>
                      <a:r>
                        <a:rPr lang="en-US" sz="1000" b="1" dirty="0">
                          <a:solidFill>
                            <a:schemeClr val="tx1"/>
                          </a:solidFill>
                        </a:rPr>
                        <a:t>Wild Abundance</a:t>
                      </a:r>
                    </a:p>
                  </a:txBody>
                  <a:tcPr marL="68580" marR="68580" marT="34290" marB="34290" anchor="ctr">
                    <a:solidFill>
                      <a:schemeClr val="accent2">
                        <a:lumMod val="60000"/>
                        <a:lumOff val="40000"/>
                      </a:schemeClr>
                    </a:solidFill>
                  </a:tcPr>
                </a:tc>
                <a:tc>
                  <a:txBody>
                    <a:bodyPr/>
                    <a:lstStyle/>
                    <a:p>
                      <a:r>
                        <a:rPr lang="en-US" sz="1000" b="1" dirty="0">
                          <a:solidFill>
                            <a:schemeClr val="tx1"/>
                          </a:solidFill>
                        </a:rPr>
                        <a:t>No Change</a:t>
                      </a:r>
                    </a:p>
                  </a:txBody>
                  <a:tcPr marL="68580" marR="68580" marT="34290" marB="34290" anchor="ctr">
                    <a:solidFill>
                      <a:schemeClr val="accent2">
                        <a:lumMod val="60000"/>
                        <a:lumOff val="40000"/>
                      </a:schemeClr>
                    </a:solidFill>
                  </a:tcPr>
                </a:tc>
                <a:tc>
                  <a:txBody>
                    <a:bodyPr/>
                    <a:lstStyle/>
                    <a:p>
                      <a:r>
                        <a:rPr lang="en-US" sz="1000" b="1" dirty="0">
                          <a:solidFill>
                            <a:schemeClr val="tx1"/>
                          </a:solidFill>
                        </a:rPr>
                        <a:t>No Change</a:t>
                      </a:r>
                    </a:p>
                  </a:txBody>
                  <a:tcPr marL="68580" marR="68580" marT="34290" marB="34290" anchor="ctr">
                    <a:solidFill>
                      <a:schemeClr val="accent2">
                        <a:lumMod val="60000"/>
                        <a:lumOff val="40000"/>
                      </a:schemeClr>
                    </a:solidFill>
                  </a:tcPr>
                </a:tc>
                <a:extLst>
                  <a:ext uri="{0D108BD9-81ED-4DB2-BD59-A6C34878D82A}">
                    <a16:rowId xmlns:a16="http://schemas.microsoft.com/office/drawing/2014/main" xmlns="" val="2076899674"/>
                  </a:ext>
                </a:extLst>
              </a:tr>
              <a:tr h="478404">
                <a:tc>
                  <a:txBody>
                    <a:bodyPr/>
                    <a:lstStyle/>
                    <a:p>
                      <a:r>
                        <a:rPr lang="en-US" sz="1000" b="1" dirty="0">
                          <a:solidFill>
                            <a:schemeClr val="tx1"/>
                          </a:solidFill>
                        </a:rPr>
                        <a:t>Productivity (R/S)</a:t>
                      </a:r>
                    </a:p>
                  </a:txBody>
                  <a:tcPr marL="68580" marR="68580" marT="34290" marB="34290" anchor="ctr">
                    <a:solidFill>
                      <a:schemeClr val="accent2">
                        <a:lumMod val="40000"/>
                        <a:lumOff val="60000"/>
                      </a:schemeClr>
                    </a:solidFill>
                  </a:tcPr>
                </a:tc>
                <a:tc>
                  <a:txBody>
                    <a:bodyPr/>
                    <a:lstStyle/>
                    <a:p>
                      <a:r>
                        <a:rPr lang="en-US" sz="1000" b="1" dirty="0">
                          <a:solidFill>
                            <a:schemeClr val="tx1"/>
                          </a:solidFill>
                        </a:rPr>
                        <a:t>No Change</a:t>
                      </a:r>
                    </a:p>
                  </a:txBody>
                  <a:tcPr marL="68580" marR="68580" marT="34290" marB="34290" anchor="ctr">
                    <a:solidFill>
                      <a:schemeClr val="accent2">
                        <a:lumMod val="40000"/>
                        <a:lumOff val="60000"/>
                      </a:schemeClr>
                    </a:solidFill>
                  </a:tcPr>
                </a:tc>
                <a:tc>
                  <a:txBody>
                    <a:bodyPr/>
                    <a:lstStyle/>
                    <a:p>
                      <a:r>
                        <a:rPr lang="en-US" sz="1000" b="1" dirty="0">
                          <a:solidFill>
                            <a:schemeClr val="tx1"/>
                          </a:solidFill>
                        </a:rPr>
                        <a:t>No Change</a:t>
                      </a:r>
                    </a:p>
                  </a:txBody>
                  <a:tcPr marL="68580" marR="68580" marT="34290" marB="34290" anchor="ctr">
                    <a:solidFill>
                      <a:schemeClr val="accent2">
                        <a:lumMod val="40000"/>
                        <a:lumOff val="60000"/>
                      </a:schemeClr>
                    </a:solidFill>
                  </a:tcPr>
                </a:tc>
                <a:extLst>
                  <a:ext uri="{0D108BD9-81ED-4DB2-BD59-A6C34878D82A}">
                    <a16:rowId xmlns:a16="http://schemas.microsoft.com/office/drawing/2014/main" xmlns="" val="2234627543"/>
                  </a:ext>
                </a:extLst>
              </a:tr>
            </a:tbl>
          </a:graphicData>
        </a:graphic>
      </p:graphicFrame>
      <p:pic>
        <p:nvPicPr>
          <p:cNvPr id="6" name="Picture 5" descr="IMG_0004.jpg">
            <a:extLst>
              <a:ext uri="{FF2B5EF4-FFF2-40B4-BE49-F238E27FC236}">
                <a16:creationId xmlns:a16="http://schemas.microsoft.com/office/drawing/2014/main" xmlns="" id="{2216B6C8-3A20-43C3-8356-506C0569DB9D}"/>
              </a:ext>
            </a:extLst>
          </p:cNvPr>
          <p:cNvPicPr>
            <a:picLocks noChangeAspect="1"/>
          </p:cNvPicPr>
          <p:nvPr/>
        </p:nvPicPr>
        <p:blipFill>
          <a:blip r:embed="rId3" cstate="print">
            <a:lum bright="20000"/>
            <a:extLst>
              <a:ext uri="{BEBA8EAE-BF5A-486C-A8C5-ECC9F3942E4B}">
                <a14:imgProps xmlns:a14="http://schemas.microsoft.com/office/drawing/2010/main">
                  <a14:imgLayer r:embed="rId4">
                    <a14:imgEffect>
                      <a14:sharpenSoften amount="20000"/>
                    </a14:imgEffect>
                    <a14:imgEffect>
                      <a14:colorTemperature colorTemp="7200"/>
                    </a14:imgEffect>
                  </a14:imgLayer>
                </a14:imgProps>
              </a:ext>
            </a:extLst>
          </a:blip>
          <a:srcRect l="14474" t="37686" r="5263" b="28594"/>
          <a:stretch>
            <a:fillRect/>
          </a:stretch>
        </p:blipFill>
        <p:spPr bwMode="auto">
          <a:xfrm>
            <a:off x="259357" y="2497210"/>
            <a:ext cx="3865382" cy="2240935"/>
          </a:xfrm>
          <a:prstGeom prst="rect">
            <a:avLst/>
          </a:prstGeom>
          <a:noFill/>
          <a:ln w="9525">
            <a:noFill/>
            <a:miter lim="800000"/>
            <a:headEnd/>
            <a:tailEnd/>
          </a:ln>
        </p:spPr>
      </p:pic>
    </p:spTree>
    <p:extLst>
      <p:ext uri="{BB962C8B-B14F-4D97-AF65-F5344CB8AC3E}">
        <p14:creationId xmlns:p14="http://schemas.microsoft.com/office/powerpoint/2010/main" val="249522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34634" y="1589541"/>
            <a:ext cx="2994382" cy="1140079"/>
            <a:chOff x="7330062" y="1764860"/>
            <a:chExt cx="3992509" cy="1520105"/>
          </a:xfrm>
        </p:grpSpPr>
        <p:sp>
          <p:nvSpPr>
            <p:cNvPr id="3" name="TextBox 2"/>
            <p:cNvSpPr txBox="1"/>
            <p:nvPr/>
          </p:nvSpPr>
          <p:spPr>
            <a:xfrm>
              <a:off x="7791262" y="1764860"/>
              <a:ext cx="3531309" cy="677108"/>
            </a:xfrm>
            <a:prstGeom prst="rect">
              <a:avLst/>
            </a:prstGeom>
            <a:noFill/>
          </p:spPr>
          <p:txBody>
            <a:bodyPr wrap="none" rtlCol="0">
              <a:spAutoFit/>
            </a:bodyPr>
            <a:lstStyle/>
            <a:p>
              <a:pPr algn="r" defTabSz="685800">
                <a:defRPr/>
              </a:pPr>
              <a:r>
                <a:rPr lang="en-US" sz="2700" b="1" dirty="0">
                  <a:latin typeface="Corbel" panose="020B0503020204020204"/>
                </a:rPr>
                <a:t>Spatial Diversity</a:t>
              </a:r>
            </a:p>
          </p:txBody>
        </p:sp>
        <p:sp>
          <p:nvSpPr>
            <p:cNvPr id="5" name="TextBox 4"/>
            <p:cNvSpPr txBox="1"/>
            <p:nvPr/>
          </p:nvSpPr>
          <p:spPr>
            <a:xfrm>
              <a:off x="7330062" y="2669412"/>
              <a:ext cx="3847274" cy="615553"/>
            </a:xfrm>
            <a:prstGeom prst="rect">
              <a:avLst/>
            </a:prstGeom>
            <a:noFill/>
          </p:spPr>
          <p:txBody>
            <a:bodyPr wrap="square" rtlCol="0">
              <a:spAutoFit/>
            </a:bodyPr>
            <a:lstStyle/>
            <a:p>
              <a:pPr algn="r" defTabSz="685800">
                <a:defRPr/>
              </a:pPr>
              <a:r>
                <a:rPr lang="en-US" sz="2400" b="1" dirty="0">
                  <a:latin typeface="Corbel" panose="020B0503020204020204"/>
                </a:rPr>
                <a:t>Hydrologic regime</a:t>
              </a:r>
            </a:p>
          </p:txBody>
        </p:sp>
      </p:grpSp>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171" y="1188175"/>
            <a:ext cx="5450194" cy="4812665"/>
          </a:xfrm>
          <a:prstGeom prst="rect">
            <a:avLst/>
          </a:prstGeom>
          <a:noFill/>
        </p:spPr>
      </p:pic>
      <p:sp>
        <p:nvSpPr>
          <p:cNvPr id="11" name="TextBox 10"/>
          <p:cNvSpPr txBox="1"/>
          <p:nvPr/>
        </p:nvSpPr>
        <p:spPr>
          <a:xfrm>
            <a:off x="6556876" y="6464955"/>
            <a:ext cx="2805985" cy="307777"/>
          </a:xfrm>
          <a:prstGeom prst="rect">
            <a:avLst/>
          </a:prstGeom>
          <a:noFill/>
          <a:ln w="19050">
            <a:noFill/>
          </a:ln>
        </p:spPr>
        <p:txBody>
          <a:bodyPr wrap="square" rtlCol="0">
            <a:spAutoFit/>
          </a:bodyPr>
          <a:lstStyle/>
          <a:p>
            <a:pPr defTabSz="685800">
              <a:defRPr/>
            </a:pPr>
            <a:r>
              <a:rPr lang="en-US" sz="1400" b="1" dirty="0">
                <a:solidFill>
                  <a:schemeClr val="bg1"/>
                </a:solidFill>
                <a:latin typeface="+mj-lt"/>
              </a:rPr>
              <a:t>NWFSC 2015, ISAB 2018-1</a:t>
            </a:r>
          </a:p>
        </p:txBody>
      </p:sp>
      <p:sp>
        <p:nvSpPr>
          <p:cNvPr id="4" name="TextBox 3"/>
          <p:cNvSpPr txBox="1"/>
          <p:nvPr/>
        </p:nvSpPr>
        <p:spPr>
          <a:xfrm>
            <a:off x="854171" y="483632"/>
            <a:ext cx="7511732" cy="523220"/>
          </a:xfrm>
          <a:prstGeom prst="rect">
            <a:avLst/>
          </a:prstGeom>
          <a:noFill/>
        </p:spPr>
        <p:txBody>
          <a:bodyPr wrap="square" rtlCol="0">
            <a:spAutoFit/>
          </a:bodyPr>
          <a:lstStyle/>
          <a:p>
            <a:r>
              <a:rPr lang="en-US" sz="2800" b="1" dirty="0"/>
              <a:t>Upper Columbia River ESUs and Snake River ESUs</a:t>
            </a:r>
          </a:p>
        </p:txBody>
      </p:sp>
      <p:grpSp>
        <p:nvGrpSpPr>
          <p:cNvPr id="15" name="Group 14"/>
          <p:cNvGrpSpPr/>
          <p:nvPr/>
        </p:nvGrpSpPr>
        <p:grpSpPr>
          <a:xfrm>
            <a:off x="6907298" y="3212290"/>
            <a:ext cx="1387692" cy="923330"/>
            <a:chOff x="6562349" y="3212290"/>
            <a:chExt cx="1387692" cy="923330"/>
          </a:xfrm>
        </p:grpSpPr>
        <p:sp>
          <p:nvSpPr>
            <p:cNvPr id="9" name="TextBox 8"/>
            <p:cNvSpPr txBox="1"/>
            <p:nvPr/>
          </p:nvSpPr>
          <p:spPr>
            <a:xfrm>
              <a:off x="6763754" y="3212290"/>
              <a:ext cx="1186287" cy="923330"/>
            </a:xfrm>
            <a:prstGeom prst="rect">
              <a:avLst/>
            </a:prstGeom>
            <a:noFill/>
          </p:spPr>
          <p:txBody>
            <a:bodyPr wrap="none" rtlCol="0">
              <a:spAutoFit/>
            </a:bodyPr>
            <a:lstStyle/>
            <a:p>
              <a:pPr defTabSz="685800">
                <a:defRPr/>
              </a:pPr>
              <a:r>
                <a:rPr lang="en-US" b="1" dirty="0">
                  <a:latin typeface="Corbel" panose="020B0503020204020204"/>
                </a:rPr>
                <a:t>Snow</a:t>
              </a:r>
            </a:p>
            <a:p>
              <a:pPr defTabSz="685800">
                <a:defRPr/>
              </a:pPr>
              <a:r>
                <a:rPr lang="en-US" b="1" dirty="0">
                  <a:latin typeface="Corbel" panose="020B0503020204020204"/>
                </a:rPr>
                <a:t>Transition</a:t>
              </a:r>
            </a:p>
            <a:p>
              <a:pPr defTabSz="685800">
                <a:defRPr/>
              </a:pPr>
              <a:r>
                <a:rPr lang="en-US" b="1" dirty="0">
                  <a:latin typeface="Corbel" panose="020B0503020204020204"/>
                </a:rPr>
                <a:t>Rain</a:t>
              </a:r>
            </a:p>
          </p:txBody>
        </p:sp>
        <p:sp>
          <p:nvSpPr>
            <p:cNvPr id="12" name="Rectangle 11"/>
            <p:cNvSpPr/>
            <p:nvPr/>
          </p:nvSpPr>
          <p:spPr>
            <a:xfrm>
              <a:off x="6562349" y="3304165"/>
              <a:ext cx="166977" cy="156316"/>
            </a:xfrm>
            <a:prstGeom prst="rect">
              <a:avLst/>
            </a:prstGeom>
            <a:solidFill>
              <a:srgbClr val="00236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72879" y="3586615"/>
              <a:ext cx="166977" cy="156316"/>
            </a:xfrm>
            <a:prstGeom prst="rect">
              <a:avLst/>
            </a:prstGeom>
            <a:solidFill>
              <a:srgbClr val="0780FE"/>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73299" y="3877682"/>
              <a:ext cx="166977" cy="134937"/>
            </a:xfrm>
            <a:prstGeom prst="rect">
              <a:avLst/>
            </a:prstGeom>
            <a:solidFill>
              <a:srgbClr val="D6FED9"/>
            </a:solid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31203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Models</a:t>
            </a:r>
            <a:endParaRPr lang="en-US" b="1" dirty="0"/>
          </a:p>
        </p:txBody>
      </p:sp>
      <p:sp>
        <p:nvSpPr>
          <p:cNvPr id="3" name="Content Placeholder 2"/>
          <p:cNvSpPr>
            <a:spLocks noGrp="1"/>
          </p:cNvSpPr>
          <p:nvPr>
            <p:ph idx="1"/>
          </p:nvPr>
        </p:nvSpPr>
        <p:spPr/>
        <p:txBody>
          <a:bodyPr>
            <a:normAutofit/>
          </a:bodyPr>
          <a:lstStyle/>
          <a:p>
            <a:r>
              <a:rPr lang="en-US" sz="2700" dirty="0"/>
              <a:t>Are the life-cycle and habitat models for the Upper Columbia ESU useful for identifying, prioritizing, and evaluating restoration actions? </a:t>
            </a:r>
          </a:p>
          <a:p>
            <a:endParaRPr lang="en-US" sz="2700" dirty="0"/>
          </a:p>
        </p:txBody>
      </p:sp>
    </p:spTree>
    <p:extLst>
      <p:ext uri="{BB962C8B-B14F-4D97-AF65-F5344CB8AC3E}">
        <p14:creationId xmlns:p14="http://schemas.microsoft.com/office/powerpoint/2010/main" val="208386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Models</a:t>
            </a:r>
            <a:endParaRPr lang="en-US" b="1" dirty="0"/>
          </a:p>
        </p:txBody>
      </p:sp>
      <p:sp>
        <p:nvSpPr>
          <p:cNvPr id="3" name="Content Placeholder 2"/>
          <p:cNvSpPr>
            <a:spLocks noGrp="1"/>
          </p:cNvSpPr>
          <p:nvPr>
            <p:ph idx="1"/>
          </p:nvPr>
        </p:nvSpPr>
        <p:spPr>
          <a:xfrm>
            <a:off x="822960" y="2312459"/>
            <a:ext cx="7543800" cy="4023360"/>
          </a:xfrm>
        </p:spPr>
        <p:txBody>
          <a:bodyPr>
            <a:noAutofit/>
          </a:bodyPr>
          <a:lstStyle/>
          <a:p>
            <a:pPr>
              <a:buFont typeface="Wingdings" panose="05000000000000000000" pitchFamily="2" charset="2"/>
              <a:buChar char="§"/>
            </a:pPr>
            <a:r>
              <a:rPr lang="en-US" sz="2400" dirty="0"/>
              <a:t>In general, the life-cycle models will be useful to investigate the relative impacts of restoration actions.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Life-cycle models can be used to scale up management actions to larger spatial (entire river and ocean) and temporal scales (full life cycle). </a:t>
            </a:r>
          </a:p>
        </p:txBody>
      </p:sp>
    </p:spTree>
    <p:extLst>
      <p:ext uri="{BB962C8B-B14F-4D97-AF65-F5344CB8AC3E}">
        <p14:creationId xmlns:p14="http://schemas.microsoft.com/office/powerpoint/2010/main" val="17381099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Models</a:t>
            </a:r>
            <a:endParaRPr lang="en-US" b="1" dirty="0"/>
          </a:p>
        </p:txBody>
      </p:sp>
      <p:sp>
        <p:nvSpPr>
          <p:cNvPr id="3" name="Content Placeholder 2"/>
          <p:cNvSpPr>
            <a:spLocks noGrp="1"/>
          </p:cNvSpPr>
          <p:nvPr>
            <p:ph idx="1"/>
          </p:nvPr>
        </p:nvSpPr>
        <p:spPr>
          <a:xfrm>
            <a:off x="822960" y="2320290"/>
            <a:ext cx="7543800" cy="4023360"/>
          </a:xfrm>
        </p:spPr>
        <p:txBody>
          <a:bodyPr>
            <a:noAutofit/>
          </a:bodyPr>
          <a:lstStyle/>
          <a:p>
            <a:pPr>
              <a:buFont typeface="Wingdings" panose="05000000000000000000" pitchFamily="2" charset="2"/>
              <a:buChar char="§"/>
            </a:pPr>
            <a:r>
              <a:rPr lang="en-US" sz="2400" dirty="0"/>
              <a:t>At this point, the models are useful for ranking the relative benefit of management actions at the population level but may not perform well when predicting the exact benefits.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The life-cycle models should be continually refined and improved.  </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41142352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Coordination</a:t>
            </a:r>
            <a:endParaRPr lang="en-US" dirty="0"/>
          </a:p>
        </p:txBody>
      </p:sp>
      <p:sp>
        <p:nvSpPr>
          <p:cNvPr id="3" name="Content Placeholder 2"/>
          <p:cNvSpPr>
            <a:spLocks noGrp="1"/>
          </p:cNvSpPr>
          <p:nvPr>
            <p:ph idx="1"/>
          </p:nvPr>
        </p:nvSpPr>
        <p:spPr>
          <a:xfrm>
            <a:off x="822960" y="1845735"/>
            <a:ext cx="7543800" cy="4307417"/>
          </a:xfrm>
        </p:spPr>
        <p:txBody>
          <a:bodyPr>
            <a:normAutofit/>
          </a:bodyPr>
          <a:lstStyle/>
          <a:p>
            <a:pPr>
              <a:buFont typeface="Wingdings" panose="05000000000000000000" pitchFamily="2" charset="2"/>
              <a:buChar char="§"/>
            </a:pPr>
            <a:r>
              <a:rPr lang="en-US" sz="2400" dirty="0"/>
              <a:t>The UCSRB has developed a useful process for coordinating recovery actions.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Currently, there is no process for integrating the separate  coordinating committees and working groups across the three subbasins. </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The ISAB encourages the UCSRB and the tribal, state, federal agencies and the public utility districts to develop a systematic, collective process for coordinating actions, monitoring, and decision-making. </a:t>
            </a:r>
          </a:p>
        </p:txBody>
      </p:sp>
    </p:spTree>
    <p:extLst>
      <p:ext uri="{BB962C8B-B14F-4D97-AF65-F5344CB8AC3E}">
        <p14:creationId xmlns:p14="http://schemas.microsoft.com/office/powerpoint/2010/main" val="12369158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0" y="6017521"/>
            <a:ext cx="5519252" cy="1015663"/>
          </a:xfrm>
          <a:prstGeom prst="rect">
            <a:avLst/>
          </a:prstGeom>
          <a:noFill/>
        </p:spPr>
        <p:txBody>
          <a:bodyPr wrap="square" rtlCol="0">
            <a:spAutoFit/>
          </a:bodyPr>
          <a:lstStyle/>
          <a:p>
            <a:r>
              <a:rPr lang="en-US" sz="6000" dirty="0">
                <a:solidFill>
                  <a:schemeClr val="bg1"/>
                </a:solidFill>
              </a:rPr>
              <a:t>QUESTIONS</a:t>
            </a:r>
          </a:p>
        </p:txBody>
      </p:sp>
    </p:spTree>
    <p:extLst>
      <p:ext uri="{BB962C8B-B14F-4D97-AF65-F5344CB8AC3E}">
        <p14:creationId xmlns:p14="http://schemas.microsoft.com/office/powerpoint/2010/main" val="1309838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Abundance</a:t>
            </a:r>
            <a:br>
              <a:rPr lang="en-US" b="1" dirty="0" smtClean="0"/>
            </a:br>
            <a:r>
              <a:rPr lang="en-US" sz="1400" b="1" i="1" dirty="0"/>
              <a:t>(2010 – 2014     versus     2005 – 2009)</a:t>
            </a:r>
          </a:p>
        </p:txBody>
      </p:sp>
      <p:sp>
        <p:nvSpPr>
          <p:cNvPr id="11" name="Content Placeholder 10"/>
          <p:cNvSpPr>
            <a:spLocks noGrp="1"/>
          </p:cNvSpPr>
          <p:nvPr>
            <p:ph idx="1"/>
          </p:nvPr>
        </p:nvSpPr>
        <p:spPr>
          <a:xfrm>
            <a:off x="822961" y="1849664"/>
            <a:ext cx="7795397" cy="4430677"/>
          </a:xfrm>
        </p:spPr>
        <p:txBody>
          <a:bodyPr>
            <a:normAutofit/>
          </a:bodyPr>
          <a:lstStyle/>
          <a:p>
            <a:pPr marL="0" indent="0">
              <a:buNone/>
              <a:tabLst>
                <a:tab pos="4227513" algn="ctr"/>
                <a:tab pos="6513513" algn="ctr"/>
              </a:tabLst>
            </a:pPr>
            <a:r>
              <a:rPr lang="en-US" sz="2800" dirty="0">
                <a:latin typeface="Corbel" panose="020B0503020204020204"/>
              </a:rPr>
              <a:t>	</a:t>
            </a:r>
            <a:r>
              <a:rPr lang="en-US" sz="2800" b="1" dirty="0">
                <a:latin typeface="Corbel" panose="020B0503020204020204"/>
              </a:rPr>
              <a:t>UCR	SNAKE</a:t>
            </a:r>
          </a:p>
          <a:p>
            <a:pPr>
              <a:tabLst>
                <a:tab pos="4227513" algn="ctr"/>
                <a:tab pos="6513513" algn="ctr"/>
              </a:tabLst>
            </a:pPr>
            <a:r>
              <a:rPr lang="en-US" sz="2800" dirty="0">
                <a:latin typeface="Corbel" panose="020B0503020204020204"/>
              </a:rPr>
              <a:t>Number of populations	3	26</a:t>
            </a:r>
          </a:p>
          <a:p>
            <a:pPr>
              <a:tabLst>
                <a:tab pos="4227513" algn="ctr"/>
                <a:tab pos="6513513" algn="ctr"/>
              </a:tabLst>
            </a:pPr>
            <a:r>
              <a:rPr lang="en-US" sz="2800" dirty="0">
                <a:latin typeface="Corbel" panose="020B0503020204020204"/>
              </a:rPr>
              <a:t>Average abundance	1,475	11, 347</a:t>
            </a:r>
          </a:p>
          <a:p>
            <a:pPr>
              <a:tabLst>
                <a:tab pos="4227513" algn="ctr"/>
                <a:tab pos="6513513" algn="ctr"/>
              </a:tabLst>
            </a:pPr>
            <a:r>
              <a:rPr lang="en-US" sz="2800" dirty="0">
                <a:latin typeface="Corbel" panose="020B0503020204020204"/>
              </a:rPr>
              <a:t>Average change	74%	154%</a:t>
            </a:r>
          </a:p>
          <a:p>
            <a:pPr>
              <a:tabLst>
                <a:tab pos="4227513" algn="ctr"/>
                <a:tab pos="6513513" algn="ctr"/>
              </a:tabLst>
            </a:pPr>
            <a:r>
              <a:rPr lang="en-US" sz="2800" dirty="0">
                <a:latin typeface="Corbel" panose="020B0503020204020204"/>
              </a:rPr>
              <a:t>Range	12% to 105%	-2% to 426%</a:t>
            </a:r>
          </a:p>
          <a:p>
            <a:pPr marL="0" indent="0">
              <a:buNone/>
              <a:tabLst>
                <a:tab pos="4117975" algn="ctr"/>
              </a:tabLst>
            </a:pPr>
            <a:endParaRPr lang="en-US" sz="2800" dirty="0">
              <a:latin typeface="Corbel" panose="020B0503020204020204"/>
            </a:endParaRPr>
          </a:p>
          <a:p>
            <a:endParaRPr lang="en-US" sz="2800" dirty="0">
              <a:latin typeface="Corbel" panose="020B0503020204020204"/>
            </a:endParaRPr>
          </a:p>
          <a:p>
            <a:endParaRPr lang="en-US" sz="2800" dirty="0"/>
          </a:p>
        </p:txBody>
      </p:sp>
      <p:sp>
        <p:nvSpPr>
          <p:cNvPr id="10" name="TextBox 9"/>
          <p:cNvSpPr txBox="1"/>
          <p:nvPr/>
        </p:nvSpPr>
        <p:spPr>
          <a:xfrm>
            <a:off x="7160232" y="6467578"/>
            <a:ext cx="4429640" cy="307777"/>
          </a:xfrm>
          <a:prstGeom prst="rect">
            <a:avLst/>
          </a:prstGeom>
          <a:noFill/>
          <a:ln w="19050">
            <a:noFill/>
          </a:ln>
        </p:spPr>
        <p:txBody>
          <a:bodyPr wrap="square" rtlCol="0">
            <a:spAutoFit/>
          </a:bodyPr>
          <a:lstStyle/>
          <a:p>
            <a:pPr defTabSz="685800">
              <a:defRPr/>
            </a:pPr>
            <a:r>
              <a:rPr lang="en-US" sz="1400" b="1" dirty="0">
                <a:solidFill>
                  <a:schemeClr val="bg1"/>
                </a:solidFill>
                <a:latin typeface="+mj-lt"/>
              </a:rPr>
              <a:t>NWFSC 2015</a:t>
            </a:r>
          </a:p>
        </p:txBody>
      </p:sp>
    </p:spTree>
    <p:extLst>
      <p:ext uri="{BB962C8B-B14F-4D97-AF65-F5344CB8AC3E}">
        <p14:creationId xmlns:p14="http://schemas.microsoft.com/office/powerpoint/2010/main" val="3607157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Survival to Bonneville</a:t>
            </a:r>
            <a:endParaRPr lang="en-US" sz="1400" b="1" i="1" dirty="0"/>
          </a:p>
        </p:txBody>
      </p:sp>
      <p:sp>
        <p:nvSpPr>
          <p:cNvPr id="10" name="TextBox 9"/>
          <p:cNvSpPr txBox="1"/>
          <p:nvPr/>
        </p:nvSpPr>
        <p:spPr>
          <a:xfrm>
            <a:off x="6200775" y="6448526"/>
            <a:ext cx="2598272" cy="307778"/>
          </a:xfrm>
          <a:prstGeom prst="rect">
            <a:avLst/>
          </a:prstGeom>
          <a:noFill/>
          <a:ln w="19050">
            <a:noFill/>
          </a:ln>
        </p:spPr>
        <p:txBody>
          <a:bodyPr wrap="square" rtlCol="0">
            <a:spAutoFit/>
          </a:bodyPr>
          <a:lstStyle/>
          <a:p>
            <a:pPr defTabSz="685800">
              <a:defRPr/>
            </a:pPr>
            <a:r>
              <a:rPr lang="en-US" sz="1400" b="1" dirty="0">
                <a:solidFill>
                  <a:schemeClr val="bg1"/>
                </a:solidFill>
                <a:latin typeface="+mj-lt"/>
              </a:rPr>
              <a:t>CSS 2017, ISAB 2018-1</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61110" y="1822128"/>
            <a:ext cx="6667500" cy="4541630"/>
          </a:xfrm>
          <a:prstGeom prst="rect">
            <a:avLst/>
          </a:prstGeom>
        </p:spPr>
      </p:pic>
      <p:sp>
        <p:nvSpPr>
          <p:cNvPr id="4" name="TextBox 3"/>
          <p:cNvSpPr txBox="1"/>
          <p:nvPr/>
        </p:nvSpPr>
        <p:spPr>
          <a:xfrm>
            <a:off x="8096250" y="4029075"/>
            <a:ext cx="876300" cy="523220"/>
          </a:xfrm>
          <a:prstGeom prst="rect">
            <a:avLst/>
          </a:prstGeom>
          <a:noFill/>
        </p:spPr>
        <p:txBody>
          <a:bodyPr wrap="square" rtlCol="0">
            <a:spAutoFit/>
          </a:bodyPr>
          <a:lstStyle/>
          <a:p>
            <a:r>
              <a:rPr lang="en-US" sz="2800" b="1" dirty="0">
                <a:solidFill>
                  <a:srgbClr val="0029F9"/>
                </a:solidFill>
              </a:rPr>
              <a:t>45%</a:t>
            </a:r>
          </a:p>
        </p:txBody>
      </p:sp>
      <p:sp>
        <p:nvSpPr>
          <p:cNvPr id="9" name="TextBox 8"/>
          <p:cNvSpPr txBox="1"/>
          <p:nvPr/>
        </p:nvSpPr>
        <p:spPr>
          <a:xfrm>
            <a:off x="8105775" y="5295900"/>
            <a:ext cx="876300" cy="523220"/>
          </a:xfrm>
          <a:prstGeom prst="rect">
            <a:avLst/>
          </a:prstGeom>
          <a:noFill/>
        </p:spPr>
        <p:txBody>
          <a:bodyPr wrap="square" rtlCol="0">
            <a:spAutoFit/>
          </a:bodyPr>
          <a:lstStyle/>
          <a:p>
            <a:r>
              <a:rPr lang="en-US" sz="2800" b="1" dirty="0">
                <a:solidFill>
                  <a:srgbClr val="0029F9"/>
                </a:solidFill>
              </a:rPr>
              <a:t>33%</a:t>
            </a:r>
          </a:p>
        </p:txBody>
      </p:sp>
    </p:spTree>
    <p:extLst>
      <p:ext uri="{BB962C8B-B14F-4D97-AF65-F5344CB8AC3E}">
        <p14:creationId xmlns:p14="http://schemas.microsoft.com/office/powerpoint/2010/main" val="707603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1529" y="1713865"/>
            <a:ext cx="3081665" cy="3880615"/>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3468" y="1713865"/>
            <a:ext cx="2349294" cy="3880615"/>
          </a:xfrm>
          <a:prstGeom prst="rect">
            <a:avLst/>
          </a:prstGeom>
        </p:spPr>
      </p:pic>
      <p:sp>
        <p:nvSpPr>
          <p:cNvPr id="3" name="TextBox 2"/>
          <p:cNvSpPr txBox="1"/>
          <p:nvPr/>
        </p:nvSpPr>
        <p:spPr>
          <a:xfrm>
            <a:off x="4207355" y="6463426"/>
            <a:ext cx="4732770" cy="338554"/>
          </a:xfrm>
          <a:prstGeom prst="rect">
            <a:avLst/>
          </a:prstGeom>
          <a:noFill/>
        </p:spPr>
        <p:txBody>
          <a:bodyPr wrap="none" rtlCol="0">
            <a:spAutoFit/>
          </a:bodyPr>
          <a:lstStyle/>
          <a:p>
            <a:pPr defTabSz="685800">
              <a:defRPr/>
            </a:pPr>
            <a:r>
              <a:rPr lang="en-US" sz="1600" b="1" dirty="0">
                <a:solidFill>
                  <a:schemeClr val="bg1"/>
                </a:solidFill>
                <a:latin typeface="Corbel" panose="020B0503020204020204"/>
              </a:rPr>
              <a:t>From M. Ford, NOAA Fisheries, data from C. Jordan</a:t>
            </a:r>
          </a:p>
        </p:txBody>
      </p:sp>
      <p:sp>
        <p:nvSpPr>
          <p:cNvPr id="4" name="TextBox 3"/>
          <p:cNvSpPr txBox="1"/>
          <p:nvPr/>
        </p:nvSpPr>
        <p:spPr>
          <a:xfrm>
            <a:off x="1693041" y="756761"/>
            <a:ext cx="5948167" cy="415498"/>
          </a:xfrm>
          <a:prstGeom prst="rect">
            <a:avLst/>
          </a:prstGeom>
          <a:noFill/>
        </p:spPr>
        <p:txBody>
          <a:bodyPr wrap="none" rtlCol="0">
            <a:spAutoFit/>
          </a:bodyPr>
          <a:lstStyle/>
          <a:p>
            <a:pPr defTabSz="685800">
              <a:defRPr/>
            </a:pPr>
            <a:r>
              <a:rPr lang="en-US" sz="2100" b="1" dirty="0">
                <a:latin typeface="Corbel" panose="020B0503020204020204"/>
              </a:rPr>
              <a:t>Geomorphic conditions based on </a:t>
            </a:r>
            <a:r>
              <a:rPr lang="en-US" sz="2100" b="1" dirty="0" err="1">
                <a:latin typeface="Corbel" panose="020B0503020204020204"/>
              </a:rPr>
              <a:t>CHaMP</a:t>
            </a:r>
            <a:r>
              <a:rPr lang="en-US" sz="2100" b="1" dirty="0">
                <a:latin typeface="Corbel" panose="020B0503020204020204"/>
              </a:rPr>
              <a:t> analyses</a:t>
            </a:r>
          </a:p>
        </p:txBody>
      </p:sp>
      <p:sp>
        <p:nvSpPr>
          <p:cNvPr id="5" name="TextBox 4"/>
          <p:cNvSpPr txBox="1"/>
          <p:nvPr/>
        </p:nvSpPr>
        <p:spPr>
          <a:xfrm rot="16200000">
            <a:off x="167306" y="3004423"/>
            <a:ext cx="1524926" cy="415498"/>
          </a:xfrm>
          <a:prstGeom prst="rect">
            <a:avLst/>
          </a:prstGeom>
          <a:noFill/>
        </p:spPr>
        <p:txBody>
          <a:bodyPr wrap="square" rtlCol="0">
            <a:spAutoFit/>
          </a:bodyPr>
          <a:lstStyle/>
          <a:p>
            <a:pPr defTabSz="685800">
              <a:defRPr/>
            </a:pPr>
            <a:r>
              <a:rPr lang="en-US" sz="2100" b="1" dirty="0">
                <a:latin typeface="Corbel" panose="020B0503020204020204"/>
              </a:rPr>
              <a:t>Habitat (%) </a:t>
            </a:r>
          </a:p>
        </p:txBody>
      </p:sp>
      <p:grpSp>
        <p:nvGrpSpPr>
          <p:cNvPr id="12" name="Group 11"/>
          <p:cNvGrpSpPr/>
          <p:nvPr/>
        </p:nvGrpSpPr>
        <p:grpSpPr>
          <a:xfrm>
            <a:off x="1163478" y="1587863"/>
            <a:ext cx="726481" cy="3044723"/>
            <a:chOff x="1163476" y="1587861"/>
            <a:chExt cx="726481" cy="3044723"/>
          </a:xfrm>
        </p:grpSpPr>
        <p:sp>
          <p:nvSpPr>
            <p:cNvPr id="10" name="Rectangle 9"/>
            <p:cNvSpPr/>
            <p:nvPr/>
          </p:nvSpPr>
          <p:spPr>
            <a:xfrm>
              <a:off x="1163476" y="1664074"/>
              <a:ext cx="726481" cy="2968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63476" y="1587861"/>
              <a:ext cx="726481" cy="369332"/>
            </a:xfrm>
            <a:prstGeom prst="rect">
              <a:avLst/>
            </a:prstGeom>
            <a:solidFill>
              <a:schemeClr val="bg1"/>
            </a:solidFill>
          </p:spPr>
          <p:txBody>
            <a:bodyPr wrap="none" rtlCol="0">
              <a:spAutoFit/>
            </a:bodyPr>
            <a:lstStyle/>
            <a:p>
              <a:pPr defTabSz="685800">
                <a:defRPr/>
              </a:pPr>
              <a:r>
                <a:rPr lang="en-US" b="1" dirty="0">
                  <a:latin typeface="Corbel" panose="020B0503020204020204"/>
                </a:rPr>
                <a:t>100%</a:t>
              </a:r>
            </a:p>
          </p:txBody>
        </p:sp>
      </p:grpSp>
      <p:sp>
        <p:nvSpPr>
          <p:cNvPr id="8" name="TextBox 7"/>
          <p:cNvSpPr txBox="1"/>
          <p:nvPr/>
        </p:nvSpPr>
        <p:spPr>
          <a:xfrm>
            <a:off x="1277142" y="2940823"/>
            <a:ext cx="601768" cy="369332"/>
          </a:xfrm>
          <a:prstGeom prst="rect">
            <a:avLst/>
          </a:prstGeom>
          <a:solidFill>
            <a:schemeClr val="bg1"/>
          </a:solidFill>
        </p:spPr>
        <p:txBody>
          <a:bodyPr wrap="none" rtlCol="0">
            <a:spAutoFit/>
          </a:bodyPr>
          <a:lstStyle/>
          <a:p>
            <a:pPr defTabSz="685800">
              <a:defRPr/>
            </a:pPr>
            <a:r>
              <a:rPr lang="en-US" b="1" dirty="0">
                <a:latin typeface="Corbel" panose="020B0503020204020204"/>
              </a:rPr>
              <a:t>50%</a:t>
            </a:r>
          </a:p>
        </p:txBody>
      </p:sp>
      <p:sp>
        <p:nvSpPr>
          <p:cNvPr id="9" name="TextBox 8"/>
          <p:cNvSpPr txBox="1"/>
          <p:nvPr/>
        </p:nvSpPr>
        <p:spPr>
          <a:xfrm>
            <a:off x="1224421" y="4363541"/>
            <a:ext cx="494046" cy="369332"/>
          </a:xfrm>
          <a:prstGeom prst="rect">
            <a:avLst/>
          </a:prstGeom>
          <a:solidFill>
            <a:schemeClr val="bg1"/>
          </a:solidFill>
        </p:spPr>
        <p:txBody>
          <a:bodyPr wrap="none" rtlCol="0">
            <a:spAutoFit/>
          </a:bodyPr>
          <a:lstStyle/>
          <a:p>
            <a:pPr defTabSz="685800">
              <a:defRPr/>
            </a:pPr>
            <a:r>
              <a:rPr lang="en-US" b="1" dirty="0">
                <a:latin typeface="Corbel" panose="020B0503020204020204"/>
              </a:rPr>
              <a:t>0%</a:t>
            </a:r>
          </a:p>
        </p:txBody>
      </p:sp>
      <p:sp>
        <p:nvSpPr>
          <p:cNvPr id="14" name="TextBox 13"/>
          <p:cNvSpPr txBox="1"/>
          <p:nvPr/>
        </p:nvSpPr>
        <p:spPr>
          <a:xfrm rot="18745052">
            <a:off x="1722383" y="4872004"/>
            <a:ext cx="811441" cy="369332"/>
          </a:xfrm>
          <a:prstGeom prst="rect">
            <a:avLst/>
          </a:prstGeom>
          <a:solidFill>
            <a:schemeClr val="bg1"/>
          </a:solidFill>
        </p:spPr>
        <p:txBody>
          <a:bodyPr vert="horz" wrap="none" rtlCol="0">
            <a:spAutoFit/>
          </a:bodyPr>
          <a:lstStyle/>
          <a:p>
            <a:pPr defTabSz="685800">
              <a:defRPr/>
            </a:pPr>
            <a:r>
              <a:rPr lang="en-US" b="1" dirty="0">
                <a:latin typeface="Corbel" panose="020B0503020204020204"/>
              </a:rPr>
              <a:t>Lemhi</a:t>
            </a:r>
          </a:p>
        </p:txBody>
      </p:sp>
      <p:sp>
        <p:nvSpPr>
          <p:cNvPr id="15" name="TextBox 14"/>
          <p:cNvSpPr txBox="1"/>
          <p:nvPr/>
        </p:nvSpPr>
        <p:spPr>
          <a:xfrm rot="18745052">
            <a:off x="6001278" y="5039903"/>
            <a:ext cx="1307922" cy="369332"/>
          </a:xfrm>
          <a:prstGeom prst="rect">
            <a:avLst/>
          </a:prstGeom>
          <a:solidFill>
            <a:schemeClr val="bg1"/>
          </a:solidFill>
        </p:spPr>
        <p:txBody>
          <a:bodyPr vert="horz" wrap="none" rtlCol="0">
            <a:spAutoFit/>
          </a:bodyPr>
          <a:lstStyle/>
          <a:p>
            <a:pPr defTabSz="685800">
              <a:defRPr/>
            </a:pPr>
            <a:r>
              <a:rPr lang="en-US" b="1" dirty="0">
                <a:latin typeface="Corbel" panose="020B0503020204020204"/>
              </a:rPr>
              <a:t>Wenatchee</a:t>
            </a:r>
          </a:p>
        </p:txBody>
      </p:sp>
      <p:sp>
        <p:nvSpPr>
          <p:cNvPr id="16" name="TextBox 15"/>
          <p:cNvSpPr txBox="1"/>
          <p:nvPr/>
        </p:nvSpPr>
        <p:spPr>
          <a:xfrm rot="18745052">
            <a:off x="5727974" y="4869945"/>
            <a:ext cx="797013" cy="369332"/>
          </a:xfrm>
          <a:prstGeom prst="rect">
            <a:avLst/>
          </a:prstGeom>
          <a:solidFill>
            <a:schemeClr val="bg1"/>
          </a:solidFill>
        </p:spPr>
        <p:txBody>
          <a:bodyPr vert="horz" wrap="none" rtlCol="0">
            <a:spAutoFit/>
          </a:bodyPr>
          <a:lstStyle/>
          <a:p>
            <a:pPr defTabSz="685800">
              <a:defRPr/>
            </a:pPr>
            <a:r>
              <a:rPr lang="en-US" b="1" dirty="0" err="1">
                <a:latin typeface="Corbel" panose="020B0503020204020204"/>
              </a:rPr>
              <a:t>Entiat</a:t>
            </a:r>
            <a:endParaRPr lang="en-US" b="1" dirty="0">
              <a:latin typeface="Corbel" panose="020B0503020204020204"/>
            </a:endParaRPr>
          </a:p>
        </p:txBody>
      </p:sp>
      <p:sp>
        <p:nvSpPr>
          <p:cNvPr id="19" name="TextBox 18"/>
          <p:cNvSpPr txBox="1"/>
          <p:nvPr/>
        </p:nvSpPr>
        <p:spPr>
          <a:xfrm rot="18745052">
            <a:off x="2600694" y="5076969"/>
            <a:ext cx="1408334" cy="369332"/>
          </a:xfrm>
          <a:prstGeom prst="rect">
            <a:avLst/>
          </a:prstGeom>
          <a:solidFill>
            <a:schemeClr val="bg1"/>
          </a:solidFill>
        </p:spPr>
        <p:txBody>
          <a:bodyPr vert="horz" wrap="none" rtlCol="0">
            <a:spAutoFit/>
          </a:bodyPr>
          <a:lstStyle/>
          <a:p>
            <a:pPr defTabSz="685800">
              <a:defRPr/>
            </a:pPr>
            <a:r>
              <a:rPr lang="en-US" b="1" dirty="0">
                <a:latin typeface="Corbel" panose="020B0503020204020204"/>
              </a:rPr>
              <a:t>Yankee Fork</a:t>
            </a:r>
          </a:p>
        </p:txBody>
      </p:sp>
      <p:sp>
        <p:nvSpPr>
          <p:cNvPr id="20" name="TextBox 19"/>
          <p:cNvSpPr txBox="1"/>
          <p:nvPr/>
        </p:nvSpPr>
        <p:spPr>
          <a:xfrm rot="18745052">
            <a:off x="1871049" y="5065554"/>
            <a:ext cx="1418482" cy="369332"/>
          </a:xfrm>
          <a:prstGeom prst="rect">
            <a:avLst/>
          </a:prstGeom>
          <a:solidFill>
            <a:schemeClr val="bg1"/>
          </a:solidFill>
        </p:spPr>
        <p:txBody>
          <a:bodyPr vert="horz" wrap="square" rtlCol="0">
            <a:spAutoFit/>
          </a:bodyPr>
          <a:lstStyle/>
          <a:p>
            <a:pPr defTabSz="685800">
              <a:defRPr/>
            </a:pPr>
            <a:r>
              <a:rPr lang="en-US" b="1" dirty="0">
                <a:latin typeface="Corbel" panose="020B0503020204020204"/>
              </a:rPr>
              <a:t>S. F. Salmon</a:t>
            </a:r>
          </a:p>
        </p:txBody>
      </p:sp>
      <p:sp>
        <p:nvSpPr>
          <p:cNvPr id="22" name="TextBox 21"/>
          <p:cNvSpPr txBox="1"/>
          <p:nvPr/>
        </p:nvSpPr>
        <p:spPr>
          <a:xfrm rot="18745052">
            <a:off x="4919228" y="4916034"/>
            <a:ext cx="1013419" cy="369332"/>
          </a:xfrm>
          <a:prstGeom prst="rect">
            <a:avLst/>
          </a:prstGeom>
          <a:solidFill>
            <a:schemeClr val="bg1"/>
          </a:solidFill>
        </p:spPr>
        <p:txBody>
          <a:bodyPr vert="horz" wrap="none" rtlCol="0">
            <a:spAutoFit/>
          </a:bodyPr>
          <a:lstStyle/>
          <a:p>
            <a:pPr defTabSz="685800">
              <a:defRPr/>
            </a:pPr>
            <a:r>
              <a:rPr lang="en-US" b="1" dirty="0" err="1">
                <a:latin typeface="Corbel" panose="020B0503020204020204"/>
              </a:rPr>
              <a:t>Methow</a:t>
            </a:r>
            <a:endParaRPr lang="en-US" b="1" dirty="0">
              <a:latin typeface="Corbel" panose="020B0503020204020204"/>
            </a:endParaRPr>
          </a:p>
        </p:txBody>
      </p:sp>
      <p:sp>
        <p:nvSpPr>
          <p:cNvPr id="23" name="TextBox 22"/>
          <p:cNvSpPr txBox="1"/>
          <p:nvPr/>
        </p:nvSpPr>
        <p:spPr>
          <a:xfrm>
            <a:off x="2571753" y="1326564"/>
            <a:ext cx="704039" cy="415498"/>
          </a:xfrm>
          <a:prstGeom prst="rect">
            <a:avLst/>
          </a:prstGeom>
          <a:noFill/>
        </p:spPr>
        <p:txBody>
          <a:bodyPr wrap="none" rtlCol="0">
            <a:spAutoFit/>
          </a:bodyPr>
          <a:lstStyle/>
          <a:p>
            <a:pPr defTabSz="685800">
              <a:defRPr/>
            </a:pPr>
            <a:r>
              <a:rPr lang="en-US" sz="2100" b="1" dirty="0">
                <a:latin typeface="Corbel" panose="020B0503020204020204"/>
              </a:rPr>
              <a:t>SNR</a:t>
            </a:r>
          </a:p>
        </p:txBody>
      </p:sp>
      <p:sp>
        <p:nvSpPr>
          <p:cNvPr id="24" name="TextBox 23"/>
          <p:cNvSpPr txBox="1"/>
          <p:nvPr/>
        </p:nvSpPr>
        <p:spPr>
          <a:xfrm>
            <a:off x="5905230" y="1338217"/>
            <a:ext cx="699230" cy="415498"/>
          </a:xfrm>
          <a:prstGeom prst="rect">
            <a:avLst/>
          </a:prstGeom>
          <a:noFill/>
        </p:spPr>
        <p:txBody>
          <a:bodyPr wrap="none" rtlCol="0">
            <a:spAutoFit/>
          </a:bodyPr>
          <a:lstStyle/>
          <a:p>
            <a:pPr defTabSz="685800">
              <a:defRPr/>
            </a:pPr>
            <a:r>
              <a:rPr lang="en-US" sz="2100" b="1" dirty="0">
                <a:latin typeface="Corbel" panose="020B0503020204020204"/>
              </a:rPr>
              <a:t>UCR</a:t>
            </a:r>
          </a:p>
        </p:txBody>
      </p:sp>
      <p:sp>
        <p:nvSpPr>
          <p:cNvPr id="6" name="TextBox 5"/>
          <p:cNvSpPr txBox="1"/>
          <p:nvPr/>
        </p:nvSpPr>
        <p:spPr>
          <a:xfrm>
            <a:off x="7553273" y="3148331"/>
            <a:ext cx="995785" cy="1015663"/>
          </a:xfrm>
          <a:prstGeom prst="rect">
            <a:avLst/>
          </a:prstGeom>
          <a:solidFill>
            <a:schemeClr val="bg1"/>
          </a:solidFill>
        </p:spPr>
        <p:txBody>
          <a:bodyPr wrap="none" rtlCol="0">
            <a:spAutoFit/>
          </a:bodyPr>
          <a:lstStyle/>
          <a:p>
            <a:pPr defTabSz="685800">
              <a:defRPr/>
            </a:pPr>
            <a:r>
              <a:rPr lang="en-US" sz="1500" b="1" dirty="0">
                <a:latin typeface="Corbel" panose="020B0503020204020204"/>
              </a:rPr>
              <a:t>Poor</a:t>
            </a:r>
          </a:p>
          <a:p>
            <a:pPr defTabSz="685800">
              <a:defRPr/>
            </a:pPr>
            <a:r>
              <a:rPr lang="en-US" sz="1500" b="1" dirty="0">
                <a:latin typeface="Corbel" panose="020B0503020204020204"/>
              </a:rPr>
              <a:t>Moderate</a:t>
            </a:r>
          </a:p>
          <a:p>
            <a:pPr defTabSz="685800">
              <a:defRPr/>
            </a:pPr>
            <a:r>
              <a:rPr lang="en-US" sz="1500" b="1" dirty="0">
                <a:latin typeface="Corbel" panose="020B0503020204020204"/>
              </a:rPr>
              <a:t>Good</a:t>
            </a:r>
          </a:p>
          <a:p>
            <a:pPr defTabSz="685800">
              <a:defRPr/>
            </a:pPr>
            <a:r>
              <a:rPr lang="en-US" sz="1500" b="1" dirty="0">
                <a:latin typeface="Corbel" panose="020B0503020204020204"/>
              </a:rPr>
              <a:t>Intact</a:t>
            </a:r>
          </a:p>
        </p:txBody>
      </p:sp>
      <p:cxnSp>
        <p:nvCxnSpPr>
          <p:cNvPr id="32" name="Straight Connector 31"/>
          <p:cNvCxnSpPr/>
          <p:nvPr/>
        </p:nvCxnSpPr>
        <p:spPr>
          <a:xfrm>
            <a:off x="3942050" y="1787507"/>
            <a:ext cx="0" cy="2814552"/>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98630" y="1784635"/>
            <a:ext cx="0" cy="2814552"/>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03463" y="1793265"/>
            <a:ext cx="0" cy="2814552"/>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192441" y="3036498"/>
            <a:ext cx="810883" cy="369332"/>
          </a:xfrm>
          <a:prstGeom prst="rect">
            <a:avLst/>
          </a:prstGeom>
          <a:noFill/>
        </p:spPr>
        <p:txBody>
          <a:bodyPr wrap="square" rtlCol="0">
            <a:spAutoFit/>
          </a:bodyPr>
          <a:lstStyle/>
          <a:p>
            <a:r>
              <a:rPr lang="en-US" b="1" dirty="0"/>
              <a:t>versus</a:t>
            </a:r>
          </a:p>
        </p:txBody>
      </p:sp>
    </p:spTree>
    <p:extLst>
      <p:ext uri="{BB962C8B-B14F-4D97-AF65-F5344CB8AC3E}">
        <p14:creationId xmlns:p14="http://schemas.microsoft.com/office/powerpoint/2010/main" val="2773055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7349</TotalTime>
  <Words>2620</Words>
  <Application>Microsoft Office PowerPoint</Application>
  <PresentationFormat>On-screen Show (4:3)</PresentationFormat>
  <Paragraphs>524</Paragraphs>
  <Slides>64</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64</vt:i4>
      </vt:variant>
    </vt:vector>
  </HeadingPairs>
  <TitlesOfParts>
    <vt:vector size="74" baseType="lpstr">
      <vt:lpstr>MS Mincho</vt:lpstr>
      <vt:lpstr>Arial</vt:lpstr>
      <vt:lpstr>Calibri</vt:lpstr>
      <vt:lpstr>Calibri Light</vt:lpstr>
      <vt:lpstr>Corbel</vt:lpstr>
      <vt:lpstr>Times New Roman</vt:lpstr>
      <vt:lpstr>Wingdings</vt:lpstr>
      <vt:lpstr>Retrospect</vt:lpstr>
      <vt:lpstr>Office Theme</vt:lpstr>
      <vt:lpstr>1_Office Theme</vt:lpstr>
      <vt:lpstr>ISAB Review of Spring Chinook Salmon in the Upper Columbia River</vt:lpstr>
      <vt:lpstr>PowerPoint Presentation</vt:lpstr>
      <vt:lpstr>PowerPoint Presentation</vt:lpstr>
      <vt:lpstr>Major Questions</vt:lpstr>
      <vt:lpstr>PowerPoint Presentation</vt:lpstr>
      <vt:lpstr>PowerPoint Presentation</vt:lpstr>
      <vt:lpstr>Abundance (2010 – 2014     versus     2005 – 2009)</vt:lpstr>
      <vt:lpstr>Survival to Bonneville</vt:lpstr>
      <vt:lpstr>PowerPoint Presentation</vt:lpstr>
      <vt:lpstr>PowerPoint Presentation</vt:lpstr>
      <vt:lpstr>Total Harvest Rate</vt:lpstr>
      <vt:lpstr>Limiting Factors</vt:lpstr>
      <vt:lpstr>Limiting Factors</vt:lpstr>
      <vt:lpstr>Limiting Factors</vt:lpstr>
      <vt:lpstr>UCR Habitat Impairment</vt:lpstr>
      <vt:lpstr>Tracking Progress</vt:lpstr>
      <vt:lpstr>Tracking Progress</vt:lpstr>
      <vt:lpstr>Rankings of Ecological Concerns </vt:lpstr>
      <vt:lpstr>Cumulative habitat projects implemented</vt:lpstr>
      <vt:lpstr>PowerPoint Presentation</vt:lpstr>
      <vt:lpstr>PowerPoint Presentation</vt:lpstr>
      <vt:lpstr>Wenatchee Life-Cycle Model</vt:lpstr>
      <vt:lpstr>PowerPoint Presentation</vt:lpstr>
      <vt:lpstr>Hydrosystem</vt:lpstr>
      <vt:lpstr>Harvest</vt:lpstr>
      <vt:lpstr>PowerPoint Presentation</vt:lpstr>
      <vt:lpstr>PowerPoint Presentation</vt:lpstr>
      <vt:lpstr>Habitat Action Effectiveness</vt:lpstr>
      <vt:lpstr>Effectiveness of wood structures</vt:lpstr>
      <vt:lpstr>Restoring habitat complexity using log or boulder structures</vt:lpstr>
      <vt:lpstr>Sample Design</vt:lpstr>
      <vt:lpstr>Evidence for Effectiveness</vt:lpstr>
      <vt:lpstr>Prioritization</vt:lpstr>
      <vt:lpstr>Regional Technical Team Ranking</vt:lpstr>
      <vt:lpstr>Citizens’ Advisory Committee Ranking</vt:lpstr>
      <vt:lpstr>Prioritization Based on Cost Effectiveness</vt:lpstr>
      <vt:lpstr>Example Process</vt:lpstr>
      <vt:lpstr>RME</vt:lpstr>
      <vt:lpstr>RME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Models</vt:lpstr>
      <vt:lpstr>Models</vt:lpstr>
      <vt:lpstr>Models</vt:lpstr>
      <vt:lpstr>Coordination</vt:lpstr>
      <vt:lpstr>PowerPoint Presentation</vt:lpstr>
    </vt:vector>
  </TitlesOfParts>
  <Company>Oregon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ISAB Review of spring Chinook salmon in the Upper Columbia River</dc:title>
  <dc:creator>Gregory, Stanley Vincent</dc:creator>
  <cp:lastModifiedBy>Merrill, Erik</cp:lastModifiedBy>
  <cp:revision>146</cp:revision>
  <dcterms:created xsi:type="dcterms:W3CDTF">2018-01-19T22:14:52Z</dcterms:created>
  <dcterms:modified xsi:type="dcterms:W3CDTF">2018-03-06T19:19:20Z</dcterms:modified>
</cp:coreProperties>
</file>