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notesMasterIdLst>
    <p:notesMasterId r:id="rId12"/>
  </p:notesMasterIdLst>
  <p:handoutMasterIdLst>
    <p:handoutMasterId r:id="rId13"/>
  </p:handoutMasterIdLst>
  <p:sldIdLst>
    <p:sldId id="776" r:id="rId2"/>
    <p:sldId id="940" r:id="rId3"/>
    <p:sldId id="924" r:id="rId4"/>
    <p:sldId id="929" r:id="rId5"/>
    <p:sldId id="930" r:id="rId6"/>
    <p:sldId id="931" r:id="rId7"/>
    <p:sldId id="933" r:id="rId8"/>
    <p:sldId id="932" r:id="rId9"/>
    <p:sldId id="941" r:id="rId10"/>
    <p:sldId id="916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99FF"/>
    <a:srgbClr val="9966FF"/>
    <a:srgbClr val="FF99CC"/>
    <a:srgbClr val="FFFF66"/>
    <a:srgbClr val="66FF66"/>
    <a:srgbClr val="B4EABD"/>
    <a:srgbClr val="AFEF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82" autoAdjust="0"/>
    <p:restoredTop sz="86622" autoAdjust="0"/>
  </p:normalViewPr>
  <p:slideViewPr>
    <p:cSldViewPr>
      <p:cViewPr varScale="1">
        <p:scale>
          <a:sx n="88" d="100"/>
          <a:sy n="88" d="100"/>
        </p:scale>
        <p:origin x="-113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936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53" tIns="47979" rIns="95953" bIns="47979" numCol="1" anchor="t" anchorCtr="0" compatLnSpc="1">
            <a:prstTxWarp prst="textNoShape">
              <a:avLst/>
            </a:prstTxWarp>
          </a:bodyPr>
          <a:lstStyle>
            <a:lvl1pPr defTabSz="95885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6865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53" tIns="47979" rIns="95953" bIns="4797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7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7013"/>
            <a:ext cx="316865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53" tIns="47979" rIns="95953" bIns="47979" numCol="1" anchor="b" anchorCtr="0" compatLnSpc="1">
            <a:prstTxWarp prst="textNoShape">
              <a:avLst/>
            </a:prstTxWarp>
          </a:bodyPr>
          <a:lstStyle>
            <a:lvl1pPr defTabSz="95885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17013"/>
            <a:ext cx="316865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53" tIns="47979" rIns="95953" bIns="4797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029C0506-5463-4E28-B743-CEBB190BF3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77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53" tIns="47979" rIns="95953" bIns="47979" numCol="1" anchor="t" anchorCtr="0" compatLnSpc="1">
            <a:prstTxWarp prst="textNoShape">
              <a:avLst/>
            </a:prstTxWarp>
          </a:bodyPr>
          <a:lstStyle>
            <a:lvl1pPr defTabSz="95885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6865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53" tIns="47979" rIns="95953" bIns="4797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7550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0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2475"/>
            <a:ext cx="5851525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53" tIns="47979" rIns="95953" bIns="47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0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7013"/>
            <a:ext cx="316865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53" tIns="47979" rIns="95953" bIns="47979" numCol="1" anchor="b" anchorCtr="0" compatLnSpc="1">
            <a:prstTxWarp prst="textNoShape">
              <a:avLst/>
            </a:prstTxWarp>
          </a:bodyPr>
          <a:lstStyle>
            <a:lvl1pPr defTabSz="95885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0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17013"/>
            <a:ext cx="316865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53" tIns="47979" rIns="95953" bIns="4797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B70A75B3-EFCA-47FA-9A18-C40B41342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52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/>
            <a:endParaRPr lang="en-US" sz="14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Point out PDX, PRD</a:t>
            </a:r>
            <a:r>
              <a:rPr lang="en-US" smtClean="0"/>
              <a:t>, PRH,</a:t>
            </a:r>
            <a:r>
              <a:rPr lang="en-US" baseline="0" smtClean="0"/>
              <a:t> </a:t>
            </a:r>
            <a:r>
              <a:rPr lang="en-US" smtClean="0"/>
              <a:t>Tricities</a:t>
            </a:r>
            <a:r>
              <a:rPr lang="en-US" dirty="0" smtClean="0"/>
              <a:t>, Vernita Bar, Locke Island</a:t>
            </a:r>
          </a:p>
          <a:p>
            <a:endParaRPr lang="en-US" dirty="0" smtClean="0"/>
          </a:p>
          <a:p>
            <a:r>
              <a:rPr lang="en-US" dirty="0" smtClean="0"/>
              <a:t>Hatchery production in the HR but expectation is that is less than 10% of spawning escapement</a:t>
            </a:r>
          </a:p>
          <a:p>
            <a:r>
              <a:rPr lang="en-US" dirty="0" smtClean="0"/>
              <a:t>PRH currently releases ~6.7 million </a:t>
            </a:r>
            <a:r>
              <a:rPr lang="en-US" dirty="0" err="1" smtClean="0"/>
              <a:t>subyearling</a:t>
            </a:r>
            <a:r>
              <a:rPr lang="en-US" dirty="0" smtClean="0"/>
              <a:t> </a:t>
            </a:r>
            <a:r>
              <a:rPr lang="en-US" dirty="0" err="1" smtClean="0"/>
              <a:t>smolts</a:t>
            </a:r>
            <a:endParaRPr lang="en-US" dirty="0" smtClean="0"/>
          </a:p>
          <a:p>
            <a:r>
              <a:rPr lang="en-US" dirty="0" smtClean="0"/>
              <a:t>Additional 3.5 million FCS released from </a:t>
            </a:r>
            <a:r>
              <a:rPr lang="en-US" dirty="0" err="1" smtClean="0"/>
              <a:t>Ringold</a:t>
            </a:r>
            <a:r>
              <a:rPr lang="en-US" dirty="0" smtClean="0"/>
              <a:t> springs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Egg</a:t>
            </a:r>
            <a:r>
              <a:rPr lang="en-US" baseline="0" dirty="0" smtClean="0"/>
              <a:t> collection ranged 5.1-24.1M</a:t>
            </a:r>
          </a:p>
          <a:p>
            <a:r>
              <a:rPr lang="en-US" baseline="0" dirty="0" smtClean="0"/>
              <a:t>Released 4.5-7.1M</a:t>
            </a:r>
          </a:p>
          <a:p>
            <a:r>
              <a:rPr lang="en-US" baseline="0" dirty="0" smtClean="0"/>
              <a:t>Various marking but </a:t>
            </a:r>
            <a:r>
              <a:rPr lang="en-US" baseline="0" dirty="0" err="1" smtClean="0"/>
              <a:t>CWT+ad-clip</a:t>
            </a:r>
            <a:r>
              <a:rPr lang="en-US" baseline="0" dirty="0" smtClean="0"/>
              <a:t> primary  - some additional CWT, branding, otolith, PIT, etc.</a:t>
            </a:r>
          </a:p>
          <a:p>
            <a:r>
              <a:rPr lang="en-US" baseline="0" dirty="0" smtClean="0"/>
              <a:t>New license and hatchery reform efforts led to renovation, M&amp;E plan, </a:t>
            </a:r>
            <a:r>
              <a:rPr lang="en-US" baseline="0" dirty="0" err="1" smtClean="0"/>
              <a:t>broodstock</a:t>
            </a:r>
            <a:r>
              <a:rPr lang="en-US" baseline="0" dirty="0" smtClean="0"/>
              <a:t> management</a:t>
            </a:r>
          </a:p>
          <a:p>
            <a:r>
              <a:rPr lang="en-US" baseline="0" dirty="0" smtClean="0"/>
              <a:t>Additional tagging to support changes 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All fish scanned for CWT – in mouth around head. Working on protocol</a:t>
            </a:r>
            <a:r>
              <a:rPr lang="en-US" baseline="0" dirty="0" smtClean="0"/>
              <a:t> to implement this year to investigate source of bias</a:t>
            </a:r>
            <a:endParaRPr lang="en-US" dirty="0" smtClean="0"/>
          </a:p>
          <a:p>
            <a:r>
              <a:rPr lang="en-US" dirty="0" smtClean="0"/>
              <a:t>Carcass surveys</a:t>
            </a:r>
            <a:r>
              <a:rPr lang="en-US" baseline="0" dirty="0" smtClean="0"/>
              <a:t> - 3 crews daily from early Nov through early/mid </a:t>
            </a:r>
            <a:r>
              <a:rPr lang="en-US" baseline="0" dirty="0" smtClean="0"/>
              <a:t>December otolith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400" dirty="0" smtClean="0">
                <a:latin typeface="Arial" charset="0"/>
              </a:rPr>
              <a:t>Otoliths</a:t>
            </a:r>
            <a:r>
              <a:rPr lang="en-US" sz="1400" baseline="0" dirty="0" smtClean="0">
                <a:latin typeface="Arial" charset="0"/>
              </a:rPr>
              <a:t> sampled and PRH origin CWT recoveries</a:t>
            </a:r>
            <a:endParaRPr lang="en-US" sz="140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400" dirty="0" smtClean="0">
                <a:latin typeface="Arial" charset="0"/>
              </a:rPr>
              <a:t>These CWT results consistent with historical</a:t>
            </a:r>
            <a:r>
              <a:rPr lang="en-US" sz="1400" baseline="0" dirty="0" smtClean="0">
                <a:latin typeface="Arial" charset="0"/>
              </a:rPr>
              <a:t> data. 1997-present mean - PRH origin is 67% </a:t>
            </a:r>
          </a:p>
          <a:p>
            <a:r>
              <a:rPr lang="en-US" sz="1400" baseline="0" dirty="0" smtClean="0">
                <a:latin typeface="Arial" charset="0"/>
              </a:rPr>
              <a:t>Precision is ~ +/- 10%  </a:t>
            </a:r>
            <a:r>
              <a:rPr lang="en-US" sz="1400" dirty="0" smtClean="0">
                <a:latin typeface="Arial" charset="0"/>
              </a:rPr>
              <a:t> 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40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400" dirty="0" smtClean="0">
                <a:latin typeface="Arial" charset="0"/>
              </a:rPr>
              <a:t>Age &amp; growth</a:t>
            </a:r>
            <a:r>
              <a:rPr lang="en-US" sz="1400" baseline="0" dirty="0" smtClean="0">
                <a:latin typeface="Arial" charset="0"/>
              </a:rPr>
              <a:t> most common</a:t>
            </a:r>
          </a:p>
          <a:p>
            <a:r>
              <a:rPr lang="en-US" sz="1400" baseline="0" dirty="0" smtClean="0">
                <a:latin typeface="Arial" charset="0"/>
              </a:rPr>
              <a:t>Very powerful when combined with other analyses</a:t>
            </a:r>
          </a:p>
          <a:p>
            <a:r>
              <a:rPr lang="en-US" sz="1400" baseline="0" dirty="0" smtClean="0">
                <a:latin typeface="Arial" charset="0"/>
              </a:rPr>
              <a:t>Origin – </a:t>
            </a:r>
            <a:r>
              <a:rPr lang="en-US" sz="1400" baseline="0" dirty="0" err="1" smtClean="0">
                <a:latin typeface="Arial" charset="0"/>
              </a:rPr>
              <a:t>broodstock</a:t>
            </a:r>
            <a:r>
              <a:rPr lang="en-US" sz="1400" baseline="0" dirty="0" smtClean="0">
                <a:latin typeface="Arial" charset="0"/>
              </a:rPr>
              <a:t> management or spawning ground composition</a:t>
            </a:r>
          </a:p>
          <a:p>
            <a:r>
              <a:rPr lang="en-US" sz="1400" baseline="0" dirty="0" smtClean="0">
                <a:latin typeface="Arial" charset="0"/>
              </a:rPr>
              <a:t>Movement patterns – timing &amp; duration of migration &amp; rearing. Stream-type Chinook – What is relative survival of fall &amp; spring emigrants; </a:t>
            </a:r>
            <a:r>
              <a:rPr lang="en-US" sz="1400" baseline="0" dirty="0" err="1" smtClean="0">
                <a:latin typeface="Arial" charset="0"/>
              </a:rPr>
              <a:t>Subyearling</a:t>
            </a:r>
            <a:r>
              <a:rPr lang="en-US" sz="1400" baseline="0" dirty="0" smtClean="0">
                <a:latin typeface="Arial" charset="0"/>
              </a:rPr>
              <a:t> that overwinter in reservoirs; estuary rearing </a:t>
            </a:r>
            <a:r>
              <a:rPr lang="en-US" sz="1400" baseline="0" dirty="0" err="1" smtClean="0">
                <a:latin typeface="Arial" charset="0"/>
              </a:rPr>
              <a:t>etc</a:t>
            </a:r>
            <a:endParaRPr lang="en-US" sz="1400" baseline="0" dirty="0" smtClean="0">
              <a:latin typeface="Arial" charset="0"/>
            </a:endParaRPr>
          </a:p>
          <a:p>
            <a:r>
              <a:rPr lang="en-US" sz="1400" baseline="0" dirty="0" smtClean="0">
                <a:latin typeface="Arial" charset="0"/>
              </a:rPr>
              <a:t>Habitat use – Examine the effects of hydro operations &amp; fluctuations on growth</a:t>
            </a:r>
          </a:p>
          <a:p>
            <a:r>
              <a:rPr lang="en-US" sz="1400" baseline="0" dirty="0" smtClean="0">
                <a:latin typeface="Arial" charset="0"/>
              </a:rPr>
              <a:t>Size dependent mortality events (fry that are smaller at hatch have higher mortality rates ) or look for evidence of </a:t>
            </a:r>
            <a:r>
              <a:rPr lang="en-US" sz="1400" baseline="0" dirty="0" err="1" smtClean="0">
                <a:latin typeface="Arial" charset="0"/>
              </a:rPr>
              <a:t>lifestages</a:t>
            </a:r>
            <a:r>
              <a:rPr lang="en-US" sz="1400" baseline="0" dirty="0" smtClean="0">
                <a:latin typeface="Arial" charset="0"/>
              </a:rPr>
              <a:t> with density dependence      </a:t>
            </a:r>
            <a:endParaRPr lang="en-US" sz="140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400" dirty="0" smtClean="0">
                <a:latin typeface="Arial" charset="0"/>
              </a:rPr>
              <a:t>URB - Strong</a:t>
            </a:r>
            <a:r>
              <a:rPr lang="en-US" sz="1400" baseline="0" dirty="0" smtClean="0">
                <a:latin typeface="Arial" charset="0"/>
              </a:rPr>
              <a:t> relationship between survival, size, and plume volume – could examine growth rates for evidence of when or where freshwater growth may be limited</a:t>
            </a:r>
          </a:p>
          <a:p>
            <a:r>
              <a:rPr lang="en-US" sz="1400" baseline="0" dirty="0" smtClean="0">
                <a:latin typeface="Arial" charset="0"/>
              </a:rPr>
              <a:t>Hanford Site – currently working on NRDA and could look for evidence of differential survival for fish spawned or rearing in contaminant plumes</a:t>
            </a:r>
          </a:p>
          <a:p>
            <a:r>
              <a:rPr lang="en-US" sz="1400" baseline="0" dirty="0" smtClean="0">
                <a:latin typeface="Arial" charset="0"/>
              </a:rPr>
              <a:t>Differential survival – for particular rearing locations or habitat types</a:t>
            </a:r>
          </a:p>
          <a:p>
            <a:r>
              <a:rPr lang="en-US" sz="1400" baseline="0" dirty="0" smtClean="0">
                <a:latin typeface="Arial" charset="0"/>
              </a:rPr>
              <a:t>Spawning habitat models for HR notoriously over-predict habitat use. Look for signatures related to connectivity, upwelling, down-welling, </a:t>
            </a:r>
            <a:r>
              <a:rPr lang="en-US" sz="1400" baseline="0" dirty="0" err="1" smtClean="0">
                <a:latin typeface="Arial" charset="0"/>
              </a:rPr>
              <a:t>etc</a:t>
            </a:r>
            <a:r>
              <a:rPr lang="en-US" sz="1400" baseline="0" dirty="0" smtClean="0">
                <a:latin typeface="Arial" charset="0"/>
              </a:rPr>
              <a:t> </a:t>
            </a:r>
            <a:endParaRPr lang="en-US" sz="140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DC760-D408-4E81-973F-456281D302BA}" type="datetimeFigureOut">
              <a:rPr lang="en-US"/>
              <a:pPr>
                <a:defRPr/>
              </a:pPr>
              <a:t>8/29/2012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2CB8C-51FF-4465-B1F7-23123FF8C3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99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CA7CB-5288-488C-8DA2-071B84FD5DE6}" type="datetimeFigureOut">
              <a:rPr lang="en-US"/>
              <a:pPr>
                <a:defRPr/>
              </a:pPr>
              <a:t>8/29/2012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470CE-9463-4516-B5BD-A055A0BCB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08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B4B4A-99AE-4360-B7C7-0A398339A2F5}" type="datetimeFigureOut">
              <a:rPr lang="en-US"/>
              <a:pPr>
                <a:defRPr/>
              </a:pPr>
              <a:t>8/29/2012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A25AC-8EFA-490E-88EC-3417DDD72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91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52AA7-6704-4718-9F1D-9484D9CAF7F1}" type="datetimeFigureOut">
              <a:rPr lang="en-US"/>
              <a:pPr>
                <a:defRPr/>
              </a:pPr>
              <a:t>8/29/2012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E9FAA-80EE-49B6-A1AF-C05BE11F9C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7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61DB-3D74-4431-AE84-A19A907ED1E6}" type="datetimeFigureOut">
              <a:rPr lang="en-US"/>
              <a:pPr>
                <a:defRPr/>
              </a:pPr>
              <a:t>8/29/2012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8CECD-712B-46D6-8EA5-4DF00E00F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331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22431-E9DA-4801-885F-36FAF64E8707}" type="datetimeFigureOut">
              <a:rPr lang="en-US"/>
              <a:pPr>
                <a:defRPr/>
              </a:pPr>
              <a:t>8/29/2012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5CAFA-61E1-4945-844B-FA7807DF0A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17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5ECA4-B7FC-4163-9890-97840019917E}" type="datetimeFigureOut">
              <a:rPr lang="en-US"/>
              <a:pPr>
                <a:defRPr/>
              </a:pPr>
              <a:t>8/29/2012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7DA1B-0D9A-4807-89C8-553C77409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03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5E9CD-E0F6-420B-8C6F-B51422A815A9}" type="datetimeFigureOut">
              <a:rPr lang="en-US"/>
              <a:pPr>
                <a:defRPr/>
              </a:pPr>
              <a:t>8/29/2012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7EB41-2811-4CC7-88ED-1C7D98B68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84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3867A-9471-4249-9620-1927FBABA0A3}" type="datetimeFigureOut">
              <a:rPr lang="en-US"/>
              <a:pPr>
                <a:defRPr/>
              </a:pPr>
              <a:t>8/29/2012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9B2EB-9835-4B9B-9FC8-A7C0FC46EF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7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23279-E2A2-417B-8F13-7DA870711155}" type="datetimeFigureOut">
              <a:rPr lang="en-US"/>
              <a:pPr>
                <a:defRPr/>
              </a:pPr>
              <a:t>8/29/2012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E21C4-0F66-4488-80D7-A1F6BB06B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61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8C2C9-8588-4632-BE1E-9DB1C12E7DEF}" type="datetimeFigureOut">
              <a:rPr lang="en-US"/>
              <a:pPr>
                <a:defRPr/>
              </a:pPr>
              <a:t>8/29/2012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6D7A0-5393-4721-AD19-EF71675EA0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66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0ABF3-15BF-4404-8EBD-041DFE286FFB}" type="datetimeFigureOut">
              <a:rPr lang="en-US"/>
              <a:pPr>
                <a:defRPr/>
              </a:pPr>
              <a:t>8/29/2012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F9C76-47E9-4002-8DA9-0C138027A1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62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2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8E979E28-05E1-4938-886F-EF24F8B4B827}" type="datetimeFigureOut">
              <a:rPr lang="en-US"/>
              <a:pPr>
                <a:defRPr/>
              </a:pPr>
              <a:t>8/29/2012</a:t>
            </a:fld>
            <a:endParaRPr lang="en-US"/>
          </a:p>
        </p:txBody>
      </p:sp>
      <p:sp>
        <p:nvSpPr>
          <p:cNvPr id="132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5BC81432-A22F-459E-99C4-824780B131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1905000"/>
            <a:ext cx="9144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 dirty="0" smtClean="0"/>
              <a:t>Comparison of results from Otolith and CWT marking at Priest Rapids Hatchery</a:t>
            </a:r>
            <a:endParaRPr lang="en-US" sz="2800" b="1" dirty="0"/>
          </a:p>
          <a:p>
            <a:pPr algn="ctr"/>
            <a:endParaRPr lang="en-US" sz="4000" b="1" dirty="0"/>
          </a:p>
          <a:p>
            <a:pPr algn="ctr"/>
            <a:r>
              <a:rPr lang="en-US" sz="2400" b="1" dirty="0" smtClean="0"/>
              <a:t>August 29, </a:t>
            </a:r>
            <a:r>
              <a:rPr lang="en-US" sz="2400" b="1" dirty="0"/>
              <a:t>2012</a:t>
            </a:r>
          </a:p>
          <a:p>
            <a:pPr algn="ctr"/>
            <a:r>
              <a:rPr lang="en-US" sz="2400" b="1" dirty="0"/>
              <a:t>Portland, </a:t>
            </a:r>
            <a:r>
              <a:rPr lang="en-US" sz="2400" b="1" dirty="0" smtClean="0"/>
              <a:t>OR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 smtClean="0"/>
              <a:t>Paul </a:t>
            </a:r>
            <a:r>
              <a:rPr lang="en-US" sz="2400" b="1" dirty="0" err="1" smtClean="0"/>
              <a:t>Hoffarth</a:t>
            </a:r>
            <a:r>
              <a:rPr lang="en-US" sz="2400" b="1" dirty="0" smtClean="0"/>
              <a:t>, Todd Pearsons, and Russell Langshaw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HR_scen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9144000" cy="684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0"/>
            <a:ext cx="7848600" cy="1143000"/>
          </a:xfrm>
        </p:spPr>
        <p:txBody>
          <a:bodyPr/>
          <a:lstStyle/>
          <a:p>
            <a:pPr eaLnBrk="1" hangingPunct="1"/>
            <a:r>
              <a:rPr lang="en-US" smtClean="0"/>
              <a:t>Questions?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0" y="0"/>
            <a:ext cx="2362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</a:rPr>
              <a:t>Image provided by Battelle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/>
          </p:nvPr>
        </p:nvSpPr>
        <p:spPr>
          <a:xfrm>
            <a:off x="5257800" y="228600"/>
            <a:ext cx="3886200" cy="960438"/>
          </a:xfrm>
        </p:spPr>
        <p:txBody>
          <a:bodyPr/>
          <a:lstStyle/>
          <a:p>
            <a:r>
              <a:rPr lang="en-US" sz="4000" smtClean="0">
                <a:solidFill>
                  <a:schemeClr val="tx1"/>
                </a:solidFill>
              </a:rPr>
              <a:t>Hanford Reach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181600" y="1371600"/>
            <a:ext cx="37338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Unimpounded for 52 river miles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Largest naturally spawning Chinook population in Columbia River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Limited access/development because of USDOE Hanford Site and is now a National Monument protected by Presidential Proclamation</a:t>
            </a:r>
          </a:p>
        </p:txBody>
      </p:sp>
      <p:pic>
        <p:nvPicPr>
          <p:cNvPr id="4100" name="Picture 5" descr="HR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244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sz="4000" dirty="0" smtClean="0"/>
              <a:t>Priest Rapids Hatchery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Supply URB eggs to several regional hatcheries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Release ~ 6.7 million sub-yearling fall Chinook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Historically marked with </a:t>
            </a:r>
            <a:r>
              <a:rPr lang="en-US" sz="2400" dirty="0" smtClean="0"/>
              <a:t>CWT + ad-clip ~ 200K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Renovating and increasing production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M&amp;E plan and </a:t>
            </a:r>
            <a:r>
              <a:rPr lang="en-US" sz="2800" dirty="0" err="1" smtClean="0"/>
              <a:t>broodstock</a:t>
            </a:r>
            <a:r>
              <a:rPr lang="en-US" sz="2800" dirty="0" smtClean="0"/>
              <a:t> management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Otolith – 100%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CWT ~ 600K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CWT + ad-clip ~ 600K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Ad-clip ~ 3.3M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Data collection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 smtClean="0"/>
              <a:t>Volunteers trapped at hatchery outfall</a:t>
            </a:r>
          </a:p>
          <a:p>
            <a:pPr lvl="1">
              <a:lnSpc>
                <a:spcPct val="110000"/>
              </a:lnSpc>
            </a:pPr>
            <a:r>
              <a:rPr lang="en-US" dirty="0" err="1" smtClean="0"/>
              <a:t>Broodstock</a:t>
            </a:r>
            <a:r>
              <a:rPr lang="en-US" dirty="0" smtClean="0"/>
              <a:t> or surplus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Carcass surveys throughout HR</a:t>
            </a:r>
          </a:p>
          <a:p>
            <a:pPr>
              <a:lnSpc>
                <a:spcPct val="110000"/>
              </a:lnSpc>
            </a:pP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Scanned for tags and systematically subsampled for M&amp;E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Age composition determined with scales and/or marks</a:t>
            </a:r>
          </a:p>
          <a:p>
            <a:pPr>
              <a:lnSpc>
                <a:spcPct val="11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152401" y="0"/>
            <a:ext cx="87328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Hatchery volunteers</a:t>
            </a:r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751547"/>
              </p:ext>
            </p:extLst>
          </p:nvPr>
        </p:nvGraphicFramePr>
        <p:xfrm>
          <a:off x="483779" y="578963"/>
          <a:ext cx="8305800" cy="264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524000"/>
                <a:gridCol w="1371600"/>
                <a:gridCol w="1219200"/>
                <a:gridCol w="1414758"/>
                <a:gridCol w="1176042"/>
              </a:tblGrid>
              <a:tr h="2624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2010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2,668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14,598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19,169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PRH - CWT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483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Otolith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1,362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1,545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2011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5,954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11,546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20,823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PRH - CWT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1,032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Otolith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1,704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70235" y="3276600"/>
            <a:ext cx="87328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Carcass recoveries</a:t>
            </a:r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156640"/>
              </p:ext>
            </p:extLst>
          </p:nvPr>
        </p:nvGraphicFramePr>
        <p:xfrm>
          <a:off x="483779" y="3962400"/>
          <a:ext cx="8305799" cy="264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1221"/>
                <a:gridCol w="1248274"/>
                <a:gridCol w="1171973"/>
                <a:gridCol w="1041754"/>
                <a:gridCol w="1208850"/>
                <a:gridCol w="1208850"/>
                <a:gridCol w="1004877"/>
              </a:tblGrid>
              <a:tr h="2624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2010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3,721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2,839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9,791</a:t>
                      </a: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PRH - CWT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10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Otolith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587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2011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5,995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8,637</a:t>
                      </a: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PRH - CWT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20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Otolith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903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000000"/>
                </a:solidFill>
              </a:rPr>
              <a:t>Volunteers to PRH</a:t>
            </a:r>
            <a:endParaRPr lang="en-US" sz="3600" dirty="0">
              <a:solidFill>
                <a:srgbClr val="000000"/>
              </a:solidFill>
            </a:endParaRP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5" t="14284" r="1043"/>
          <a:stretch/>
        </p:blipFill>
        <p:spPr bwMode="auto">
          <a:xfrm>
            <a:off x="636309" y="810705"/>
            <a:ext cx="7871381" cy="2922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" t="13213" r="809"/>
          <a:stretch/>
        </p:blipFill>
        <p:spPr bwMode="auto">
          <a:xfrm>
            <a:off x="585444" y="3886200"/>
            <a:ext cx="7922246" cy="2973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533400" y="76200"/>
            <a:ext cx="822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000000"/>
                </a:solidFill>
              </a:rPr>
              <a:t>Carcass recoveries</a:t>
            </a:r>
            <a:endParaRPr lang="en-US" sz="3600" dirty="0">
              <a:solidFill>
                <a:srgbClr val="000000"/>
              </a:solidFill>
            </a:endParaRPr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" t="12350" r="1028"/>
          <a:stretch/>
        </p:blipFill>
        <p:spPr bwMode="auto">
          <a:xfrm>
            <a:off x="664061" y="762000"/>
            <a:ext cx="7968278" cy="3023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" t="13544" r="1059"/>
          <a:stretch/>
        </p:blipFill>
        <p:spPr bwMode="auto">
          <a:xfrm>
            <a:off x="664061" y="3886200"/>
            <a:ext cx="7968278" cy="298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075440"/>
            <a:ext cx="8153400" cy="5655297"/>
          </a:xfrm>
        </p:spPr>
        <p:txBody>
          <a:bodyPr/>
          <a:lstStyle/>
          <a:p>
            <a:pPr eaLnBrk="1" hangingPunct="1"/>
            <a:r>
              <a:rPr lang="en-US" dirty="0" smtClean="0"/>
              <a:t>Age &amp; growth</a:t>
            </a:r>
          </a:p>
          <a:p>
            <a:pPr eaLnBrk="1" hangingPunct="1"/>
            <a:r>
              <a:rPr lang="en-US" dirty="0" smtClean="0"/>
              <a:t>Combine with DNA or elemental analyses</a:t>
            </a:r>
            <a:endParaRPr lang="en-US" dirty="0" smtClean="0"/>
          </a:p>
          <a:p>
            <a:pPr eaLnBrk="1" hangingPunct="1"/>
            <a:r>
              <a:rPr lang="en-US" dirty="0" smtClean="0"/>
              <a:t>Origin</a:t>
            </a:r>
            <a:endParaRPr lang="en-US" dirty="0" smtClean="0"/>
          </a:p>
          <a:p>
            <a:pPr lvl="1" eaLnBrk="1" hangingPunct="1"/>
            <a:r>
              <a:rPr lang="en-US" dirty="0" smtClean="0"/>
              <a:t>Hatchery vs. Natural</a:t>
            </a:r>
            <a:endParaRPr lang="en-US" dirty="0" smtClean="0"/>
          </a:p>
          <a:p>
            <a:pPr eaLnBrk="1" hangingPunct="1"/>
            <a:r>
              <a:rPr lang="en-US" dirty="0" smtClean="0"/>
              <a:t>Movement patterns</a:t>
            </a:r>
          </a:p>
          <a:p>
            <a:pPr lvl="1" eaLnBrk="1" hangingPunct="1"/>
            <a:r>
              <a:rPr lang="en-US" dirty="0" smtClean="0"/>
              <a:t>Spatial and temporal</a:t>
            </a:r>
            <a:endParaRPr lang="en-US" dirty="0" smtClean="0"/>
          </a:p>
          <a:p>
            <a:pPr eaLnBrk="1" hangingPunct="1"/>
            <a:r>
              <a:rPr lang="en-US" dirty="0" smtClean="0"/>
              <a:t>Habitat use</a:t>
            </a:r>
          </a:p>
          <a:p>
            <a:pPr lvl="1" eaLnBrk="1" hangingPunct="1"/>
            <a:r>
              <a:rPr lang="en-US" dirty="0" smtClean="0"/>
              <a:t>Effects of flow fluctuations</a:t>
            </a:r>
            <a:endParaRPr lang="en-US" dirty="0" smtClean="0"/>
          </a:p>
          <a:p>
            <a:pPr eaLnBrk="1" hangingPunct="1"/>
            <a:r>
              <a:rPr lang="en-US" dirty="0" smtClean="0"/>
              <a:t>Survival</a:t>
            </a:r>
          </a:p>
          <a:p>
            <a:pPr lvl="1" eaLnBrk="1" hangingPunct="1"/>
            <a:r>
              <a:rPr lang="en-US" dirty="0" smtClean="0"/>
              <a:t>Size dependent events</a:t>
            </a:r>
            <a:endParaRPr lang="en-US" dirty="0" smtClean="0"/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533400" y="7620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000000"/>
                </a:solidFill>
              </a:rPr>
              <a:t>Studies using otoliths</a:t>
            </a:r>
            <a:endParaRPr lang="en-US" sz="3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752600"/>
            <a:ext cx="8153400" cy="4800600"/>
          </a:xfrm>
        </p:spPr>
        <p:txBody>
          <a:bodyPr/>
          <a:lstStyle/>
          <a:p>
            <a:pPr eaLnBrk="1" hangingPunct="1"/>
            <a:r>
              <a:rPr lang="en-US" dirty="0" smtClean="0"/>
              <a:t>Evidence for density dependence in the Hanford Reach</a:t>
            </a:r>
          </a:p>
          <a:p>
            <a:pPr eaLnBrk="1" hangingPunct="1"/>
            <a:r>
              <a:rPr lang="en-US" dirty="0" smtClean="0"/>
              <a:t>Differential survival of fish exposed to contaminants from the Hanford Site </a:t>
            </a:r>
          </a:p>
          <a:p>
            <a:pPr eaLnBrk="1" hangingPunct="1"/>
            <a:r>
              <a:rPr lang="en-US" dirty="0" smtClean="0"/>
              <a:t>Habitat use by juveniles</a:t>
            </a:r>
          </a:p>
          <a:p>
            <a:pPr eaLnBrk="1" hangingPunct="1"/>
            <a:r>
              <a:rPr lang="en-US" dirty="0" smtClean="0"/>
              <a:t>Refine spawning habitat models  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533400" y="2286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000000"/>
                </a:solidFill>
              </a:rPr>
              <a:t>Potential future studies relating to fall Chinook in the Hanford Reach</a:t>
            </a:r>
            <a:endParaRPr lang="en-US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06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73374</TotalTime>
  <Words>637</Words>
  <Application>Microsoft Office PowerPoint</Application>
  <PresentationFormat>On-screen Show (4:3)</PresentationFormat>
  <Paragraphs>152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Hanford Reach</vt:lpstr>
      <vt:lpstr>Priest Rapids Hatchery</vt:lpstr>
      <vt:lpstr>Data collection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Grant County PUD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Burkett Lake</dc:title>
  <dc:creator>Jerri Mickle</dc:creator>
  <cp:lastModifiedBy>Russell Langshaw</cp:lastModifiedBy>
  <cp:revision>836</cp:revision>
  <dcterms:created xsi:type="dcterms:W3CDTF">2005-01-26T17:25:22Z</dcterms:created>
  <dcterms:modified xsi:type="dcterms:W3CDTF">2012-08-29T17:19:02Z</dcterms:modified>
</cp:coreProperties>
</file>